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Merriweather" panose="000005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206f9b01ee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206f9b01e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06f9b01e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206f9b01e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f8feb3991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f8feb3991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1f8feb3991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1f8feb399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f8feb39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f8feb3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f8feb399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f8feb39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f8feb3991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f8feb3991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f8feb399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f8feb39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f8feb3991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1f8feb3991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f8feb399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f8feb39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f706e49a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f706e49a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f8feb399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f8feb399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f8feb399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1f8feb399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1f8feb399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1f8feb39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f8feb399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1f8feb399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f8feb3991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1f8feb399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1f8feb3991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1f8feb399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1f8feb3991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1f8feb399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f706e49ad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1f706e49a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fbd85510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1fbd85510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206f9b01e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206f9b01e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1f706e49a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1f706e49a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206f9b01e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206f9b01e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f706e49ad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f706e49a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206f9b01e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206f9b01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206f9b01e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206f9b01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06f9b01e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06f9b01e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06f9b01e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206f9b01e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sz="6300"/>
              <a:t>Settler Colonies</a:t>
            </a:r>
            <a:endParaRPr sz="630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a:t>Bartoňová, Diviš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2"/>
          <p:cNvSpPr txBox="1">
            <a:spLocks noGrp="1"/>
          </p:cNvSpPr>
          <p:nvPr>
            <p:ph type="body" idx="1"/>
          </p:nvPr>
        </p:nvSpPr>
        <p:spPr>
          <a:xfrm>
            <a:off x="198850" y="170100"/>
            <a:ext cx="8520600" cy="4973400"/>
          </a:xfrm>
          <a:prstGeom prst="rect">
            <a:avLst/>
          </a:prstGeom>
        </p:spPr>
        <p:txBody>
          <a:bodyPr spcFirstLastPara="1" wrap="square" lIns="91425" tIns="91425" rIns="91425" bIns="91425" anchor="t" anchorCtr="0">
            <a:normAutofit/>
          </a:bodyPr>
          <a:lstStyle/>
          <a:p>
            <a:pPr marL="457200" lvl="0" indent="-336550" algn="l" rtl="0">
              <a:lnSpc>
                <a:spcPct val="130000"/>
              </a:lnSpc>
              <a:spcBef>
                <a:spcPts val="0"/>
              </a:spcBef>
              <a:spcAft>
                <a:spcPts val="0"/>
              </a:spcAft>
              <a:buSzPts val="1700"/>
              <a:buChar char="●"/>
            </a:pPr>
            <a:r>
              <a:rPr lang="cs" sz="1700"/>
              <a:t>80s: US and GB pressure to sanction SA; USA </a:t>
            </a:r>
            <a:r>
              <a:rPr lang="cs" sz="1700" b="1"/>
              <a:t>Comprehensive Anti-Apartheid Act </a:t>
            </a:r>
            <a:r>
              <a:rPr lang="cs" sz="1700"/>
              <a:t>(bans new investments, loans, air links, import of commodities), other countries join</a:t>
            </a:r>
            <a:endParaRPr sz="1700"/>
          </a:p>
          <a:p>
            <a:pPr marL="457200" lvl="0" indent="-336550" algn="l" rtl="0">
              <a:lnSpc>
                <a:spcPct val="130000"/>
              </a:lnSpc>
              <a:spcBef>
                <a:spcPts val="0"/>
              </a:spcBef>
              <a:spcAft>
                <a:spcPts val="0"/>
              </a:spcAft>
              <a:buSzPts val="1700"/>
              <a:buChar char="●"/>
            </a:pPr>
            <a:r>
              <a:rPr lang="cs" sz="1700" b="1"/>
              <a:t>1983 new constitution </a:t>
            </a:r>
            <a:r>
              <a:rPr lang="cs" sz="1700"/>
              <a:t>(Blacks no power) - </a:t>
            </a:r>
            <a:r>
              <a:rPr lang="cs" sz="1700" b="1"/>
              <a:t>United Democratic Front</a:t>
            </a:r>
            <a:r>
              <a:rPr lang="cs" sz="1700"/>
              <a:t> (over 500 community groups) - many strikes, boycotts - 1986 </a:t>
            </a:r>
            <a:r>
              <a:rPr lang="cs" sz="1700" b="1"/>
              <a:t>state of emergency</a:t>
            </a:r>
            <a:r>
              <a:rPr lang="cs" sz="1700"/>
              <a:t> - campaign to eliminate all opposition - Black townships watched by police, thousands killed, abused, rigid censorship</a:t>
            </a:r>
            <a:endParaRPr sz="1700"/>
          </a:p>
          <a:p>
            <a:pPr marL="457200" lvl="0" indent="-336550" algn="l" rtl="0">
              <a:lnSpc>
                <a:spcPct val="130000"/>
              </a:lnSpc>
              <a:spcBef>
                <a:spcPts val="0"/>
              </a:spcBef>
              <a:spcAft>
                <a:spcPts val="0"/>
              </a:spcAft>
              <a:buSzPts val="1700"/>
              <a:buChar char="●"/>
            </a:pPr>
            <a:r>
              <a:rPr lang="cs" sz="1700"/>
              <a:t>strikes continue, economy falls, inflation </a:t>
            </a:r>
            <a:endParaRPr sz="1700"/>
          </a:p>
          <a:p>
            <a:pPr marL="457200" lvl="0" indent="-336550" algn="l" rtl="0">
              <a:lnSpc>
                <a:spcPct val="130000"/>
              </a:lnSpc>
              <a:spcBef>
                <a:spcPts val="0"/>
              </a:spcBef>
              <a:spcAft>
                <a:spcPts val="0"/>
              </a:spcAft>
              <a:buSzPts val="1700"/>
              <a:buChar char="●"/>
            </a:pPr>
            <a:r>
              <a:rPr lang="cs" sz="1700"/>
              <a:t>whites: Blacks should be incorporated into the political system, talks with imprisoned Mandela</a:t>
            </a:r>
            <a:endParaRPr sz="1700"/>
          </a:p>
          <a:p>
            <a:pPr marL="457200" lvl="0" indent="-336550" algn="l" rtl="0">
              <a:lnSpc>
                <a:spcPct val="130000"/>
              </a:lnSpc>
              <a:spcBef>
                <a:spcPts val="0"/>
              </a:spcBef>
              <a:spcAft>
                <a:spcPts val="0"/>
              </a:spcAft>
              <a:buSzPts val="1700"/>
              <a:buChar char="●"/>
            </a:pPr>
            <a:r>
              <a:rPr lang="cs" sz="1700" b="1"/>
              <a:t>Botha </a:t>
            </a:r>
            <a:r>
              <a:rPr lang="cs" sz="1700"/>
              <a:t>steps down as a party leader and president, </a:t>
            </a:r>
            <a:r>
              <a:rPr lang="cs" sz="1700" b="1"/>
              <a:t>de Klerk</a:t>
            </a:r>
            <a:r>
              <a:rPr lang="cs" sz="1700"/>
              <a:t>: programme of radical change 1990</a:t>
            </a:r>
            <a:endParaRPr sz="1700"/>
          </a:p>
          <a:p>
            <a:pPr marL="457200" lvl="0" indent="-336550" algn="l" rtl="0">
              <a:lnSpc>
                <a:spcPct val="130000"/>
              </a:lnSpc>
              <a:spcBef>
                <a:spcPts val="0"/>
              </a:spcBef>
              <a:spcAft>
                <a:spcPts val="0"/>
              </a:spcAft>
              <a:buSzPts val="1700"/>
              <a:buChar char="●"/>
            </a:pPr>
            <a:r>
              <a:rPr lang="cs" sz="1700"/>
              <a:t>Mandela released, apartheid laws lifted</a:t>
            </a:r>
            <a:endParaRPr sz="1700"/>
          </a:p>
          <a:p>
            <a:pPr marL="457200" lvl="0" indent="-336550" algn="l" rtl="0">
              <a:lnSpc>
                <a:spcPct val="130000"/>
              </a:lnSpc>
              <a:spcBef>
                <a:spcPts val="0"/>
              </a:spcBef>
              <a:spcAft>
                <a:spcPts val="0"/>
              </a:spcAft>
              <a:buSzPts val="1700"/>
              <a:buChar char="●"/>
            </a:pPr>
            <a:r>
              <a:rPr lang="cs" sz="1700"/>
              <a:t>after 1994: non racist, non-sexist democracy, Mandela 1st Black president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3"/>
          <p:cNvPicPr preferRelativeResize="0"/>
          <p:nvPr/>
        </p:nvPicPr>
        <p:blipFill>
          <a:blip r:embed="rId3">
            <a:alphaModFix/>
          </a:blip>
          <a:stretch>
            <a:fillRect/>
          </a:stretch>
        </p:blipFill>
        <p:spPr>
          <a:xfrm>
            <a:off x="2873700" y="614275"/>
            <a:ext cx="3396600" cy="4022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4"/>
          <p:cNvSpPr txBox="1">
            <a:spLocks noGrp="1"/>
          </p:cNvSpPr>
          <p:nvPr>
            <p:ph type="ctrTitle"/>
          </p:nvPr>
        </p:nvSpPr>
        <p:spPr>
          <a:xfrm>
            <a:off x="269700" y="3542750"/>
            <a:ext cx="8520600" cy="1395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b="1">
                <a:solidFill>
                  <a:srgbClr val="CC0000"/>
                </a:solidFill>
                <a:latin typeface="Merriweather"/>
                <a:ea typeface="Merriweather"/>
                <a:cs typeface="Merriweather"/>
                <a:sym typeface="Merriweather"/>
              </a:rPr>
              <a:t>Colonisation of Algeria</a:t>
            </a:r>
            <a:endParaRPr b="1">
              <a:solidFill>
                <a:srgbClr val="CC0000"/>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5"/>
          <p:cNvPicPr preferRelativeResize="0"/>
          <p:nvPr/>
        </p:nvPicPr>
        <p:blipFill>
          <a:blip r:embed="rId3">
            <a:alphaModFix/>
          </a:blip>
          <a:stretch>
            <a:fillRect/>
          </a:stretch>
        </p:blipFill>
        <p:spPr>
          <a:xfrm>
            <a:off x="1982549" y="0"/>
            <a:ext cx="5178903"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The colonisation process</a:t>
            </a:r>
            <a:endParaRPr/>
          </a:p>
        </p:txBody>
      </p:sp>
      <p:sp>
        <p:nvSpPr>
          <p:cNvPr id="127" name="Google Shape;127;p26"/>
          <p:cNvSpPr txBox="1">
            <a:spLocks noGrp="1"/>
          </p:cNvSpPr>
          <p:nvPr>
            <p:ph type="body" idx="1"/>
          </p:nvPr>
        </p:nvSpPr>
        <p:spPr>
          <a:xfrm>
            <a:off x="311700" y="1422175"/>
            <a:ext cx="8520600" cy="3146700"/>
          </a:xfrm>
          <a:prstGeom prst="rect">
            <a:avLst/>
          </a:prstGeom>
        </p:spPr>
        <p:txBody>
          <a:bodyPr spcFirstLastPara="1" wrap="square" lIns="91425" tIns="91425" rIns="91425" bIns="91425" anchor="t" anchorCtr="0">
            <a:normAutofit lnSpcReduction="10000"/>
          </a:bodyPr>
          <a:lstStyle/>
          <a:p>
            <a:pPr marL="457200" lvl="0" indent="-342900" algn="l" rtl="0">
              <a:lnSpc>
                <a:spcPct val="150000"/>
              </a:lnSpc>
              <a:spcBef>
                <a:spcPts val="0"/>
              </a:spcBef>
              <a:spcAft>
                <a:spcPts val="0"/>
              </a:spcAft>
              <a:buSzPts val="1800"/>
              <a:buChar char="●"/>
            </a:pPr>
            <a:r>
              <a:rPr lang="cs"/>
              <a:t>On December 1, 1830, King Louis-Philippe named Duc de Rovigo as head of military staff in Algeria</a:t>
            </a:r>
            <a:endParaRPr/>
          </a:p>
          <a:p>
            <a:pPr marL="457200" lvl="0" indent="-342900" algn="l" rtl="0">
              <a:lnSpc>
                <a:spcPct val="150000"/>
              </a:lnSpc>
              <a:spcBef>
                <a:spcPts val="0"/>
              </a:spcBef>
              <a:spcAft>
                <a:spcPts val="0"/>
              </a:spcAft>
              <a:buSzPts val="1800"/>
              <a:buChar char="●"/>
            </a:pPr>
            <a:r>
              <a:rPr lang="cs"/>
              <a:t>De Rovigo took control of Bône and initiated colonisation of the land</a:t>
            </a:r>
            <a:endParaRPr/>
          </a:p>
          <a:p>
            <a:pPr marL="457200" lvl="0" indent="-342900" algn="l" rtl="0">
              <a:lnSpc>
                <a:spcPct val="150000"/>
              </a:lnSpc>
              <a:spcBef>
                <a:spcPts val="0"/>
              </a:spcBef>
              <a:spcAft>
                <a:spcPts val="0"/>
              </a:spcAft>
              <a:buSzPts val="1800"/>
              <a:buChar char="●"/>
            </a:pPr>
            <a:r>
              <a:rPr lang="cs"/>
              <a:t>In 1833 he was replaced by Marshal Bugeaud</a:t>
            </a:r>
            <a:endParaRPr/>
          </a:p>
          <a:p>
            <a:pPr marL="457200" lvl="0" indent="-342900" algn="l" rtl="0">
              <a:lnSpc>
                <a:spcPct val="150000"/>
              </a:lnSpc>
              <a:spcBef>
                <a:spcPts val="0"/>
              </a:spcBef>
              <a:spcAft>
                <a:spcPts val="0"/>
              </a:spcAft>
              <a:buSzPts val="1800"/>
              <a:buChar char="●"/>
            </a:pPr>
            <a:r>
              <a:rPr lang="cs"/>
              <a:t>In 1834 France annexed the occupied territories as a colony </a:t>
            </a:r>
            <a:endParaRPr/>
          </a:p>
          <a:p>
            <a:pPr marL="457200" lvl="0" indent="-342900" algn="l" rtl="0">
              <a:lnSpc>
                <a:spcPct val="150000"/>
              </a:lnSpc>
              <a:spcBef>
                <a:spcPts val="0"/>
              </a:spcBef>
              <a:spcAft>
                <a:spcPts val="0"/>
              </a:spcAft>
              <a:buSzPts val="1800"/>
              <a:buChar char="●"/>
            </a:pPr>
            <a:r>
              <a:rPr lang="cs"/>
              <a:t>After the occupation of Algiers, a company was formed to to acquire agricultural land and to subsidize its settlement by European farmers</a:t>
            </a:r>
            <a:endParaRPr/>
          </a:p>
          <a:p>
            <a:pPr marL="457200" lvl="0" indent="-342900" algn="l" rtl="0">
              <a:lnSpc>
                <a:spcPct val="150000"/>
              </a:lnSpc>
              <a:spcBef>
                <a:spcPts val="0"/>
              </a:spcBef>
              <a:spcAft>
                <a:spcPts val="0"/>
              </a:spcAft>
              <a:buSzPts val="1800"/>
              <a:buChar char="●"/>
            </a:pPr>
            <a:r>
              <a:rPr lang="cs"/>
              <a:t>Big potential for the production of cotton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The capture of Constantine</a:t>
            </a:r>
            <a:endParaRPr/>
          </a:p>
        </p:txBody>
      </p:sp>
      <p:sp>
        <p:nvSpPr>
          <p:cNvPr id="133" name="Google Shape;133;p27"/>
          <p:cNvSpPr txBox="1">
            <a:spLocks noGrp="1"/>
          </p:cNvSpPr>
          <p:nvPr>
            <p:ph type="body" idx="1"/>
          </p:nvPr>
        </p:nvSpPr>
        <p:spPr>
          <a:xfrm>
            <a:off x="311700" y="1457725"/>
            <a:ext cx="8520600" cy="3111300"/>
          </a:xfrm>
          <a:prstGeom prst="rect">
            <a:avLst/>
          </a:prstGeom>
        </p:spPr>
        <p:txBody>
          <a:bodyPr spcFirstLastPara="1" wrap="square" lIns="91425" tIns="91425" rIns="91425" bIns="91425" anchor="t" anchorCtr="0">
            <a:normAutofit lnSpcReduction="20000"/>
          </a:bodyPr>
          <a:lstStyle/>
          <a:p>
            <a:pPr marL="457200" lvl="0" indent="-342900" algn="l" rtl="0">
              <a:lnSpc>
                <a:spcPct val="150000"/>
              </a:lnSpc>
              <a:spcBef>
                <a:spcPts val="0"/>
              </a:spcBef>
              <a:spcAft>
                <a:spcPts val="0"/>
              </a:spcAft>
              <a:buSzPts val="1800"/>
              <a:buChar char="●"/>
            </a:pPr>
            <a:r>
              <a:rPr lang="cs"/>
              <a:t>The biggest opposition was lead by Ahmad bin Muhammad in the bey of Constantine</a:t>
            </a:r>
            <a:endParaRPr/>
          </a:p>
          <a:p>
            <a:pPr marL="457200" lvl="0" indent="-342900" algn="l" rtl="0">
              <a:lnSpc>
                <a:spcPct val="150000"/>
              </a:lnSpc>
              <a:spcBef>
                <a:spcPts val="0"/>
              </a:spcBef>
              <a:spcAft>
                <a:spcPts val="0"/>
              </a:spcAft>
              <a:buSzPts val="1800"/>
              <a:buChar char="●"/>
            </a:pPr>
            <a:r>
              <a:rPr lang="cs"/>
              <a:t>French failed in several attempts to gain some of the bey’s territories through negotiation</a:t>
            </a:r>
            <a:endParaRPr/>
          </a:p>
          <a:p>
            <a:pPr marL="457200" lvl="0" indent="-342900" algn="l" rtl="0">
              <a:lnSpc>
                <a:spcPct val="150000"/>
              </a:lnSpc>
              <a:spcBef>
                <a:spcPts val="0"/>
              </a:spcBef>
              <a:spcAft>
                <a:spcPts val="0"/>
              </a:spcAft>
              <a:buSzPts val="1800"/>
              <a:buChar char="●"/>
            </a:pPr>
            <a:r>
              <a:rPr lang="cs"/>
              <a:t>Invasion force, led by Bertrand Clauzel, had to retreat from Constantine in 1836 in humiliation and defeat</a:t>
            </a:r>
            <a:endParaRPr/>
          </a:p>
          <a:p>
            <a:pPr marL="457200" lvl="0" indent="-342900" algn="l" rtl="0">
              <a:lnSpc>
                <a:spcPct val="150000"/>
              </a:lnSpc>
              <a:spcBef>
                <a:spcPts val="0"/>
              </a:spcBef>
              <a:spcAft>
                <a:spcPts val="0"/>
              </a:spcAft>
              <a:buSzPts val="1800"/>
              <a:buChar char="●"/>
            </a:pPr>
            <a:r>
              <a:rPr lang="cs"/>
              <a:t>The French captured Constantine under Sylvain Charles Valée the following year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8"/>
          <p:cNvPicPr preferRelativeResize="0"/>
          <p:nvPr/>
        </p:nvPicPr>
        <p:blipFill>
          <a:blip r:embed="rId3">
            <a:alphaModFix/>
          </a:blip>
          <a:stretch>
            <a:fillRect/>
          </a:stretch>
        </p:blipFill>
        <p:spPr>
          <a:xfrm>
            <a:off x="1992693" y="0"/>
            <a:ext cx="5158612"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Emir Abd al Qadir</a:t>
            </a:r>
            <a:endParaRPr/>
          </a:p>
        </p:txBody>
      </p:sp>
      <p:sp>
        <p:nvSpPr>
          <p:cNvPr id="144" name="Google Shape;144;p29"/>
          <p:cNvSpPr txBox="1">
            <a:spLocks noGrp="1"/>
          </p:cNvSpPr>
          <p:nvPr>
            <p:ph type="body" idx="1"/>
          </p:nvPr>
        </p:nvSpPr>
        <p:spPr>
          <a:xfrm>
            <a:off x="311700" y="1066625"/>
            <a:ext cx="8520600" cy="407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cs"/>
              <a:t>Muhyi ad Din launched attacks against the French at Oran in 1832</a:t>
            </a:r>
            <a:endParaRPr/>
          </a:p>
          <a:p>
            <a:pPr marL="457200" lvl="0" indent="-342900" algn="l" rtl="0">
              <a:spcBef>
                <a:spcPts val="0"/>
              </a:spcBef>
              <a:spcAft>
                <a:spcPts val="0"/>
              </a:spcAft>
              <a:buSzPts val="1800"/>
              <a:buChar char="●"/>
            </a:pPr>
            <a:r>
              <a:rPr lang="cs"/>
              <a:t>In the same year, jihad was declared and to lead it tribal elders chose Muhyi ad Din’s son Emir Abd al Qadir</a:t>
            </a:r>
            <a:endParaRPr/>
          </a:p>
          <a:p>
            <a:pPr marL="457200" lvl="0" indent="-342900" algn="l" rtl="0">
              <a:spcBef>
                <a:spcPts val="0"/>
              </a:spcBef>
              <a:spcAft>
                <a:spcPts val="0"/>
              </a:spcAft>
              <a:buSzPts val="1800"/>
              <a:buChar char="●"/>
            </a:pPr>
            <a:r>
              <a:rPr lang="cs"/>
              <a:t>Abd al Qadir set about building a territorial Muslim state</a:t>
            </a:r>
            <a:endParaRPr/>
          </a:p>
          <a:p>
            <a:pPr marL="457200" lvl="0" indent="-342900" algn="l" rtl="0">
              <a:spcBef>
                <a:spcPts val="0"/>
              </a:spcBef>
              <a:spcAft>
                <a:spcPts val="0"/>
              </a:spcAft>
              <a:buSzPts val="1800"/>
              <a:buChar char="●"/>
            </a:pPr>
            <a:r>
              <a:rPr lang="cs"/>
              <a:t>By 1839, he controlled more than two-thirds of Algeria</a:t>
            </a:r>
            <a:endParaRPr/>
          </a:p>
          <a:p>
            <a:pPr marL="457200" lvl="0" indent="-342900" algn="l" rtl="0">
              <a:spcBef>
                <a:spcPts val="0"/>
              </a:spcBef>
              <a:spcAft>
                <a:spcPts val="0"/>
              </a:spcAft>
              <a:buSzPts val="1800"/>
              <a:buChar char="●"/>
            </a:pPr>
            <a:r>
              <a:rPr lang="cs"/>
              <a:t>Abd al Qadir fought battles across Algeria with French forces and although his forces were defeated by the French in 1836, Abd al Qadir negotiated a favourable peace treaty the next year</a:t>
            </a:r>
            <a:endParaRPr/>
          </a:p>
          <a:p>
            <a:pPr marL="457200" lvl="0" indent="-342900" algn="l" rtl="0">
              <a:spcBef>
                <a:spcPts val="0"/>
              </a:spcBef>
              <a:spcAft>
                <a:spcPts val="0"/>
              </a:spcAft>
              <a:buSzPts val="1800"/>
              <a:buChar char="●"/>
            </a:pPr>
            <a:r>
              <a:rPr lang="cs"/>
              <a:t>The treaty of Tafna defined the territory under his control</a:t>
            </a:r>
            <a:endParaRPr/>
          </a:p>
          <a:p>
            <a:pPr marL="457200" lvl="0" indent="-342900" algn="l" rtl="0">
              <a:spcBef>
                <a:spcPts val="0"/>
              </a:spcBef>
              <a:spcAft>
                <a:spcPts val="0"/>
              </a:spcAft>
              <a:buSzPts val="1800"/>
              <a:buChar char="●"/>
            </a:pPr>
            <a:r>
              <a:rPr lang="cs"/>
              <a:t>The French broke the treaty by occupying Constantine</a:t>
            </a:r>
            <a:endParaRPr/>
          </a:p>
          <a:p>
            <a:pPr marL="457200" lvl="0" indent="-342900" algn="l" rtl="0">
              <a:spcBef>
                <a:spcPts val="0"/>
              </a:spcBef>
              <a:spcAft>
                <a:spcPts val="0"/>
              </a:spcAft>
              <a:buSzPts val="1800"/>
              <a:buChar char="●"/>
            </a:pPr>
            <a:r>
              <a:rPr lang="cs"/>
              <a:t>Abd al Qadir in his response destroyed the French settlements on the Mitidja Plain and he even advanced to the outskirts of Algiers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30"/>
          <p:cNvPicPr preferRelativeResize="0"/>
          <p:nvPr/>
        </p:nvPicPr>
        <p:blipFill>
          <a:blip r:embed="rId3">
            <a:alphaModFix/>
          </a:blip>
          <a:stretch>
            <a:fillRect/>
          </a:stretch>
        </p:blipFill>
        <p:spPr>
          <a:xfrm>
            <a:off x="2484793" y="0"/>
            <a:ext cx="4174433"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1"/>
          <p:cNvSpPr txBox="1">
            <a:spLocks noGrp="1"/>
          </p:cNvSpPr>
          <p:nvPr>
            <p:ph type="body" idx="1"/>
          </p:nvPr>
        </p:nvSpPr>
        <p:spPr>
          <a:xfrm>
            <a:off x="311700" y="817750"/>
            <a:ext cx="8520600" cy="3750900"/>
          </a:xfrm>
          <a:prstGeom prst="rect">
            <a:avLst/>
          </a:prstGeom>
        </p:spPr>
        <p:txBody>
          <a:bodyPr spcFirstLastPara="1" wrap="square" lIns="91425" tIns="91425" rIns="91425" bIns="91425" anchor="t" anchorCtr="0">
            <a:normAutofit lnSpcReduction="20000"/>
          </a:bodyPr>
          <a:lstStyle/>
          <a:p>
            <a:pPr marL="457200" lvl="0" indent="-342900" algn="l" rtl="0">
              <a:lnSpc>
                <a:spcPct val="150000"/>
              </a:lnSpc>
              <a:spcBef>
                <a:spcPts val="0"/>
              </a:spcBef>
              <a:spcAft>
                <a:spcPts val="0"/>
              </a:spcAft>
              <a:buSzPts val="1800"/>
              <a:buChar char="●"/>
            </a:pPr>
            <a:r>
              <a:rPr lang="cs"/>
              <a:t>After 1840 until Bugeaud had at his disposal 108,000 men, which was at that time one-third of the French army</a:t>
            </a:r>
            <a:endParaRPr/>
          </a:p>
          <a:p>
            <a:pPr marL="457200" lvl="0" indent="-342900" algn="l" rtl="0">
              <a:lnSpc>
                <a:spcPct val="150000"/>
              </a:lnSpc>
              <a:spcBef>
                <a:spcPts val="0"/>
              </a:spcBef>
              <a:spcAft>
                <a:spcPts val="0"/>
              </a:spcAft>
              <a:buSzPts val="1800"/>
              <a:buChar char="●"/>
            </a:pPr>
            <a:r>
              <a:rPr lang="cs"/>
              <a:t>In 1847 Emir Abd al Qadir surrendered and was imprisoned in France until 1852</a:t>
            </a:r>
            <a:endParaRPr/>
          </a:p>
          <a:p>
            <a:pPr marL="457200" lvl="0" indent="-342900" algn="l" rtl="0">
              <a:lnSpc>
                <a:spcPct val="150000"/>
              </a:lnSpc>
              <a:spcBef>
                <a:spcPts val="0"/>
              </a:spcBef>
              <a:spcAft>
                <a:spcPts val="0"/>
              </a:spcAft>
              <a:buSzPts val="1800"/>
              <a:buChar char="●"/>
            </a:pPr>
            <a:r>
              <a:rPr lang="cs"/>
              <a:t>After that  Abd al Qadir moved to Damascus</a:t>
            </a:r>
            <a:endParaRPr/>
          </a:p>
          <a:p>
            <a:pPr marL="457200" lvl="0" indent="-342900" algn="l" rtl="0">
              <a:lnSpc>
                <a:spcPct val="150000"/>
              </a:lnSpc>
              <a:spcBef>
                <a:spcPts val="0"/>
              </a:spcBef>
              <a:spcAft>
                <a:spcPts val="0"/>
              </a:spcAft>
              <a:buSzPts val="1800"/>
              <a:buChar char="●"/>
            </a:pPr>
            <a:r>
              <a:rPr lang="cs"/>
              <a:t>During anti-christian riots in 1860, he sheltered many Christians at his own house, for which he was celebrated all around the Europe and was given many awards</a:t>
            </a:r>
            <a:endParaRPr/>
          </a:p>
          <a:p>
            <a:pPr marL="457200" lvl="0" indent="-342900" algn="l" rtl="0">
              <a:lnSpc>
                <a:spcPct val="150000"/>
              </a:lnSpc>
              <a:spcBef>
                <a:spcPts val="0"/>
              </a:spcBef>
              <a:spcAft>
                <a:spcPts val="0"/>
              </a:spcAft>
              <a:buSzPts val="1800"/>
              <a:buChar char="●"/>
            </a:pPr>
            <a:r>
              <a:rPr lang="cs"/>
              <a:t>By 1875, the French occupation was completed</a:t>
            </a:r>
            <a:endParaRPr/>
          </a:p>
          <a:p>
            <a:pPr marL="457200" lvl="0" indent="-342900" algn="l" rtl="0">
              <a:lnSpc>
                <a:spcPct val="150000"/>
              </a:lnSpc>
              <a:spcBef>
                <a:spcPts val="0"/>
              </a:spcBef>
              <a:spcAft>
                <a:spcPts val="0"/>
              </a:spcAft>
              <a:buSzPts val="1800"/>
              <a:buChar char="●"/>
            </a:pPr>
            <a:r>
              <a:rPr lang="cs"/>
              <a:t>The war killed approximately 825,000 indigenous Algerians since 1830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Structure</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93700" algn="l" rtl="0">
              <a:lnSpc>
                <a:spcPct val="150000"/>
              </a:lnSpc>
              <a:spcBef>
                <a:spcPts val="0"/>
              </a:spcBef>
              <a:spcAft>
                <a:spcPts val="0"/>
              </a:spcAft>
              <a:buSzPts val="2600"/>
              <a:buAutoNum type="arabicPeriod"/>
            </a:pPr>
            <a:r>
              <a:rPr lang="cs" sz="2600"/>
              <a:t>Introduction</a:t>
            </a:r>
            <a:endParaRPr sz="2600"/>
          </a:p>
          <a:p>
            <a:pPr marL="457200" lvl="0" indent="-393700" algn="l" rtl="0">
              <a:lnSpc>
                <a:spcPct val="150000"/>
              </a:lnSpc>
              <a:spcBef>
                <a:spcPts val="0"/>
              </a:spcBef>
              <a:spcAft>
                <a:spcPts val="0"/>
              </a:spcAft>
              <a:buSzPts val="2600"/>
              <a:buAutoNum type="arabicPeriod"/>
            </a:pPr>
            <a:r>
              <a:rPr lang="cs" sz="2600"/>
              <a:t>South Africa</a:t>
            </a:r>
            <a:endParaRPr sz="2600"/>
          </a:p>
          <a:p>
            <a:pPr marL="457200" lvl="0" indent="-393700" algn="l" rtl="0">
              <a:lnSpc>
                <a:spcPct val="150000"/>
              </a:lnSpc>
              <a:spcBef>
                <a:spcPts val="0"/>
              </a:spcBef>
              <a:spcAft>
                <a:spcPts val="0"/>
              </a:spcAft>
              <a:buSzPts val="2600"/>
              <a:buAutoNum type="arabicPeriod"/>
            </a:pPr>
            <a:r>
              <a:rPr lang="cs" sz="2600"/>
              <a:t>Algeria</a:t>
            </a:r>
            <a:endParaRPr sz="2600"/>
          </a:p>
          <a:p>
            <a:pPr marL="457200" lvl="0" indent="-393700" algn="l" rtl="0">
              <a:lnSpc>
                <a:spcPct val="150000"/>
              </a:lnSpc>
              <a:spcBef>
                <a:spcPts val="0"/>
              </a:spcBef>
              <a:spcAft>
                <a:spcPts val="0"/>
              </a:spcAft>
              <a:buSzPts val="2600"/>
              <a:buAutoNum type="arabicPeriod"/>
            </a:pPr>
            <a:r>
              <a:rPr lang="cs" sz="2600"/>
              <a:t>Present day effects of settler colonialism</a:t>
            </a:r>
            <a:endParaRPr sz="2600"/>
          </a:p>
          <a:p>
            <a:pPr marL="457200" lvl="0" indent="-393700" algn="l" rtl="0">
              <a:lnSpc>
                <a:spcPct val="150000"/>
              </a:lnSpc>
              <a:spcBef>
                <a:spcPts val="0"/>
              </a:spcBef>
              <a:spcAft>
                <a:spcPts val="0"/>
              </a:spcAft>
              <a:buSzPts val="2600"/>
              <a:buAutoNum type="arabicPeriod"/>
            </a:pPr>
            <a:r>
              <a:rPr lang="cs" sz="2600"/>
              <a:t>Conclusion</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French colonial policy in Algeria</a:t>
            </a:r>
            <a:endParaRPr/>
          </a:p>
        </p:txBody>
      </p:sp>
      <p:sp>
        <p:nvSpPr>
          <p:cNvPr id="160" name="Google Shape;160;p32"/>
          <p:cNvSpPr txBox="1">
            <a:spLocks noGrp="1"/>
          </p:cNvSpPr>
          <p:nvPr>
            <p:ph type="body" idx="1"/>
          </p:nvPr>
        </p:nvSpPr>
        <p:spPr>
          <a:xfrm>
            <a:off x="311700" y="1327350"/>
            <a:ext cx="8520600" cy="3460500"/>
          </a:xfrm>
          <a:prstGeom prst="rect">
            <a:avLst/>
          </a:prstGeom>
        </p:spPr>
        <p:txBody>
          <a:bodyPr spcFirstLastPara="1" wrap="square" lIns="91425" tIns="91425" rIns="91425" bIns="91425" anchor="t" anchorCtr="0">
            <a:normAutofit lnSpcReduction="20000"/>
          </a:bodyPr>
          <a:lstStyle/>
          <a:p>
            <a:pPr marL="457200" lvl="0" indent="-342900" algn="l" rtl="0">
              <a:lnSpc>
                <a:spcPct val="150000"/>
              </a:lnSpc>
              <a:spcBef>
                <a:spcPts val="0"/>
              </a:spcBef>
              <a:spcAft>
                <a:spcPts val="0"/>
              </a:spcAft>
              <a:buSzPts val="1800"/>
              <a:buChar char="●"/>
            </a:pPr>
            <a:r>
              <a:rPr lang="cs"/>
              <a:t>Within the first three decades of the conquest, between 500,000 and 1,000,000 Algerians, out of a total of 3 million, were killed by the French due to war, massacres, disease, and famine</a:t>
            </a:r>
            <a:endParaRPr/>
          </a:p>
          <a:p>
            <a:pPr marL="457200" lvl="0" indent="-342900" algn="l" rtl="0">
              <a:lnSpc>
                <a:spcPct val="150000"/>
              </a:lnSpc>
              <a:spcBef>
                <a:spcPts val="0"/>
              </a:spcBef>
              <a:spcAft>
                <a:spcPts val="0"/>
              </a:spcAft>
              <a:buSzPts val="1800"/>
              <a:buChar char="●"/>
            </a:pPr>
            <a:r>
              <a:rPr lang="cs"/>
              <a:t>Atrocities committed by the French include bombing and killing of unarmed civilians, rape, torture, executions through “death flights”, burial alive, thefts and pillaging</a:t>
            </a:r>
            <a:endParaRPr/>
          </a:p>
          <a:p>
            <a:pPr marL="457200" lvl="0" indent="-342900" algn="l" rtl="0">
              <a:lnSpc>
                <a:spcPct val="150000"/>
              </a:lnSpc>
              <a:spcBef>
                <a:spcPts val="0"/>
              </a:spcBef>
              <a:spcAft>
                <a:spcPts val="0"/>
              </a:spcAft>
              <a:buSzPts val="1800"/>
              <a:buChar char="●"/>
            </a:pPr>
            <a:r>
              <a:rPr lang="cs"/>
              <a:t>Up to 2 million Algerian civilians were deported in internment camps</a:t>
            </a:r>
            <a:endParaRPr/>
          </a:p>
          <a:p>
            <a:pPr marL="457200" lvl="0" indent="-342900" algn="l" rtl="0">
              <a:lnSpc>
                <a:spcPct val="150000"/>
              </a:lnSpc>
              <a:spcBef>
                <a:spcPts val="0"/>
              </a:spcBef>
              <a:spcAft>
                <a:spcPts val="0"/>
              </a:spcAft>
              <a:buSzPts val="1800"/>
              <a:buChar char="●"/>
            </a:pPr>
            <a:r>
              <a:rPr lang="cs"/>
              <a:t>During the Pacification of Algeria French forces engaged in a scorched earth policy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body" idx="1"/>
          </p:nvPr>
        </p:nvSpPr>
        <p:spPr>
          <a:xfrm>
            <a:off x="228725" y="628125"/>
            <a:ext cx="8520600" cy="3952800"/>
          </a:xfrm>
          <a:prstGeom prst="rect">
            <a:avLst/>
          </a:prstGeom>
        </p:spPr>
        <p:txBody>
          <a:bodyPr spcFirstLastPara="1" wrap="square" lIns="91425" tIns="91425" rIns="91425" bIns="91425" anchor="t" anchorCtr="0">
            <a:normAutofit fontScale="55000" lnSpcReduction="20000"/>
          </a:bodyPr>
          <a:lstStyle/>
          <a:p>
            <a:pPr marL="0" lvl="0" indent="0" algn="just" rtl="0">
              <a:lnSpc>
                <a:spcPct val="177272"/>
              </a:lnSpc>
              <a:spcBef>
                <a:spcPts val="1200"/>
              </a:spcBef>
              <a:spcAft>
                <a:spcPts val="0"/>
              </a:spcAft>
              <a:buNone/>
            </a:pPr>
            <a:r>
              <a:rPr lang="cs" sz="1350">
                <a:solidFill>
                  <a:schemeClr val="dk1"/>
                </a:solidFill>
                <a:latin typeface="Times New Roman"/>
                <a:ea typeface="Times New Roman"/>
                <a:cs typeface="Times New Roman"/>
                <a:sym typeface="Times New Roman"/>
              </a:rPr>
              <a:t> </a:t>
            </a:r>
            <a:endParaRPr sz="1350">
              <a:solidFill>
                <a:schemeClr val="dk1"/>
              </a:solidFill>
              <a:latin typeface="Times New Roman"/>
              <a:ea typeface="Times New Roman"/>
              <a:cs typeface="Times New Roman"/>
              <a:sym typeface="Times New Roman"/>
            </a:endParaRPr>
          </a:p>
          <a:p>
            <a:pPr marL="190500" lvl="0" indent="0" algn="just" rtl="0">
              <a:lnSpc>
                <a:spcPct val="177272"/>
              </a:lnSpc>
              <a:spcBef>
                <a:spcPts val="1200"/>
              </a:spcBef>
              <a:spcAft>
                <a:spcPts val="0"/>
              </a:spcAft>
              <a:buNone/>
            </a:pPr>
            <a:r>
              <a:rPr lang="cs" sz="2528" i="1">
                <a:solidFill>
                  <a:schemeClr val="dk1"/>
                </a:solidFill>
              </a:rPr>
              <a:t>“All populations who do not accept our conditions must be despoiled. Everything must be seized, devastated, without age or sex distinction: grass must not grow any more where the French army has set foot. Who wants the end wants the means, whatever may say our philanthropists? I personally warn all good soldiers whom I have the honour to lead that if they happen to bring me a living Arab, they will receive a beating with the flat of the saber. This is how, my dear friend, we must make war against Arabs: kill all men over the age of fifteen, take all their women and children, load them onto naval vessels, send them to the Marquesas Islands or elsewhere. In one word, annihilate everything that will not crawl beneath our feet like dogs.”</a:t>
            </a:r>
            <a:endParaRPr sz="2528" i="1">
              <a:solidFill>
                <a:schemeClr val="dk1"/>
              </a:solidFill>
            </a:endParaRPr>
          </a:p>
          <a:p>
            <a:pPr marL="457200" lvl="0" indent="-316907" algn="r" rtl="0">
              <a:lnSpc>
                <a:spcPct val="177272"/>
              </a:lnSpc>
              <a:spcBef>
                <a:spcPts val="1200"/>
              </a:spcBef>
              <a:spcAft>
                <a:spcPts val="0"/>
              </a:spcAft>
              <a:buClr>
                <a:schemeClr val="dk1"/>
              </a:buClr>
              <a:buSzPct val="100000"/>
              <a:buChar char="-"/>
            </a:pPr>
            <a:r>
              <a:rPr lang="cs" sz="2528">
                <a:solidFill>
                  <a:schemeClr val="dk1"/>
                </a:solidFill>
              </a:rPr>
              <a:t>Lieutenant-colonel Lucien de Montagnac, 15 March 1843</a:t>
            </a:r>
            <a:endParaRPr sz="2528">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body" idx="1"/>
          </p:nvPr>
        </p:nvSpPr>
        <p:spPr>
          <a:xfrm>
            <a:off x="94800" y="1576225"/>
            <a:ext cx="8616000" cy="29928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r>
              <a:rPr lang="cs" i="1"/>
              <a:t>“We make war much more barbaric than the Arabs themselves […] it is for their part that civilization is situated.”</a:t>
            </a:r>
            <a:endParaRPr i="1"/>
          </a:p>
          <a:p>
            <a:pPr marL="0" lvl="0" indent="0" algn="l" rtl="0">
              <a:spcBef>
                <a:spcPts val="1200"/>
              </a:spcBef>
              <a:spcAft>
                <a:spcPts val="0"/>
              </a:spcAft>
              <a:buNone/>
            </a:pPr>
            <a:endParaRPr/>
          </a:p>
          <a:p>
            <a:pPr marL="457200" lvl="0" indent="-342900" algn="r" rtl="0">
              <a:spcBef>
                <a:spcPts val="1200"/>
              </a:spcBef>
              <a:spcAft>
                <a:spcPts val="0"/>
              </a:spcAft>
              <a:buSzPts val="1800"/>
              <a:buChar char="-"/>
            </a:pPr>
            <a:r>
              <a:rPr lang="cs"/>
              <a:t>Alexis de Tocqueville on the french conquest of Algeria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body" idx="1"/>
          </p:nvPr>
        </p:nvSpPr>
        <p:spPr>
          <a:xfrm>
            <a:off x="311700" y="927150"/>
            <a:ext cx="8520600" cy="32892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cs"/>
              <a:t>The colonisation of Algeria lead to the extermination of a third of the population</a:t>
            </a:r>
            <a:endParaRPr/>
          </a:p>
          <a:p>
            <a:pPr marL="457200" lvl="0" indent="-342900" algn="l" rtl="0">
              <a:lnSpc>
                <a:spcPct val="150000"/>
              </a:lnSpc>
              <a:spcBef>
                <a:spcPts val="0"/>
              </a:spcBef>
              <a:spcAft>
                <a:spcPts val="0"/>
              </a:spcAft>
              <a:buSzPts val="1800"/>
              <a:buChar char="●"/>
            </a:pPr>
            <a:r>
              <a:rPr lang="cs"/>
              <a:t>Tribes that were considered too troublesome were banned</a:t>
            </a:r>
            <a:endParaRPr/>
          </a:p>
          <a:p>
            <a:pPr marL="457200" lvl="0" indent="-342900" algn="l" rtl="0">
              <a:lnSpc>
                <a:spcPct val="150000"/>
              </a:lnSpc>
              <a:spcBef>
                <a:spcPts val="0"/>
              </a:spcBef>
              <a:spcAft>
                <a:spcPts val="0"/>
              </a:spcAft>
              <a:buSzPts val="1800"/>
              <a:buChar char="●"/>
            </a:pPr>
            <a:r>
              <a:rPr lang="cs"/>
              <a:t>Some took refuge in Tunisia, Morocco and Syria or were deported to New Caledonia or Guyana</a:t>
            </a:r>
            <a:endParaRPr/>
          </a:p>
          <a:p>
            <a:pPr marL="457200" lvl="0" indent="-342900" algn="l" rtl="0">
              <a:lnSpc>
                <a:spcPct val="150000"/>
              </a:lnSpc>
              <a:spcBef>
                <a:spcPts val="0"/>
              </a:spcBef>
              <a:spcAft>
                <a:spcPts val="0"/>
              </a:spcAft>
              <a:buSzPts val="1800"/>
              <a:buChar char="●"/>
            </a:pPr>
            <a:r>
              <a:rPr lang="cs"/>
              <a:t>French forces also engaged in wholesale massacres of entire tribes</a:t>
            </a:r>
            <a:endParaRPr/>
          </a:p>
          <a:p>
            <a:pPr marL="914400" lvl="1" indent="-317500" algn="l" rtl="0">
              <a:lnSpc>
                <a:spcPct val="150000"/>
              </a:lnSpc>
              <a:spcBef>
                <a:spcPts val="0"/>
              </a:spcBef>
              <a:spcAft>
                <a:spcPts val="0"/>
              </a:spcAft>
              <a:buSzPts val="1400"/>
              <a:buChar char="○"/>
            </a:pPr>
            <a:r>
              <a:rPr lang="cs"/>
              <a:t>500 men, women and children of the El Oufia tribe were killed in one night</a:t>
            </a:r>
            <a:endParaRPr/>
          </a:p>
          <a:p>
            <a:pPr marL="914400" lvl="1" indent="-317500" algn="l" rtl="0">
              <a:lnSpc>
                <a:spcPct val="150000"/>
              </a:lnSpc>
              <a:spcBef>
                <a:spcPts val="0"/>
              </a:spcBef>
              <a:spcAft>
                <a:spcPts val="0"/>
              </a:spcAft>
              <a:buSzPts val="1400"/>
              <a:buChar char="○"/>
            </a:pPr>
            <a:r>
              <a:rPr lang="cs"/>
              <a:t>Up to 700 members of the Ouled Rhia tribe were killed by suffocation in a cave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The road to independence</a:t>
            </a:r>
            <a:endParaRPr/>
          </a:p>
        </p:txBody>
      </p:sp>
      <p:sp>
        <p:nvSpPr>
          <p:cNvPr id="181" name="Google Shape;181;p36"/>
          <p:cNvSpPr txBox="1">
            <a:spLocks noGrp="1"/>
          </p:cNvSpPr>
          <p:nvPr>
            <p:ph type="body" idx="1"/>
          </p:nvPr>
        </p:nvSpPr>
        <p:spPr>
          <a:xfrm>
            <a:off x="311700" y="1303650"/>
            <a:ext cx="8520600" cy="3484200"/>
          </a:xfrm>
          <a:prstGeom prst="rect">
            <a:avLst/>
          </a:prstGeom>
        </p:spPr>
        <p:txBody>
          <a:bodyPr spcFirstLastPara="1" wrap="square" lIns="91425" tIns="91425" rIns="91425" bIns="91425" anchor="t" anchorCtr="0">
            <a:normAutofit lnSpcReduction="20000"/>
          </a:bodyPr>
          <a:lstStyle/>
          <a:p>
            <a:pPr marL="457200" lvl="0" indent="-342900" algn="l" rtl="0">
              <a:lnSpc>
                <a:spcPct val="150000"/>
              </a:lnSpc>
              <a:spcBef>
                <a:spcPts val="0"/>
              </a:spcBef>
              <a:spcAft>
                <a:spcPts val="0"/>
              </a:spcAft>
              <a:buSzPts val="1800"/>
              <a:buChar char="●"/>
            </a:pPr>
            <a:r>
              <a:rPr lang="cs"/>
              <a:t>From May 8 to June 26, 1945, the French carried out the Sétif and Guelma massacre, in which at least 30,000 Algerian Muslims were killed</a:t>
            </a:r>
            <a:endParaRPr/>
          </a:p>
          <a:p>
            <a:pPr marL="457200" lvl="0" indent="-342900" algn="l" rtl="0">
              <a:lnSpc>
                <a:spcPct val="150000"/>
              </a:lnSpc>
              <a:spcBef>
                <a:spcPts val="0"/>
              </a:spcBef>
              <a:spcAft>
                <a:spcPts val="0"/>
              </a:spcAft>
              <a:buSzPts val="1800"/>
              <a:buChar char="●"/>
            </a:pPr>
            <a:r>
              <a:rPr lang="cs"/>
              <a:t>The French colonial military and police suppressed the rebellion, and then carried out a series of reprisals against Muslim civilians</a:t>
            </a:r>
            <a:endParaRPr/>
          </a:p>
          <a:p>
            <a:pPr marL="457200" lvl="0" indent="-342900" algn="l" rtl="0">
              <a:lnSpc>
                <a:spcPct val="150000"/>
              </a:lnSpc>
              <a:spcBef>
                <a:spcPts val="0"/>
              </a:spcBef>
              <a:spcAft>
                <a:spcPts val="0"/>
              </a:spcAft>
              <a:buSzPts val="1800"/>
              <a:buChar char="●"/>
            </a:pPr>
            <a:r>
              <a:rPr lang="cs"/>
              <a:t>The army then carried out executions of Muslim rural communities</a:t>
            </a:r>
            <a:endParaRPr/>
          </a:p>
          <a:p>
            <a:pPr marL="457200" lvl="0" indent="-342900" algn="l" rtl="0">
              <a:lnSpc>
                <a:spcPct val="150000"/>
              </a:lnSpc>
              <a:spcBef>
                <a:spcPts val="0"/>
              </a:spcBef>
              <a:spcAft>
                <a:spcPts val="0"/>
              </a:spcAft>
              <a:buSzPts val="1800"/>
              <a:buChar char="●"/>
            </a:pPr>
            <a:r>
              <a:rPr lang="cs"/>
              <a:t>Less accessible villages were bombed by French aircraft, cruiser Duguay-Trouin shelled Kherrata</a:t>
            </a:r>
            <a:endParaRPr/>
          </a:p>
          <a:p>
            <a:pPr marL="457200" lvl="0" indent="-342900" algn="l" rtl="0">
              <a:lnSpc>
                <a:spcPct val="150000"/>
              </a:lnSpc>
              <a:spcBef>
                <a:spcPts val="0"/>
              </a:spcBef>
              <a:spcAft>
                <a:spcPts val="0"/>
              </a:spcAft>
              <a:buSzPts val="1800"/>
              <a:buChar char="●"/>
            </a:pPr>
            <a:r>
              <a:rPr lang="cs"/>
              <a:t>The dead bodies in Guelma were buried in mass graves, but they were later dug up and burned in Héliopolis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body" idx="1"/>
          </p:nvPr>
        </p:nvSpPr>
        <p:spPr>
          <a:xfrm>
            <a:off x="311700" y="1115600"/>
            <a:ext cx="8520600" cy="32655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cs"/>
              <a:t>During the Algerian War the French delibetarely used illegal methods against the Algerians, including beatings, torture by electroshock, waterboarding, burns, and rape</a:t>
            </a:r>
            <a:endParaRPr/>
          </a:p>
          <a:p>
            <a:pPr marL="457200" lvl="0" indent="-342900" algn="l" rtl="0">
              <a:lnSpc>
                <a:spcPct val="150000"/>
              </a:lnSpc>
              <a:spcBef>
                <a:spcPts val="0"/>
              </a:spcBef>
              <a:spcAft>
                <a:spcPts val="0"/>
              </a:spcAft>
              <a:buSzPts val="1800"/>
              <a:buChar char="●"/>
            </a:pPr>
            <a:r>
              <a:rPr lang="cs"/>
              <a:t>Prisoners were locked up without food in small cells, buried alive, thrown from helicopters to their death or into the sea with concrete on their feet</a:t>
            </a:r>
            <a:endParaRPr/>
          </a:p>
          <a:p>
            <a:pPr marL="457200" lvl="0" indent="-342900" algn="l" rtl="0">
              <a:lnSpc>
                <a:spcPct val="150000"/>
              </a:lnSpc>
              <a:spcBef>
                <a:spcPts val="0"/>
              </a:spcBef>
              <a:spcAft>
                <a:spcPts val="0"/>
              </a:spcAft>
              <a:buSzPts val="1800"/>
              <a:buChar char="●"/>
            </a:pPr>
            <a:r>
              <a:rPr lang="cs"/>
              <a:t>Approximately 150 000 harkis were killed in 1962 during the immediate aftermath of the war by the new FML government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Current aftermath</a:t>
            </a:r>
            <a:endParaRPr/>
          </a:p>
        </p:txBody>
      </p:sp>
      <p:sp>
        <p:nvSpPr>
          <p:cNvPr id="192" name="Google Shape;19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cs"/>
              <a:t>In 2017, President Emmanuel Macron described France’s colonization of Algeria as a “crime against humanity”</a:t>
            </a:r>
            <a:endParaRPr/>
          </a:p>
          <a:p>
            <a:pPr marL="457200" lvl="0" indent="0" algn="l" rtl="0">
              <a:spcBef>
                <a:spcPts val="1200"/>
              </a:spcBef>
              <a:spcAft>
                <a:spcPts val="0"/>
              </a:spcAft>
              <a:buNone/>
            </a:pPr>
            <a:endParaRPr/>
          </a:p>
          <a:p>
            <a:pPr marL="0" lvl="0" indent="0" algn="ctr" rtl="0">
              <a:spcBef>
                <a:spcPts val="1200"/>
              </a:spcBef>
              <a:spcAft>
                <a:spcPts val="0"/>
              </a:spcAft>
              <a:buNone/>
            </a:pPr>
            <a:r>
              <a:rPr lang="cs" i="1"/>
              <a:t>“It’s truly barbarous and it’s part of a past that we need to confront by apologizing to those against whom we committed these acts.” </a:t>
            </a:r>
            <a:endParaRPr i="1"/>
          </a:p>
          <a:p>
            <a:pPr marL="457200" lvl="0" indent="-342900" algn="r" rtl="0">
              <a:spcBef>
                <a:spcPts val="1200"/>
              </a:spcBef>
              <a:spcAft>
                <a:spcPts val="0"/>
              </a:spcAft>
              <a:buSzPts val="1800"/>
              <a:buChar char="-"/>
            </a:pPr>
            <a:r>
              <a:rPr lang="cs"/>
              <a:t>Emmanuel Macron, 2017</a:t>
            </a:r>
            <a:endParaRPr/>
          </a:p>
          <a:p>
            <a:pPr marL="914400" lvl="0" indent="0" algn="l" rtl="0">
              <a:spcBef>
                <a:spcPts val="1200"/>
              </a:spcBef>
              <a:spcAft>
                <a:spcPts val="0"/>
              </a:spcAft>
              <a:buNone/>
            </a:pPr>
            <a:endParaRPr/>
          </a:p>
          <a:p>
            <a:pPr marL="457200" lvl="0" indent="-342900" algn="l" rtl="0">
              <a:spcBef>
                <a:spcPts val="1200"/>
              </a:spcBef>
              <a:spcAft>
                <a:spcPts val="0"/>
              </a:spcAft>
              <a:buSzPts val="1800"/>
              <a:buChar char="●"/>
            </a:pPr>
            <a:r>
              <a:rPr lang="cs"/>
              <a:t>In 2018 France officially admitted that torture was systematic and routine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Long-term effects of settler colonialism</a:t>
            </a:r>
            <a:endParaRPr/>
          </a:p>
        </p:txBody>
      </p:sp>
      <p:sp>
        <p:nvSpPr>
          <p:cNvPr id="198" name="Google Shape;198;p39"/>
          <p:cNvSpPr txBox="1">
            <a:spLocks noGrp="1"/>
          </p:cNvSpPr>
          <p:nvPr>
            <p:ph type="body" idx="1"/>
          </p:nvPr>
        </p:nvSpPr>
        <p:spPr>
          <a:xfrm>
            <a:off x="311700" y="1152475"/>
            <a:ext cx="8520600" cy="3694800"/>
          </a:xfrm>
          <a:prstGeom prst="rect">
            <a:avLst/>
          </a:prstGeom>
        </p:spPr>
        <p:txBody>
          <a:bodyPr spcFirstLastPara="1" wrap="square" lIns="91425" tIns="91425" rIns="91425" bIns="91425" anchor="t" anchorCtr="0">
            <a:normAutofit fontScale="85000" lnSpcReduction="10000"/>
          </a:bodyPr>
          <a:lstStyle/>
          <a:p>
            <a:pPr marL="457200" lvl="0" indent="-325755" algn="l" rtl="0">
              <a:lnSpc>
                <a:spcPct val="150000"/>
              </a:lnSpc>
              <a:spcBef>
                <a:spcPts val="0"/>
              </a:spcBef>
              <a:spcAft>
                <a:spcPts val="0"/>
              </a:spcAft>
              <a:buSzPct val="100000"/>
              <a:buChar char="●"/>
            </a:pPr>
            <a:r>
              <a:rPr lang="cs"/>
              <a:t>religion</a:t>
            </a:r>
            <a:endParaRPr/>
          </a:p>
          <a:p>
            <a:pPr marL="457200" lvl="0" indent="-325755" algn="l" rtl="0">
              <a:lnSpc>
                <a:spcPct val="150000"/>
              </a:lnSpc>
              <a:spcBef>
                <a:spcPts val="0"/>
              </a:spcBef>
              <a:spcAft>
                <a:spcPts val="0"/>
              </a:spcAft>
              <a:buSzPct val="100000"/>
              <a:buChar char="●"/>
            </a:pPr>
            <a:r>
              <a:rPr lang="cs"/>
              <a:t>language</a:t>
            </a:r>
            <a:endParaRPr/>
          </a:p>
          <a:p>
            <a:pPr marL="457200" lvl="0" indent="-325755" algn="l" rtl="0">
              <a:lnSpc>
                <a:spcPct val="150000"/>
              </a:lnSpc>
              <a:spcBef>
                <a:spcPts val="0"/>
              </a:spcBef>
              <a:spcAft>
                <a:spcPts val="0"/>
              </a:spcAft>
              <a:buSzPct val="100000"/>
              <a:buChar char="●"/>
            </a:pPr>
            <a:r>
              <a:rPr lang="cs"/>
              <a:t>culture ties</a:t>
            </a:r>
            <a:endParaRPr/>
          </a:p>
          <a:p>
            <a:pPr marL="457200" lvl="0" indent="-325755" algn="l" rtl="0">
              <a:lnSpc>
                <a:spcPct val="150000"/>
              </a:lnSpc>
              <a:spcBef>
                <a:spcPts val="0"/>
              </a:spcBef>
              <a:spcAft>
                <a:spcPts val="0"/>
              </a:spcAft>
              <a:buSzPct val="100000"/>
              <a:buChar char="●"/>
            </a:pPr>
            <a:r>
              <a:rPr lang="cs"/>
              <a:t>new types of crops</a:t>
            </a:r>
            <a:endParaRPr/>
          </a:p>
          <a:p>
            <a:pPr marL="457200" lvl="0" indent="-325755" algn="l" rtl="0">
              <a:lnSpc>
                <a:spcPct val="150000"/>
              </a:lnSpc>
              <a:spcBef>
                <a:spcPts val="0"/>
              </a:spcBef>
              <a:spcAft>
                <a:spcPts val="0"/>
              </a:spcAft>
              <a:buSzPct val="100000"/>
              <a:buChar char="●"/>
            </a:pPr>
            <a:r>
              <a:rPr lang="cs"/>
              <a:t>the overall development</a:t>
            </a:r>
            <a:endParaRPr/>
          </a:p>
          <a:p>
            <a:pPr marL="457200" lvl="0" indent="-325755" algn="l" rtl="0">
              <a:lnSpc>
                <a:spcPct val="150000"/>
              </a:lnSpc>
              <a:spcBef>
                <a:spcPts val="0"/>
              </a:spcBef>
              <a:spcAft>
                <a:spcPts val="0"/>
              </a:spcAft>
              <a:buSzPct val="100000"/>
              <a:buChar char="●"/>
            </a:pPr>
            <a:r>
              <a:rPr lang="cs"/>
              <a:t>disease</a:t>
            </a:r>
            <a:endParaRPr/>
          </a:p>
          <a:p>
            <a:pPr marL="457200" lvl="0" indent="-325755" algn="l" rtl="0">
              <a:lnSpc>
                <a:spcPct val="150000"/>
              </a:lnSpc>
              <a:spcBef>
                <a:spcPts val="0"/>
              </a:spcBef>
              <a:spcAft>
                <a:spcPts val="0"/>
              </a:spcAft>
              <a:buSzPct val="100000"/>
              <a:buChar char="●"/>
            </a:pPr>
            <a:r>
              <a:rPr lang="cs"/>
              <a:t>overall instability</a:t>
            </a:r>
            <a:endParaRPr/>
          </a:p>
          <a:p>
            <a:pPr marL="457200" lvl="0" indent="-325755" algn="l" rtl="0">
              <a:lnSpc>
                <a:spcPct val="150000"/>
              </a:lnSpc>
              <a:spcBef>
                <a:spcPts val="0"/>
              </a:spcBef>
              <a:spcAft>
                <a:spcPts val="0"/>
              </a:spcAft>
              <a:buSzPct val="100000"/>
              <a:buChar char="●"/>
            </a:pPr>
            <a:r>
              <a:rPr lang="cs"/>
              <a:t>racism and the idea of supremacy</a:t>
            </a:r>
            <a:endParaRPr/>
          </a:p>
          <a:p>
            <a:pPr marL="457200" lvl="0" indent="-325755" algn="l" rtl="0">
              <a:lnSpc>
                <a:spcPct val="150000"/>
              </a:lnSpc>
              <a:spcBef>
                <a:spcPts val="0"/>
              </a:spcBef>
              <a:spcAft>
                <a:spcPts val="0"/>
              </a:spcAft>
              <a:buSzPct val="100000"/>
              <a:buChar char="●"/>
            </a:pPr>
            <a:r>
              <a:rPr lang="cs"/>
              <a:t>vulnerability to neo-colonialism</a:t>
            </a:r>
            <a:endParaRPr/>
          </a:p>
          <a:p>
            <a:pPr marL="457200" lvl="0" indent="-325755" algn="l" rtl="0">
              <a:lnSpc>
                <a:spcPct val="150000"/>
              </a:lnSpc>
              <a:spcBef>
                <a:spcPts val="0"/>
              </a:spcBef>
              <a:spcAft>
                <a:spcPts val="0"/>
              </a:spcAft>
              <a:buSzPct val="100000"/>
              <a:buChar char="●"/>
            </a:pPr>
            <a:r>
              <a:rPr lang="cs"/>
              <a:t>border disputes</a:t>
            </a:r>
            <a:endParaRPr/>
          </a:p>
          <a:p>
            <a:pPr marL="457200" lvl="0" indent="-325755" algn="r" rtl="0">
              <a:lnSpc>
                <a:spcPct val="150000"/>
              </a:lnSpc>
              <a:spcBef>
                <a:spcPts val="0"/>
              </a:spcBef>
              <a:spcAft>
                <a:spcPts val="0"/>
              </a:spcAft>
              <a:buSzPct val="100000"/>
              <a:buChar char="-"/>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0"/>
          <p:cNvSpPr txBox="1">
            <a:spLocks noGrp="1"/>
          </p:cNvSpPr>
          <p:nvPr>
            <p:ph type="body" idx="1"/>
          </p:nvPr>
        </p:nvSpPr>
        <p:spPr>
          <a:xfrm>
            <a:off x="311700" y="616275"/>
            <a:ext cx="8520600" cy="3952800"/>
          </a:xfrm>
          <a:prstGeom prst="rect">
            <a:avLst/>
          </a:prstGeom>
        </p:spPr>
        <p:txBody>
          <a:bodyPr spcFirstLastPara="1" wrap="square" lIns="91425" tIns="91425" rIns="91425" bIns="91425" anchor="t" anchorCtr="0">
            <a:normAutofit/>
          </a:bodyPr>
          <a:lstStyle/>
          <a:p>
            <a:pPr marL="457200" lvl="0" indent="0" algn="l" rtl="0">
              <a:lnSpc>
                <a:spcPct val="150000"/>
              </a:lnSpc>
              <a:spcBef>
                <a:spcPts val="0"/>
              </a:spcBef>
              <a:spcAft>
                <a:spcPts val="0"/>
              </a:spcAft>
              <a:buNone/>
            </a:pPr>
            <a:endParaRPr/>
          </a:p>
          <a:p>
            <a:pPr marL="457200" lvl="0" indent="0" algn="l" rtl="0">
              <a:lnSpc>
                <a:spcPct val="150000"/>
              </a:lnSpc>
              <a:spcBef>
                <a:spcPts val="1200"/>
              </a:spcBef>
              <a:spcAft>
                <a:spcPts val="0"/>
              </a:spcAft>
              <a:buNone/>
            </a:pPr>
            <a:endParaRPr/>
          </a:p>
          <a:p>
            <a:pPr marL="457200" lvl="0" indent="0" algn="l" rtl="0">
              <a:lnSpc>
                <a:spcPct val="150000"/>
              </a:lnSpc>
              <a:spcBef>
                <a:spcPts val="1200"/>
              </a:spcBef>
              <a:spcAft>
                <a:spcPts val="0"/>
              </a:spcAft>
              <a:buNone/>
            </a:pPr>
            <a:r>
              <a:rPr lang="cs" i="1"/>
              <a:t>“The impacts of colonialism were similar, regardless of the specific colonizer: disease; destruction of indigenous social, political, and economic structures; repression; exploitation; land displacement; and land degradation.”</a:t>
            </a:r>
            <a:endParaRPr i="1"/>
          </a:p>
          <a:p>
            <a:pPr marL="457200" lvl="0" indent="-342900" algn="r" rtl="0">
              <a:lnSpc>
                <a:spcPct val="150000"/>
              </a:lnSpc>
              <a:spcBef>
                <a:spcPts val="1200"/>
              </a:spcBef>
              <a:spcAft>
                <a:spcPts val="0"/>
              </a:spcAft>
              <a:buSzPts val="1800"/>
              <a:buChar char="-"/>
            </a:pPr>
            <a:r>
              <a:rPr lang="cs"/>
              <a:t>Campbell et al., 2010, p. 37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Sources</a:t>
            </a:r>
            <a:endParaRPr/>
          </a:p>
        </p:txBody>
      </p:sp>
      <p:sp>
        <p:nvSpPr>
          <p:cNvPr id="209" name="Google Shape;209;p41"/>
          <p:cNvSpPr txBox="1">
            <a:spLocks noGrp="1"/>
          </p:cNvSpPr>
          <p:nvPr>
            <p:ph type="body" idx="1"/>
          </p:nvPr>
        </p:nvSpPr>
        <p:spPr>
          <a:xfrm>
            <a:off x="311700" y="1152475"/>
            <a:ext cx="8520600" cy="37944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cs" i="1"/>
              <a:t>South Africa</a:t>
            </a:r>
            <a:r>
              <a:rPr lang="cs"/>
              <a:t>. Britannica. [Accessed 24 March 2022]</a:t>
            </a:r>
            <a:endParaRPr/>
          </a:p>
          <a:p>
            <a:pPr marL="457200" lvl="0" indent="-334327" algn="l" rtl="0">
              <a:spcBef>
                <a:spcPts val="0"/>
              </a:spcBef>
              <a:spcAft>
                <a:spcPts val="0"/>
              </a:spcAft>
              <a:buSzPct val="100000"/>
              <a:buChar char="●"/>
            </a:pPr>
            <a:r>
              <a:rPr lang="cs"/>
              <a:t>PAPPÉ, I, 2015.</a:t>
            </a:r>
            <a:r>
              <a:rPr lang="cs" i="1"/>
              <a:t> Israel and South Africa</a:t>
            </a:r>
            <a:r>
              <a:rPr lang="cs"/>
              <a:t>. The Many Faces of Apartheid. London. [Accessed 24 March 2022]</a:t>
            </a:r>
            <a:endParaRPr/>
          </a:p>
          <a:p>
            <a:pPr marL="457200" lvl="0" indent="-334327" algn="l" rtl="0">
              <a:spcBef>
                <a:spcPts val="0"/>
              </a:spcBef>
              <a:spcAft>
                <a:spcPts val="0"/>
              </a:spcAft>
              <a:buSzPct val="100000"/>
              <a:buChar char="●"/>
            </a:pPr>
            <a:r>
              <a:rPr lang="cs"/>
              <a:t>COOMBES, A. E., 2006. </a:t>
            </a:r>
            <a:r>
              <a:rPr lang="cs" i="1"/>
              <a:t>Rethinking Settler Colonialism</a:t>
            </a:r>
            <a:r>
              <a:rPr lang="cs"/>
              <a:t>. Manchester University Press.</a:t>
            </a:r>
            <a:endParaRPr/>
          </a:p>
          <a:p>
            <a:pPr marL="457200" lvl="0" indent="-334327" algn="l" rtl="0">
              <a:spcBef>
                <a:spcPts val="0"/>
              </a:spcBef>
              <a:spcAft>
                <a:spcPts val="0"/>
              </a:spcAft>
              <a:buSzPct val="100000"/>
              <a:buChar char="●"/>
            </a:pPr>
            <a:r>
              <a:rPr lang="cs"/>
              <a:t>CALDWELL, M., 2017. </a:t>
            </a:r>
            <a:r>
              <a:rPr lang="cs" i="1"/>
              <a:t>The Effects of Colonization</a:t>
            </a:r>
            <a:r>
              <a:rPr lang="cs"/>
              <a:t>. How it Happened and How it Still Continues. [online] Medium. Available at: &lt;https://medium.com/@megancaldwell62/the-effects-of-colonization-how-it-happened-and-how-it-still-continues-b463350d1ac5&gt; [Accessed 27 March 2022].</a:t>
            </a:r>
            <a:endParaRPr/>
          </a:p>
          <a:p>
            <a:pPr marL="457200" lvl="0" indent="-334327" algn="l" rtl="0">
              <a:spcBef>
                <a:spcPts val="0"/>
              </a:spcBef>
              <a:spcAft>
                <a:spcPts val="0"/>
              </a:spcAft>
              <a:buSzPct val="100000"/>
              <a:buChar char="●"/>
            </a:pPr>
            <a:r>
              <a:rPr lang="cs"/>
              <a:t>ENCYKLOPEDIE, 2022. </a:t>
            </a:r>
            <a:r>
              <a:rPr lang="cs" i="1"/>
              <a:t>Francouzské Alžírsko</a:t>
            </a:r>
            <a:r>
              <a:rPr lang="cs"/>
              <a:t>. [online] Available at: &lt;https://wikijii.com/wiki/french_algeria&gt; [Accessed 25 March 2022].</a:t>
            </a:r>
            <a:endParaRPr/>
          </a:p>
          <a:p>
            <a:pPr marL="457200" lvl="0" indent="-339159" algn="l" rtl="0">
              <a:spcBef>
                <a:spcPts val="0"/>
              </a:spcBef>
              <a:spcAft>
                <a:spcPts val="0"/>
              </a:spcAft>
              <a:buSzPct val="100000"/>
              <a:buChar char="●"/>
            </a:pPr>
            <a:r>
              <a:rPr lang="cs" sz="1882">
                <a:highlight>
                  <a:schemeClr val="lt1"/>
                </a:highlight>
              </a:rPr>
              <a:t>TAKEUCHI, S. </a:t>
            </a:r>
            <a:r>
              <a:rPr lang="cs" sz="1882" i="1">
                <a:highlight>
                  <a:schemeClr val="lt1"/>
                </a:highlight>
              </a:rPr>
              <a:t>African Land Reform Under Economic Liberalisation.</a:t>
            </a:r>
            <a:r>
              <a:rPr lang="cs" sz="1882">
                <a:highlight>
                  <a:schemeClr val="lt1"/>
                </a:highlight>
              </a:rPr>
              <a:t> Springer. Tokyo. 2022.  [Accessed 26 March 2022]</a:t>
            </a:r>
            <a:endParaRPr sz="1882">
              <a:highlight>
                <a:schemeClr val="lt1"/>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Introduction</a:t>
            </a: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cs" i="1"/>
              <a:t>“Settler colonialism was colonization in which settlers neither exterminate nor assimilate the indigenes.”</a:t>
            </a:r>
            <a:endParaRPr i="1"/>
          </a:p>
          <a:p>
            <a:pPr marL="457200" lvl="0" indent="-342900" algn="l" rtl="0">
              <a:lnSpc>
                <a:spcPct val="150000"/>
              </a:lnSpc>
              <a:spcBef>
                <a:spcPts val="1200"/>
              </a:spcBef>
              <a:spcAft>
                <a:spcPts val="0"/>
              </a:spcAft>
              <a:buSzPts val="1800"/>
              <a:buChar char="●"/>
            </a:pPr>
            <a:r>
              <a:rPr lang="cs"/>
              <a:t>settler colonialism = when an exogenous entity permanently settles in a new location and enjoys a privileged position over the indigenous population</a:t>
            </a:r>
            <a:endParaRPr/>
          </a:p>
          <a:p>
            <a:pPr marL="457200" lvl="0" indent="-342900" algn="l" rtl="0">
              <a:lnSpc>
                <a:spcPct val="150000"/>
              </a:lnSpc>
              <a:spcBef>
                <a:spcPts val="0"/>
              </a:spcBef>
              <a:spcAft>
                <a:spcPts val="0"/>
              </a:spcAft>
              <a:buSzPts val="1800"/>
              <a:buChar char="●"/>
            </a:pPr>
            <a:r>
              <a:rPr lang="cs"/>
              <a:t>the word “settler” masks violence, discrimination, genocide</a:t>
            </a:r>
            <a:endParaRPr/>
          </a:p>
          <a:p>
            <a:pPr marL="457200" lvl="0" indent="-342900" algn="l" rtl="0">
              <a:lnSpc>
                <a:spcPct val="150000"/>
              </a:lnSpc>
              <a:spcBef>
                <a:spcPts val="0"/>
              </a:spcBef>
              <a:spcAft>
                <a:spcPts val="0"/>
              </a:spcAft>
              <a:buSzPts val="1800"/>
              <a:buChar char="●"/>
            </a:pPr>
            <a:r>
              <a:rPr lang="cs"/>
              <a:t>indegenous communities transformed, marginalized or were displaced</a:t>
            </a:r>
            <a:endParaRPr i="1">
              <a:solidFill>
                <a:srgbClr val="00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8" y="8856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cs" sz="4600" b="1">
                <a:solidFill>
                  <a:schemeClr val="lt2"/>
                </a:solidFill>
                <a:latin typeface="Merriweather"/>
                <a:ea typeface="Merriweather"/>
                <a:cs typeface="Merriweather"/>
                <a:sym typeface="Merriweather"/>
              </a:rPr>
              <a:t>Colonisation of South Africa</a:t>
            </a:r>
            <a:endParaRPr sz="4600" b="1">
              <a:solidFill>
                <a:schemeClr val="lt2"/>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Colonization</a:t>
            </a:r>
            <a:endParaRPr/>
          </a:p>
        </p:txBody>
      </p:sp>
      <p:sp>
        <p:nvSpPr>
          <p:cNvPr id="78" name="Google Shape;78;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SzPts val="1800"/>
              <a:buChar char="●"/>
            </a:pPr>
            <a:r>
              <a:rPr lang="cs" b="1"/>
              <a:t>Portuguese </a:t>
            </a:r>
            <a:r>
              <a:rPr lang="cs"/>
              <a:t>1488 Cape of Good Hope</a:t>
            </a:r>
            <a:endParaRPr/>
          </a:p>
          <a:p>
            <a:pPr marL="457200" lvl="0" indent="-342900" algn="l" rtl="0">
              <a:lnSpc>
                <a:spcPct val="150000"/>
              </a:lnSpc>
              <a:spcBef>
                <a:spcPts val="0"/>
              </a:spcBef>
              <a:spcAft>
                <a:spcPts val="0"/>
              </a:spcAft>
              <a:buSzPts val="1800"/>
              <a:buChar char="●"/>
            </a:pPr>
            <a:r>
              <a:rPr lang="cs" b="1"/>
              <a:t>Dutch</a:t>
            </a:r>
            <a:r>
              <a:rPr lang="cs"/>
              <a:t> since 17th century challenged the “Portuguese sea” with the British</a:t>
            </a:r>
            <a:endParaRPr/>
          </a:p>
          <a:p>
            <a:pPr marL="914400" lvl="1" indent="-317500" algn="l" rtl="0">
              <a:lnSpc>
                <a:spcPct val="150000"/>
              </a:lnSpc>
              <a:spcBef>
                <a:spcPts val="0"/>
              </a:spcBef>
              <a:spcAft>
                <a:spcPts val="0"/>
              </a:spcAft>
              <a:buSzPts val="1400"/>
              <a:buChar char="○"/>
            </a:pPr>
            <a:r>
              <a:rPr lang="cs"/>
              <a:t>1657 nine Dutch men granted land, Dutch East India Company</a:t>
            </a:r>
            <a:endParaRPr/>
          </a:p>
          <a:p>
            <a:pPr marL="914400" lvl="1" indent="-317500" algn="l" rtl="0">
              <a:lnSpc>
                <a:spcPct val="150000"/>
              </a:lnSpc>
              <a:spcBef>
                <a:spcPts val="0"/>
              </a:spcBef>
              <a:spcAft>
                <a:spcPts val="0"/>
              </a:spcAft>
              <a:buSzPts val="1400"/>
              <a:buChar char="○"/>
            </a:pPr>
            <a:r>
              <a:rPr lang="cs"/>
              <a:t>end of 17th century = full settler colonization (growing wheat, tending vineyards, grazing sheep and cattle)</a:t>
            </a:r>
            <a:endParaRPr/>
          </a:p>
          <a:p>
            <a:pPr marL="914400" lvl="1" indent="-317500" algn="l" rtl="0">
              <a:lnSpc>
                <a:spcPct val="150000"/>
              </a:lnSpc>
              <a:spcBef>
                <a:spcPts val="0"/>
              </a:spcBef>
              <a:spcAft>
                <a:spcPts val="0"/>
              </a:spcAft>
              <a:buSzPts val="1400"/>
              <a:buChar char="○"/>
            </a:pPr>
            <a:r>
              <a:rPr lang="cs"/>
              <a:t>chiefdoms decimated, indigenous people often killed, women into servitude, or living under conditions close to serfdom</a:t>
            </a:r>
            <a:endParaRPr/>
          </a:p>
          <a:p>
            <a:pPr marL="914400" lvl="1" indent="-317500" algn="l" rtl="0">
              <a:lnSpc>
                <a:spcPct val="150000"/>
              </a:lnSpc>
              <a:spcBef>
                <a:spcPts val="0"/>
              </a:spcBef>
              <a:spcAft>
                <a:spcPts val="0"/>
              </a:spcAft>
              <a:buSzPts val="1400"/>
              <a:buChar char="○"/>
            </a:pPr>
            <a:r>
              <a:rPr lang="cs"/>
              <a:t>continuous expansion</a:t>
            </a:r>
            <a:endParaRPr/>
          </a:p>
          <a:p>
            <a:pPr marL="457200" lvl="0" indent="-342900" algn="l" rtl="0">
              <a:lnSpc>
                <a:spcPct val="150000"/>
              </a:lnSpc>
              <a:spcBef>
                <a:spcPts val="0"/>
              </a:spcBef>
              <a:spcAft>
                <a:spcPts val="0"/>
              </a:spcAft>
              <a:buSzPts val="1800"/>
              <a:buChar char="●"/>
            </a:pPr>
            <a:r>
              <a:rPr lang="cs" b="1"/>
              <a:t>British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British Colony</a:t>
            </a:r>
            <a:endParaRPr/>
          </a:p>
        </p:txBody>
      </p:sp>
      <p:sp>
        <p:nvSpPr>
          <p:cNvPr id="84" name="Google Shape;84;p18"/>
          <p:cNvSpPr txBox="1">
            <a:spLocks noGrp="1"/>
          </p:cNvSpPr>
          <p:nvPr>
            <p:ph type="body" idx="1"/>
          </p:nvPr>
        </p:nvSpPr>
        <p:spPr>
          <a:xfrm>
            <a:off x="311700" y="1017725"/>
            <a:ext cx="8520600" cy="41256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cs" sz="2000" b="1"/>
              <a:t>1806 </a:t>
            </a:r>
            <a:r>
              <a:rPr lang="cs" sz="2000"/>
              <a:t>Napoleonic Wars </a:t>
            </a:r>
            <a:r>
              <a:rPr lang="cs" sz="2000" b="1"/>
              <a:t>the Cape seized</a:t>
            </a:r>
            <a:r>
              <a:rPr lang="cs" sz="2000"/>
              <a:t> as a strategic base to protect developing empire in India</a:t>
            </a:r>
            <a:endParaRPr sz="2000"/>
          </a:p>
          <a:p>
            <a:pPr marL="457200" lvl="0" indent="-355600" algn="l" rtl="0">
              <a:lnSpc>
                <a:spcPct val="150000"/>
              </a:lnSpc>
              <a:spcBef>
                <a:spcPts val="0"/>
              </a:spcBef>
              <a:spcAft>
                <a:spcPts val="0"/>
              </a:spcAft>
              <a:buSzPts val="2000"/>
              <a:buChar char="●"/>
            </a:pPr>
            <a:r>
              <a:rPr lang="cs" sz="2000"/>
              <a:t>thus change in </a:t>
            </a:r>
            <a:r>
              <a:rPr lang="cs" sz="2000" b="1"/>
              <a:t>administration language</a:t>
            </a:r>
            <a:r>
              <a:rPr lang="cs" sz="2000"/>
              <a:t>, </a:t>
            </a:r>
            <a:r>
              <a:rPr lang="cs" sz="2000" b="1"/>
              <a:t>currency </a:t>
            </a:r>
            <a:endParaRPr sz="2000" b="1"/>
          </a:p>
          <a:p>
            <a:pPr marL="457200" lvl="0" indent="-355600" algn="l" rtl="0">
              <a:lnSpc>
                <a:spcPct val="150000"/>
              </a:lnSpc>
              <a:spcBef>
                <a:spcPts val="0"/>
              </a:spcBef>
              <a:spcAft>
                <a:spcPts val="0"/>
              </a:spcAft>
              <a:buSzPts val="2000"/>
              <a:buChar char="●"/>
            </a:pPr>
            <a:r>
              <a:rPr lang="cs" sz="2000"/>
              <a:t>better conditions for indegenous: possible to choose employer, own land, move more freely</a:t>
            </a:r>
            <a:endParaRPr sz="2000"/>
          </a:p>
          <a:p>
            <a:pPr marL="457200" lvl="0" indent="-355600" algn="l" rtl="0">
              <a:lnSpc>
                <a:spcPct val="150000"/>
              </a:lnSpc>
              <a:spcBef>
                <a:spcPts val="0"/>
              </a:spcBef>
              <a:spcAft>
                <a:spcPts val="0"/>
              </a:spcAft>
              <a:buSzPts val="2000"/>
              <a:buChar char="●"/>
            </a:pPr>
            <a:r>
              <a:rPr lang="cs" sz="2000"/>
              <a:t>Colonialism of a Special Type - the oppressors and the oppressed living side by side</a:t>
            </a:r>
            <a:endParaRPr sz="2000"/>
          </a:p>
          <a:p>
            <a:pPr marL="457200" lvl="0" indent="-355600" algn="l" rtl="0">
              <a:lnSpc>
                <a:spcPct val="150000"/>
              </a:lnSpc>
              <a:spcBef>
                <a:spcPts val="0"/>
              </a:spcBef>
              <a:spcAft>
                <a:spcPts val="0"/>
              </a:spcAft>
              <a:buSzPts val="2000"/>
              <a:buChar char="●"/>
            </a:pPr>
            <a:r>
              <a:rPr lang="cs" sz="2000"/>
              <a:t>“Non-White South Africa is the colony of White South Africa itself.”</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cs" sz="2220"/>
              <a:t>The Union of the South Africa</a:t>
            </a:r>
            <a:endParaRPr sz="2220"/>
          </a:p>
        </p:txBody>
      </p:sp>
      <p:sp>
        <p:nvSpPr>
          <p:cNvPr id="90" name="Google Shape;90;p19"/>
          <p:cNvSpPr txBox="1">
            <a:spLocks noGrp="1"/>
          </p:cNvSpPr>
          <p:nvPr>
            <p:ph type="body" idx="1"/>
          </p:nvPr>
        </p:nvSpPr>
        <p:spPr>
          <a:xfrm>
            <a:off x="311700" y="865800"/>
            <a:ext cx="8520600" cy="41844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0"/>
              </a:spcBef>
              <a:spcAft>
                <a:spcPts val="0"/>
              </a:spcAft>
              <a:buSzPts val="1700"/>
              <a:buChar char="●"/>
            </a:pPr>
            <a:r>
              <a:rPr lang="cs" sz="1700"/>
              <a:t>1910: independent from Britain</a:t>
            </a:r>
            <a:endParaRPr sz="1700"/>
          </a:p>
          <a:p>
            <a:pPr marL="457200" lvl="0" indent="-336550" algn="l" rtl="0">
              <a:lnSpc>
                <a:spcPct val="150000"/>
              </a:lnSpc>
              <a:spcBef>
                <a:spcPts val="0"/>
              </a:spcBef>
              <a:spcAft>
                <a:spcPts val="0"/>
              </a:spcAft>
              <a:buSzPts val="1700"/>
              <a:buChar char="●"/>
            </a:pPr>
            <a:r>
              <a:rPr lang="cs" sz="1700"/>
              <a:t>official languages = Dutch (1925 Afrikaans), English</a:t>
            </a:r>
            <a:endParaRPr sz="1700"/>
          </a:p>
          <a:p>
            <a:pPr marL="457200" lvl="0" indent="-336550" algn="l" rtl="0">
              <a:lnSpc>
                <a:spcPct val="150000"/>
              </a:lnSpc>
              <a:spcBef>
                <a:spcPts val="0"/>
              </a:spcBef>
              <a:spcAft>
                <a:spcPts val="0"/>
              </a:spcAft>
              <a:buSzPts val="1700"/>
              <a:buChar char="●"/>
            </a:pPr>
            <a:r>
              <a:rPr lang="cs" sz="1700" b="1"/>
              <a:t>“native question”</a:t>
            </a:r>
            <a:endParaRPr sz="1700" b="1"/>
          </a:p>
          <a:p>
            <a:pPr marL="914400" lvl="1" indent="-311150" algn="l" rtl="0">
              <a:lnSpc>
                <a:spcPct val="150000"/>
              </a:lnSpc>
              <a:spcBef>
                <a:spcPts val="0"/>
              </a:spcBef>
              <a:spcAft>
                <a:spcPts val="0"/>
              </a:spcAft>
              <a:buSzPts val="1300"/>
              <a:buChar char="○"/>
            </a:pPr>
            <a:r>
              <a:rPr lang="cs" sz="1300"/>
              <a:t>white minority rules, new constitution excluded Blacks from power</a:t>
            </a:r>
            <a:endParaRPr sz="1300"/>
          </a:p>
          <a:p>
            <a:pPr marL="914400" lvl="1" indent="-311150" algn="l" rtl="0">
              <a:lnSpc>
                <a:spcPct val="150000"/>
              </a:lnSpc>
              <a:spcBef>
                <a:spcPts val="0"/>
              </a:spcBef>
              <a:spcAft>
                <a:spcPts val="0"/>
              </a:spcAft>
              <a:buSzPts val="1300"/>
              <a:buChar char="○"/>
            </a:pPr>
            <a:r>
              <a:rPr lang="cs" sz="1300"/>
              <a:t>Blacks by administration forced to work for whites</a:t>
            </a:r>
            <a:endParaRPr sz="1300"/>
          </a:p>
          <a:p>
            <a:pPr marL="914400" lvl="1" indent="-311150" algn="l" rtl="0">
              <a:lnSpc>
                <a:spcPct val="150000"/>
              </a:lnSpc>
              <a:spcBef>
                <a:spcPts val="0"/>
              </a:spcBef>
              <a:spcAft>
                <a:spcPts val="0"/>
              </a:spcAft>
              <a:buSzPts val="1300"/>
              <a:buChar char="○"/>
            </a:pPr>
            <a:r>
              <a:rPr lang="cs" sz="1300"/>
              <a:t>separation of workers, overall separation</a:t>
            </a:r>
            <a:endParaRPr sz="1300"/>
          </a:p>
          <a:p>
            <a:pPr marL="914400" lvl="1" indent="-311150" algn="l" rtl="0">
              <a:lnSpc>
                <a:spcPct val="150000"/>
              </a:lnSpc>
              <a:spcBef>
                <a:spcPts val="0"/>
              </a:spcBef>
              <a:spcAft>
                <a:spcPts val="0"/>
              </a:spcAft>
              <a:buSzPts val="1300"/>
              <a:buChar char="○"/>
            </a:pPr>
            <a:r>
              <a:rPr lang="cs" sz="1300"/>
              <a:t>certain jobs reserved for whites</a:t>
            </a:r>
            <a:endParaRPr sz="1300"/>
          </a:p>
          <a:p>
            <a:pPr marL="914400" lvl="1" indent="-311150" algn="l" rtl="0">
              <a:lnSpc>
                <a:spcPct val="150000"/>
              </a:lnSpc>
              <a:spcBef>
                <a:spcPts val="0"/>
              </a:spcBef>
              <a:spcAft>
                <a:spcPts val="0"/>
              </a:spcAft>
              <a:buSzPts val="1300"/>
              <a:buChar char="○"/>
            </a:pPr>
            <a:r>
              <a:rPr lang="cs" sz="1300"/>
              <a:t>urban residential space segregated</a:t>
            </a:r>
            <a:endParaRPr sz="1300"/>
          </a:p>
          <a:p>
            <a:pPr marL="457200" lvl="0" indent="-336550" algn="l" rtl="0">
              <a:lnSpc>
                <a:spcPct val="150000"/>
              </a:lnSpc>
              <a:spcBef>
                <a:spcPts val="0"/>
              </a:spcBef>
              <a:spcAft>
                <a:spcPts val="0"/>
              </a:spcAft>
              <a:buSzPts val="1700"/>
              <a:buChar char="●"/>
            </a:pPr>
            <a:r>
              <a:rPr lang="cs" sz="1700"/>
              <a:t>Blacks: armed rural revolt, strikes, and mass mobilization</a:t>
            </a:r>
            <a:endParaRPr sz="1700"/>
          </a:p>
          <a:p>
            <a:pPr marL="914400" lvl="1" indent="-311150" algn="l" rtl="0">
              <a:lnSpc>
                <a:spcPct val="150000"/>
              </a:lnSpc>
              <a:spcBef>
                <a:spcPts val="0"/>
              </a:spcBef>
              <a:spcAft>
                <a:spcPts val="0"/>
              </a:spcAft>
              <a:buSzPts val="1300"/>
              <a:buChar char="○"/>
            </a:pPr>
            <a:r>
              <a:rPr lang="cs" sz="1300"/>
              <a:t>Feb 1920: over 70 000 gold miners halted production - low wages, inflation</a:t>
            </a:r>
            <a:endParaRPr sz="1300"/>
          </a:p>
          <a:p>
            <a:pPr marL="457200" lvl="0" indent="-336550" algn="l" rtl="0">
              <a:lnSpc>
                <a:spcPct val="150000"/>
              </a:lnSpc>
              <a:spcBef>
                <a:spcPts val="0"/>
              </a:spcBef>
              <a:spcAft>
                <a:spcPts val="0"/>
              </a:spcAft>
              <a:buSzPts val="1700"/>
              <a:buChar char="●"/>
            </a:pPr>
            <a:r>
              <a:rPr lang="cs" sz="1700"/>
              <a:t>1948: apartheid government elected</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cs"/>
              <a:t>Apartheid</a:t>
            </a:r>
            <a:endParaRPr/>
          </a:p>
        </p:txBody>
      </p:sp>
      <p:sp>
        <p:nvSpPr>
          <p:cNvPr id="96" name="Google Shape;96;p20"/>
          <p:cNvSpPr txBox="1">
            <a:spLocks noGrp="1"/>
          </p:cNvSpPr>
          <p:nvPr>
            <p:ph type="body" idx="1"/>
          </p:nvPr>
        </p:nvSpPr>
        <p:spPr>
          <a:xfrm>
            <a:off x="311700" y="941025"/>
            <a:ext cx="8520600" cy="4137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cs" b="1"/>
              <a:t>National Party</a:t>
            </a:r>
            <a:endParaRPr b="1"/>
          </a:p>
          <a:p>
            <a:pPr marL="457200" lvl="0" indent="-342900" algn="l" rtl="0">
              <a:spcBef>
                <a:spcPts val="0"/>
              </a:spcBef>
              <a:spcAft>
                <a:spcPts val="0"/>
              </a:spcAft>
              <a:buSzPts val="1800"/>
              <a:buChar char="●"/>
            </a:pPr>
            <a:r>
              <a:rPr lang="cs"/>
              <a:t>various laws accepted:</a:t>
            </a:r>
            <a:endParaRPr/>
          </a:p>
          <a:p>
            <a:pPr marL="914400" lvl="1" indent="-317500" algn="l" rtl="0">
              <a:spcBef>
                <a:spcPts val="0"/>
              </a:spcBef>
              <a:spcAft>
                <a:spcPts val="0"/>
              </a:spcAft>
              <a:buSzPts val="1400"/>
              <a:buChar char="○"/>
            </a:pPr>
            <a:r>
              <a:rPr lang="cs"/>
              <a:t>non-whites excluded from full citizenship, from owning or leasing land, businesses</a:t>
            </a:r>
            <a:endParaRPr/>
          </a:p>
          <a:p>
            <a:pPr marL="914400" lvl="1" indent="-317500" algn="l" rtl="0">
              <a:spcBef>
                <a:spcPts val="0"/>
              </a:spcBef>
              <a:spcAft>
                <a:spcPts val="0"/>
              </a:spcAft>
              <a:buSzPts val="1400"/>
              <a:buChar char="○"/>
            </a:pPr>
            <a:r>
              <a:rPr lang="cs"/>
              <a:t>laws against purchasing or renting homes except of specific areas (10%)</a:t>
            </a:r>
            <a:endParaRPr/>
          </a:p>
          <a:p>
            <a:pPr marL="914400" lvl="1" indent="-317500" algn="l" rtl="0">
              <a:spcBef>
                <a:spcPts val="0"/>
              </a:spcBef>
              <a:spcAft>
                <a:spcPts val="0"/>
              </a:spcAft>
              <a:buSzPts val="1400"/>
              <a:buChar char="○"/>
            </a:pPr>
            <a:r>
              <a:rPr lang="cs"/>
              <a:t>ID cards showing race + controls</a:t>
            </a:r>
            <a:endParaRPr/>
          </a:p>
          <a:p>
            <a:pPr marL="914400" lvl="1" indent="-317500" algn="l" rtl="0">
              <a:spcBef>
                <a:spcPts val="0"/>
              </a:spcBef>
              <a:spcAft>
                <a:spcPts val="0"/>
              </a:spcAft>
              <a:buSzPts val="1400"/>
              <a:buChar char="○"/>
            </a:pPr>
            <a:r>
              <a:rPr lang="cs"/>
              <a:t>laws affecting the mixed-marriage couples</a:t>
            </a:r>
            <a:endParaRPr/>
          </a:p>
          <a:p>
            <a:pPr marL="914400" lvl="1" indent="-317500" algn="l" rtl="0">
              <a:spcBef>
                <a:spcPts val="0"/>
              </a:spcBef>
              <a:spcAft>
                <a:spcPts val="0"/>
              </a:spcAft>
              <a:buSzPts val="1400"/>
              <a:buChar char="○"/>
            </a:pPr>
            <a:r>
              <a:rPr lang="cs"/>
              <a:t>universities prohibited to accept Blacks + ethnic universities </a:t>
            </a:r>
            <a:endParaRPr/>
          </a:p>
          <a:p>
            <a:pPr marL="914400" lvl="1" indent="-317500" algn="l" rtl="0">
              <a:spcBef>
                <a:spcPts val="0"/>
              </a:spcBef>
              <a:spcAft>
                <a:spcPts val="0"/>
              </a:spcAft>
              <a:buSzPts val="1400"/>
              <a:buChar char="○"/>
            </a:pPr>
            <a:r>
              <a:rPr lang="cs"/>
              <a:t>hotels, trains, restaurants, buses etc. segregated</a:t>
            </a:r>
            <a:endParaRPr/>
          </a:p>
          <a:p>
            <a:pPr marL="914400" lvl="1" indent="-317500" algn="l" rtl="0">
              <a:spcBef>
                <a:spcPts val="0"/>
              </a:spcBef>
              <a:spcAft>
                <a:spcPts val="0"/>
              </a:spcAft>
              <a:buSzPts val="1400"/>
              <a:buChar char="○"/>
            </a:pPr>
            <a:r>
              <a:rPr lang="cs"/>
              <a:t>skilled jobs reserved for whites</a:t>
            </a:r>
            <a:endParaRPr/>
          </a:p>
          <a:p>
            <a:pPr marL="457200" lvl="0" indent="-342900" algn="l" rtl="0">
              <a:spcBef>
                <a:spcPts val="0"/>
              </a:spcBef>
              <a:spcAft>
                <a:spcPts val="0"/>
              </a:spcAft>
              <a:buSzPts val="1800"/>
              <a:buChar char="●"/>
            </a:pPr>
            <a:r>
              <a:rPr lang="cs" b="1"/>
              <a:t>reserves</a:t>
            </a:r>
            <a:r>
              <a:rPr lang="cs"/>
              <a:t>:  lack of industry, communications, power resources, malnutrition, diseases</a:t>
            </a:r>
            <a:endParaRPr/>
          </a:p>
          <a:p>
            <a:pPr marL="457200" lvl="0" indent="-342900" algn="l" rtl="0">
              <a:spcBef>
                <a:spcPts val="0"/>
              </a:spcBef>
              <a:spcAft>
                <a:spcPts val="0"/>
              </a:spcAft>
              <a:buSzPts val="1800"/>
              <a:buChar char="●"/>
            </a:pPr>
            <a:r>
              <a:rPr lang="cs"/>
              <a:t>Blacks to towns: new law only 72 hours without a job</a:t>
            </a:r>
            <a:endParaRPr/>
          </a:p>
          <a:p>
            <a:pPr marL="457200" lvl="0" indent="-342900" algn="l" rtl="0">
              <a:spcBef>
                <a:spcPts val="0"/>
              </a:spcBef>
              <a:spcAft>
                <a:spcPts val="0"/>
              </a:spcAft>
              <a:buSzPts val="1800"/>
              <a:buChar char="●"/>
            </a:pPr>
            <a:r>
              <a:rPr lang="cs"/>
              <a:t>60s - 80s harsh removals, 3,5 million put into reserves without anything</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txBox="1">
            <a:spLocks noGrp="1"/>
          </p:cNvSpPr>
          <p:nvPr>
            <p:ph type="body" idx="1"/>
          </p:nvPr>
        </p:nvSpPr>
        <p:spPr>
          <a:xfrm>
            <a:off x="0" y="568350"/>
            <a:ext cx="8915400" cy="4006800"/>
          </a:xfrm>
          <a:prstGeom prst="rect">
            <a:avLst/>
          </a:prstGeom>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SzPts val="1700"/>
              <a:buChar char="●"/>
            </a:pPr>
            <a:r>
              <a:rPr lang="cs" sz="1700"/>
              <a:t>economic gap between wealthy few (white) and poor non-whites larger than anywhere in the world</a:t>
            </a:r>
            <a:endParaRPr sz="1700"/>
          </a:p>
          <a:p>
            <a:pPr marL="457200" lvl="0" indent="-336550" algn="l" rtl="0">
              <a:lnSpc>
                <a:spcPct val="150000"/>
              </a:lnSpc>
              <a:spcBef>
                <a:spcPts val="0"/>
              </a:spcBef>
              <a:spcAft>
                <a:spcPts val="0"/>
              </a:spcAft>
              <a:buSzPts val="1700"/>
              <a:buChar char="●"/>
            </a:pPr>
            <a:r>
              <a:rPr lang="cs" sz="1700" b="1"/>
              <a:t>Nelson Mandela</a:t>
            </a:r>
            <a:r>
              <a:rPr lang="cs" sz="1700"/>
              <a:t>: joined national government, fought for black minority</a:t>
            </a:r>
            <a:endParaRPr sz="1700"/>
          </a:p>
          <a:p>
            <a:pPr marL="914400" lvl="1" indent="-311150" algn="l" rtl="0">
              <a:lnSpc>
                <a:spcPct val="150000"/>
              </a:lnSpc>
              <a:spcBef>
                <a:spcPts val="0"/>
              </a:spcBef>
              <a:spcAft>
                <a:spcPts val="0"/>
              </a:spcAft>
              <a:buSzPts val="1300"/>
              <a:buChar char="○"/>
            </a:pPr>
            <a:r>
              <a:rPr lang="cs" sz="1300"/>
              <a:t>imprisoned for 27 years</a:t>
            </a:r>
            <a:endParaRPr sz="1300"/>
          </a:p>
          <a:p>
            <a:pPr marL="457200" lvl="0" indent="-336550" algn="l" rtl="0">
              <a:lnSpc>
                <a:spcPct val="150000"/>
              </a:lnSpc>
              <a:spcBef>
                <a:spcPts val="0"/>
              </a:spcBef>
              <a:spcAft>
                <a:spcPts val="0"/>
              </a:spcAft>
              <a:buSzPts val="1700"/>
              <a:buChar char="●"/>
            </a:pPr>
            <a:r>
              <a:rPr lang="cs" sz="1700"/>
              <a:t>UN: </a:t>
            </a:r>
            <a:r>
              <a:rPr lang="cs" sz="1700" i="1"/>
              <a:t>acts against humanity</a:t>
            </a:r>
            <a:r>
              <a:rPr lang="cs" sz="1700"/>
              <a:t>, 1973 apartheid denounced, 1977 embargo on weapons</a:t>
            </a:r>
            <a:endParaRPr sz="1700"/>
          </a:p>
          <a:p>
            <a:pPr marL="457200" lvl="0" indent="-336550" algn="l" rtl="0">
              <a:lnSpc>
                <a:spcPct val="150000"/>
              </a:lnSpc>
              <a:spcBef>
                <a:spcPts val="0"/>
              </a:spcBef>
              <a:spcAft>
                <a:spcPts val="0"/>
              </a:spcAft>
              <a:buSzPts val="1700"/>
              <a:buChar char="●"/>
            </a:pPr>
            <a:r>
              <a:rPr lang="cs" sz="1700"/>
              <a:t>economy in recession, inflation, skilled whites emigrated, </a:t>
            </a:r>
            <a:r>
              <a:rPr lang="cs" sz="1700" b="1"/>
              <a:t>last white racial domination on the continent</a:t>
            </a:r>
            <a:r>
              <a:rPr lang="cs" sz="1700"/>
              <a:t> - global focus, resentment</a:t>
            </a:r>
            <a:endParaRPr sz="1700"/>
          </a:p>
          <a:p>
            <a:pPr marL="457200" lvl="0" indent="-336550" algn="l" rtl="0">
              <a:lnSpc>
                <a:spcPct val="150000"/>
              </a:lnSpc>
              <a:spcBef>
                <a:spcPts val="0"/>
              </a:spcBef>
              <a:spcAft>
                <a:spcPts val="0"/>
              </a:spcAft>
              <a:buSzPts val="1700"/>
              <a:buChar char="●"/>
            </a:pPr>
            <a:r>
              <a:rPr lang="cs" sz="1700"/>
              <a:t>1978 National party: </a:t>
            </a:r>
            <a:r>
              <a:rPr lang="cs" sz="1700" b="1"/>
              <a:t>reforms needed to appease the world</a:t>
            </a:r>
            <a:endParaRPr sz="1700" b="1"/>
          </a:p>
          <a:p>
            <a:pPr marL="914400" lvl="1" indent="-311150" algn="l" rtl="0">
              <a:lnSpc>
                <a:spcPct val="150000"/>
              </a:lnSpc>
              <a:spcBef>
                <a:spcPts val="0"/>
              </a:spcBef>
              <a:spcAft>
                <a:spcPts val="0"/>
              </a:spcAft>
              <a:buSzPts val="1300"/>
              <a:buChar char="○"/>
            </a:pPr>
            <a:r>
              <a:rPr lang="cs" sz="1300"/>
              <a:t>end of social segregation, skilled jobs, interracial marriages, possible to strike</a:t>
            </a:r>
            <a:endParaRPr sz="1300"/>
          </a:p>
          <a:p>
            <a:pPr marL="914400" lvl="1" indent="-311150" algn="l" rtl="0">
              <a:lnSpc>
                <a:spcPct val="150000"/>
              </a:lnSpc>
              <a:spcBef>
                <a:spcPts val="0"/>
              </a:spcBef>
              <a:spcAft>
                <a:spcPts val="0"/>
              </a:spcAft>
              <a:buSzPts val="1300"/>
              <a:buChar char="○"/>
            </a:pPr>
            <a:r>
              <a:rPr lang="cs" sz="1300"/>
              <a:t>but schools remain segregated, poverty remains, politics in hands of whites, political prisoners</a:t>
            </a:r>
            <a:endParaRPr sz="17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1861</Words>
  <Application>Microsoft Office PowerPoint</Application>
  <PresentationFormat>Bildschirmpräsentation (16:9)</PresentationFormat>
  <Paragraphs>151</Paragraphs>
  <Slides>29</Slides>
  <Notes>29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Times New Roman</vt:lpstr>
      <vt:lpstr>Arial</vt:lpstr>
      <vt:lpstr>Merriweather</vt:lpstr>
      <vt:lpstr>Simple Light</vt:lpstr>
      <vt:lpstr>Settler Colonies</vt:lpstr>
      <vt:lpstr>Structure</vt:lpstr>
      <vt:lpstr>Introduction</vt:lpstr>
      <vt:lpstr>Colonisation of South Africa</vt:lpstr>
      <vt:lpstr>Colonization</vt:lpstr>
      <vt:lpstr>British Colony</vt:lpstr>
      <vt:lpstr>The Union of the South Africa</vt:lpstr>
      <vt:lpstr>Apartheid</vt:lpstr>
      <vt:lpstr>PowerPoint-Präsentation</vt:lpstr>
      <vt:lpstr>PowerPoint-Präsentation</vt:lpstr>
      <vt:lpstr>PowerPoint-Präsentation</vt:lpstr>
      <vt:lpstr>Colonisation of Algeria</vt:lpstr>
      <vt:lpstr>PowerPoint-Präsentation</vt:lpstr>
      <vt:lpstr>The colonisation process</vt:lpstr>
      <vt:lpstr>The capture of Constantine</vt:lpstr>
      <vt:lpstr>PowerPoint-Präsentation</vt:lpstr>
      <vt:lpstr>Emir Abd al Qadir</vt:lpstr>
      <vt:lpstr>PowerPoint-Präsentation</vt:lpstr>
      <vt:lpstr>PowerPoint-Präsentation</vt:lpstr>
      <vt:lpstr>French colonial policy in Algeria</vt:lpstr>
      <vt:lpstr>PowerPoint-Präsentation</vt:lpstr>
      <vt:lpstr>PowerPoint-Präsentation</vt:lpstr>
      <vt:lpstr>PowerPoint-Präsentation</vt:lpstr>
      <vt:lpstr>The road to independence</vt:lpstr>
      <vt:lpstr>PowerPoint-Präsentation</vt:lpstr>
      <vt:lpstr>Current aftermath</vt:lpstr>
      <vt:lpstr>Long-term effects of settler colonialism</vt:lpstr>
      <vt:lpstr>PowerPoint-Präsentation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Settler Colonies</dc:title>
  <dc:creator>SMS1961</dc:creator>
  <cp:lastModifiedBy>Olga</cp:lastModifiedBy>
  <cp:revision>1</cp:revision>
  <dcterms:modified xsi:type="dcterms:W3CDTF">2022-04-04T05:00:01Z</dcterms:modified>
</cp:coreProperties>
</file>