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62" r:id="rId6"/>
    <p:sldId id="263" r:id="rId7"/>
    <p:sldId id="264"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E4FD76-CE9B-4E12-8ECB-C614529253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4D0F093-2F83-432E-948D-8DF5997C0A3C}">
      <dgm:prSet/>
      <dgm:spPr/>
      <dgm:t>
        <a:bodyPr/>
        <a:lstStyle/>
        <a:p>
          <a:r>
            <a:rPr lang="en-US"/>
            <a:t>personalized government</a:t>
          </a:r>
          <a:r>
            <a:rPr lang="cs-CZ"/>
            <a:t> - </a:t>
          </a:r>
          <a:r>
            <a:rPr lang="en-US"/>
            <a:t>power in the hands of the president/monarch and his inner circle</a:t>
          </a:r>
        </a:p>
      </dgm:t>
    </dgm:pt>
    <dgm:pt modelId="{61756C78-D671-4687-8A84-D2A368B50188}" type="parTrans" cxnId="{99291601-53C8-463D-A174-5989E7944109}">
      <dgm:prSet/>
      <dgm:spPr/>
      <dgm:t>
        <a:bodyPr/>
        <a:lstStyle/>
        <a:p>
          <a:endParaRPr lang="en-US"/>
        </a:p>
      </dgm:t>
    </dgm:pt>
    <dgm:pt modelId="{D1E6D4EC-A72E-4DE7-BD83-0DDC5A78FF8D}" type="sibTrans" cxnId="{99291601-53C8-463D-A174-5989E7944109}">
      <dgm:prSet/>
      <dgm:spPr/>
      <dgm:t>
        <a:bodyPr/>
        <a:lstStyle/>
        <a:p>
          <a:endParaRPr lang="en-US"/>
        </a:p>
      </dgm:t>
    </dgm:pt>
    <dgm:pt modelId="{2A30925C-FE07-4EC0-B214-4E99EEFA7020}">
      <dgm:prSet/>
      <dgm:spPr/>
      <dgm:t>
        <a:bodyPr/>
        <a:lstStyle/>
        <a:p>
          <a:r>
            <a:rPr lang="cs-CZ"/>
            <a:t>c</a:t>
          </a:r>
          <a:r>
            <a:rPr lang="en-US"/>
            <a:t>lientelism</a:t>
          </a:r>
          <a:r>
            <a:rPr lang="cs-CZ"/>
            <a:t> - </a:t>
          </a:r>
          <a:r>
            <a:rPr lang="en-US"/>
            <a:t>patronage system between patron and client</a:t>
          </a:r>
        </a:p>
      </dgm:t>
    </dgm:pt>
    <dgm:pt modelId="{065AF974-E7F3-4873-90DF-77607627307C}" type="parTrans" cxnId="{DE677C75-67D5-4BF0-89C6-B0994DB4538C}">
      <dgm:prSet/>
      <dgm:spPr/>
      <dgm:t>
        <a:bodyPr/>
        <a:lstStyle/>
        <a:p>
          <a:endParaRPr lang="en-US"/>
        </a:p>
      </dgm:t>
    </dgm:pt>
    <dgm:pt modelId="{BB4EB592-D9DA-4F85-894E-B578B7B9A103}" type="sibTrans" cxnId="{DE677C75-67D5-4BF0-89C6-B0994DB4538C}">
      <dgm:prSet/>
      <dgm:spPr/>
      <dgm:t>
        <a:bodyPr/>
        <a:lstStyle/>
        <a:p>
          <a:endParaRPr lang="en-US"/>
        </a:p>
      </dgm:t>
    </dgm:pt>
    <dgm:pt modelId="{237941E3-0E32-43AA-BC73-74C9C467D4BA}">
      <dgm:prSet/>
      <dgm:spPr/>
      <dgm:t>
        <a:bodyPr/>
        <a:lstStyle/>
        <a:p>
          <a:r>
            <a:rPr lang="en-US" dirty="0"/>
            <a:t>kleptocracy </a:t>
          </a:r>
          <a:r>
            <a:rPr lang="cs-CZ" dirty="0"/>
            <a:t>- </a:t>
          </a:r>
          <a:r>
            <a:rPr lang="en-US" dirty="0"/>
            <a:t>extreme enrichment of a narrow group at the expense of the rest of society</a:t>
          </a:r>
        </a:p>
      </dgm:t>
    </dgm:pt>
    <dgm:pt modelId="{309F2E56-7768-4DCF-94EA-866B771B8C54}" type="parTrans" cxnId="{EFEC710A-4F41-418A-95EA-915F71C41EBF}">
      <dgm:prSet/>
      <dgm:spPr/>
      <dgm:t>
        <a:bodyPr/>
        <a:lstStyle/>
        <a:p>
          <a:endParaRPr lang="en-US"/>
        </a:p>
      </dgm:t>
    </dgm:pt>
    <dgm:pt modelId="{4B5A12B4-46AA-4CB3-981D-A2CA559BF142}" type="sibTrans" cxnId="{EFEC710A-4F41-418A-95EA-915F71C41EBF}">
      <dgm:prSet/>
      <dgm:spPr/>
      <dgm:t>
        <a:bodyPr/>
        <a:lstStyle/>
        <a:p>
          <a:endParaRPr lang="en-US"/>
        </a:p>
      </dgm:t>
    </dgm:pt>
    <dgm:pt modelId="{A0C52F3C-C4FD-4DF4-89A1-12F4E5D24A11}" type="pres">
      <dgm:prSet presAssocID="{3EE4FD76-CE9B-4E12-8ECB-C6145292532C}" presName="linear" presStyleCnt="0">
        <dgm:presLayoutVars>
          <dgm:animLvl val="lvl"/>
          <dgm:resizeHandles val="exact"/>
        </dgm:presLayoutVars>
      </dgm:prSet>
      <dgm:spPr/>
    </dgm:pt>
    <dgm:pt modelId="{05F004E8-14CA-46CA-A35E-4FA792EE8C35}" type="pres">
      <dgm:prSet presAssocID="{54D0F093-2F83-432E-948D-8DF5997C0A3C}" presName="parentText" presStyleLbl="node1" presStyleIdx="0" presStyleCnt="3">
        <dgm:presLayoutVars>
          <dgm:chMax val="0"/>
          <dgm:bulletEnabled val="1"/>
        </dgm:presLayoutVars>
      </dgm:prSet>
      <dgm:spPr/>
    </dgm:pt>
    <dgm:pt modelId="{6B1761E0-538F-460F-909A-9488725F83EA}" type="pres">
      <dgm:prSet presAssocID="{D1E6D4EC-A72E-4DE7-BD83-0DDC5A78FF8D}" presName="spacer" presStyleCnt="0"/>
      <dgm:spPr/>
    </dgm:pt>
    <dgm:pt modelId="{8DE37E86-3039-4E69-B774-DF306ADD0A07}" type="pres">
      <dgm:prSet presAssocID="{2A30925C-FE07-4EC0-B214-4E99EEFA7020}" presName="parentText" presStyleLbl="node1" presStyleIdx="1" presStyleCnt="3">
        <dgm:presLayoutVars>
          <dgm:chMax val="0"/>
          <dgm:bulletEnabled val="1"/>
        </dgm:presLayoutVars>
      </dgm:prSet>
      <dgm:spPr/>
    </dgm:pt>
    <dgm:pt modelId="{8C499CF7-F3C5-4C9C-85B5-A24ADC05E80E}" type="pres">
      <dgm:prSet presAssocID="{BB4EB592-D9DA-4F85-894E-B578B7B9A103}" presName="spacer" presStyleCnt="0"/>
      <dgm:spPr/>
    </dgm:pt>
    <dgm:pt modelId="{F67A2A19-BDAA-4D23-8F25-30454E0183B8}" type="pres">
      <dgm:prSet presAssocID="{237941E3-0E32-43AA-BC73-74C9C467D4BA}" presName="parentText" presStyleLbl="node1" presStyleIdx="2" presStyleCnt="3">
        <dgm:presLayoutVars>
          <dgm:chMax val="0"/>
          <dgm:bulletEnabled val="1"/>
        </dgm:presLayoutVars>
      </dgm:prSet>
      <dgm:spPr/>
    </dgm:pt>
  </dgm:ptLst>
  <dgm:cxnLst>
    <dgm:cxn modelId="{99291601-53C8-463D-A174-5989E7944109}" srcId="{3EE4FD76-CE9B-4E12-8ECB-C6145292532C}" destId="{54D0F093-2F83-432E-948D-8DF5997C0A3C}" srcOrd="0" destOrd="0" parTransId="{61756C78-D671-4687-8A84-D2A368B50188}" sibTransId="{D1E6D4EC-A72E-4DE7-BD83-0DDC5A78FF8D}"/>
    <dgm:cxn modelId="{9D3FA109-ECC8-4A0D-A520-407336DCF762}" type="presOf" srcId="{2A30925C-FE07-4EC0-B214-4E99EEFA7020}" destId="{8DE37E86-3039-4E69-B774-DF306ADD0A07}" srcOrd="0" destOrd="0" presId="urn:microsoft.com/office/officeart/2005/8/layout/vList2"/>
    <dgm:cxn modelId="{EFEC710A-4F41-418A-95EA-915F71C41EBF}" srcId="{3EE4FD76-CE9B-4E12-8ECB-C6145292532C}" destId="{237941E3-0E32-43AA-BC73-74C9C467D4BA}" srcOrd="2" destOrd="0" parTransId="{309F2E56-7768-4DCF-94EA-866B771B8C54}" sibTransId="{4B5A12B4-46AA-4CB3-981D-A2CA559BF142}"/>
    <dgm:cxn modelId="{A39C5A61-781A-4976-9B29-891925009268}" type="presOf" srcId="{237941E3-0E32-43AA-BC73-74C9C467D4BA}" destId="{F67A2A19-BDAA-4D23-8F25-30454E0183B8}" srcOrd="0" destOrd="0" presId="urn:microsoft.com/office/officeart/2005/8/layout/vList2"/>
    <dgm:cxn modelId="{71599266-41CE-4C30-A1B2-57218994556F}" type="presOf" srcId="{3EE4FD76-CE9B-4E12-8ECB-C6145292532C}" destId="{A0C52F3C-C4FD-4DF4-89A1-12F4E5D24A11}" srcOrd="0" destOrd="0" presId="urn:microsoft.com/office/officeart/2005/8/layout/vList2"/>
    <dgm:cxn modelId="{DE677C75-67D5-4BF0-89C6-B0994DB4538C}" srcId="{3EE4FD76-CE9B-4E12-8ECB-C6145292532C}" destId="{2A30925C-FE07-4EC0-B214-4E99EEFA7020}" srcOrd="1" destOrd="0" parTransId="{065AF974-E7F3-4873-90DF-77607627307C}" sibTransId="{BB4EB592-D9DA-4F85-894E-B578B7B9A103}"/>
    <dgm:cxn modelId="{C6395178-33E6-42B3-954C-8623891E6C5B}" type="presOf" srcId="{54D0F093-2F83-432E-948D-8DF5997C0A3C}" destId="{05F004E8-14CA-46CA-A35E-4FA792EE8C35}" srcOrd="0" destOrd="0" presId="urn:microsoft.com/office/officeart/2005/8/layout/vList2"/>
    <dgm:cxn modelId="{A582D1E0-A2E9-46D5-A0C3-283F364B11A4}" type="presParOf" srcId="{A0C52F3C-C4FD-4DF4-89A1-12F4E5D24A11}" destId="{05F004E8-14CA-46CA-A35E-4FA792EE8C35}" srcOrd="0" destOrd="0" presId="urn:microsoft.com/office/officeart/2005/8/layout/vList2"/>
    <dgm:cxn modelId="{A9B8431C-1762-473A-840E-6ABDA811AEB9}" type="presParOf" srcId="{A0C52F3C-C4FD-4DF4-89A1-12F4E5D24A11}" destId="{6B1761E0-538F-460F-909A-9488725F83EA}" srcOrd="1" destOrd="0" presId="urn:microsoft.com/office/officeart/2005/8/layout/vList2"/>
    <dgm:cxn modelId="{FFBB4814-AA2A-4CEC-AA12-58A2E68F43BB}" type="presParOf" srcId="{A0C52F3C-C4FD-4DF4-89A1-12F4E5D24A11}" destId="{8DE37E86-3039-4E69-B774-DF306ADD0A07}" srcOrd="2" destOrd="0" presId="urn:microsoft.com/office/officeart/2005/8/layout/vList2"/>
    <dgm:cxn modelId="{90CF6979-B3F6-4B7C-9B13-98ED4595303E}" type="presParOf" srcId="{A0C52F3C-C4FD-4DF4-89A1-12F4E5D24A11}" destId="{8C499CF7-F3C5-4C9C-85B5-A24ADC05E80E}" srcOrd="3" destOrd="0" presId="urn:microsoft.com/office/officeart/2005/8/layout/vList2"/>
    <dgm:cxn modelId="{20F318EC-C8F8-48AF-89EE-0EE0C729E0B2}" type="presParOf" srcId="{A0C52F3C-C4FD-4DF4-89A1-12F4E5D24A11}" destId="{F67A2A19-BDAA-4D23-8F25-30454E0183B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004E8-14CA-46CA-A35E-4FA792EE8C35}">
      <dsp:nvSpPr>
        <dsp:cNvPr id="0" name=""/>
        <dsp:cNvSpPr/>
      </dsp:nvSpPr>
      <dsp:spPr>
        <a:xfrm>
          <a:off x="0" y="15329"/>
          <a:ext cx="10597729"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personalized government</a:t>
          </a:r>
          <a:r>
            <a:rPr lang="cs-CZ" sz="2600" kern="1200"/>
            <a:t> - </a:t>
          </a:r>
          <a:r>
            <a:rPr lang="en-US" sz="2600" kern="1200"/>
            <a:t>power in the hands of the president/monarch and his inner circle</a:t>
          </a:r>
        </a:p>
      </dsp:txBody>
      <dsp:txXfrm>
        <a:off x="50489" y="65818"/>
        <a:ext cx="10496751" cy="933302"/>
      </dsp:txXfrm>
    </dsp:sp>
    <dsp:sp modelId="{8DE37E86-3039-4E69-B774-DF306ADD0A07}">
      <dsp:nvSpPr>
        <dsp:cNvPr id="0" name=""/>
        <dsp:cNvSpPr/>
      </dsp:nvSpPr>
      <dsp:spPr>
        <a:xfrm>
          <a:off x="0" y="1124490"/>
          <a:ext cx="10597729"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c</a:t>
          </a:r>
          <a:r>
            <a:rPr lang="en-US" sz="2600" kern="1200"/>
            <a:t>lientelism</a:t>
          </a:r>
          <a:r>
            <a:rPr lang="cs-CZ" sz="2600" kern="1200"/>
            <a:t> - </a:t>
          </a:r>
          <a:r>
            <a:rPr lang="en-US" sz="2600" kern="1200"/>
            <a:t>patronage system between patron and client</a:t>
          </a:r>
        </a:p>
      </dsp:txBody>
      <dsp:txXfrm>
        <a:off x="50489" y="1174979"/>
        <a:ext cx="10496751" cy="933302"/>
      </dsp:txXfrm>
    </dsp:sp>
    <dsp:sp modelId="{F67A2A19-BDAA-4D23-8F25-30454E0183B8}">
      <dsp:nvSpPr>
        <dsp:cNvPr id="0" name=""/>
        <dsp:cNvSpPr/>
      </dsp:nvSpPr>
      <dsp:spPr>
        <a:xfrm>
          <a:off x="0" y="2233650"/>
          <a:ext cx="10597729"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kleptocracy </a:t>
          </a:r>
          <a:r>
            <a:rPr lang="cs-CZ" sz="2600" kern="1200" dirty="0"/>
            <a:t>- </a:t>
          </a:r>
          <a:r>
            <a:rPr lang="en-US" sz="2600" kern="1200" dirty="0"/>
            <a:t>extreme enrichment of a narrow group at the expense of the rest of society</a:t>
          </a:r>
        </a:p>
      </dsp:txBody>
      <dsp:txXfrm>
        <a:off x="50489" y="2284139"/>
        <a:ext cx="10496751" cy="9333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D91CE-0570-427E-86DA-0B36439C517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8703484-11CE-4926-83DE-A0457A0488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00F55AD-5414-41BC-BDA4-7EDCAE704E5B}"/>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A19FA2C4-E73E-41C8-9CA8-E024732934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117DBF6-FE96-417D-90D1-515439335174}"/>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73691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FC04C5-5BC0-4A93-83D0-1AF8B430583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0CCD04-DD81-4B64-9C75-3CAA2DDF8DC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333E9C3-4FB3-443C-A113-D4F801406122}"/>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E7ECDDAA-773C-40EC-A738-BE28A3FF9B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F8C87-8522-47AB-A3F2-CF7E5FC09E8C}"/>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28523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2FDCD5F-D99B-4BF0-B4DA-08291E9CEB3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E7E683D-91AC-41B2-8F17-42FD93606C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5219D9-E2FD-4FE1-BBC1-242717D932A7}"/>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DA3DFF67-5FC4-45FB-B823-5D84E35CB6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F3A66A-2875-4631-832A-E00E76836E8B}"/>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19730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60AA16-42DC-4EC5-B832-6BDA5EA54FF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2927B5E-7FCB-4AE0-B735-8ACC2508A74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50AF34-95E8-49C7-B642-D81D4514D6BA}"/>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54E4FE16-1E13-4099-B638-06CDDA41106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754690-B089-44CB-A943-11A22E39EBCA}"/>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62522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074E23-94DF-4808-A512-BAB6EC4FD7A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1C19636-E76E-47EA-836F-3B44456C0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E51B750-BDCF-4369-B62E-4C66068E0583}"/>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2B2FDEEB-C0F5-41D3-8096-6B9DEF7321F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FA0503-CF2D-4966-A4A7-6FC4645F831C}"/>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128537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C1D2D-4EC9-40C5-BBE0-F4B186792AD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A6D34C-D7CB-4548-B460-8E37F15194B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33321FC-BEC8-4430-9694-545A495BAA7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1EC58F5-0A23-48B1-921D-86B593333366}"/>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6" name="Zástupný symbol pro zápatí 5">
            <a:extLst>
              <a:ext uri="{FF2B5EF4-FFF2-40B4-BE49-F238E27FC236}">
                <a16:creationId xmlns:a16="http://schemas.microsoft.com/office/drawing/2014/main" id="{68DCED7B-2630-4D61-9B96-D3CA701837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AFB3BF-D4F6-46E3-93F8-78684FB1BC1F}"/>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01603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8F48A6-65C1-461C-A602-9E3F3559442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D0BE0B9-A6D8-4A76-8A16-3DB02A0216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8EB60B-BAE0-4C4C-85C7-8ED6ACE5F54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FBFE777-9DA3-428F-B5D9-D6FA67051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5A68821-A19D-43BA-AE72-827BF002668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2C5A462-FAD2-431B-9492-529F4CBE80A9}"/>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8" name="Zástupný symbol pro zápatí 7">
            <a:extLst>
              <a:ext uri="{FF2B5EF4-FFF2-40B4-BE49-F238E27FC236}">
                <a16:creationId xmlns:a16="http://schemas.microsoft.com/office/drawing/2014/main" id="{92EB7C02-1CB8-453E-814B-8322818FB79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5CE6ACD-BFC2-468D-ACD3-169B470CC7CD}"/>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81449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69879-F21A-4DAF-BDD0-625FD12C7A2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0246109-1227-45FE-89C4-0A12CC56BC74}"/>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4" name="Zástupný symbol pro zápatí 3">
            <a:extLst>
              <a:ext uri="{FF2B5EF4-FFF2-40B4-BE49-F238E27FC236}">
                <a16:creationId xmlns:a16="http://schemas.microsoft.com/office/drawing/2014/main" id="{7B01392A-43AD-4FD3-8BC7-1CECF2EB9B3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77C465B-8A5A-4F46-9FF3-CC669D75A513}"/>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342070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0120FD8-E8A0-4945-B009-09B3106478BE}"/>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3" name="Zástupný symbol pro zápatí 2">
            <a:extLst>
              <a:ext uri="{FF2B5EF4-FFF2-40B4-BE49-F238E27FC236}">
                <a16:creationId xmlns:a16="http://schemas.microsoft.com/office/drawing/2014/main" id="{3943908B-3411-436B-84A6-047CAC7A2F8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29557D5-B1DE-4907-9ECB-7EA681A70118}"/>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18715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7F0DA1-C4EA-4508-8E19-F0905A33BC0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1926333-03E6-4B85-8781-7774962141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C13FE35-1FE4-4F08-B902-0B56CCC07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D2F79E0-ABD8-44D8-979E-7EB1A70CBC61}"/>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6" name="Zástupný symbol pro zápatí 5">
            <a:extLst>
              <a:ext uri="{FF2B5EF4-FFF2-40B4-BE49-F238E27FC236}">
                <a16:creationId xmlns:a16="http://schemas.microsoft.com/office/drawing/2014/main" id="{A8F40C52-E874-49F4-B305-75C004D5B2A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68C46E-7E7A-4A57-AB19-9146ABE0520F}"/>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197254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0FBDA-CBA3-422A-BB1A-296C09A75F5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F192C4A-687E-4877-8D24-84DE80681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F58439A-1BEC-43BC-ADC3-22F2EB0F0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BA2E2B-A12E-4ECF-B6C1-3B63F297AF47}"/>
              </a:ext>
            </a:extLst>
          </p:cNvPr>
          <p:cNvSpPr>
            <a:spLocks noGrp="1"/>
          </p:cNvSpPr>
          <p:nvPr>
            <p:ph type="dt" sz="half" idx="10"/>
          </p:nvPr>
        </p:nvSpPr>
        <p:spPr/>
        <p:txBody>
          <a:bodyPr/>
          <a:lstStyle/>
          <a:p>
            <a:fld id="{480575E6-9406-4C21-91D1-D470139BAF2F}" type="datetimeFigureOut">
              <a:rPr lang="cs-CZ" smtClean="0"/>
              <a:t>06.04.2022</a:t>
            </a:fld>
            <a:endParaRPr lang="cs-CZ"/>
          </a:p>
        </p:txBody>
      </p:sp>
      <p:sp>
        <p:nvSpPr>
          <p:cNvPr id="6" name="Zástupný symbol pro zápatí 5">
            <a:extLst>
              <a:ext uri="{FF2B5EF4-FFF2-40B4-BE49-F238E27FC236}">
                <a16:creationId xmlns:a16="http://schemas.microsoft.com/office/drawing/2014/main" id="{73003695-0E4B-4151-A53C-BAAEB608B7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DA23EE9-413D-4901-808A-D177F390A807}"/>
              </a:ext>
            </a:extLst>
          </p:cNvPr>
          <p:cNvSpPr>
            <a:spLocks noGrp="1"/>
          </p:cNvSpPr>
          <p:nvPr>
            <p:ph type="sldNum" sz="quarter" idx="12"/>
          </p:nvPr>
        </p:nvSpPr>
        <p:spPr/>
        <p:txBody>
          <a:bodyPr/>
          <a:lstStyle/>
          <a:p>
            <a:fld id="{1305AF4A-C7D9-4C08-AB9B-6A61D5774061}" type="slidenum">
              <a:rPr lang="cs-CZ" smtClean="0"/>
              <a:t>‹Nr.›</a:t>
            </a:fld>
            <a:endParaRPr lang="cs-CZ"/>
          </a:p>
        </p:txBody>
      </p:sp>
    </p:spTree>
    <p:extLst>
      <p:ext uri="{BB962C8B-B14F-4D97-AF65-F5344CB8AC3E}">
        <p14:creationId xmlns:p14="http://schemas.microsoft.com/office/powerpoint/2010/main" val="299038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1A12F37-3DD6-4AAD-AE61-7A398BE3A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EC3F8F5-DC84-4D5C-8B88-46C306B18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3C28E9-0B83-440B-AD62-2BED4B7429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575E6-9406-4C21-91D1-D470139BAF2F}" type="datetimeFigureOut">
              <a:rPr lang="cs-CZ" smtClean="0"/>
              <a:t>06.04.2022</a:t>
            </a:fld>
            <a:endParaRPr lang="cs-CZ"/>
          </a:p>
        </p:txBody>
      </p:sp>
      <p:sp>
        <p:nvSpPr>
          <p:cNvPr id="5" name="Zástupný symbol pro zápatí 4">
            <a:extLst>
              <a:ext uri="{FF2B5EF4-FFF2-40B4-BE49-F238E27FC236}">
                <a16:creationId xmlns:a16="http://schemas.microsoft.com/office/drawing/2014/main" id="{A845BDBA-09E4-45A3-B58A-3F8842AC97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5ECD0E4-AE6F-4A71-B74F-D0248C914D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5AF4A-C7D9-4C08-AB9B-6A61D5774061}" type="slidenum">
              <a:rPr lang="cs-CZ" smtClean="0"/>
              <a:t>‹Nr.›</a:t>
            </a:fld>
            <a:endParaRPr lang="cs-CZ"/>
          </a:p>
        </p:txBody>
      </p:sp>
    </p:spTree>
    <p:extLst>
      <p:ext uri="{BB962C8B-B14F-4D97-AF65-F5344CB8AC3E}">
        <p14:creationId xmlns:p14="http://schemas.microsoft.com/office/powerpoint/2010/main" val="1287520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6218C686-1D01-49D0-8A84-31DA9BF39A5B}"/>
              </a:ext>
            </a:extLst>
          </p:cNvPr>
          <p:cNvSpPr>
            <a:spLocks noGrp="1"/>
          </p:cNvSpPr>
          <p:nvPr>
            <p:ph type="ctrTitle"/>
          </p:nvPr>
        </p:nvSpPr>
        <p:spPr>
          <a:xfrm>
            <a:off x="1100669" y="1097339"/>
            <a:ext cx="10011831" cy="2623885"/>
          </a:xfrm>
        </p:spPr>
        <p:txBody>
          <a:bodyPr anchor="ctr">
            <a:normAutofit/>
          </a:bodyPr>
          <a:lstStyle/>
          <a:p>
            <a:r>
              <a:rPr lang="cs-CZ" sz="6100" b="0" i="0">
                <a:solidFill>
                  <a:srgbClr val="FFFFFF"/>
                </a:solidFill>
                <a:effectLst/>
                <a:latin typeface="Open Sans" panose="020B0606030504020204" pitchFamily="34" charset="0"/>
              </a:rPr>
              <a:t>The </a:t>
            </a:r>
            <a:r>
              <a:rPr lang="en-US" sz="6100" b="0" i="0">
                <a:solidFill>
                  <a:srgbClr val="FFFFFF"/>
                </a:solidFill>
                <a:effectLst/>
                <a:latin typeface="Open Sans" panose="020B0606030504020204" pitchFamily="34" charset="0"/>
              </a:rPr>
              <a:t>concept o</a:t>
            </a:r>
            <a:r>
              <a:rPr lang="cs-CZ" sz="6100" b="0" i="0">
                <a:solidFill>
                  <a:srgbClr val="FFFFFF"/>
                </a:solidFill>
                <a:effectLst/>
                <a:latin typeface="Open Sans" panose="020B0606030504020204" pitchFamily="34" charset="0"/>
              </a:rPr>
              <a:t>f</a:t>
            </a:r>
            <a:r>
              <a:rPr lang="en-US" sz="6100" b="0" i="0">
                <a:solidFill>
                  <a:srgbClr val="FFFFFF"/>
                </a:solidFill>
                <a:effectLst/>
                <a:latin typeface="Open Sans" panose="020B0606030504020204" pitchFamily="34" charset="0"/>
              </a:rPr>
              <a:t>f neo-patrimonialism</a:t>
            </a:r>
            <a:r>
              <a:rPr lang="cs-CZ" sz="6100" b="0" i="0">
                <a:solidFill>
                  <a:srgbClr val="FFFFFF"/>
                </a:solidFill>
                <a:effectLst/>
                <a:latin typeface="Open Sans" panose="020B0606030504020204" pitchFamily="34" charset="0"/>
              </a:rPr>
              <a:t> and</a:t>
            </a:r>
            <a:r>
              <a:rPr lang="en-US" sz="6100" b="0" i="0">
                <a:solidFill>
                  <a:srgbClr val="FFFFFF"/>
                </a:solidFill>
                <a:effectLst/>
                <a:latin typeface="Open Sans" panose="020B0606030504020204" pitchFamily="34" charset="0"/>
              </a:rPr>
              <a:t> possible effects</a:t>
            </a:r>
            <a:endParaRPr lang="cs-CZ" sz="6100">
              <a:solidFill>
                <a:srgbClr val="FFFFFF"/>
              </a:solidFill>
            </a:endParaRPr>
          </a:p>
        </p:txBody>
      </p:sp>
      <p:sp>
        <p:nvSpPr>
          <p:cNvPr id="10" name="Rectangle 9">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odnadpis 2">
            <a:extLst>
              <a:ext uri="{FF2B5EF4-FFF2-40B4-BE49-F238E27FC236}">
                <a16:creationId xmlns:a16="http://schemas.microsoft.com/office/drawing/2014/main" id="{8A0A0D67-47F6-4A7C-8EEB-D445AEF8984B}"/>
              </a:ext>
            </a:extLst>
          </p:cNvPr>
          <p:cNvSpPr>
            <a:spLocks noGrp="1"/>
          </p:cNvSpPr>
          <p:nvPr>
            <p:ph type="subTitle" idx="1"/>
          </p:nvPr>
        </p:nvSpPr>
        <p:spPr>
          <a:xfrm>
            <a:off x="3226159" y="4843002"/>
            <a:ext cx="5760850" cy="1234345"/>
          </a:xfrm>
        </p:spPr>
        <p:txBody>
          <a:bodyPr anchor="ctr">
            <a:normAutofit/>
          </a:bodyPr>
          <a:lstStyle/>
          <a:p>
            <a:r>
              <a:rPr lang="cs-CZ" sz="2600">
                <a:solidFill>
                  <a:schemeClr val="tx1">
                    <a:lumMod val="95000"/>
                    <a:lumOff val="5000"/>
                  </a:schemeClr>
                </a:solidFill>
              </a:rPr>
              <a:t>Kateřina Bujnochová</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92480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err="1">
                <a:solidFill>
                  <a:schemeClr val="bg1"/>
                </a:solidFill>
              </a:rPr>
              <a:t>What</a:t>
            </a:r>
            <a:r>
              <a:rPr lang="cs-CZ" dirty="0">
                <a:solidFill>
                  <a:schemeClr val="bg1"/>
                </a:solidFill>
              </a:rPr>
              <a:t> </a:t>
            </a:r>
            <a:r>
              <a:rPr lang="cs-CZ" dirty="0" err="1">
                <a:solidFill>
                  <a:schemeClr val="bg1"/>
                </a:solidFill>
              </a:rPr>
              <a:t>is</a:t>
            </a:r>
            <a:r>
              <a:rPr lang="cs-CZ" dirty="0">
                <a:solidFill>
                  <a:schemeClr val="bg1"/>
                </a:solidFill>
              </a:rPr>
              <a:t> </a:t>
            </a:r>
            <a:r>
              <a:rPr lang="cs-CZ" dirty="0" err="1">
                <a:solidFill>
                  <a:schemeClr val="bg1"/>
                </a:solidFill>
              </a:rPr>
              <a:t>neo-patrimonialism</a:t>
            </a:r>
            <a:endParaRPr lang="cs-CZ" dirty="0">
              <a:solidFill>
                <a:schemeClr val="bg1"/>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84DCF6-4A7C-4477-AB9E-FAE4919AEA65}"/>
              </a:ext>
            </a:extLst>
          </p:cNvPr>
          <p:cNvSpPr>
            <a:spLocks noGrp="1"/>
          </p:cNvSpPr>
          <p:nvPr>
            <p:ph idx="1"/>
          </p:nvPr>
        </p:nvSpPr>
        <p:spPr>
          <a:xfrm>
            <a:off x="789456" y="2798385"/>
            <a:ext cx="10597729" cy="3283260"/>
          </a:xfrm>
        </p:spPr>
        <p:txBody>
          <a:bodyPr anchor="ctr">
            <a:normAutofit/>
          </a:bodyPr>
          <a:lstStyle/>
          <a:p>
            <a:r>
              <a:rPr lang="en-US" dirty="0"/>
              <a:t>system of social hierarchy</a:t>
            </a:r>
            <a:endParaRPr lang="cs-CZ" dirty="0"/>
          </a:p>
          <a:p>
            <a:r>
              <a:rPr lang="en-US" dirty="0"/>
              <a:t>patrons use state resources to secure the loyalty</a:t>
            </a:r>
            <a:endParaRPr lang="cs-CZ" dirty="0"/>
          </a:p>
          <a:p>
            <a:r>
              <a:rPr lang="en-US" dirty="0"/>
              <a:t>informal patron–client relationship </a:t>
            </a:r>
            <a:endParaRPr lang="cs-CZ" dirty="0"/>
          </a:p>
          <a:p>
            <a:r>
              <a:rPr lang="en-US" dirty="0"/>
              <a:t>very high up in state structures </a:t>
            </a:r>
            <a:r>
              <a:rPr lang="cs-CZ" dirty="0"/>
              <a:t>-</a:t>
            </a:r>
            <a:r>
              <a:rPr lang="en-US" dirty="0"/>
              <a:t> individuals in small villages.</a:t>
            </a:r>
            <a:endParaRPr lang="cs-CZ" dirty="0"/>
          </a:p>
        </p:txBody>
      </p:sp>
    </p:spTree>
    <p:extLst>
      <p:ext uri="{BB962C8B-B14F-4D97-AF65-F5344CB8AC3E}">
        <p14:creationId xmlns:p14="http://schemas.microsoft.com/office/powerpoint/2010/main" val="232982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err="1">
                <a:solidFill>
                  <a:schemeClr val="bg1"/>
                </a:solidFill>
              </a:rPr>
              <a:t>Three</a:t>
            </a:r>
            <a:r>
              <a:rPr lang="cs-CZ" dirty="0">
                <a:solidFill>
                  <a:schemeClr val="bg1"/>
                </a:solidFill>
              </a:rPr>
              <a:t> </a:t>
            </a:r>
            <a:r>
              <a:rPr lang="cs-CZ" dirty="0" err="1">
                <a:solidFill>
                  <a:schemeClr val="bg1"/>
                </a:solidFill>
              </a:rPr>
              <a:t>central</a:t>
            </a:r>
            <a:r>
              <a:rPr lang="cs-CZ" dirty="0">
                <a:solidFill>
                  <a:schemeClr val="bg1"/>
                </a:solidFill>
              </a:rPr>
              <a:t> </a:t>
            </a:r>
            <a:r>
              <a:rPr lang="cs-CZ" dirty="0" err="1">
                <a:solidFill>
                  <a:schemeClr val="bg1"/>
                </a:solidFill>
              </a:rPr>
              <a:t>features</a:t>
            </a:r>
            <a:endParaRPr lang="cs-CZ" dirty="0">
              <a:solidFill>
                <a:schemeClr val="bg1"/>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Zástupný obsah 2">
            <a:extLst>
              <a:ext uri="{FF2B5EF4-FFF2-40B4-BE49-F238E27FC236}">
                <a16:creationId xmlns:a16="http://schemas.microsoft.com/office/drawing/2014/main" id="{01D40C0C-8E38-184E-A2C6-5C679AF7D8E3}"/>
              </a:ext>
            </a:extLst>
          </p:cNvPr>
          <p:cNvGraphicFramePr>
            <a:graphicFrameLocks noGrp="1"/>
          </p:cNvGraphicFramePr>
          <p:nvPr>
            <p:ph idx="1"/>
          </p:nvPr>
        </p:nvGraphicFramePr>
        <p:xfrm>
          <a:off x="789456" y="2798385"/>
          <a:ext cx="10597729" cy="3283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337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a:solidFill>
                  <a:srgbClr val="FFFFFF"/>
                </a:solidFill>
              </a:rPr>
              <a:t>In </a:t>
            </a:r>
            <a:r>
              <a:rPr lang="cs-CZ" dirty="0" err="1">
                <a:solidFill>
                  <a:srgbClr val="FFFFFF"/>
                </a:solidFill>
              </a:rPr>
              <a:t>Africa</a:t>
            </a:r>
            <a:endParaRPr lang="cs-CZ"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84DCF6-4A7C-4477-AB9E-FAE4919AEA65}"/>
              </a:ext>
            </a:extLst>
          </p:cNvPr>
          <p:cNvSpPr>
            <a:spLocks noGrp="1"/>
          </p:cNvSpPr>
          <p:nvPr>
            <p:ph idx="1"/>
          </p:nvPr>
        </p:nvSpPr>
        <p:spPr>
          <a:xfrm>
            <a:off x="792158" y="2798387"/>
            <a:ext cx="10597729" cy="3283260"/>
          </a:xfrm>
        </p:spPr>
        <p:txBody>
          <a:bodyPr anchor="ctr">
            <a:normAutofit/>
          </a:bodyPr>
          <a:lstStyle/>
          <a:p>
            <a:r>
              <a:rPr lang="en-US" dirty="0"/>
              <a:t>Neopatrimonialism</a:t>
            </a:r>
            <a:r>
              <a:rPr lang="cs-CZ" dirty="0"/>
              <a:t> - </a:t>
            </a:r>
            <a:r>
              <a:rPr lang="en-US" dirty="0"/>
              <a:t>necessary for unification and development after decolonization</a:t>
            </a:r>
            <a:endParaRPr lang="cs-CZ" dirty="0"/>
          </a:p>
          <a:p>
            <a:r>
              <a:rPr lang="en-US" dirty="0"/>
              <a:t>not regarded as corrupt</a:t>
            </a:r>
            <a:r>
              <a:rPr lang="cs-CZ" dirty="0"/>
              <a:t>ion</a:t>
            </a:r>
            <a:r>
              <a:rPr lang="en-US" dirty="0"/>
              <a:t> by most countries where </a:t>
            </a:r>
            <a:r>
              <a:rPr lang="cs-CZ" dirty="0" err="1"/>
              <a:t>it</a:t>
            </a:r>
            <a:r>
              <a:rPr lang="en-US" dirty="0"/>
              <a:t> is present</a:t>
            </a:r>
            <a:endParaRPr lang="cs-CZ" dirty="0"/>
          </a:p>
          <a:p>
            <a:r>
              <a:rPr lang="cs-CZ" dirty="0" err="1"/>
              <a:t>Seen</a:t>
            </a:r>
            <a:r>
              <a:rPr lang="cs-CZ" dirty="0"/>
              <a:t> as </a:t>
            </a:r>
            <a:r>
              <a:rPr lang="en-US" dirty="0"/>
              <a:t>form of acquiring legitimacy and of dealing with difficulties in statecraft specific to </a:t>
            </a:r>
            <a:endParaRPr lang="cs-CZ" dirty="0"/>
          </a:p>
          <a:p>
            <a:r>
              <a:rPr lang="cs-CZ" dirty="0" err="1"/>
              <a:t>Violence</a:t>
            </a:r>
            <a:r>
              <a:rPr lang="cs-CZ" dirty="0"/>
              <a:t>/</a:t>
            </a:r>
            <a:r>
              <a:rPr lang="en-US" dirty="0"/>
              <a:t>force</a:t>
            </a:r>
            <a:r>
              <a:rPr lang="cs-CZ" dirty="0"/>
              <a:t>/</a:t>
            </a:r>
            <a:r>
              <a:rPr lang="cs-CZ" dirty="0" err="1"/>
              <a:t>bribes</a:t>
            </a:r>
            <a:r>
              <a:rPr lang="en-US" dirty="0"/>
              <a:t> </a:t>
            </a:r>
            <a:r>
              <a:rPr lang="cs-CZ" dirty="0"/>
              <a:t>x</a:t>
            </a:r>
            <a:r>
              <a:rPr lang="en-US" dirty="0"/>
              <a:t> </a:t>
            </a:r>
            <a:r>
              <a:rPr lang="cs-CZ" dirty="0"/>
              <a:t>n</a:t>
            </a:r>
            <a:r>
              <a:rPr lang="en-US" dirty="0" err="1"/>
              <a:t>eopatrimonialism</a:t>
            </a:r>
            <a:endParaRPr lang="cs-CZ" dirty="0"/>
          </a:p>
        </p:txBody>
      </p:sp>
    </p:spTree>
    <p:extLst>
      <p:ext uri="{BB962C8B-B14F-4D97-AF65-F5344CB8AC3E}">
        <p14:creationId xmlns:p14="http://schemas.microsoft.com/office/powerpoint/2010/main" val="122432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err="1">
                <a:solidFill>
                  <a:srgbClr val="FFFFFF"/>
                </a:solidFill>
              </a:rPr>
              <a:t>Effects</a:t>
            </a:r>
            <a:endParaRPr lang="cs-CZ"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84DCF6-4A7C-4477-AB9E-FAE4919AEA65}"/>
              </a:ext>
            </a:extLst>
          </p:cNvPr>
          <p:cNvSpPr>
            <a:spLocks noGrp="1"/>
          </p:cNvSpPr>
          <p:nvPr>
            <p:ph idx="1"/>
          </p:nvPr>
        </p:nvSpPr>
        <p:spPr>
          <a:xfrm>
            <a:off x="792158" y="2798387"/>
            <a:ext cx="10597729" cy="3283260"/>
          </a:xfrm>
        </p:spPr>
        <p:txBody>
          <a:bodyPr anchor="ctr">
            <a:normAutofit/>
          </a:bodyPr>
          <a:lstStyle/>
          <a:p>
            <a:r>
              <a:rPr lang="en-US" dirty="0"/>
              <a:t>African Debit Crisis</a:t>
            </a:r>
            <a:r>
              <a:rPr lang="cs-CZ" dirty="0"/>
              <a:t> -</a:t>
            </a:r>
            <a:r>
              <a:rPr lang="en-US" dirty="0"/>
              <a:t> neopatrimonialism weakness. </a:t>
            </a:r>
            <a:endParaRPr lang="cs-CZ" dirty="0"/>
          </a:p>
          <a:p>
            <a:r>
              <a:rPr lang="en-US" dirty="0"/>
              <a:t>regimes could no longer pay off the people they been paying </a:t>
            </a:r>
            <a:endParaRPr lang="cs-CZ" dirty="0"/>
          </a:p>
          <a:p>
            <a:r>
              <a:rPr lang="cs-CZ" dirty="0"/>
              <a:t>t</a:t>
            </a:r>
            <a:r>
              <a:rPr lang="en-US" dirty="0"/>
              <a:t>his led to a lack of legitimacy in many countries resulting in rebellion</a:t>
            </a:r>
            <a:endParaRPr lang="cs-CZ" dirty="0"/>
          </a:p>
          <a:p>
            <a:endParaRPr lang="cs-CZ" dirty="0"/>
          </a:p>
        </p:txBody>
      </p:sp>
    </p:spTree>
    <p:extLst>
      <p:ext uri="{BB962C8B-B14F-4D97-AF65-F5344CB8AC3E}">
        <p14:creationId xmlns:p14="http://schemas.microsoft.com/office/powerpoint/2010/main" val="54634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err="1">
                <a:solidFill>
                  <a:srgbClr val="FFFFFF"/>
                </a:solidFill>
              </a:rPr>
              <a:t>Criticism</a:t>
            </a:r>
            <a:endParaRPr lang="cs-CZ"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84DCF6-4A7C-4477-AB9E-FAE4919AEA65}"/>
              </a:ext>
            </a:extLst>
          </p:cNvPr>
          <p:cNvSpPr>
            <a:spLocks noGrp="1"/>
          </p:cNvSpPr>
          <p:nvPr>
            <p:ph idx="1"/>
          </p:nvPr>
        </p:nvSpPr>
        <p:spPr>
          <a:xfrm>
            <a:off x="792158" y="2798387"/>
            <a:ext cx="10597729" cy="3283260"/>
          </a:xfrm>
        </p:spPr>
        <p:txBody>
          <a:bodyPr anchor="ctr">
            <a:normAutofit fontScale="70000" lnSpcReduction="20000"/>
          </a:bodyPr>
          <a:lstStyle/>
          <a:p>
            <a:r>
              <a:rPr lang="cs-CZ" dirty="0"/>
              <a:t>u</a:t>
            </a:r>
            <a:r>
              <a:rPr lang="en-US" dirty="0"/>
              <a:t>sed as</a:t>
            </a:r>
            <a:r>
              <a:rPr lang="cs-CZ" dirty="0"/>
              <a:t> </a:t>
            </a:r>
            <a:r>
              <a:rPr lang="cs-CZ" dirty="0" err="1"/>
              <a:t>an</a:t>
            </a:r>
            <a:r>
              <a:rPr lang="en-US" dirty="0"/>
              <a:t> </a:t>
            </a:r>
            <a:r>
              <a:rPr lang="cs-CZ" dirty="0" err="1"/>
              <a:t>explanation</a:t>
            </a:r>
            <a:r>
              <a:rPr lang="cs-CZ" dirty="0"/>
              <a:t> </a:t>
            </a:r>
            <a:r>
              <a:rPr lang="cs-CZ" dirty="0" err="1"/>
              <a:t>for</a:t>
            </a:r>
            <a:r>
              <a:rPr lang="cs-CZ" dirty="0"/>
              <a:t> a </a:t>
            </a:r>
            <a:r>
              <a:rPr lang="cs-CZ" dirty="0" err="1"/>
              <a:t>fail</a:t>
            </a:r>
            <a:r>
              <a:rPr lang="cs-CZ" dirty="0"/>
              <a:t> </a:t>
            </a:r>
            <a:r>
              <a:rPr lang="cs-CZ" dirty="0" err="1"/>
              <a:t>of</a:t>
            </a:r>
            <a:r>
              <a:rPr lang="cs-CZ" dirty="0"/>
              <a:t> </a:t>
            </a:r>
            <a:r>
              <a:rPr lang="cs-CZ" dirty="0" err="1"/>
              <a:t>African</a:t>
            </a:r>
            <a:r>
              <a:rPr lang="cs-CZ" dirty="0"/>
              <a:t> </a:t>
            </a:r>
            <a:r>
              <a:rPr lang="cs-CZ" dirty="0" err="1"/>
              <a:t>states</a:t>
            </a:r>
            <a:r>
              <a:rPr lang="cs-CZ" dirty="0"/>
              <a:t> on </a:t>
            </a:r>
            <a:r>
              <a:rPr lang="cs-CZ" dirty="0" err="1"/>
              <a:t>neoliberal</a:t>
            </a:r>
            <a:r>
              <a:rPr lang="cs-CZ" dirty="0"/>
              <a:t> market</a:t>
            </a:r>
            <a:r>
              <a:rPr lang="en-US" dirty="0"/>
              <a:t> </a:t>
            </a:r>
            <a:r>
              <a:rPr lang="cs-CZ" dirty="0"/>
              <a:t>- </a:t>
            </a:r>
            <a:r>
              <a:rPr lang="en-US" dirty="0"/>
              <a:t>controversial</a:t>
            </a:r>
            <a:endParaRPr lang="cs-CZ" dirty="0"/>
          </a:p>
          <a:p>
            <a:r>
              <a:rPr lang="en-US" dirty="0"/>
              <a:t>vague</a:t>
            </a:r>
            <a:r>
              <a:rPr lang="cs-CZ" dirty="0"/>
              <a:t> </a:t>
            </a:r>
            <a:r>
              <a:rPr lang="en-US" dirty="0"/>
              <a:t>term </a:t>
            </a:r>
            <a:endParaRPr lang="cs-CZ" dirty="0"/>
          </a:p>
          <a:p>
            <a:r>
              <a:rPr lang="en-US" dirty="0"/>
              <a:t>non-African states</a:t>
            </a:r>
            <a:r>
              <a:rPr lang="cs-CZ" dirty="0"/>
              <a:t> not </a:t>
            </a:r>
            <a:r>
              <a:rPr lang="cs-CZ" dirty="0" err="1"/>
              <a:t>included</a:t>
            </a:r>
            <a:r>
              <a:rPr lang="en-US" dirty="0"/>
              <a:t> </a:t>
            </a:r>
            <a:endParaRPr lang="cs-CZ" dirty="0"/>
          </a:p>
          <a:p>
            <a:r>
              <a:rPr lang="en-US" dirty="0" err="1"/>
              <a:t>Thandika</a:t>
            </a:r>
            <a:r>
              <a:rPr lang="en-US" dirty="0"/>
              <a:t> Mkandawire</a:t>
            </a:r>
          </a:p>
          <a:p>
            <a:r>
              <a:rPr lang="cs-CZ" dirty="0"/>
              <a:t>„</a:t>
            </a:r>
            <a:r>
              <a:rPr lang="en-US" dirty="0"/>
              <a:t>Another problem is that "neo-patrimonial" states in and outside Africa have pursued a wide range of policies including some that are squarely developmental. In other words, other than indicating the style of governance, neo-patrimonialism does not tell us much about what policies a state will pursue and with what success. In the African case "neo-patrimonialism" has been used to explain import substitution, export orientation, parastatals, privatization, the informal sector development, etc. The result is that, in seeking to explain everything, it explains nothing except perhaps that capitalist relations in their idealized form are not pervasive in Africa.</a:t>
            </a:r>
            <a:r>
              <a:rPr lang="cs-CZ" dirty="0"/>
              <a:t>“</a:t>
            </a:r>
          </a:p>
        </p:txBody>
      </p:sp>
    </p:spTree>
    <p:extLst>
      <p:ext uri="{BB962C8B-B14F-4D97-AF65-F5344CB8AC3E}">
        <p14:creationId xmlns:p14="http://schemas.microsoft.com/office/powerpoint/2010/main" val="97409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048E1699-35D5-431F-9B46-D86A8986B52D}"/>
              </a:ext>
            </a:extLst>
          </p:cNvPr>
          <p:cNvSpPr>
            <a:spLocks noGrp="1"/>
          </p:cNvSpPr>
          <p:nvPr>
            <p:ph type="title"/>
          </p:nvPr>
        </p:nvSpPr>
        <p:spPr>
          <a:xfrm>
            <a:off x="731520" y="731520"/>
            <a:ext cx="6089904" cy="1426464"/>
          </a:xfrm>
        </p:spPr>
        <p:txBody>
          <a:bodyPr>
            <a:normAutofit/>
          </a:bodyPr>
          <a:lstStyle/>
          <a:p>
            <a:r>
              <a:rPr lang="cs-CZ" dirty="0" err="1">
                <a:solidFill>
                  <a:srgbClr val="FFFFFF"/>
                </a:solidFill>
              </a:rPr>
              <a:t>Courses</a:t>
            </a:r>
            <a:endParaRPr lang="cs-CZ"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84DCF6-4A7C-4477-AB9E-FAE4919AEA65}"/>
              </a:ext>
            </a:extLst>
          </p:cNvPr>
          <p:cNvSpPr>
            <a:spLocks noGrp="1"/>
          </p:cNvSpPr>
          <p:nvPr>
            <p:ph idx="1"/>
          </p:nvPr>
        </p:nvSpPr>
        <p:spPr>
          <a:xfrm>
            <a:off x="792158" y="2798387"/>
            <a:ext cx="10597729" cy="3283260"/>
          </a:xfrm>
        </p:spPr>
        <p:txBody>
          <a:bodyPr anchor="ctr">
            <a:normAutofit fontScale="92500" lnSpcReduction="20000"/>
          </a:bodyPr>
          <a:lstStyle/>
          <a:p>
            <a:r>
              <a:rPr lang="cs-CZ" dirty="0" err="1"/>
              <a:t>Erdmann</a:t>
            </a:r>
            <a:r>
              <a:rPr lang="cs-CZ" dirty="0"/>
              <a:t>, Gero; </a:t>
            </a:r>
            <a:r>
              <a:rPr lang="cs-CZ" dirty="0" err="1"/>
              <a:t>Engel</a:t>
            </a:r>
            <a:r>
              <a:rPr lang="cs-CZ" dirty="0"/>
              <a:t>, </a:t>
            </a:r>
            <a:r>
              <a:rPr lang="cs-CZ" dirty="0" err="1"/>
              <a:t>Ulf</a:t>
            </a:r>
            <a:r>
              <a:rPr lang="cs-CZ" dirty="0"/>
              <a:t> (</a:t>
            </a:r>
            <a:r>
              <a:rPr lang="cs-CZ" dirty="0" err="1"/>
              <a:t>February</a:t>
            </a:r>
            <a:r>
              <a:rPr lang="cs-CZ" dirty="0"/>
              <a:t> 2006). "</a:t>
            </a:r>
            <a:r>
              <a:rPr lang="cs-CZ" dirty="0" err="1"/>
              <a:t>Neopatrimonialism</a:t>
            </a:r>
            <a:r>
              <a:rPr lang="cs-CZ" dirty="0"/>
              <a:t> </a:t>
            </a:r>
            <a:r>
              <a:rPr lang="cs-CZ" dirty="0" err="1"/>
              <a:t>Revisited</a:t>
            </a:r>
            <a:r>
              <a:rPr lang="cs-CZ" dirty="0"/>
              <a:t> – </a:t>
            </a:r>
            <a:r>
              <a:rPr lang="cs-CZ" dirty="0" err="1"/>
              <a:t>Beyond</a:t>
            </a:r>
            <a:r>
              <a:rPr lang="cs-CZ" dirty="0"/>
              <a:t> a </a:t>
            </a:r>
            <a:r>
              <a:rPr lang="cs-CZ" dirty="0" err="1"/>
              <a:t>Catch</a:t>
            </a:r>
            <a:r>
              <a:rPr lang="cs-CZ" dirty="0"/>
              <a:t>-All </a:t>
            </a:r>
            <a:r>
              <a:rPr lang="cs-CZ" dirty="0" err="1"/>
              <a:t>Concept</a:t>
            </a:r>
            <a:r>
              <a:rPr lang="cs-CZ" dirty="0"/>
              <a:t>". In Hoffmann, Bert (</a:t>
            </a:r>
            <a:r>
              <a:rPr lang="cs-CZ" dirty="0" err="1"/>
              <a:t>ed</a:t>
            </a:r>
            <a:r>
              <a:rPr lang="cs-CZ" dirty="0"/>
              <a:t>.). GIGA </a:t>
            </a:r>
            <a:r>
              <a:rPr lang="cs-CZ" dirty="0" err="1"/>
              <a:t>Working</a:t>
            </a:r>
            <a:r>
              <a:rPr lang="cs-CZ" dirty="0"/>
              <a:t> </a:t>
            </a:r>
            <a:r>
              <a:rPr lang="cs-CZ" dirty="0" err="1"/>
              <a:t>Papers</a:t>
            </a:r>
            <a:r>
              <a:rPr lang="cs-CZ" dirty="0"/>
              <a:t>. German Institute </a:t>
            </a:r>
            <a:r>
              <a:rPr lang="cs-CZ" dirty="0" err="1"/>
              <a:t>of</a:t>
            </a:r>
            <a:r>
              <a:rPr lang="cs-CZ" dirty="0"/>
              <a:t> </a:t>
            </a:r>
            <a:r>
              <a:rPr lang="cs-CZ" dirty="0" err="1"/>
              <a:t>Global</a:t>
            </a:r>
            <a:r>
              <a:rPr lang="cs-CZ" dirty="0"/>
              <a:t> and Area </a:t>
            </a:r>
            <a:r>
              <a:rPr lang="cs-CZ" dirty="0" err="1"/>
              <a:t>Studies</a:t>
            </a:r>
            <a:r>
              <a:rPr lang="cs-CZ" dirty="0"/>
              <a:t>. No. 16. </a:t>
            </a:r>
            <a:r>
              <a:rPr lang="cs-CZ" dirty="0" err="1"/>
              <a:t>Retrieved</a:t>
            </a:r>
            <a:r>
              <a:rPr lang="cs-CZ" dirty="0"/>
              <a:t> 2008-02-03</a:t>
            </a:r>
          </a:p>
          <a:p>
            <a:r>
              <a:rPr lang="en-US" dirty="0" err="1"/>
              <a:t>Thandika</a:t>
            </a:r>
            <a:r>
              <a:rPr lang="en-US" dirty="0"/>
              <a:t> Mkandawire (16 October 1998). "Thinking About Developmental States in Africa". African Economic Research Consortium. African Development in the 21st Century. United Nations University.</a:t>
            </a:r>
            <a:endParaRPr lang="cs-CZ" dirty="0"/>
          </a:p>
          <a:p>
            <a:r>
              <a:rPr lang="en-US" b="0" i="0" dirty="0" err="1">
                <a:effectLst/>
              </a:rPr>
              <a:t>Gero</a:t>
            </a:r>
            <a:r>
              <a:rPr lang="en-US" b="0" i="0" dirty="0">
                <a:effectLst/>
              </a:rPr>
              <a:t> Erdmann</a:t>
            </a:r>
            <a:r>
              <a:rPr lang="cs-CZ" b="0" i="0" dirty="0">
                <a:effectLst/>
              </a:rPr>
              <a:t>;</a:t>
            </a:r>
            <a:r>
              <a:rPr lang="en-US" b="0" i="0" dirty="0">
                <a:effectLst/>
              </a:rPr>
              <a:t> Ulf Engel (2007) Neopatrimonialism Reconsidered: Critical Review and Elaboration of an Elusive Concept, Commonwealth &amp; Comparative Politics, 45:1, 95-119</a:t>
            </a:r>
            <a:endParaRPr lang="cs-CZ" dirty="0"/>
          </a:p>
          <a:p>
            <a:pPr marL="0" indent="0">
              <a:buNone/>
            </a:pPr>
            <a:endParaRPr lang="cs-CZ" dirty="0"/>
          </a:p>
        </p:txBody>
      </p:sp>
    </p:spTree>
    <p:extLst>
      <p:ext uri="{BB962C8B-B14F-4D97-AF65-F5344CB8AC3E}">
        <p14:creationId xmlns:p14="http://schemas.microsoft.com/office/powerpoint/2010/main" val="14821486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Breitbild</PresentationFormat>
  <Paragraphs>30</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Open Sans</vt:lpstr>
      <vt:lpstr>Motiv Office</vt:lpstr>
      <vt:lpstr>The concept off neo-patrimonialism and possible effects</vt:lpstr>
      <vt:lpstr>What is neo-patrimonialism</vt:lpstr>
      <vt:lpstr>Three central features</vt:lpstr>
      <vt:lpstr>In Africa</vt:lpstr>
      <vt:lpstr>Effects</vt:lpstr>
      <vt:lpstr>Criticism</vt:lpstr>
      <vt:lpstr>Courses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off neo-patrimonialism and possible effects</dc:title>
  <dc:creator>Katka Bujnochová</dc:creator>
  <cp:lastModifiedBy>Olga</cp:lastModifiedBy>
  <cp:revision>1</cp:revision>
  <dcterms:created xsi:type="dcterms:W3CDTF">2022-04-05T13:46:15Z</dcterms:created>
  <dcterms:modified xsi:type="dcterms:W3CDTF">2022-04-06T13:34:18Z</dcterms:modified>
</cp:coreProperties>
</file>