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59" r:id="rId5"/>
    <p:sldId id="260" r:id="rId6"/>
    <p:sldId id="287" r:id="rId7"/>
    <p:sldId id="288" r:id="rId8"/>
    <p:sldId id="289" r:id="rId9"/>
    <p:sldId id="258" r:id="rId10"/>
    <p:sldId id="261" r:id="rId11"/>
    <p:sldId id="290" r:id="rId12"/>
    <p:sldId id="262" r:id="rId13"/>
    <p:sldId id="291" r:id="rId14"/>
    <p:sldId id="292" r:id="rId15"/>
    <p:sldId id="263" r:id="rId16"/>
    <p:sldId id="264" r:id="rId17"/>
    <p:sldId id="293" r:id="rId18"/>
    <p:sldId id="294" r:id="rId19"/>
    <p:sldId id="296" r:id="rId20"/>
    <p:sldId id="295" r:id="rId21"/>
    <p:sldId id="265" r:id="rId22"/>
    <p:sldId id="272" r:id="rId23"/>
    <p:sldId id="273" r:id="rId24"/>
    <p:sldId id="298" r:id="rId25"/>
    <p:sldId id="299" r:id="rId26"/>
    <p:sldId id="300" r:id="rId27"/>
    <p:sldId id="301" r:id="rId28"/>
    <p:sldId id="302" r:id="rId29"/>
    <p:sldId id="279" r:id="rId30"/>
    <p:sldId id="280" r:id="rId31"/>
    <p:sldId id="281" r:id="rId32"/>
    <p:sldId id="282" r:id="rId33"/>
    <p:sldId id="303" r:id="rId34"/>
    <p:sldId id="283" r:id="rId35"/>
    <p:sldId id="276" r:id="rId36"/>
    <p:sldId id="304" r:id="rId37"/>
    <p:sldId id="277" r:id="rId38"/>
    <p:sldId id="278" r:id="rId39"/>
    <p:sldId id="266" r:id="rId40"/>
    <p:sldId id="315" r:id="rId41"/>
    <p:sldId id="305" r:id="rId42"/>
    <p:sldId id="306" r:id="rId43"/>
    <p:sldId id="267" r:id="rId44"/>
    <p:sldId id="307" r:id="rId45"/>
    <p:sldId id="308" r:id="rId46"/>
    <p:sldId id="309" r:id="rId47"/>
    <p:sldId id="268" r:id="rId48"/>
    <p:sldId id="312" r:id="rId49"/>
    <p:sldId id="269" r:id="rId50"/>
    <p:sldId id="310" r:id="rId51"/>
    <p:sldId id="311" r:id="rId52"/>
    <p:sldId id="313" r:id="rId53"/>
    <p:sldId id="271" r:id="rId54"/>
    <p:sldId id="314" r:id="rId55"/>
    <p:sldId id="316" r:id="rId56"/>
    <p:sldId id="317" r:id="rId57"/>
    <p:sldId id="285" r:id="rId5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EAE1E-E55C-4E0A-B02D-3368D9933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093227-F4B2-4080-B29E-DCE46F19B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73D973-C419-4655-9638-90F46038C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3FEF65-5C63-4E15-83C5-23CBE3F8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D52374-C25C-449A-B7BA-8B38A283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2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FBD9A-9173-403E-AFDA-719190D8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5D74AC-F1B2-494C-83EE-FDFB9C706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A1F49B-F22F-4725-83D2-4A5934E2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876ACC-957D-490E-8769-D0D41F09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611C2D-E295-4C61-9F8E-9F7F9C76C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7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E9105C1-0E0B-4A6E-B073-D6F612766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B5B4B5-2778-43FC-B8D9-E118C52E1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EA3673-75F3-4311-9542-F67F5C881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4282B1-3479-4EA3-9BBB-8F9C814A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87D1D3-D319-4CD4-B7B8-CA9D58DDF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0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9D1F1-C321-478E-9C20-FEBE86DB2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622F6-8266-47FD-8175-912CF266F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6F25B7-C8D8-4735-A07E-FA1E5BD8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D6F187-CF4D-494D-AD62-DB8108744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930E06-91A8-4AD5-BE5A-AAE367E9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5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65C60-56A3-4D0D-ADF5-B9D210371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B427D4-A2F5-4BE0-A408-A25C18EA4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8A67ED-3F76-462F-B1E0-32B736BFD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F92FDC-B0F2-4AB0-A482-DDA51078A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E8E022-76C1-4804-92FF-00ECFA298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9C75F-154E-4CA2-B599-9E09419A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D28F8D-0171-4A34-889F-1ECAB9EF3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C0A82B-B20C-478E-A8E0-68EFA6DD0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A4E889-D314-4B54-8C7D-30950712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133FAC-34BA-42B2-B36D-330597EC7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4BE7A2-2248-4A25-BB6F-4F3F5CA4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0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8B58D-DCC4-45F8-BD73-EFF18EA3C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83B46C-548B-4442-B038-C36F02FE4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E453BB-D464-425F-9E48-3B1B7C473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7B0F15-7756-4154-85DC-9DBEC24C0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AE8DE25-553B-4D4E-86FD-6F07E81AD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B89B65-DC84-4DF6-9C4F-02974C8CE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85BEF5D-E952-4B6B-B06A-635CCB53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76131C0-B061-47D1-A6C0-A8F1F70F6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D499C-12D5-40F2-B2DD-7B58A7B00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19D886-C568-40CE-9BE5-695C0FBF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076E09-3A52-42D1-BA9C-69B02291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DAE77F7-3795-42BB-9A24-BCF6031CB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0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12B1FF6-FBD4-42D1-A9A8-705360AB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39B2F7-8104-4930-A24E-A50932C7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47A7EE-400A-4425-BF8C-39403D1D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3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3C2F9-2FF9-4E44-8365-15D60550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BA52A-4883-4872-8D12-0434DB140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1EB846-02F7-4282-A17E-6F4F1342F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5C4954-4910-4BF8-B2B8-103E24BBE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779AC6-F250-406D-8D02-7DF27E69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5925FA-6BA4-40D5-A1D2-22E3AE85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1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CF909-F73C-4394-9D1E-E79987D60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7BB4006-FEEB-4715-93D1-569798BCF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495EA1-8E22-4FCA-8528-070EB0878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43AFA1-25C5-4604-8DA3-48DD88DA7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85294A-3BF9-4BEC-B304-DB9679448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E18E98-CA13-49F2-BD1C-37F11E3EA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40EB538-5E70-4E7A-91EB-E3275C49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36D9E2-5E97-4691-B7BE-A16E20C46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8BCC65-1B76-4BF8-92A2-B9C9EA1BD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946F7-F1B1-4EEB-ADD1-5992059331D7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FE2078-14CD-43E8-9FB4-1B75896AE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3E624-B6D6-4095-A55D-98F8AD757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4BFAE-FB11-45B3-84D5-D01E4494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0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1ACFE-5782-4380-9E55-B32435510D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Duševní vlastnictví v systému WTO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9A60E5-327B-4400-92A8-5B229980F2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Mezinárodní obchodní režim, jaro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8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27"/>
    </mc:Choice>
    <mc:Fallback xmlns="">
      <p:transition spd="slow" advTm="1782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4DB72-2188-4AD8-8A1C-D27F6A0CA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DEEFB-B65D-4C5D-B96D-3A31BD903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Patenty</a:t>
            </a:r>
            <a:r>
              <a:rPr lang="cs-CZ" dirty="0"/>
              <a:t> (vynálezy)</a:t>
            </a:r>
          </a:p>
          <a:p>
            <a:r>
              <a:rPr lang="cs-CZ" dirty="0"/>
              <a:t>Užitné vzory (drobnější inovace)</a:t>
            </a:r>
          </a:p>
          <a:p>
            <a:r>
              <a:rPr lang="cs-CZ" dirty="0"/>
              <a:t>„Průmyslové vzory“ (design výrobku)</a:t>
            </a:r>
          </a:p>
          <a:p>
            <a:r>
              <a:rPr lang="cs-CZ" dirty="0"/>
              <a:t>&gt; </a:t>
            </a:r>
            <a:r>
              <a:rPr lang="cs-CZ" b="1" dirty="0"/>
              <a:t>podpora kreativity</a:t>
            </a:r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4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024"/>
    </mc:Choice>
    <mc:Fallback xmlns="">
      <p:transition spd="slow" advTm="16102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4DB72-2188-4AD8-8A1C-D27F6A0CA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DEEFB-B65D-4C5D-B96D-3A31BD903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Patenty</a:t>
            </a:r>
            <a:r>
              <a:rPr lang="cs-CZ" dirty="0"/>
              <a:t> (vynálezy)</a:t>
            </a:r>
          </a:p>
          <a:p>
            <a:r>
              <a:rPr lang="cs-CZ" dirty="0"/>
              <a:t>Užitné vzory (drobnější inovace)</a:t>
            </a:r>
          </a:p>
          <a:p>
            <a:r>
              <a:rPr lang="cs-CZ" dirty="0"/>
              <a:t>„Průmyslové vzory“ (design výrobku)</a:t>
            </a:r>
          </a:p>
          <a:p>
            <a:r>
              <a:rPr lang="cs-CZ" dirty="0"/>
              <a:t>&gt; </a:t>
            </a:r>
            <a:r>
              <a:rPr lang="cs-CZ" b="1" dirty="0"/>
              <a:t>podpora kreativity</a:t>
            </a:r>
          </a:p>
          <a:p>
            <a:endParaRPr lang="cs-CZ" dirty="0"/>
          </a:p>
          <a:p>
            <a:r>
              <a:rPr lang="cs-CZ" b="1" dirty="0"/>
              <a:t>Ochranné známky </a:t>
            </a:r>
            <a:r>
              <a:rPr lang="cs-CZ" dirty="0"/>
              <a:t>(logo firmy atd)</a:t>
            </a:r>
          </a:p>
          <a:p>
            <a:r>
              <a:rPr lang="cs-CZ" dirty="0"/>
              <a:t>Geografická označení</a:t>
            </a:r>
          </a:p>
          <a:p>
            <a:r>
              <a:rPr lang="cs-CZ" dirty="0"/>
              <a:t>&gt; </a:t>
            </a:r>
            <a:r>
              <a:rPr lang="cs-CZ" b="1" dirty="0"/>
              <a:t>identita výrobku</a:t>
            </a:r>
            <a:r>
              <a:rPr lang="cs-CZ" dirty="0"/>
              <a:t>, ochrana spotřebitele před klamáním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2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024"/>
    </mc:Choice>
    <mc:Fallback xmlns="">
      <p:transition spd="slow" advTm="16102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E8A47-BCE8-46BC-A518-99F8FB51C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772E0-F494-4625-98C8-8DE54BB7F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jejich udělení je třeba </a:t>
            </a:r>
            <a:r>
              <a:rPr lang="cs-CZ" b="1" dirty="0"/>
              <a:t>žádat, platit poplatky</a:t>
            </a:r>
          </a:p>
          <a:p>
            <a:r>
              <a:rPr lang="cs-CZ" b="1" dirty="0"/>
              <a:t>&gt; Administrativně náročné, drahé (velké firmy!)</a:t>
            </a:r>
          </a:p>
        </p:txBody>
      </p:sp>
    </p:spTree>
    <p:extLst>
      <p:ext uri="{BB962C8B-B14F-4D97-AF65-F5344CB8AC3E}">
        <p14:creationId xmlns:p14="http://schemas.microsoft.com/office/powerpoint/2010/main" val="153007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825"/>
    </mc:Choice>
    <mc:Fallback xmlns="">
      <p:transition spd="slow" advTm="261825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E8A47-BCE8-46BC-A518-99F8FB51C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772E0-F494-4625-98C8-8DE54BB7F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jejich udělení je třeba </a:t>
            </a:r>
            <a:r>
              <a:rPr lang="cs-CZ" b="1" dirty="0"/>
              <a:t>žádat, platit poplatky</a:t>
            </a:r>
          </a:p>
          <a:p>
            <a:r>
              <a:rPr lang="cs-CZ" b="1" dirty="0"/>
              <a:t>&gt; Administrativně náročné, drahé (velké firmy!)</a:t>
            </a:r>
          </a:p>
          <a:p>
            <a:r>
              <a:rPr lang="cs-CZ" dirty="0"/>
              <a:t>Většinou časově omezené x ochranné známky limitované nejsou</a:t>
            </a:r>
          </a:p>
        </p:txBody>
      </p:sp>
    </p:spTree>
    <p:extLst>
      <p:ext uri="{BB962C8B-B14F-4D97-AF65-F5344CB8AC3E}">
        <p14:creationId xmlns:p14="http://schemas.microsoft.com/office/powerpoint/2010/main" val="3754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825"/>
    </mc:Choice>
    <mc:Fallback xmlns="">
      <p:transition spd="slow" advTm="261825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E8A47-BCE8-46BC-A518-99F8FB51C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772E0-F494-4625-98C8-8DE54BB7F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jejich udělení je třeba </a:t>
            </a:r>
            <a:r>
              <a:rPr lang="cs-CZ" b="1" dirty="0"/>
              <a:t>žádat, platit poplatky</a:t>
            </a:r>
          </a:p>
          <a:p>
            <a:r>
              <a:rPr lang="cs-CZ" b="1" dirty="0"/>
              <a:t>&gt; Administrativně náročné, drahé (velké firmy!)</a:t>
            </a:r>
          </a:p>
          <a:p>
            <a:r>
              <a:rPr lang="cs-CZ" dirty="0"/>
              <a:t>Většinou časově omezené x ochranné známky limitované nejsou</a:t>
            </a:r>
          </a:p>
          <a:p>
            <a:r>
              <a:rPr lang="cs-CZ" dirty="0"/>
              <a:t>Ostatní – </a:t>
            </a:r>
            <a:r>
              <a:rPr lang="cs-CZ" dirty="0">
                <a:solidFill>
                  <a:srgbClr val="FF0000"/>
                </a:solidFill>
              </a:rPr>
              <a:t>díky zveřejnění patentu se o technologii dozví, mohou si koupit </a:t>
            </a:r>
            <a:r>
              <a:rPr lang="cs-CZ" b="1" dirty="0">
                <a:solidFill>
                  <a:srgbClr val="FF0000"/>
                </a:solidFill>
              </a:rPr>
              <a:t>licenci</a:t>
            </a:r>
          </a:p>
        </p:txBody>
      </p:sp>
    </p:spTree>
    <p:extLst>
      <p:ext uri="{BB962C8B-B14F-4D97-AF65-F5344CB8AC3E}">
        <p14:creationId xmlns:p14="http://schemas.microsoft.com/office/powerpoint/2010/main" val="185029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825"/>
    </mc:Choice>
    <mc:Fallback xmlns="">
      <p:transition spd="slow" advTm="261825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4E9F1-CD22-4DAF-8FAE-11E9E021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D549B-2CBB-480C-98BA-A9B97BE10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Pařížská úmluva 1883, TRIPS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dirty="0"/>
              <a:t>Spousta zákonů</a:t>
            </a:r>
          </a:p>
          <a:p>
            <a:r>
              <a:rPr lang="cs-CZ" dirty="0"/>
              <a:t>„</a:t>
            </a:r>
            <a:r>
              <a:rPr lang="cs-CZ" i="1" dirty="0"/>
              <a:t>Zákon</a:t>
            </a:r>
            <a:r>
              <a:rPr lang="cs-CZ" dirty="0"/>
              <a:t> č. 529/1991 Sb. </a:t>
            </a:r>
            <a:r>
              <a:rPr lang="cs-CZ" i="1" dirty="0"/>
              <a:t>o ochraně topografií polovodičových výrobků“</a:t>
            </a:r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pic>
        <p:nvPicPr>
          <p:cNvPr id="5" name="Obrázek 4" descr="Obsah obrázku osoba, muž, fotka, bílá&#10;&#10;Popis byl vytvořen automaticky">
            <a:extLst>
              <a:ext uri="{FF2B5EF4-FFF2-40B4-BE49-F238E27FC236}">
                <a16:creationId xmlns:a16="http://schemas.microsoft.com/office/drawing/2014/main" id="{A16A9726-F798-444F-AFC1-0EF0FBF61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675" y="771524"/>
            <a:ext cx="5745260" cy="410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7"/>
    </mc:Choice>
    <mc:Fallback xmlns="">
      <p:transition spd="slow" advTm="1487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ECB05-54B0-4217-99BE-AE4F79F1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vlastnictví a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13D7C-CF0B-45C4-A11A-615D129F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Bernská a Pařížská úmluva jsou spravovány </a:t>
            </a:r>
            <a:r>
              <a:rPr lang="cs-CZ" b="1" dirty="0"/>
              <a:t>WIPO</a:t>
            </a:r>
            <a:r>
              <a:rPr lang="cs-CZ" dirty="0"/>
              <a:t> – přidružená organizace OSN</a:t>
            </a:r>
          </a:p>
        </p:txBody>
      </p:sp>
    </p:spTree>
    <p:extLst>
      <p:ext uri="{BB962C8B-B14F-4D97-AF65-F5344CB8AC3E}">
        <p14:creationId xmlns:p14="http://schemas.microsoft.com/office/powerpoint/2010/main" val="230079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554"/>
    </mc:Choice>
    <mc:Fallback xmlns="">
      <p:transition spd="slow" advTm="252554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ECB05-54B0-4217-99BE-AE4F79F1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vlastnictví a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13D7C-CF0B-45C4-A11A-615D129F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Bernská a Pařížská úmluva jsou spravovány </a:t>
            </a:r>
            <a:r>
              <a:rPr lang="cs-CZ" b="1" dirty="0"/>
              <a:t>WIPO</a:t>
            </a:r>
            <a:r>
              <a:rPr lang="cs-CZ" dirty="0"/>
              <a:t> – přidružená organizace OSN</a:t>
            </a:r>
          </a:p>
          <a:p>
            <a:r>
              <a:rPr lang="cs-CZ" b="1" dirty="0"/>
              <a:t>Signatáři hlavně vyspělé země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14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554"/>
    </mc:Choice>
    <mc:Fallback xmlns="">
      <p:transition spd="slow" advTm="252554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ECB05-54B0-4217-99BE-AE4F79F1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vlastnictví a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13D7C-CF0B-45C4-A11A-615D129F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Bernská a Pařížská úmluva jsou spravovány </a:t>
            </a:r>
            <a:r>
              <a:rPr lang="cs-CZ" b="1" dirty="0"/>
              <a:t>WIPO</a:t>
            </a:r>
            <a:r>
              <a:rPr lang="cs-CZ" dirty="0"/>
              <a:t> – přidružená organizace OSN</a:t>
            </a:r>
          </a:p>
          <a:p>
            <a:r>
              <a:rPr lang="cs-CZ" b="1" dirty="0"/>
              <a:t>Signatáři hlavně vyspělé země</a:t>
            </a:r>
          </a:p>
          <a:p>
            <a:r>
              <a:rPr lang="cs-CZ" dirty="0">
                <a:solidFill>
                  <a:srgbClr val="FF0000"/>
                </a:solidFill>
              </a:rPr>
              <a:t>Původní GATT problematiku duševního vlastnictví neřešil</a:t>
            </a:r>
          </a:p>
          <a:p>
            <a:r>
              <a:rPr lang="cs-CZ" dirty="0"/>
              <a:t>- jen možnost omezit obchod kvůli ochraně duševního vlastnictví</a:t>
            </a:r>
          </a:p>
        </p:txBody>
      </p:sp>
    </p:spTree>
    <p:extLst>
      <p:ext uri="{BB962C8B-B14F-4D97-AF65-F5344CB8AC3E}">
        <p14:creationId xmlns:p14="http://schemas.microsoft.com/office/powerpoint/2010/main" val="245029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554"/>
    </mc:Choice>
    <mc:Fallback xmlns="">
      <p:transition spd="slow" advTm="252554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ECB05-54B0-4217-99BE-AE4F79F1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vlastnictví a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13D7C-CF0B-45C4-A11A-615D129F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Bernská a Pařížská úmluva jsou spravovány </a:t>
            </a:r>
            <a:r>
              <a:rPr lang="cs-CZ" b="1" dirty="0"/>
              <a:t>WIPO</a:t>
            </a:r>
            <a:r>
              <a:rPr lang="cs-CZ" dirty="0"/>
              <a:t> – přidružená organizace OSN</a:t>
            </a:r>
          </a:p>
          <a:p>
            <a:r>
              <a:rPr lang="cs-CZ" b="1" dirty="0"/>
              <a:t>Signatáři hlavně vyspělé země</a:t>
            </a:r>
          </a:p>
          <a:p>
            <a:r>
              <a:rPr lang="cs-CZ" dirty="0">
                <a:solidFill>
                  <a:srgbClr val="FF0000"/>
                </a:solidFill>
              </a:rPr>
              <a:t>Původní GATT problematiku duševního vlastnictví neřešil</a:t>
            </a:r>
          </a:p>
          <a:p>
            <a:r>
              <a:rPr lang="cs-CZ" dirty="0"/>
              <a:t>- jen možnost omezit obchod kvůli ochraně duševního vlastnictví</a:t>
            </a:r>
          </a:p>
          <a:p>
            <a:r>
              <a:rPr lang="cs-CZ" dirty="0"/>
              <a:t>USA –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1974 – možnost zavádět restrikce vůči zemím, které porušují americké duševní vlastnictví</a:t>
            </a:r>
          </a:p>
        </p:txBody>
      </p:sp>
    </p:spTree>
    <p:extLst>
      <p:ext uri="{BB962C8B-B14F-4D97-AF65-F5344CB8AC3E}">
        <p14:creationId xmlns:p14="http://schemas.microsoft.com/office/powerpoint/2010/main" val="2820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554"/>
    </mc:Choice>
    <mc:Fallback xmlns="">
      <p:transition spd="slow" advTm="25255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C692B-DF88-4AD8-BCAC-B1BC6A585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vlastnictví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D5A756-9DA9-4B35-BA58-88BC302FE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, IP</a:t>
            </a:r>
          </a:p>
          <a:p>
            <a:r>
              <a:rPr lang="cs-CZ" dirty="0"/>
              <a:t>Chrání výsledky tvůrčí činnosti</a:t>
            </a:r>
          </a:p>
        </p:txBody>
      </p:sp>
    </p:spTree>
    <p:extLst>
      <p:ext uri="{BB962C8B-B14F-4D97-AF65-F5344CB8AC3E}">
        <p14:creationId xmlns:p14="http://schemas.microsoft.com/office/powerpoint/2010/main" val="419838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925"/>
    </mc:Choice>
    <mc:Fallback xmlns="">
      <p:transition spd="slow" advTm="106925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ECB05-54B0-4217-99BE-AE4F79F1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vlastnictví a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13D7C-CF0B-45C4-A11A-615D129F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Uruguayské kolo – snaha USA prosadit globální </a:t>
            </a:r>
            <a:r>
              <a:rPr lang="cs-CZ" b="1" dirty="0"/>
              <a:t>minimální standard ochrany </a:t>
            </a:r>
            <a:r>
              <a:rPr lang="cs-CZ" dirty="0"/>
              <a:t>duševního vlastnictví</a:t>
            </a:r>
          </a:p>
          <a:p>
            <a:r>
              <a:rPr lang="cs-CZ" dirty="0"/>
              <a:t>Rozvojové země – obava z odvetných cel, nakonec souhlas </a:t>
            </a:r>
          </a:p>
          <a:p>
            <a:r>
              <a:rPr lang="cs-CZ" dirty="0"/>
              <a:t>&gt; TRIPS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1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554"/>
    </mc:Choice>
    <mc:Fallback xmlns="">
      <p:transition spd="slow" advTm="252554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80A0D-B538-4060-AB9E-8FE940C69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E4403-7682-4551-B249-407625F6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b="1" dirty="0" err="1"/>
              <a:t>T</a:t>
            </a:r>
            <a:r>
              <a:rPr lang="cs-CZ" dirty="0" err="1"/>
              <a:t>rade-</a:t>
            </a:r>
            <a:r>
              <a:rPr lang="cs-CZ" b="1" dirty="0" err="1"/>
              <a:t>R</a:t>
            </a:r>
            <a:r>
              <a:rPr lang="cs-CZ" dirty="0" err="1"/>
              <a:t>elated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I</a:t>
            </a:r>
            <a:r>
              <a:rPr lang="cs-CZ" dirty="0" err="1"/>
              <a:t>ntellectual</a:t>
            </a:r>
            <a:r>
              <a:rPr lang="cs-CZ" dirty="0"/>
              <a:t> </a:t>
            </a:r>
            <a:r>
              <a:rPr lang="cs-CZ" b="1" dirty="0" err="1"/>
              <a:t>P</a:t>
            </a:r>
            <a:r>
              <a:rPr lang="cs-CZ" dirty="0" err="1"/>
              <a:t>roperty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b="1" dirty="0" err="1"/>
              <a:t>s</a:t>
            </a:r>
            <a:endParaRPr lang="cs-CZ" b="1" dirty="0"/>
          </a:p>
          <a:p>
            <a:r>
              <a:rPr lang="cs-CZ" dirty="0"/>
              <a:t>Vychází z Paříže a Bernu</a:t>
            </a:r>
          </a:p>
        </p:txBody>
      </p:sp>
    </p:spTree>
    <p:extLst>
      <p:ext uri="{BB962C8B-B14F-4D97-AF65-F5344CB8AC3E}">
        <p14:creationId xmlns:p14="http://schemas.microsoft.com/office/powerpoint/2010/main" val="412301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556"/>
    </mc:Choice>
    <mc:Fallback xmlns="">
      <p:transition spd="slow" advTm="277556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F32F3-DCC9-468F-AC91-420C6FC59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83B9A-3C17-4997-875F-4A93AC4C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Chrání </a:t>
            </a:r>
            <a:r>
              <a:rPr lang="cs-CZ" sz="2400" b="1" dirty="0"/>
              <a:t>7 druhů práv k duševnímu vlastnictví</a:t>
            </a:r>
            <a:r>
              <a:rPr lang="cs-CZ" sz="2400" dirty="0"/>
              <a:t>: </a:t>
            </a:r>
            <a:endParaRPr lang="en-US" sz="2400" dirty="0"/>
          </a:p>
          <a:p>
            <a:r>
              <a:rPr lang="pt-BR" sz="2400" dirty="0"/>
              <a:t> autorské právo a práva příbuzná (čl. 9</a:t>
            </a:r>
            <a:r>
              <a:rPr lang="pt-BR" sz="2400" b="1" dirty="0"/>
              <a:t>–</a:t>
            </a:r>
            <a:r>
              <a:rPr lang="pt-BR" sz="2400" dirty="0"/>
              <a:t>14),</a:t>
            </a:r>
          </a:p>
          <a:p>
            <a:r>
              <a:rPr lang="en-US" sz="2400" dirty="0"/>
              <a:t> </a:t>
            </a:r>
            <a:r>
              <a:rPr lang="en-US" sz="2400" dirty="0" err="1"/>
              <a:t>ochranné</a:t>
            </a:r>
            <a:r>
              <a:rPr lang="en-US" sz="2400" dirty="0"/>
              <a:t> </a:t>
            </a:r>
            <a:r>
              <a:rPr lang="en-US" sz="2400" dirty="0" err="1"/>
              <a:t>známky</a:t>
            </a:r>
            <a:r>
              <a:rPr lang="en-US" sz="2400" dirty="0"/>
              <a:t> (</a:t>
            </a:r>
            <a:r>
              <a:rPr lang="en-US" sz="2400" dirty="0" err="1"/>
              <a:t>čl</a:t>
            </a:r>
            <a:r>
              <a:rPr lang="en-US" sz="2400" dirty="0"/>
              <a:t>. 15</a:t>
            </a:r>
            <a:r>
              <a:rPr lang="en-US" sz="2400" b="1" dirty="0"/>
              <a:t>–</a:t>
            </a:r>
            <a:r>
              <a:rPr lang="en-US" sz="2400" dirty="0"/>
              <a:t>21),</a:t>
            </a:r>
          </a:p>
          <a:p>
            <a:r>
              <a:rPr lang="en-US" sz="2400" dirty="0"/>
              <a:t> </a:t>
            </a:r>
            <a:r>
              <a:rPr lang="en-US" sz="2400" dirty="0" err="1"/>
              <a:t>zeměpisná</a:t>
            </a:r>
            <a:r>
              <a:rPr lang="en-US" sz="2400" dirty="0"/>
              <a:t> </a:t>
            </a:r>
            <a:r>
              <a:rPr lang="en-US" sz="2400" dirty="0" err="1"/>
              <a:t>označení</a:t>
            </a:r>
            <a:r>
              <a:rPr lang="en-US" sz="2400" dirty="0"/>
              <a:t> (</a:t>
            </a:r>
            <a:r>
              <a:rPr lang="en-US" sz="2400" dirty="0" err="1"/>
              <a:t>čl</a:t>
            </a:r>
            <a:r>
              <a:rPr lang="en-US" sz="2400" dirty="0"/>
              <a:t>. 22</a:t>
            </a:r>
            <a:r>
              <a:rPr lang="en-US" sz="2400" b="1" dirty="0"/>
              <a:t>–</a:t>
            </a:r>
            <a:r>
              <a:rPr lang="en-US" sz="2400" dirty="0"/>
              <a:t>24),</a:t>
            </a:r>
          </a:p>
          <a:p>
            <a:r>
              <a:rPr lang="en-US" sz="2400" dirty="0"/>
              <a:t> </a:t>
            </a:r>
            <a:r>
              <a:rPr lang="en-US" sz="2400" dirty="0" err="1"/>
              <a:t>průmyslové</a:t>
            </a:r>
            <a:r>
              <a:rPr lang="en-US" sz="2400" dirty="0"/>
              <a:t> </a:t>
            </a:r>
            <a:r>
              <a:rPr lang="en-US" sz="2400" dirty="0" err="1"/>
              <a:t>vzory</a:t>
            </a:r>
            <a:r>
              <a:rPr lang="en-US" sz="2400" dirty="0"/>
              <a:t> (</a:t>
            </a:r>
            <a:r>
              <a:rPr lang="en-US" sz="2400" dirty="0" err="1"/>
              <a:t>čl</a:t>
            </a:r>
            <a:r>
              <a:rPr lang="en-US" sz="2400" dirty="0"/>
              <a:t>. 25</a:t>
            </a:r>
            <a:r>
              <a:rPr lang="en-US" sz="2400" b="1" dirty="0"/>
              <a:t>–</a:t>
            </a:r>
            <a:r>
              <a:rPr lang="en-US" sz="2400" dirty="0"/>
              <a:t>26),</a:t>
            </a:r>
          </a:p>
          <a:p>
            <a:r>
              <a:rPr lang="en-US" sz="2400" dirty="0"/>
              <a:t> </a:t>
            </a:r>
            <a:r>
              <a:rPr lang="en-US" sz="2400" dirty="0" err="1"/>
              <a:t>patenty</a:t>
            </a:r>
            <a:r>
              <a:rPr lang="en-US" sz="2400" dirty="0"/>
              <a:t> (</a:t>
            </a:r>
            <a:r>
              <a:rPr lang="en-US" sz="2400" dirty="0" err="1"/>
              <a:t>čl</a:t>
            </a:r>
            <a:r>
              <a:rPr lang="en-US" sz="2400" dirty="0"/>
              <a:t>. 27</a:t>
            </a:r>
            <a:r>
              <a:rPr lang="en-US" sz="2400" b="1" dirty="0"/>
              <a:t>–</a:t>
            </a:r>
            <a:r>
              <a:rPr lang="en-US" sz="2400" dirty="0"/>
              <a:t>34),</a:t>
            </a:r>
          </a:p>
          <a:p>
            <a:r>
              <a:rPr lang="en-US" sz="2400" dirty="0"/>
              <a:t> </a:t>
            </a:r>
            <a:r>
              <a:rPr lang="en-US" sz="2400" dirty="0" err="1"/>
              <a:t>topografie</a:t>
            </a:r>
            <a:r>
              <a:rPr lang="en-US" sz="2400" dirty="0"/>
              <a:t> </a:t>
            </a:r>
            <a:r>
              <a:rPr lang="en-US" sz="2400" dirty="0" err="1"/>
              <a:t>integrovaných</a:t>
            </a:r>
            <a:r>
              <a:rPr lang="en-US" sz="2400" dirty="0"/>
              <a:t> </a:t>
            </a:r>
            <a:r>
              <a:rPr lang="en-US" sz="2400" dirty="0" err="1"/>
              <a:t>obvodů</a:t>
            </a:r>
            <a:r>
              <a:rPr lang="en-US" sz="2400" dirty="0"/>
              <a:t> (</a:t>
            </a:r>
            <a:r>
              <a:rPr lang="en-US" sz="2400" dirty="0" err="1"/>
              <a:t>čl</a:t>
            </a:r>
            <a:r>
              <a:rPr lang="en-US" sz="2400" dirty="0"/>
              <a:t>. 35</a:t>
            </a:r>
            <a:r>
              <a:rPr lang="en-US" sz="2400" b="1" dirty="0"/>
              <a:t>–</a:t>
            </a:r>
            <a:r>
              <a:rPr lang="en-US" sz="2400" dirty="0"/>
              <a:t>38),</a:t>
            </a:r>
          </a:p>
          <a:p>
            <a:r>
              <a:rPr lang="en-US" sz="2400" dirty="0"/>
              <a:t> </a:t>
            </a:r>
            <a:r>
              <a:rPr lang="en-US" sz="2400" dirty="0" err="1"/>
              <a:t>ochrana</a:t>
            </a:r>
            <a:r>
              <a:rPr lang="en-US" sz="2400" dirty="0"/>
              <a:t> </a:t>
            </a:r>
            <a:r>
              <a:rPr lang="en-US" sz="2400" dirty="0" err="1"/>
              <a:t>nezveřejňovaných</a:t>
            </a:r>
            <a:r>
              <a:rPr lang="en-US" sz="2400" dirty="0"/>
              <a:t> </a:t>
            </a:r>
            <a:r>
              <a:rPr lang="en-US" sz="2400" dirty="0" err="1"/>
              <a:t>informací</a:t>
            </a:r>
            <a:r>
              <a:rPr lang="en-US" sz="2400" dirty="0"/>
              <a:t> (</a:t>
            </a:r>
            <a:r>
              <a:rPr lang="en-US" sz="2400" dirty="0" err="1"/>
              <a:t>čl</a:t>
            </a:r>
            <a:r>
              <a:rPr lang="en-US" sz="2400" dirty="0"/>
              <a:t>. 39).</a:t>
            </a:r>
            <a:r>
              <a:rPr lang="cs-CZ" sz="2400" dirty="0"/>
              <a:t> (obchodní tajemství)</a:t>
            </a:r>
          </a:p>
        </p:txBody>
      </p:sp>
    </p:spTree>
    <p:extLst>
      <p:ext uri="{BB962C8B-B14F-4D97-AF65-F5344CB8AC3E}">
        <p14:creationId xmlns:p14="http://schemas.microsoft.com/office/powerpoint/2010/main" val="165807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9"/>
    </mc:Choice>
    <mc:Fallback xmlns="">
      <p:transition spd="slow" advTm="4339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F32F3-DCC9-468F-AC91-420C6FC59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83B9A-3C17-4997-875F-4A93AC4C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rgbClr val="00B050"/>
                </a:solidFill>
              </a:rPr>
              <a:t>autorské právo a práva příbuzná (čl. 9</a:t>
            </a:r>
            <a:r>
              <a:rPr lang="pt-BR" sz="2400" b="1" dirty="0">
                <a:solidFill>
                  <a:srgbClr val="00B050"/>
                </a:solidFill>
              </a:rPr>
              <a:t>–</a:t>
            </a:r>
            <a:r>
              <a:rPr lang="pt-BR" sz="2400" dirty="0">
                <a:solidFill>
                  <a:srgbClr val="00B050"/>
                </a:solidFill>
              </a:rPr>
              <a:t>14)</a:t>
            </a:r>
            <a:r>
              <a:rPr lang="cs-CZ" sz="2400" dirty="0">
                <a:solidFill>
                  <a:srgbClr val="00B050"/>
                </a:solidFill>
              </a:rPr>
              <a:t> = </a:t>
            </a:r>
            <a:r>
              <a:rPr lang="cs-CZ" sz="2400" b="1" dirty="0">
                <a:solidFill>
                  <a:srgbClr val="00B050"/>
                </a:solidFill>
              </a:rPr>
              <a:t>copyright</a:t>
            </a:r>
            <a:endParaRPr lang="pt-BR" sz="2400" b="1" dirty="0">
              <a:solidFill>
                <a:srgbClr val="00B050"/>
              </a:solidFill>
            </a:endParaRPr>
          </a:p>
          <a:p>
            <a:r>
              <a:rPr lang="en-US" sz="2400" dirty="0"/>
              <a:t> </a:t>
            </a:r>
            <a:r>
              <a:rPr lang="en-US" sz="2400" b="1" dirty="0" err="1"/>
              <a:t>ochranné</a:t>
            </a:r>
            <a:r>
              <a:rPr lang="en-US" sz="2400" b="1" dirty="0"/>
              <a:t> </a:t>
            </a:r>
            <a:r>
              <a:rPr lang="en-US" sz="2400" b="1" dirty="0" err="1"/>
              <a:t>známky</a:t>
            </a:r>
            <a:r>
              <a:rPr lang="en-US" sz="2400" b="1" dirty="0"/>
              <a:t> (</a:t>
            </a:r>
            <a:r>
              <a:rPr lang="en-US" sz="2400" b="1" dirty="0" err="1"/>
              <a:t>čl</a:t>
            </a:r>
            <a:r>
              <a:rPr lang="en-US" sz="2400" b="1" dirty="0"/>
              <a:t>. 15–21),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zeměpisná</a:t>
            </a:r>
            <a:r>
              <a:rPr lang="en-US" sz="2400" b="1" dirty="0"/>
              <a:t> </a:t>
            </a:r>
            <a:r>
              <a:rPr lang="en-US" sz="2400" b="1" dirty="0" err="1"/>
              <a:t>označení</a:t>
            </a:r>
            <a:r>
              <a:rPr lang="en-US" sz="2400" b="1" dirty="0"/>
              <a:t> (</a:t>
            </a:r>
            <a:r>
              <a:rPr lang="en-US" sz="2400" b="1" dirty="0" err="1"/>
              <a:t>čl</a:t>
            </a:r>
            <a:r>
              <a:rPr lang="en-US" sz="2400" b="1" dirty="0"/>
              <a:t>. 22–24),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průmyslové</a:t>
            </a:r>
            <a:r>
              <a:rPr lang="en-US" sz="2400" b="1" dirty="0"/>
              <a:t> </a:t>
            </a:r>
            <a:r>
              <a:rPr lang="en-US" sz="2400" b="1" dirty="0" err="1"/>
              <a:t>vzory</a:t>
            </a:r>
            <a:r>
              <a:rPr lang="en-US" sz="2400" b="1" dirty="0"/>
              <a:t> (</a:t>
            </a:r>
            <a:r>
              <a:rPr lang="en-US" sz="2400" b="1" dirty="0" err="1"/>
              <a:t>čl</a:t>
            </a:r>
            <a:r>
              <a:rPr lang="en-US" sz="2400" b="1" dirty="0"/>
              <a:t>. 25–26),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patenty</a:t>
            </a:r>
            <a:r>
              <a:rPr lang="en-US" sz="2400" b="1" dirty="0"/>
              <a:t> (</a:t>
            </a:r>
            <a:r>
              <a:rPr lang="en-US" sz="2400" b="1" dirty="0" err="1"/>
              <a:t>čl</a:t>
            </a:r>
            <a:r>
              <a:rPr lang="en-US" sz="2400" b="1" dirty="0"/>
              <a:t>. 27–34),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topografie</a:t>
            </a:r>
            <a:r>
              <a:rPr lang="en-US" sz="2400" b="1" dirty="0"/>
              <a:t> </a:t>
            </a:r>
            <a:r>
              <a:rPr lang="en-US" sz="2400" b="1" dirty="0" err="1"/>
              <a:t>integrovaných</a:t>
            </a:r>
            <a:r>
              <a:rPr lang="en-US" sz="2400" b="1" dirty="0"/>
              <a:t> </a:t>
            </a:r>
            <a:r>
              <a:rPr lang="en-US" sz="2400" b="1" dirty="0" err="1"/>
              <a:t>obvodů</a:t>
            </a:r>
            <a:r>
              <a:rPr lang="en-US" sz="2400" b="1" dirty="0"/>
              <a:t> (</a:t>
            </a:r>
            <a:r>
              <a:rPr lang="en-US" sz="2400" b="1" dirty="0" err="1"/>
              <a:t>čl</a:t>
            </a:r>
            <a:r>
              <a:rPr lang="en-US" sz="2400" b="1" dirty="0"/>
              <a:t>. 35–38),</a:t>
            </a:r>
          </a:p>
          <a:p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ochrana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nezveřejňovaných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informací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čl</a:t>
            </a:r>
            <a:r>
              <a:rPr lang="en-US" sz="2400" dirty="0">
                <a:solidFill>
                  <a:srgbClr val="FF0000"/>
                </a:solidFill>
              </a:rPr>
              <a:t>. 39).</a:t>
            </a:r>
            <a:r>
              <a:rPr lang="cs-CZ" sz="2400" dirty="0">
                <a:solidFill>
                  <a:srgbClr val="FF0000"/>
                </a:solidFill>
              </a:rPr>
              <a:t> = obchodní tajemství</a:t>
            </a:r>
          </a:p>
          <a:p>
            <a:endParaRPr lang="cs-CZ" sz="2400" dirty="0"/>
          </a:p>
          <a:p>
            <a:r>
              <a:rPr lang="cs-CZ" sz="2400" b="1" dirty="0"/>
              <a:t>= Průmyslová práva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11692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80A0D-B538-4060-AB9E-8FE940C69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E4403-7682-4551-B249-407625F6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b="1" dirty="0" err="1"/>
              <a:t>T</a:t>
            </a:r>
            <a:r>
              <a:rPr lang="cs-CZ" dirty="0" err="1"/>
              <a:t>rade-</a:t>
            </a:r>
            <a:r>
              <a:rPr lang="cs-CZ" b="1" dirty="0" err="1"/>
              <a:t>R</a:t>
            </a:r>
            <a:r>
              <a:rPr lang="cs-CZ" dirty="0" err="1"/>
              <a:t>elated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I</a:t>
            </a:r>
            <a:r>
              <a:rPr lang="cs-CZ" dirty="0" err="1"/>
              <a:t>ntellectual</a:t>
            </a:r>
            <a:r>
              <a:rPr lang="cs-CZ" dirty="0"/>
              <a:t> </a:t>
            </a:r>
            <a:r>
              <a:rPr lang="cs-CZ" b="1" dirty="0" err="1"/>
              <a:t>P</a:t>
            </a:r>
            <a:r>
              <a:rPr lang="cs-CZ" dirty="0" err="1"/>
              <a:t>roperty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b="1" dirty="0" err="1"/>
              <a:t>s</a:t>
            </a:r>
            <a:endParaRPr lang="cs-CZ" b="1" dirty="0"/>
          </a:p>
          <a:p>
            <a:r>
              <a:rPr lang="cs-CZ" dirty="0"/>
              <a:t>Vychází z Paříže a Bernu</a:t>
            </a:r>
          </a:p>
          <a:p>
            <a:r>
              <a:rPr lang="cs-CZ" b="1" dirty="0"/>
              <a:t>Minimální doba ochrany – </a:t>
            </a:r>
            <a:r>
              <a:rPr lang="cs-CZ" dirty="0">
                <a:solidFill>
                  <a:srgbClr val="FF0000"/>
                </a:solidFill>
              </a:rPr>
              <a:t>50 let pro copyright, 20 let pro patenty</a:t>
            </a:r>
          </a:p>
        </p:txBody>
      </p:sp>
    </p:spTree>
    <p:extLst>
      <p:ext uri="{BB962C8B-B14F-4D97-AF65-F5344CB8AC3E}">
        <p14:creationId xmlns:p14="http://schemas.microsoft.com/office/powerpoint/2010/main" val="416095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556"/>
    </mc:Choice>
    <mc:Fallback xmlns="">
      <p:transition spd="slow" advTm="277556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80A0D-B538-4060-AB9E-8FE940C69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E4403-7682-4551-B249-407625F6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b="1" dirty="0" err="1"/>
              <a:t>T</a:t>
            </a:r>
            <a:r>
              <a:rPr lang="cs-CZ" dirty="0" err="1"/>
              <a:t>rade-</a:t>
            </a:r>
            <a:r>
              <a:rPr lang="cs-CZ" b="1" dirty="0" err="1"/>
              <a:t>R</a:t>
            </a:r>
            <a:r>
              <a:rPr lang="cs-CZ" dirty="0" err="1"/>
              <a:t>elated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I</a:t>
            </a:r>
            <a:r>
              <a:rPr lang="cs-CZ" dirty="0" err="1"/>
              <a:t>ntellectual</a:t>
            </a:r>
            <a:r>
              <a:rPr lang="cs-CZ" dirty="0"/>
              <a:t> </a:t>
            </a:r>
            <a:r>
              <a:rPr lang="cs-CZ" b="1" dirty="0" err="1"/>
              <a:t>P</a:t>
            </a:r>
            <a:r>
              <a:rPr lang="cs-CZ" dirty="0" err="1"/>
              <a:t>roperty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b="1" dirty="0" err="1"/>
              <a:t>s</a:t>
            </a:r>
            <a:endParaRPr lang="cs-CZ" b="1" dirty="0"/>
          </a:p>
          <a:p>
            <a:r>
              <a:rPr lang="cs-CZ" dirty="0"/>
              <a:t>Vychází z Paříže a Bernu</a:t>
            </a:r>
          </a:p>
          <a:p>
            <a:r>
              <a:rPr lang="cs-CZ" b="1" dirty="0"/>
              <a:t>Minimální doba ochrany – </a:t>
            </a:r>
            <a:r>
              <a:rPr lang="cs-CZ" dirty="0"/>
              <a:t>50 let pro copyright, 20 let pro patenty</a:t>
            </a:r>
          </a:p>
          <a:p>
            <a:r>
              <a:rPr lang="cs-CZ" dirty="0"/>
              <a:t>Místy rozšíření ochrany – počítačové programy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491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556"/>
    </mc:Choice>
    <mc:Fallback xmlns="">
      <p:transition spd="slow" advTm="277556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2B387-8101-41C9-A45D-33DB6A3C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MFN a národní zacházení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88586-789A-49D2-9FA3-1A7DD999D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= zacházení s majiteli duševního vlastnictví</a:t>
            </a:r>
          </a:p>
          <a:p>
            <a:r>
              <a:rPr lang="cs-CZ" dirty="0"/>
              <a:t>X GATT – zacházení s produktem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084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2B387-8101-41C9-A45D-33DB6A3C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MFN a národní zacházení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88586-789A-49D2-9FA3-1A7DD999D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zacházení s majiteli duševního vlastnictví</a:t>
            </a:r>
          </a:p>
          <a:p>
            <a:r>
              <a:rPr lang="cs-CZ" dirty="0"/>
              <a:t>X GATT – zacházení s produktem</a:t>
            </a:r>
          </a:p>
          <a:p>
            <a:r>
              <a:rPr lang="cs-CZ" dirty="0"/>
              <a:t>MFN – </a:t>
            </a:r>
            <a:r>
              <a:rPr lang="cs-CZ" dirty="0">
                <a:solidFill>
                  <a:srgbClr val="FF0000"/>
                </a:solidFill>
              </a:rPr>
              <a:t>vyňaty jsou výhody vyplývající z dřívějších dohod </a:t>
            </a:r>
            <a:r>
              <a:rPr lang="cs-CZ" dirty="0"/>
              <a:t>= Bern a Paříž &gt; </a:t>
            </a:r>
            <a:r>
              <a:rPr lang="cs-CZ" b="1" dirty="0"/>
              <a:t>jejich signatáři dále mezi sebou mají větší výhody</a:t>
            </a:r>
          </a:p>
        </p:txBody>
      </p:sp>
    </p:spTree>
    <p:extLst>
      <p:ext uri="{BB962C8B-B14F-4D97-AF65-F5344CB8AC3E}">
        <p14:creationId xmlns:p14="http://schemas.microsoft.com/office/powerpoint/2010/main" val="1108328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2B387-8101-41C9-A45D-33DB6A3C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MFN a národní zacházení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88586-789A-49D2-9FA3-1A7DD999D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zacházení s majiteli duševního vlastnictví</a:t>
            </a:r>
          </a:p>
          <a:p>
            <a:r>
              <a:rPr lang="cs-CZ" dirty="0"/>
              <a:t>X GATT – zacházení s produktem</a:t>
            </a:r>
          </a:p>
          <a:p>
            <a:r>
              <a:rPr lang="cs-CZ" dirty="0"/>
              <a:t>MFN – vyňaty jsou výhody vyplývající z dřívějších dohod = Bern a Paříž &gt; </a:t>
            </a:r>
            <a:r>
              <a:rPr lang="cs-CZ" b="1" dirty="0"/>
              <a:t>jejich signatáři dále mezi sebou mají větší výhody</a:t>
            </a:r>
          </a:p>
          <a:p>
            <a:r>
              <a:rPr lang="cs-CZ" b="1" dirty="0"/>
              <a:t>Národní zacházení – je možné vyhradit si výjimky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171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E5A41-559D-4E3F-A20A-D08352CC1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09BC7F-0199-4B6D-BE07-1DC2BA24C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úrovně vymáhání</a:t>
            </a:r>
          </a:p>
          <a:p>
            <a:r>
              <a:rPr lang="cs-CZ" dirty="0"/>
              <a:t>Před orgánem pro řešení sporů WTO – stát vs. stát</a:t>
            </a:r>
          </a:p>
          <a:p>
            <a:r>
              <a:rPr lang="cs-CZ" dirty="0"/>
              <a:t>Před soudy členského státu – firma vs. firma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255"/>
    </mc:Choice>
    <mc:Fallback xmlns="">
      <p:transition spd="slow" advTm="14325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C692B-DF88-4AD8-BCAC-B1BC6A585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vlastnictví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D5A756-9DA9-4B35-BA58-88BC302FE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, IP</a:t>
            </a:r>
          </a:p>
          <a:p>
            <a:r>
              <a:rPr lang="cs-CZ" dirty="0"/>
              <a:t>Chrání výsledky tvůrčí činnosti</a:t>
            </a:r>
          </a:p>
          <a:p>
            <a:r>
              <a:rPr lang="cs-CZ" b="1" dirty="0"/>
              <a:t>Monopol na nehmotné myšlenky, které by jinak šlo neomezeně šířit s nulovými mezními náklady, i když fixní náklady na jejich tvorbu jsou velké </a:t>
            </a:r>
            <a:r>
              <a:rPr lang="cs-CZ" dirty="0"/>
              <a:t>(</a:t>
            </a:r>
            <a:r>
              <a:rPr lang="cs-CZ" dirty="0" err="1"/>
              <a:t>RaD</a:t>
            </a:r>
            <a:r>
              <a:rPr lang="cs-CZ" dirty="0"/>
              <a:t>)</a:t>
            </a:r>
          </a:p>
          <a:p>
            <a:r>
              <a:rPr lang="cs-CZ" dirty="0"/>
              <a:t>Cíl – podporovat kreativitu – umění, věda a výzkum</a:t>
            </a:r>
          </a:p>
        </p:txBody>
      </p:sp>
    </p:spTree>
    <p:extLst>
      <p:ext uri="{BB962C8B-B14F-4D97-AF65-F5344CB8AC3E}">
        <p14:creationId xmlns:p14="http://schemas.microsoft.com/office/powerpoint/2010/main" val="130312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925"/>
    </mc:Choice>
    <mc:Fallback xmlns="">
      <p:transition spd="slow" advTm="106925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E5A41-559D-4E3F-A20A-D08352CC1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09BC7F-0199-4B6D-BE07-1DC2BA24C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úrovně vymáhání</a:t>
            </a:r>
          </a:p>
          <a:p>
            <a:r>
              <a:rPr lang="cs-CZ" dirty="0"/>
              <a:t>Před orgánem pro řešení sporů WTO – stát vs. stát</a:t>
            </a:r>
          </a:p>
          <a:p>
            <a:r>
              <a:rPr lang="cs-CZ" dirty="0"/>
              <a:t>Před soudy členského státu – firma vs. firma – </a:t>
            </a:r>
            <a:r>
              <a:rPr lang="cs-CZ" dirty="0">
                <a:solidFill>
                  <a:srgbClr val="FF0000"/>
                </a:solidFill>
              </a:rPr>
              <a:t>TRIPS obsahuje požadavek toto umožnit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07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1"/>
    </mc:Choice>
    <mc:Fallback xmlns="">
      <p:transition spd="slow" advTm="5851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E5A41-559D-4E3F-A20A-D08352CC1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09BC7F-0199-4B6D-BE07-1DC2BA24C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úrovně vymáhání</a:t>
            </a:r>
          </a:p>
          <a:p>
            <a:r>
              <a:rPr lang="cs-CZ" dirty="0"/>
              <a:t>Před orgánem pro řešení sporů WTO – stát vs. stát</a:t>
            </a:r>
          </a:p>
          <a:p>
            <a:r>
              <a:rPr lang="cs-CZ" dirty="0"/>
              <a:t>Před soudy členského státu – firma vs. firma – TRIPS obsahuje požadavek toto umožnit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Smlouva nemá přímý účinek! </a:t>
            </a:r>
            <a:r>
              <a:rPr lang="cs-CZ" dirty="0">
                <a:solidFill>
                  <a:srgbClr val="FF0000"/>
                </a:solidFill>
              </a:rPr>
              <a:t>Jednotlivec se nedovolá přímo TRIPS, ale národních zákonů, do kterých jsou závazky přeneseny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1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13"/>
    </mc:Choice>
    <mc:Fallback xmlns="">
      <p:transition spd="slow" advTm="60213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90EBF-2029-4F3E-8DA4-62838007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18C4A0-4FF1-4C5E-AD46-58FE62E7D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Autorský zákon</a:t>
            </a:r>
          </a:p>
          <a:p>
            <a:r>
              <a:rPr lang="cs-CZ" dirty="0"/>
              <a:t>Zákon o vynálezech, průmyslových vzorech a zlepšovacích návrzích</a:t>
            </a:r>
          </a:p>
          <a:p>
            <a:r>
              <a:rPr lang="cs-CZ" dirty="0"/>
              <a:t>Zákon o ochranných známkách 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0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675"/>
    </mc:Choice>
    <mc:Fallback xmlns="">
      <p:transition spd="slow" advTm="42675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90EBF-2029-4F3E-8DA4-62838007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18C4A0-4FF1-4C5E-AD46-58FE62E7D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Autorský zákon</a:t>
            </a:r>
          </a:p>
          <a:p>
            <a:r>
              <a:rPr lang="cs-CZ" dirty="0"/>
              <a:t>Zákon o vynálezech, průmyslových vzorech a zlepšovacích návrzích</a:t>
            </a:r>
          </a:p>
          <a:p>
            <a:r>
              <a:rPr lang="cs-CZ" dirty="0"/>
              <a:t>Zákon o ochranných známkách …….</a:t>
            </a:r>
          </a:p>
          <a:p>
            <a:endParaRPr lang="cs-CZ" dirty="0"/>
          </a:p>
          <a:p>
            <a:r>
              <a:rPr lang="cs-CZ" dirty="0"/>
              <a:t>= </a:t>
            </a:r>
            <a:r>
              <a:rPr lang="cs-CZ" b="1" dirty="0"/>
              <a:t>státy tedy musí své závazky transponovat do vnitrostátní legislativy (u GATT vlastně také – změny celního sazebníku, novely diskriminačních regulací)</a:t>
            </a:r>
          </a:p>
        </p:txBody>
      </p:sp>
    </p:spTree>
    <p:extLst>
      <p:ext uri="{BB962C8B-B14F-4D97-AF65-F5344CB8AC3E}">
        <p14:creationId xmlns:p14="http://schemas.microsoft.com/office/powerpoint/2010/main" val="350323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675"/>
    </mc:Choice>
    <mc:Fallback xmlns="">
      <p:transition spd="slow" advTm="42675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E5A41-559D-4E3F-A20A-D08352CC1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09BC7F-0199-4B6D-BE07-1DC2BA24C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to přímý účinek! </a:t>
            </a:r>
          </a:p>
          <a:p>
            <a:r>
              <a:rPr lang="cs-CZ" b="1" dirty="0">
                <a:solidFill>
                  <a:srgbClr val="FF0000"/>
                </a:solidFill>
              </a:rPr>
              <a:t>X právo EU – nařízení se dovolám přímo před soudem, stejně tak textu zakládajících smluv (SEU a SFEU)</a:t>
            </a:r>
          </a:p>
          <a:p>
            <a:r>
              <a:rPr lang="cs-CZ" dirty="0">
                <a:solidFill>
                  <a:srgbClr val="FF0000"/>
                </a:solidFill>
              </a:rPr>
              <a:t>x smlouvy o lidských právech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Anglicky – TRIPS není „</a:t>
            </a:r>
            <a:r>
              <a:rPr lang="cs-CZ" dirty="0" err="1"/>
              <a:t>self-executing</a:t>
            </a:r>
            <a:r>
              <a:rPr lang="cs-CZ" dirty="0"/>
              <a:t>“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1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90"/>
    </mc:Choice>
    <mc:Fallback xmlns="">
      <p:transition spd="slow" advTm="2529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53591-2610-4E10-B800-D257FBF7B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14FF1-4C3E-4133-A98C-82928CFF3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Není to liberalizace obchodu!</a:t>
            </a:r>
          </a:p>
        </p:txBody>
      </p:sp>
    </p:spTree>
    <p:extLst>
      <p:ext uri="{BB962C8B-B14F-4D97-AF65-F5344CB8AC3E}">
        <p14:creationId xmlns:p14="http://schemas.microsoft.com/office/powerpoint/2010/main" val="252857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236"/>
    </mc:Choice>
    <mc:Fallback xmlns="">
      <p:transition spd="slow" advTm="132236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53591-2610-4E10-B800-D257FBF7B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14FF1-4C3E-4133-A98C-82928CFF3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Není to liberalizace obchodu!</a:t>
            </a:r>
          </a:p>
          <a:p>
            <a:r>
              <a:rPr lang="cs-CZ" dirty="0"/>
              <a:t>Jde o stanovení minimálního standardu ochrany po celém světě, </a:t>
            </a:r>
            <a:r>
              <a:rPr lang="cs-CZ" b="1" dirty="0"/>
              <a:t>žádné bariéry obchodu se neruší!</a:t>
            </a:r>
          </a:p>
          <a:p>
            <a:r>
              <a:rPr lang="cs-CZ" dirty="0"/>
              <a:t>V rámci WTO je to v tomto unikátní smlouva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3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236"/>
    </mc:Choice>
    <mc:Fallback xmlns="">
      <p:transition spd="slow" advTm="132236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53591-2610-4E10-B800-D257FBF7B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14FF1-4C3E-4133-A98C-82928CFF3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to liberalizace obchodu!</a:t>
            </a:r>
          </a:p>
          <a:p>
            <a:r>
              <a:rPr lang="cs-CZ" dirty="0"/>
              <a:t>Jde o stanovení minimálního standardu ochrany po celém světě, žádné bariéry obchodu se neruší!</a:t>
            </a:r>
          </a:p>
          <a:p>
            <a:r>
              <a:rPr lang="cs-CZ" dirty="0"/>
              <a:t>V rámci WTO je to v tomto unikátní smlouva</a:t>
            </a:r>
            <a:endParaRPr lang="en-US" dirty="0"/>
          </a:p>
          <a:p>
            <a:r>
              <a:rPr lang="cs-CZ" dirty="0">
                <a:solidFill>
                  <a:srgbClr val="FF0000"/>
                </a:solidFill>
              </a:rPr>
              <a:t>Budoucnost – standardy pro životní prostředí? Práva zaměstnanců?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4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89"/>
    </mc:Choice>
    <mc:Fallback xmlns="">
      <p:transition spd="slow" advTm="19689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53591-2610-4E10-B800-D257FBF7B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14FF1-4C3E-4133-A98C-82928CFF3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to liberalizace obchodu!</a:t>
            </a:r>
          </a:p>
          <a:p>
            <a:r>
              <a:rPr lang="cs-CZ" dirty="0"/>
              <a:t>Jde o stanovení minimálního standardu ochrany po celém světě, žádné bariéry obchodu se neruší!</a:t>
            </a:r>
          </a:p>
          <a:p>
            <a:r>
              <a:rPr lang="cs-CZ" dirty="0"/>
              <a:t>V rámci WTO je to v tomto unikátní smlouva</a:t>
            </a:r>
            <a:endParaRPr lang="en-US" dirty="0"/>
          </a:p>
          <a:p>
            <a:r>
              <a:rPr lang="cs-CZ" dirty="0"/>
              <a:t>Budoucnost – standardy pro životní prostředí? Práva zaměstnanců?</a:t>
            </a:r>
          </a:p>
          <a:p>
            <a:endParaRPr lang="cs-CZ" dirty="0"/>
          </a:p>
          <a:p>
            <a:r>
              <a:rPr lang="cs-CZ" b="1" dirty="0"/>
              <a:t>&gt; kontroverzní - je problematické chtít po chudých zemích, aby dodržovaly stejná pravidla jako vyspělé země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602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37"/>
    </mc:Choice>
    <mc:Fallback xmlns="">
      <p:transition spd="slow" advTm="18237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8D931-5B45-4BBD-B7C0-CCB7F322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rozvojové země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8294A0-CFAD-4ECB-97AA-D4754A4F9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Velké administrativní náklady implementace!</a:t>
            </a:r>
          </a:p>
          <a:p>
            <a:r>
              <a:rPr lang="cs-CZ" b="1" dirty="0"/>
              <a:t>Transfer bohatství do bohatých států </a:t>
            </a:r>
            <a:r>
              <a:rPr lang="cs-CZ" dirty="0"/>
              <a:t>&gt; </a:t>
            </a:r>
            <a:r>
              <a:rPr lang="cs-CZ" b="1" dirty="0"/>
              <a:t>pokles ekonomického růstu, růstu životní úrovně a inovací v chudých zemích</a:t>
            </a:r>
          </a:p>
        </p:txBody>
      </p:sp>
    </p:spTree>
    <p:extLst>
      <p:ext uri="{BB962C8B-B14F-4D97-AF65-F5344CB8AC3E}">
        <p14:creationId xmlns:p14="http://schemas.microsoft.com/office/powerpoint/2010/main" val="209360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713"/>
    </mc:Choice>
    <mc:Fallback xmlns="">
      <p:transition spd="slow" advTm="14771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80EF4D-8A81-45E7-AA32-36504948D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vlastnictví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82588-D1F4-473E-BB76-F790E4A4B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typy!</a:t>
            </a:r>
          </a:p>
          <a:p>
            <a:r>
              <a:rPr lang="cs-CZ" dirty="0"/>
              <a:t>A) Autorská práva (copyright)</a:t>
            </a:r>
          </a:p>
          <a:p>
            <a:r>
              <a:rPr lang="cs-CZ" dirty="0"/>
              <a:t>B) Průmyslová práva (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Velmi odlišný režim!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87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90"/>
    </mc:Choice>
    <mc:Fallback xmlns="">
      <p:transition spd="slow" advTm="1929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8D931-5B45-4BBD-B7C0-CCB7F322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rozvojové země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8294A0-CFAD-4ECB-97AA-D4754A4F9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Velké administrativní náklady implementace!</a:t>
            </a:r>
          </a:p>
          <a:p>
            <a:r>
              <a:rPr lang="cs-CZ" b="1" dirty="0"/>
              <a:t>Transfer bohatství do bohatých států </a:t>
            </a:r>
            <a:r>
              <a:rPr lang="cs-CZ" dirty="0"/>
              <a:t>&gt; </a:t>
            </a:r>
            <a:r>
              <a:rPr lang="cs-CZ" b="1" dirty="0"/>
              <a:t>pokles ekonomického růstu, růstu životní úrovně a inovací v chudých zemích</a:t>
            </a:r>
          </a:p>
          <a:p>
            <a:r>
              <a:rPr lang="cs-CZ" dirty="0"/>
              <a:t>Zřejmě vyšší ztráta než zisky z liberalizace v jiných oblastech!</a:t>
            </a:r>
          </a:p>
        </p:txBody>
      </p:sp>
    </p:spTree>
    <p:extLst>
      <p:ext uri="{BB962C8B-B14F-4D97-AF65-F5344CB8AC3E}">
        <p14:creationId xmlns:p14="http://schemas.microsoft.com/office/powerpoint/2010/main" val="64442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713"/>
    </mc:Choice>
    <mc:Fallback xmlns="">
      <p:transition spd="slow" advTm="147713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8D931-5B45-4BBD-B7C0-CCB7F322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rozvojové země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8294A0-CFAD-4ECB-97AA-D4754A4F9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Velké administrativní náklady implementace!</a:t>
            </a:r>
          </a:p>
          <a:p>
            <a:r>
              <a:rPr lang="cs-CZ" b="1" dirty="0"/>
              <a:t>Transfer bohatství do bohatých států </a:t>
            </a:r>
            <a:r>
              <a:rPr lang="cs-CZ" dirty="0"/>
              <a:t>&gt; </a:t>
            </a:r>
            <a:r>
              <a:rPr lang="cs-CZ" b="1" dirty="0"/>
              <a:t>pokles ekonomického růstu, růstu životní úrovně a inovací v chudých zemích</a:t>
            </a:r>
          </a:p>
          <a:p>
            <a:r>
              <a:rPr lang="cs-CZ" dirty="0"/>
              <a:t>Zřejmě vyšší ztráta než zisky z liberalizace v jiných oblastech!</a:t>
            </a:r>
          </a:p>
          <a:p>
            <a:r>
              <a:rPr lang="cs-CZ" dirty="0"/>
              <a:t>Zisk hlavně </a:t>
            </a:r>
            <a:r>
              <a:rPr lang="cs-CZ" b="1" dirty="0"/>
              <a:t>USA</a:t>
            </a:r>
            <a:r>
              <a:rPr lang="cs-CZ" dirty="0"/>
              <a:t>, dále </a:t>
            </a:r>
            <a:r>
              <a:rPr lang="cs-CZ" b="1" dirty="0"/>
              <a:t>Německo</a:t>
            </a:r>
            <a:r>
              <a:rPr lang="cs-CZ" dirty="0"/>
              <a:t>, Francie</a:t>
            </a:r>
          </a:p>
          <a:p>
            <a:r>
              <a:rPr lang="cs-CZ" dirty="0"/>
              <a:t>Ztráty – </a:t>
            </a:r>
            <a:r>
              <a:rPr lang="cs-CZ" b="1" dirty="0"/>
              <a:t>Mexiko, Brazílie, Indie</a:t>
            </a:r>
            <a:r>
              <a:rPr lang="cs-CZ" dirty="0"/>
              <a:t>; </a:t>
            </a:r>
            <a:r>
              <a:rPr lang="cs-CZ" dirty="0">
                <a:solidFill>
                  <a:srgbClr val="FF0000"/>
                </a:solidFill>
              </a:rPr>
              <a:t>Kanada, Británie, Japonsko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7069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713"/>
    </mc:Choice>
    <mc:Fallback xmlns="">
      <p:transition spd="slow" advTm="147713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8D931-5B45-4BBD-B7C0-CCB7F322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rozvojové země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8294A0-CFAD-4ECB-97AA-D4754A4F9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Přejímání technologií je typickou cestou k rozvoji (USA v 19. století!), tady vznikají renty pro vyspělé státy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9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713"/>
    </mc:Choice>
    <mc:Fallback xmlns="">
      <p:transition spd="slow" advTm="147713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9F3F1-7BF3-4BC6-8AD5-C58C0CB5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farmaceutický průmysl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C6926-2EC7-49C7-88A1-13144CC2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Léky jsou </a:t>
            </a:r>
            <a:r>
              <a:rPr lang="cs-CZ" dirty="0" err="1"/>
              <a:t>patentovatelné</a:t>
            </a:r>
            <a:r>
              <a:rPr lang="cs-CZ" dirty="0"/>
              <a:t>, doba ochrany je dokonce rozšířena (kvůli obrovských nákladům na vývoj)</a:t>
            </a:r>
          </a:p>
          <a:p>
            <a:r>
              <a:rPr lang="cs-CZ" dirty="0"/>
              <a:t>Strach rozvojových zemí a </a:t>
            </a:r>
            <a:r>
              <a:rPr lang="cs-CZ" dirty="0" err="1"/>
              <a:t>NGOs</a:t>
            </a:r>
            <a:r>
              <a:rPr lang="cs-CZ" dirty="0"/>
              <a:t>, že v rozvojových zemích prohibitivně stoupne cena potřebných léků</a:t>
            </a:r>
          </a:p>
        </p:txBody>
      </p:sp>
    </p:spTree>
    <p:extLst>
      <p:ext uri="{BB962C8B-B14F-4D97-AF65-F5344CB8AC3E}">
        <p14:creationId xmlns:p14="http://schemas.microsoft.com/office/powerpoint/2010/main" val="264935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702"/>
    </mc:Choice>
    <mc:Fallback xmlns="">
      <p:transition spd="slow" advTm="140702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9F3F1-7BF3-4BC6-8AD5-C58C0CB5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farmaceutický průmysl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C6926-2EC7-49C7-88A1-13144CC2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Léky jsou </a:t>
            </a:r>
            <a:r>
              <a:rPr lang="cs-CZ" dirty="0" err="1"/>
              <a:t>patentovatelné</a:t>
            </a:r>
            <a:r>
              <a:rPr lang="cs-CZ" dirty="0"/>
              <a:t>, doba ochrany je dokonce rozšířena (kvůli obrovských nákladům na vývoj)</a:t>
            </a:r>
          </a:p>
          <a:p>
            <a:r>
              <a:rPr lang="cs-CZ" dirty="0"/>
              <a:t>Strach rozvojových zemí a </a:t>
            </a:r>
            <a:r>
              <a:rPr lang="cs-CZ" dirty="0" err="1"/>
              <a:t>NGOs</a:t>
            </a:r>
            <a:r>
              <a:rPr lang="cs-CZ" dirty="0"/>
              <a:t>, že v rozvojových zemích prohibitivně stoupne cena potřebných léků</a:t>
            </a:r>
          </a:p>
          <a:p>
            <a:r>
              <a:rPr lang="cs-CZ" b="1" dirty="0"/>
              <a:t>Povoleno vyrábět nutné léky pro vlastní trh, ne pro export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74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702"/>
    </mc:Choice>
    <mc:Fallback xmlns="">
      <p:transition spd="slow" advTm="140702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9F3F1-7BF3-4BC6-8AD5-C58C0CB5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farmaceutický průmysl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C6926-2EC7-49C7-88A1-13144CC2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Léky jsou </a:t>
            </a:r>
            <a:r>
              <a:rPr lang="cs-CZ" dirty="0" err="1"/>
              <a:t>patentovatelné</a:t>
            </a:r>
            <a:r>
              <a:rPr lang="cs-CZ" dirty="0"/>
              <a:t>, doba ochrany je dokonce rozšířena (kvůli obrovských nákladům na vývoj)</a:t>
            </a:r>
          </a:p>
          <a:p>
            <a:r>
              <a:rPr lang="cs-CZ" dirty="0"/>
              <a:t>Strach rozvojových zemí a </a:t>
            </a:r>
            <a:r>
              <a:rPr lang="cs-CZ" dirty="0" err="1"/>
              <a:t>NGOs</a:t>
            </a:r>
            <a:r>
              <a:rPr lang="cs-CZ" dirty="0"/>
              <a:t>, že v rozvojových zemích prohibitivně stoupne cena potřebných léků</a:t>
            </a:r>
          </a:p>
          <a:p>
            <a:r>
              <a:rPr lang="cs-CZ" b="1" dirty="0"/>
              <a:t>Povoleno vyrábět nutné léky pro vlastní trh, ne pro export</a:t>
            </a:r>
          </a:p>
          <a:p>
            <a:r>
              <a:rPr lang="cs-CZ" dirty="0"/>
              <a:t>Kolem 2000 – potřeba anti-retrovirů proti AIDS</a:t>
            </a:r>
          </a:p>
        </p:txBody>
      </p:sp>
    </p:spTree>
    <p:extLst>
      <p:ext uri="{BB962C8B-B14F-4D97-AF65-F5344CB8AC3E}">
        <p14:creationId xmlns:p14="http://schemas.microsoft.com/office/powerpoint/2010/main" val="29920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702"/>
    </mc:Choice>
    <mc:Fallback xmlns="">
      <p:transition spd="slow" advTm="140702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9F3F1-7BF3-4BC6-8AD5-C58C0CB5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farmaceutický průmysl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C6926-2EC7-49C7-88A1-13144CC2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Léky jsou </a:t>
            </a:r>
            <a:r>
              <a:rPr lang="cs-CZ" dirty="0" err="1"/>
              <a:t>patentovatelné</a:t>
            </a:r>
            <a:r>
              <a:rPr lang="cs-CZ" dirty="0"/>
              <a:t>, doba ochrany je dokonce rozšířena (kvůli obrovských nákladům na vývoj)</a:t>
            </a:r>
          </a:p>
          <a:p>
            <a:r>
              <a:rPr lang="cs-CZ" dirty="0"/>
              <a:t>Strach rozvojových zemí a </a:t>
            </a:r>
            <a:r>
              <a:rPr lang="cs-CZ" dirty="0" err="1"/>
              <a:t>NGOs</a:t>
            </a:r>
            <a:r>
              <a:rPr lang="cs-CZ" dirty="0"/>
              <a:t>, že v rozvojových zemích prohibitivně stoupne cena potřebných léků</a:t>
            </a:r>
          </a:p>
          <a:p>
            <a:r>
              <a:rPr lang="cs-CZ" b="1" dirty="0"/>
              <a:t>Povoleno vyrábět nutné léky pro vlastní trh, ne pro export</a:t>
            </a:r>
          </a:p>
          <a:p>
            <a:r>
              <a:rPr lang="cs-CZ" dirty="0"/>
              <a:t>Kolem 2000 – potřeba anti-retrovirů proti AIDS</a:t>
            </a:r>
          </a:p>
          <a:p>
            <a:r>
              <a:rPr lang="cs-CZ" b="1" dirty="0"/>
              <a:t>Problém pro </a:t>
            </a:r>
            <a:r>
              <a:rPr lang="cs-CZ" b="1" dirty="0" err="1"/>
              <a:t>LDCs</a:t>
            </a:r>
            <a:r>
              <a:rPr lang="cs-CZ" b="1" dirty="0"/>
              <a:t> – nemají kapacitu na výrobu &gt; import kopií z Indie (generická léčiva) &gt; spor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19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702"/>
    </mc:Choice>
    <mc:Fallback xmlns="">
      <p:transition spd="slow" advTm="140702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293327-3F2F-4427-89E3-D6C150F1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4964EA2-EBD6-4129-B60E-6ACEA8825F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925" y="848614"/>
            <a:ext cx="4829175" cy="5167217"/>
          </a:xfrm>
        </p:spPr>
      </p:pic>
    </p:spTree>
    <p:extLst>
      <p:ext uri="{BB962C8B-B14F-4D97-AF65-F5344CB8AC3E}">
        <p14:creationId xmlns:p14="http://schemas.microsoft.com/office/powerpoint/2010/main" val="248616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9"/>
    </mc:Choice>
    <mc:Fallback xmlns="">
      <p:transition spd="slow" advTm="3269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C8FE21-4DFE-4217-B003-10FC3122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farmaceutický průmysl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2163F-26A0-4016-8DA2-8BFB867C8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Katarské kolo – kompromis – </a:t>
            </a:r>
            <a:r>
              <a:rPr lang="cs-CZ" b="1" dirty="0"/>
              <a:t>povoleno vyvážet generika do nejchudších zemí, které čelí zdravotní krizi</a:t>
            </a:r>
          </a:p>
        </p:txBody>
      </p:sp>
    </p:spTree>
    <p:extLst>
      <p:ext uri="{BB962C8B-B14F-4D97-AF65-F5344CB8AC3E}">
        <p14:creationId xmlns:p14="http://schemas.microsoft.com/office/powerpoint/2010/main" val="72853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471"/>
    </mc:Choice>
    <mc:Fallback xmlns="">
      <p:transition spd="slow" advTm="96471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C8FE21-4DFE-4217-B003-10FC3122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farmaceutický průmysl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2163F-26A0-4016-8DA2-8BFB867C8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Katarské kolo – kompromis – </a:t>
            </a:r>
            <a:r>
              <a:rPr lang="cs-CZ" b="1" dirty="0"/>
              <a:t>povoleno vyvážet generika do nejchudších zemí, které čelí zdravotní krizi</a:t>
            </a:r>
          </a:p>
          <a:p>
            <a:r>
              <a:rPr lang="cs-CZ" dirty="0"/>
              <a:t>Zákaz následného re-exportu</a:t>
            </a:r>
          </a:p>
          <a:p>
            <a:r>
              <a:rPr lang="cs-CZ" b="1" dirty="0"/>
              <a:t>= farmaceutické firmy generují zisk v bohatých zemích, kde jsou IP chráněna, v rozvojovém světě se používají kopie</a:t>
            </a:r>
          </a:p>
        </p:txBody>
      </p:sp>
    </p:spTree>
    <p:extLst>
      <p:ext uri="{BB962C8B-B14F-4D97-AF65-F5344CB8AC3E}">
        <p14:creationId xmlns:p14="http://schemas.microsoft.com/office/powerpoint/2010/main" val="350544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471"/>
    </mc:Choice>
    <mc:Fallback xmlns="">
      <p:transition spd="slow" advTm="9647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2CE3D-6936-4FCD-B750-37CAA018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3F6AF-D663-4E96-9F7B-731DAF722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Všechny typy umění, vědecké práce, počítačové programy, databáze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4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275"/>
    </mc:Choice>
    <mc:Fallback xmlns="">
      <p:transition spd="slow" advTm="252275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C8FE21-4DFE-4217-B003-10FC3122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farmaceutický průmysl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2163F-26A0-4016-8DA2-8BFB867C8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Katarské kolo – kompromis – </a:t>
            </a:r>
            <a:r>
              <a:rPr lang="cs-CZ" b="1" dirty="0"/>
              <a:t>povoleno vyvážet generika do nejchudších zemí, které čelí zdravotní krizi</a:t>
            </a:r>
          </a:p>
          <a:p>
            <a:r>
              <a:rPr lang="cs-CZ" dirty="0"/>
              <a:t>Zákaz následného re-exportu</a:t>
            </a:r>
          </a:p>
          <a:p>
            <a:r>
              <a:rPr lang="cs-CZ" b="1" dirty="0"/>
              <a:t>= farmaceutické firmy generují zisk v bohatých zemích, kde jsou IP chráněna, v rozvojovém světě se používají kopie</a:t>
            </a:r>
          </a:p>
          <a:p>
            <a:endParaRPr lang="cs-CZ" dirty="0"/>
          </a:p>
          <a:p>
            <a:r>
              <a:rPr lang="cs-CZ" dirty="0"/>
              <a:t>Snahy </a:t>
            </a:r>
            <a:r>
              <a:rPr lang="cs-CZ" dirty="0" err="1"/>
              <a:t>Pharmy</a:t>
            </a:r>
            <a:r>
              <a:rPr lang="cs-CZ" dirty="0"/>
              <a:t> zlepšit svou reputaci – zlevněné léky pro rozvojové země atd.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74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471"/>
    </mc:Choice>
    <mc:Fallback xmlns="">
      <p:transition spd="slow" advTm="96471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C8FE21-4DFE-4217-B003-10FC3122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 a farmaceutický průmysl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2163F-26A0-4016-8DA2-8BFB867C8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Covid</a:t>
            </a:r>
            <a:r>
              <a:rPr lang="cs-CZ" b="1" dirty="0"/>
              <a:t> </a:t>
            </a:r>
            <a:r>
              <a:rPr lang="cs-CZ" dirty="0"/>
              <a:t>– neochota vyspělých zemí udělit </a:t>
            </a:r>
            <a:r>
              <a:rPr lang="cs-CZ" dirty="0" err="1"/>
              <a:t>waiver</a:t>
            </a:r>
            <a:r>
              <a:rPr lang="cs-CZ" dirty="0"/>
              <a:t> na patenty týkající se vakcín</a:t>
            </a:r>
          </a:p>
          <a:p>
            <a:endParaRPr lang="cs-CZ" dirty="0"/>
          </a:p>
          <a:p>
            <a:r>
              <a:rPr lang="cs-CZ" dirty="0"/>
              <a:t>Reálně je větší problém nedostatek ingrediencí a produkčních kapacit</a:t>
            </a:r>
          </a:p>
          <a:p>
            <a:r>
              <a:rPr lang="cs-CZ" dirty="0"/>
              <a:t>Přesto toto poškozuje legitimitu TRIPS a celého systému WTO</a:t>
            </a:r>
          </a:p>
        </p:txBody>
      </p:sp>
    </p:spTree>
    <p:extLst>
      <p:ext uri="{BB962C8B-B14F-4D97-AF65-F5344CB8AC3E}">
        <p14:creationId xmlns:p14="http://schemas.microsoft.com/office/powerpoint/2010/main" val="351881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471"/>
    </mc:Choice>
    <mc:Fallback xmlns="">
      <p:transition spd="slow" advTm="96471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53507-8AD1-4FFD-A78B-E5674F363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kontroverzní oblasti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3BD00-91DF-4C29-929F-74547CE55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Tradiční znalosti lidí v rozvojových zemích</a:t>
            </a:r>
          </a:p>
          <a:p>
            <a:r>
              <a:rPr lang="cs-CZ" dirty="0"/>
              <a:t>- místní kultura, tradiční medicína</a:t>
            </a:r>
          </a:p>
          <a:p>
            <a:r>
              <a:rPr lang="cs-CZ" dirty="0"/>
              <a:t>&gt; riziko, že si na to firmy z vyspělých zemí pořídí IP</a:t>
            </a:r>
          </a:p>
        </p:txBody>
      </p:sp>
    </p:spTree>
    <p:extLst>
      <p:ext uri="{BB962C8B-B14F-4D97-AF65-F5344CB8AC3E}">
        <p14:creationId xmlns:p14="http://schemas.microsoft.com/office/powerpoint/2010/main" val="62989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289"/>
    </mc:Choice>
    <mc:Fallback xmlns="">
      <p:transition spd="slow" advTm="101289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53507-8AD1-4FFD-A78B-E5674F363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kontroverzní oblasti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3BD00-91DF-4C29-929F-74547CE55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Geografická označení</a:t>
            </a:r>
          </a:p>
          <a:p>
            <a:r>
              <a:rPr lang="cs-CZ" dirty="0"/>
              <a:t>- vlastnosti produktu jsou spojeny s místem, kde se vyrábí</a:t>
            </a:r>
            <a:endParaRPr lang="cs-CZ" b="1" dirty="0"/>
          </a:p>
          <a:p>
            <a:r>
              <a:rPr lang="cs-CZ" b="1" dirty="0"/>
              <a:t>- toto chráněno je, prospívá to především bohatým evropským zemím </a:t>
            </a:r>
            <a:r>
              <a:rPr lang="cs-CZ" dirty="0"/>
              <a:t>= snaha EU bránit prémiové ceny</a:t>
            </a:r>
          </a:p>
          <a:p>
            <a:r>
              <a:rPr lang="cs-CZ" dirty="0"/>
              <a:t>- portské víno, šampaňské, parmská šunka</a:t>
            </a:r>
          </a:p>
        </p:txBody>
      </p:sp>
    </p:spTree>
    <p:extLst>
      <p:ext uri="{BB962C8B-B14F-4D97-AF65-F5344CB8AC3E}">
        <p14:creationId xmlns:p14="http://schemas.microsoft.com/office/powerpoint/2010/main" val="426960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289"/>
    </mc:Choice>
    <mc:Fallback xmlns="">
      <p:transition spd="slow" advTm="101289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BA54B-C205-4C9F-ACDC-B12266EF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5E0AD-06DD-480C-8091-6AB989DA8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Asi nejčastěji kritizována dohoda WTO </a:t>
            </a:r>
            <a:r>
              <a:rPr lang="cs-CZ" dirty="0"/>
              <a:t>– monopolizuje technologie v rukou bohatých zemí</a:t>
            </a:r>
          </a:p>
        </p:txBody>
      </p:sp>
    </p:spTree>
    <p:extLst>
      <p:ext uri="{BB962C8B-B14F-4D97-AF65-F5344CB8AC3E}">
        <p14:creationId xmlns:p14="http://schemas.microsoft.com/office/powerpoint/2010/main" val="14030456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BA54B-C205-4C9F-ACDC-B12266EF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5E0AD-06DD-480C-8091-6AB989DA8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Asi nejčastěji kritizována dohoda WTO </a:t>
            </a:r>
            <a:r>
              <a:rPr lang="cs-CZ" dirty="0"/>
              <a:t>– monopolizuje technologie v rukou bohatých zemí</a:t>
            </a:r>
          </a:p>
          <a:p>
            <a:r>
              <a:rPr lang="cs-CZ" dirty="0"/>
              <a:t>Otázka, jaká je alternativa…?</a:t>
            </a:r>
          </a:p>
          <a:p>
            <a:r>
              <a:rPr lang="cs-CZ" dirty="0"/>
              <a:t>Rozdělení povinností podle vyspělosti států…?</a:t>
            </a:r>
          </a:p>
        </p:txBody>
      </p:sp>
    </p:spTree>
    <p:extLst>
      <p:ext uri="{BB962C8B-B14F-4D97-AF65-F5344CB8AC3E}">
        <p14:creationId xmlns:p14="http://schemas.microsoft.com/office/powerpoint/2010/main" val="9745436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BA54B-C205-4C9F-ACDC-B12266EF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5E0AD-06DD-480C-8091-6AB989DA8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Asi nejčastěji kritizována dohoda WTO </a:t>
            </a:r>
            <a:r>
              <a:rPr lang="cs-CZ" dirty="0"/>
              <a:t>– monopolizuje technologie v rukou bohatých zemí</a:t>
            </a:r>
          </a:p>
          <a:p>
            <a:r>
              <a:rPr lang="cs-CZ" dirty="0"/>
              <a:t>Otázka, jaká je alternativa…?</a:t>
            </a:r>
          </a:p>
          <a:p>
            <a:r>
              <a:rPr lang="cs-CZ" dirty="0"/>
              <a:t>Rozdělení povinností podle vyspělosti států…?</a:t>
            </a:r>
          </a:p>
          <a:p>
            <a:r>
              <a:rPr lang="cs-CZ" dirty="0"/>
              <a:t>Problém – potřeba definovat, kdo je rozvojová země &gt; viz přednáška o zvláštním postavení rozvojových zemí</a:t>
            </a:r>
          </a:p>
        </p:txBody>
      </p:sp>
    </p:spTree>
    <p:extLst>
      <p:ext uri="{BB962C8B-B14F-4D97-AF65-F5344CB8AC3E}">
        <p14:creationId xmlns:p14="http://schemas.microsoft.com/office/powerpoint/2010/main" val="18369023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E3E8D-2C81-46E8-9C46-F73816F31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E9D533-A903-4B58-89B4-E13BCF3D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Díky za pozornost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7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12"/>
    </mc:Choice>
    <mc:Fallback xmlns="">
      <p:transition spd="slow" advTm="1851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2CE3D-6936-4FCD-B750-37CAA018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3F6AF-D663-4E96-9F7B-731DAF722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Všechny typy umění, vědecké práce, počítačové programy, databáze</a:t>
            </a:r>
          </a:p>
          <a:p>
            <a:r>
              <a:rPr lang="cs-CZ" dirty="0"/>
              <a:t>+ Související práva – umělecká vystoupení, televizní a rozhlasová vysílání, zvukové a obrazové záznamy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07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275"/>
    </mc:Choice>
    <mc:Fallback xmlns="">
      <p:transition spd="slow" advTm="25227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2CE3D-6936-4FCD-B750-37CAA018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3F6AF-D663-4E96-9F7B-731DAF722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Všechny typy umění, vědecké práva, počítačové programy, databáze</a:t>
            </a:r>
          </a:p>
          <a:p>
            <a:r>
              <a:rPr lang="cs-CZ" dirty="0"/>
              <a:t>+ Související práva – umělecká vystoupení, televizní a rozhlasová vysílání, zvukové a obrazové záznamy</a:t>
            </a:r>
          </a:p>
          <a:p>
            <a:r>
              <a:rPr lang="cs-CZ" dirty="0"/>
              <a:t>Vzniká </a:t>
            </a:r>
            <a:r>
              <a:rPr lang="cs-CZ" b="1" dirty="0"/>
              <a:t>automaticky vytvořením díla</a:t>
            </a:r>
            <a:r>
              <a:rPr lang="cs-CZ" dirty="0"/>
              <a:t> (= ne zveřejněním!)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7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275"/>
    </mc:Choice>
    <mc:Fallback xmlns="">
      <p:transition spd="slow" advTm="25227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2CE3D-6936-4FCD-B750-37CAA018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3F6AF-D663-4E96-9F7B-731DAF722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Majetková práva </a:t>
            </a:r>
            <a:r>
              <a:rPr lang="cs-CZ" dirty="0"/>
              <a:t>– rozmnožovat a prodávat dílo</a:t>
            </a:r>
          </a:p>
          <a:p>
            <a:r>
              <a:rPr lang="cs-CZ" dirty="0"/>
              <a:t>&gt; za života autora a v ČR 70 let po jeho smrti</a:t>
            </a:r>
          </a:p>
          <a:p>
            <a:r>
              <a:rPr lang="cs-CZ" b="1" dirty="0"/>
              <a:t>Osobní práva - </a:t>
            </a:r>
            <a:r>
              <a:rPr lang="cs-CZ" dirty="0"/>
              <a:t>být uveden jako autor, zachovat integritu díla</a:t>
            </a:r>
          </a:p>
          <a:p>
            <a:r>
              <a:rPr lang="cs-CZ" dirty="0"/>
              <a:t>&gt; není časově omezeno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9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275"/>
    </mc:Choice>
    <mc:Fallback xmlns="">
      <p:transition spd="slow" advTm="25227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158BF4-CED7-4C63-9FB4-D5190297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Autorská 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C554D-2F24-43B6-BE75-5F8EFCFA5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Bernská úmluva 1886</a:t>
            </a:r>
          </a:p>
          <a:p>
            <a:r>
              <a:rPr lang="cs-CZ" b="1" dirty="0"/>
              <a:t>&gt; Smlouva TRIPS</a:t>
            </a:r>
            <a:endParaRPr lang="en-US" b="1" dirty="0"/>
          </a:p>
          <a:p>
            <a:r>
              <a:rPr lang="cs-CZ" dirty="0"/>
              <a:t>U nás - Autorský zákon</a:t>
            </a:r>
          </a:p>
        </p:txBody>
      </p:sp>
    </p:spTree>
    <p:extLst>
      <p:ext uri="{BB962C8B-B14F-4D97-AF65-F5344CB8AC3E}">
        <p14:creationId xmlns:p14="http://schemas.microsoft.com/office/powerpoint/2010/main" val="74864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53"/>
    </mc:Choice>
    <mc:Fallback xmlns="">
      <p:transition spd="slow" advTm="38953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</TotalTime>
  <Words>1859</Words>
  <Application>Microsoft Office PowerPoint</Application>
  <PresentationFormat>Širokoúhlá obrazovka</PresentationFormat>
  <Paragraphs>251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1" baseType="lpstr">
      <vt:lpstr>Arial</vt:lpstr>
      <vt:lpstr>Calibri</vt:lpstr>
      <vt:lpstr>Calibri Light</vt:lpstr>
      <vt:lpstr>Motiv Office</vt:lpstr>
      <vt:lpstr>Duševní vlastnictví v systému WTO</vt:lpstr>
      <vt:lpstr>Duševní vlastnictví</vt:lpstr>
      <vt:lpstr>Duševní vlastnictví</vt:lpstr>
      <vt:lpstr>Duševní vlastnictví</vt:lpstr>
      <vt:lpstr>Autorská práva</vt:lpstr>
      <vt:lpstr>Autorská práva</vt:lpstr>
      <vt:lpstr>Autorská práva</vt:lpstr>
      <vt:lpstr>Autorská práva</vt:lpstr>
      <vt:lpstr>Autorská práva</vt:lpstr>
      <vt:lpstr>Průmyslová práva</vt:lpstr>
      <vt:lpstr>Průmyslová práva</vt:lpstr>
      <vt:lpstr>Průmyslová práva</vt:lpstr>
      <vt:lpstr>Průmyslová práva</vt:lpstr>
      <vt:lpstr>Průmyslová práva</vt:lpstr>
      <vt:lpstr>Průmyslová práva</vt:lpstr>
      <vt:lpstr>Duševní vlastnictví a WTO</vt:lpstr>
      <vt:lpstr>Duševní vlastnictví a WTO</vt:lpstr>
      <vt:lpstr>Duševní vlastnictví a WTO</vt:lpstr>
      <vt:lpstr>Duševní vlastnictví a WTO</vt:lpstr>
      <vt:lpstr>Duševní vlastnictví a WTO</vt:lpstr>
      <vt:lpstr>Smlouva TRIPS</vt:lpstr>
      <vt:lpstr>TRIPS</vt:lpstr>
      <vt:lpstr>TRIPS</vt:lpstr>
      <vt:lpstr>Smlouva TRIPS</vt:lpstr>
      <vt:lpstr>Smlouva TRIPS</vt:lpstr>
      <vt:lpstr>MFN a národní zacházení</vt:lpstr>
      <vt:lpstr>MFN a národní zacházení</vt:lpstr>
      <vt:lpstr>MFN a národní zacházení</vt:lpstr>
      <vt:lpstr>TRIPS</vt:lpstr>
      <vt:lpstr>TRIPS</vt:lpstr>
      <vt:lpstr>TRIPS</vt:lpstr>
      <vt:lpstr>Prezentace aplikace PowerPoint</vt:lpstr>
      <vt:lpstr>Prezentace aplikace PowerPoint</vt:lpstr>
      <vt:lpstr>TRIPS</vt:lpstr>
      <vt:lpstr>TRIPS</vt:lpstr>
      <vt:lpstr>TRIPS</vt:lpstr>
      <vt:lpstr>TRIPS</vt:lpstr>
      <vt:lpstr>TRIPS</vt:lpstr>
      <vt:lpstr>TRIPS a rozvojové země</vt:lpstr>
      <vt:lpstr>TRIPS a rozvojové země</vt:lpstr>
      <vt:lpstr>TRIPS a rozvojové země</vt:lpstr>
      <vt:lpstr>TRIPS a rozvojové země</vt:lpstr>
      <vt:lpstr>TRIPS a farmaceutický průmysl</vt:lpstr>
      <vt:lpstr>TRIPS a farmaceutický průmysl</vt:lpstr>
      <vt:lpstr>TRIPS a farmaceutický průmysl</vt:lpstr>
      <vt:lpstr>TRIPS a farmaceutický průmysl</vt:lpstr>
      <vt:lpstr>Prezentace aplikace PowerPoint</vt:lpstr>
      <vt:lpstr>TRIPS a farmaceutický průmysl</vt:lpstr>
      <vt:lpstr>TRIPS a farmaceutický průmysl</vt:lpstr>
      <vt:lpstr>TRIPS a farmaceutický průmysl</vt:lpstr>
      <vt:lpstr>TRIPS a farmaceutický průmysl</vt:lpstr>
      <vt:lpstr>Další kontroverzní oblasti</vt:lpstr>
      <vt:lpstr>Další kontroverzní oblasti</vt:lpstr>
      <vt:lpstr>Shrnutí TRIPS</vt:lpstr>
      <vt:lpstr>Shrnutí TRIPS</vt:lpstr>
      <vt:lpstr>Shrnutí TRIPS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Duševní vlastnictví v systému WTO</dc:title>
  <dc:creator>Svatoň</dc:creator>
  <cp:lastModifiedBy>Petr Svatoň</cp:lastModifiedBy>
  <cp:revision>49</cp:revision>
  <dcterms:created xsi:type="dcterms:W3CDTF">2020-02-20T15:02:38Z</dcterms:created>
  <dcterms:modified xsi:type="dcterms:W3CDTF">2022-03-29T11:16:18Z</dcterms:modified>
</cp:coreProperties>
</file>