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6" r:id="rId5"/>
    <p:sldId id="304" r:id="rId6"/>
    <p:sldId id="305" r:id="rId7"/>
    <p:sldId id="301" r:id="rId8"/>
    <p:sldId id="302" r:id="rId9"/>
    <p:sldId id="303" r:id="rId10"/>
    <p:sldId id="299" r:id="rId11"/>
    <p:sldId id="300" r:id="rId12"/>
    <p:sldId id="307" r:id="rId13"/>
    <p:sldId id="265" r:id="rId14"/>
    <p:sldId id="308" r:id="rId15"/>
    <p:sldId id="297" r:id="rId16"/>
    <p:sldId id="314" r:id="rId17"/>
    <p:sldId id="288" r:id="rId18"/>
    <p:sldId id="312" r:id="rId19"/>
    <p:sldId id="310" r:id="rId20"/>
    <p:sldId id="313" r:id="rId21"/>
    <p:sldId id="315" r:id="rId22"/>
    <p:sldId id="266" r:id="rId23"/>
    <p:sldId id="316" r:id="rId24"/>
    <p:sldId id="317" r:id="rId25"/>
    <p:sldId id="295" r:id="rId26"/>
    <p:sldId id="294" r:id="rId27"/>
    <p:sldId id="318" r:id="rId28"/>
    <p:sldId id="319" r:id="rId29"/>
    <p:sldId id="264" r:id="rId30"/>
    <p:sldId id="320" r:id="rId31"/>
    <p:sldId id="321" r:id="rId32"/>
    <p:sldId id="322" r:id="rId33"/>
    <p:sldId id="381" r:id="rId34"/>
    <p:sldId id="270" r:id="rId35"/>
    <p:sldId id="323" r:id="rId36"/>
    <p:sldId id="324" r:id="rId37"/>
    <p:sldId id="292" r:id="rId38"/>
    <p:sldId id="327" r:id="rId39"/>
    <p:sldId id="271" r:id="rId40"/>
    <p:sldId id="325" r:id="rId41"/>
    <p:sldId id="326" r:id="rId42"/>
    <p:sldId id="290" r:id="rId43"/>
    <p:sldId id="382" r:id="rId44"/>
    <p:sldId id="383" r:id="rId45"/>
    <p:sldId id="272" r:id="rId46"/>
    <p:sldId id="384" r:id="rId47"/>
    <p:sldId id="330" r:id="rId48"/>
    <p:sldId id="329" r:id="rId49"/>
    <p:sldId id="380" r:id="rId50"/>
    <p:sldId id="331" r:id="rId51"/>
    <p:sldId id="291" r:id="rId52"/>
    <p:sldId id="385" r:id="rId53"/>
    <p:sldId id="332" r:id="rId54"/>
    <p:sldId id="386" r:id="rId55"/>
    <p:sldId id="387" r:id="rId56"/>
    <p:sldId id="333" r:id="rId57"/>
    <p:sldId id="334" r:id="rId58"/>
    <p:sldId id="335" r:id="rId59"/>
    <p:sldId id="336" r:id="rId60"/>
    <p:sldId id="269" r:id="rId61"/>
    <p:sldId id="275" r:id="rId62"/>
    <p:sldId id="337" r:id="rId63"/>
    <p:sldId id="338" r:id="rId64"/>
    <p:sldId id="341" r:id="rId65"/>
    <p:sldId id="274" r:id="rId66"/>
    <p:sldId id="339" r:id="rId67"/>
    <p:sldId id="276" r:id="rId68"/>
    <p:sldId id="342" r:id="rId69"/>
    <p:sldId id="273" r:id="rId70"/>
    <p:sldId id="343" r:id="rId71"/>
    <p:sldId id="345" r:id="rId72"/>
    <p:sldId id="259" r:id="rId73"/>
    <p:sldId id="344" r:id="rId74"/>
    <p:sldId id="346" r:id="rId75"/>
    <p:sldId id="279" r:id="rId76"/>
    <p:sldId id="280" r:id="rId77"/>
    <p:sldId id="347" r:id="rId78"/>
    <p:sldId id="285" r:id="rId79"/>
    <p:sldId id="286" r:id="rId80"/>
    <p:sldId id="260" r:id="rId81"/>
    <p:sldId id="388" r:id="rId82"/>
    <p:sldId id="349" r:id="rId83"/>
    <p:sldId id="296" r:id="rId84"/>
    <p:sldId id="283" r:id="rId85"/>
    <p:sldId id="389" r:id="rId86"/>
    <p:sldId id="261" r:id="rId87"/>
    <p:sldId id="350" r:id="rId88"/>
    <p:sldId id="282" r:id="rId89"/>
    <p:sldId id="262" r:id="rId90"/>
    <p:sldId id="351" r:id="rId91"/>
    <p:sldId id="374" r:id="rId92"/>
    <p:sldId id="287" r:id="rId93"/>
    <p:sldId id="293" r:id="rId94"/>
    <p:sldId id="263" r:id="rId95"/>
    <p:sldId id="352" r:id="rId96"/>
    <p:sldId id="354" r:id="rId97"/>
    <p:sldId id="353" r:id="rId98"/>
    <p:sldId id="390" r:id="rId99"/>
    <p:sldId id="355" r:id="rId100"/>
    <p:sldId id="357" r:id="rId101"/>
    <p:sldId id="375" r:id="rId102"/>
    <p:sldId id="377" r:id="rId103"/>
    <p:sldId id="359" r:id="rId104"/>
    <p:sldId id="358" r:id="rId105"/>
    <p:sldId id="361" r:id="rId106"/>
    <p:sldId id="360" r:id="rId107"/>
    <p:sldId id="362" r:id="rId108"/>
    <p:sldId id="363" r:id="rId109"/>
    <p:sldId id="378" r:id="rId110"/>
    <p:sldId id="365" r:id="rId111"/>
    <p:sldId id="366" r:id="rId112"/>
    <p:sldId id="392" r:id="rId113"/>
    <p:sldId id="393" r:id="rId114"/>
    <p:sldId id="368" r:id="rId115"/>
    <p:sldId id="367" r:id="rId116"/>
    <p:sldId id="370" r:id="rId117"/>
    <p:sldId id="369" r:id="rId118"/>
    <p:sldId id="371" r:id="rId119"/>
    <p:sldId id="372" r:id="rId120"/>
    <p:sldId id="373" r:id="rId1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77B0B-79D9-4399-B08F-3DB655569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85285-0044-45F0-951F-263B287C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72FBC1-5F47-43F0-AED9-38178F8E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9BD90-01CD-4B24-B4B4-A6214587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D5EBE5-098F-4C25-B83D-F763E0B5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66137-ECE8-4931-B9D9-1C23F23C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BD92DB-9F7C-4106-A095-FA59B8C5E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1B754-E346-4B50-9EE3-1AA9AEB9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0F9A87-7082-475A-8288-5116EEB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75B497-62AE-4E58-A320-08A87C39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6EFA65-D1FE-45BA-B84C-53F098650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A53CD8-D3B5-4628-9C5A-27ED71F0D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D2C57B-9074-4D7D-A817-9DBAB84A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B6C65-C417-4D5C-8954-64FBB39B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31EB8-C4AF-4C56-80FB-B8B476F5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E797-EB21-46A9-9A1D-C92A48F2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67C8C-36C7-4BA7-8D21-94A6C9EAE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59DDF7-D556-44B3-9B36-662BAE1C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F75BB1-F702-4246-89DE-731F4427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C593A-9E58-4EC6-98C9-E9DF2009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EC38E-6CB6-4370-841E-B76AD92A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33282-0856-4999-9ED7-16CDDE51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12CED-DCA4-4A2A-9EEE-46CAAD8C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E7CAD4-31C4-48DC-9AC7-803A2E48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188AA6-C4BB-4D74-B3AD-3E9E06DB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8EC9A-0261-4E79-B9AA-EC0B0441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95DB3-CE95-4CD3-B8D3-FB35DB485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1B9039-878C-47BC-B0E7-57D593A39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773C90-6952-4E1C-B1FC-80599430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AB190D-8C74-4439-AA93-5E74D336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4923E7-4383-4215-A25A-A25FEABE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9A31A-9A56-49F7-8CDC-4B859A1C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86D72-1369-499E-AAF1-7ABD4D2A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88434C-5E3E-4DBB-A736-5E4E3229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F14790-729D-4E78-8CAB-662F9E4CE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2CD4B0-F497-4CA6-8FED-96237EEC0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3F9232-10F9-4DE8-91B1-EE996EBA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86C99D-02BD-4B57-9DC7-E232B7A5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D8367D-1486-413F-98F2-4520A071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2B723-3024-48E6-BB0D-9921D988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881F0F-EB8D-4B78-AAAD-18F926F3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50CFC0-7773-48D1-83D0-5C676C85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A4A74E-068E-423F-9F7E-9FF1EA54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5E4C26-C682-4ECF-A549-40739D7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87F48F-39CE-4FDB-B8BD-7C06C72A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F93DB1-C15E-4A63-B981-6AB0AE5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C9C9C-9A4E-4E02-8E7C-2D95D05A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39C12-BBD6-4FD6-8AAA-16CA4D05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D946AC-45C3-4252-A23C-E2F8A6681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A86471-5B4F-4A70-9038-50194BFA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E52110-4E28-47FA-8829-6F3B5325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A44FDB-F05D-4CAD-930B-4EC121C6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72CB7-F107-4740-94A4-AC9779FD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7C6E8F-4E62-4D67-B8E6-B8B844A2C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D0490-B1CB-48AD-97C8-638B20F0A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97EA9-A1EE-43DD-BD9F-3A538329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08453C-EFE7-4A6A-85F7-BAAADC99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FBEA2C-729E-43BA-9C16-0D203132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DA1B92-748D-46FC-AE0D-259F17DA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3B16F2-5856-4AF3-A22F-7B93CCB5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40EB1D-4D46-4526-8877-AAF7D8D37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512F-A4EC-4C5F-A10C-CDEC2168D3D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9F0D3-0671-4D7E-8F3A-36444081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2DFB3-8347-4984-A370-CCF3B98A3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E72FA-AD27-49B9-88B7-C4B194853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Sektorové dohody ve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0A10F7-EAB9-4DFB-92AF-B21C0882B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56A3E-FE26-4D14-A60F-CA38E043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841C1-293E-4132-96BC-9A7953E9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Zemědělství a textil – dvě oblasti, ve kterých měly tradičně komparativní výhodu rozvojové země</a:t>
            </a:r>
          </a:p>
          <a:p>
            <a:r>
              <a:rPr lang="cs-CZ" dirty="0"/>
              <a:t>&gt; </a:t>
            </a:r>
            <a:r>
              <a:rPr lang="cs-CZ" b="1" dirty="0"/>
              <a:t>neochota vyspělých států podřídit tyto oblasti liberálnímu režimu GATT </a:t>
            </a:r>
          </a:p>
          <a:p>
            <a:r>
              <a:rPr lang="cs-CZ" dirty="0"/>
              <a:t>&gt; subvence, kvóty, relativně vysoká cla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8363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E428-38B9-4EAB-B3B7-2887ED70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technology </a:t>
            </a:r>
            <a:r>
              <a:rPr lang="cs-CZ" dirty="0" err="1"/>
              <a:t>agreement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2D8F-21AB-45D7-B226-43A2F935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Uruguay – </a:t>
            </a:r>
            <a:r>
              <a:rPr lang="cs-CZ" b="1" dirty="0"/>
              <a:t>dohody mezi vyspělými státy o snížení některých cel na 0 </a:t>
            </a:r>
            <a:r>
              <a:rPr lang="cs-CZ" dirty="0"/>
              <a:t>&gt; „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“</a:t>
            </a:r>
          </a:p>
          <a:p>
            <a:r>
              <a:rPr lang="cs-CZ" dirty="0"/>
              <a:t>Podpora exportních lobby</a:t>
            </a:r>
          </a:p>
          <a:p>
            <a:r>
              <a:rPr lang="cs-CZ" dirty="0"/>
              <a:t>Zemědělské, stavební a medicínské vybavení, léky, hračky, pivo…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204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E428-38B9-4EAB-B3B7-2887ED70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technology </a:t>
            </a:r>
            <a:r>
              <a:rPr lang="cs-CZ" dirty="0" err="1"/>
              <a:t>agreement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2D8F-21AB-45D7-B226-43A2F935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Informační technologie </a:t>
            </a:r>
            <a:r>
              <a:rPr lang="cs-CZ" dirty="0"/>
              <a:t>– nepodařilo se dojednat – uzavřeno až </a:t>
            </a:r>
            <a:r>
              <a:rPr lang="cs-CZ" b="1" dirty="0"/>
              <a:t>1997</a:t>
            </a:r>
          </a:p>
          <a:p>
            <a:r>
              <a:rPr lang="cs-CZ" dirty="0"/>
              <a:t>Počítače, jejich části, tiskárny, mobily, </a:t>
            </a:r>
            <a:r>
              <a:rPr lang="cs-CZ" b="1" dirty="0"/>
              <a:t>polovodičové čipy </a:t>
            </a:r>
            <a:r>
              <a:rPr lang="cs-CZ" dirty="0"/>
              <a:t>a stroje pro jejich výrobu…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803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30B2A-1CF9-460E-9E90-F8AD9C53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elektronika, obvod&#10;&#10;Popis byl vytvořen automaticky">
            <a:extLst>
              <a:ext uri="{FF2B5EF4-FFF2-40B4-BE49-F238E27FC236}">
                <a16:creationId xmlns:a16="http://schemas.microsoft.com/office/drawing/2014/main" id="{D43922A0-D9D6-40B2-A249-EB784B3BC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56" y="184467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3134369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E428-38B9-4EAB-B3B7-2887ED70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technology </a:t>
            </a:r>
            <a:r>
              <a:rPr lang="cs-CZ" dirty="0" err="1"/>
              <a:t>agreement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2D8F-21AB-45D7-B226-43A2F935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Informační technologie </a:t>
            </a:r>
            <a:r>
              <a:rPr lang="cs-CZ" dirty="0"/>
              <a:t>– nepodařilo se dojednat – uzavřeno až </a:t>
            </a:r>
            <a:r>
              <a:rPr lang="cs-CZ" b="1" dirty="0"/>
              <a:t>1997</a:t>
            </a:r>
          </a:p>
          <a:p>
            <a:r>
              <a:rPr lang="cs-CZ" dirty="0"/>
              <a:t>Počítače, jejich části, tiskárny, mobily, polovodičové čipy a stroje pro jejich výrobu…</a:t>
            </a:r>
          </a:p>
          <a:p>
            <a:r>
              <a:rPr lang="cs-CZ" dirty="0"/>
              <a:t>Signatáři tvoří 97 % světového obchodu s těmito produkty</a:t>
            </a:r>
          </a:p>
          <a:p>
            <a:r>
              <a:rPr lang="cs-CZ" dirty="0"/>
              <a:t>2015 – rozšíření („ITA II.“)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97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E428-38B9-4EAB-B3B7-2887ED70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technology </a:t>
            </a:r>
            <a:r>
              <a:rPr lang="cs-CZ" dirty="0" err="1"/>
              <a:t>agreement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2D8F-21AB-45D7-B226-43A2F935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 – obchodní válka USA a Číny – cla + ochrana citlivých technologií</a:t>
            </a:r>
          </a:p>
          <a:p>
            <a:r>
              <a:rPr lang="cs-CZ" dirty="0"/>
              <a:t>Obrovské subvence</a:t>
            </a:r>
          </a:p>
          <a:p>
            <a:endParaRPr lang="cs-CZ" dirty="0"/>
          </a:p>
          <a:p>
            <a:r>
              <a:rPr lang="cs-CZ" dirty="0"/>
              <a:t>Běžná cla jsou odstraněná, ale z digitálních technologií se reálně stává oblast mezinárodní konkurence – přesah do vojenství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839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DE428-38B9-4EAB-B3B7-2887ED70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B2D8F-21AB-45D7-B226-43A2F935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budoucna –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mass</a:t>
            </a:r>
            <a:r>
              <a:rPr lang="cs-CZ" b="1" dirty="0"/>
              <a:t> </a:t>
            </a:r>
            <a:r>
              <a:rPr lang="cs-CZ" b="1" dirty="0" err="1"/>
              <a:t>agreements</a:t>
            </a:r>
            <a:r>
              <a:rPr lang="cs-CZ" b="1" dirty="0"/>
              <a:t> jsou dosažitelné i v současné patové situaci – protože nemusí souhlasit všichni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574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26C34-AC78-485B-B890-744D5A4B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Uzavřené PLA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15728-05F9-40EE-BA63-5523CFDC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59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4D8F1-CA9E-496E-A81B-66286CA2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Uzavřené PLA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30BAE-DD75-40EF-B39B-F700260D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Tokio:</a:t>
            </a:r>
          </a:p>
          <a:p>
            <a:r>
              <a:rPr lang="cs-CZ" dirty="0"/>
              <a:t>Mléko</a:t>
            </a:r>
          </a:p>
          <a:p>
            <a:r>
              <a:rPr lang="cs-CZ" dirty="0"/>
              <a:t>Hovězí maso</a:t>
            </a:r>
          </a:p>
          <a:p>
            <a:r>
              <a:rPr lang="cs-CZ" dirty="0"/>
              <a:t>Obchod s civilními letadly</a:t>
            </a:r>
          </a:p>
          <a:p>
            <a:r>
              <a:rPr lang="cs-CZ" dirty="0"/>
              <a:t>Veřejné zakázky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751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4D8F1-CA9E-496E-A81B-66286CA2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Uzavřené PLA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30BAE-DD75-40EF-B39B-F700260D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Tokio:</a:t>
            </a:r>
          </a:p>
          <a:p>
            <a:r>
              <a:rPr lang="cs-CZ" dirty="0"/>
              <a:t>Mléko – </a:t>
            </a:r>
            <a:r>
              <a:rPr lang="cs-CZ" dirty="0">
                <a:solidFill>
                  <a:srgbClr val="FF0000"/>
                </a:solidFill>
              </a:rPr>
              <a:t>zrušeno a nahrazeno </a:t>
            </a:r>
            <a:r>
              <a:rPr lang="cs-CZ" dirty="0" err="1">
                <a:solidFill>
                  <a:srgbClr val="FF0000"/>
                </a:solidFill>
              </a:rPr>
              <a:t>AoA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Hovězí maso - </a:t>
            </a:r>
            <a:r>
              <a:rPr lang="cs-CZ" dirty="0">
                <a:solidFill>
                  <a:srgbClr val="FF0000"/>
                </a:solidFill>
              </a:rPr>
              <a:t>zrušeno a nahrazeno </a:t>
            </a:r>
            <a:r>
              <a:rPr lang="cs-CZ" dirty="0" err="1">
                <a:solidFill>
                  <a:srgbClr val="FF0000"/>
                </a:solidFill>
              </a:rPr>
              <a:t>AoA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Obchod s civilními letadly</a:t>
            </a:r>
          </a:p>
          <a:p>
            <a:r>
              <a:rPr lang="cs-CZ" dirty="0"/>
              <a:t>Veřejné zakázky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6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27A4-9D87-427C-8ED0-75054CAB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tráva&#10;&#10;Popis byl vytvořen automaticky">
            <a:extLst>
              <a:ext uri="{FF2B5EF4-FFF2-40B4-BE49-F238E27FC236}">
                <a16:creationId xmlns:a16="http://schemas.microsoft.com/office/drawing/2014/main" id="{65124435-4554-4E1F-93E4-E98F49A94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27" y="1825625"/>
            <a:ext cx="6523745" cy="4351338"/>
          </a:xfrm>
        </p:spPr>
      </p:pic>
    </p:spTree>
    <p:extLst>
      <p:ext uri="{BB962C8B-B14F-4D97-AF65-F5344CB8AC3E}">
        <p14:creationId xmlns:p14="http://schemas.microsoft.com/office/powerpoint/2010/main" val="165384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56A3E-FE26-4D14-A60F-CA38E043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841C1-293E-4132-96BC-9A7953E9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Zemědělství a textil – dvě oblasti, ve kterých měly tradičně komparativní výhodu rozvojové země</a:t>
            </a:r>
          </a:p>
          <a:p>
            <a:r>
              <a:rPr lang="cs-CZ" dirty="0"/>
              <a:t>&gt; neochota vyspělých států podřídit tyto oblasti liberálnímu režimu GATT </a:t>
            </a:r>
          </a:p>
          <a:p>
            <a:r>
              <a:rPr lang="cs-CZ" dirty="0"/>
              <a:t>&gt; subvence, kvóty, relativně vysoká cla</a:t>
            </a:r>
          </a:p>
          <a:p>
            <a:endParaRPr lang="cs-CZ" dirty="0"/>
          </a:p>
          <a:p>
            <a:r>
              <a:rPr lang="cs-CZ" dirty="0"/>
              <a:t>+ </a:t>
            </a:r>
            <a:r>
              <a:rPr lang="cs-CZ" b="1" dirty="0"/>
              <a:t>vícestranné dohody WTO </a:t>
            </a:r>
            <a:r>
              <a:rPr lang="cs-CZ" dirty="0"/>
              <a:t>– zvláštní pravidla zavazující jen část členů</a:t>
            </a:r>
          </a:p>
          <a:p>
            <a:r>
              <a:rPr lang="cs-CZ" dirty="0"/>
              <a:t>&gt; </a:t>
            </a:r>
            <a:r>
              <a:rPr lang="cs-CZ" b="1" dirty="0"/>
              <a:t>typicky vyspělé státy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737750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4D8F1-CA9E-496E-A81B-66286CA2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Uzavřené PLA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30BAE-DD75-40EF-B39B-F700260D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Tokio:</a:t>
            </a:r>
          </a:p>
          <a:p>
            <a:r>
              <a:rPr lang="cs-CZ" dirty="0"/>
              <a:t>Mléko – </a:t>
            </a:r>
            <a:r>
              <a:rPr lang="cs-CZ" dirty="0">
                <a:solidFill>
                  <a:srgbClr val="FF0000"/>
                </a:solidFill>
              </a:rPr>
              <a:t>zrušeno a nahrazeno </a:t>
            </a:r>
            <a:r>
              <a:rPr lang="cs-CZ" dirty="0" err="1">
                <a:solidFill>
                  <a:srgbClr val="FF0000"/>
                </a:solidFill>
              </a:rPr>
              <a:t>AoA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Hovězí maso - </a:t>
            </a:r>
            <a:r>
              <a:rPr lang="cs-CZ" dirty="0">
                <a:solidFill>
                  <a:srgbClr val="FF0000"/>
                </a:solidFill>
              </a:rPr>
              <a:t>zrušeno a nahrazeno </a:t>
            </a:r>
            <a:r>
              <a:rPr lang="cs-CZ" dirty="0" err="1">
                <a:solidFill>
                  <a:srgbClr val="FF0000"/>
                </a:solidFill>
              </a:rPr>
              <a:t>AoA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Obchod s civilními letadly – Airbus vs Boeing - zrušení cel, omezení subvencí – </a:t>
            </a:r>
            <a:r>
              <a:rPr lang="cs-CZ" b="1" dirty="0"/>
              <a:t>pořád platná dohoda</a:t>
            </a:r>
          </a:p>
          <a:p>
            <a:r>
              <a:rPr lang="cs-CZ" dirty="0"/>
              <a:t>Veřejné zakázky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38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Jediná významná PLA dohoda! – hospodářsky významné téma, které není jinde v systému WTO řešeno</a:t>
            </a:r>
          </a:p>
          <a:p>
            <a:r>
              <a:rPr lang="cs-CZ" dirty="0"/>
              <a:t>5-10 % HDP!</a:t>
            </a:r>
          </a:p>
        </p:txBody>
      </p:sp>
    </p:spTree>
    <p:extLst>
      <p:ext uri="{BB962C8B-B14F-4D97-AF65-F5344CB8AC3E}">
        <p14:creationId xmlns:p14="http://schemas.microsoft.com/office/powerpoint/2010/main" val="25815557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Jediná významná PLA dohoda! – hospodářsky významné téma, které není jinde v systému WTO řešeno</a:t>
            </a:r>
          </a:p>
          <a:p>
            <a:r>
              <a:rPr lang="cs-CZ" dirty="0"/>
              <a:t>5-10 % HDP!</a:t>
            </a:r>
          </a:p>
          <a:p>
            <a:r>
              <a:rPr lang="cs-CZ" dirty="0"/>
              <a:t>Pokud by byla mnohostranná, řadila by se zřejmě na úroveň GATT, GATS, TRIPS</a:t>
            </a:r>
          </a:p>
        </p:txBody>
      </p:sp>
    </p:spTree>
    <p:extLst>
      <p:ext uri="{BB962C8B-B14F-4D97-AF65-F5344CB8AC3E}">
        <p14:creationId xmlns:p14="http://schemas.microsoft.com/office/powerpoint/2010/main" val="5631832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Vlády chtějí nakoupit levně + podpořit domácí výrobce (průmyslová politika), někdy vyhrazeno pro státní podniky (ČEZ)</a:t>
            </a:r>
          </a:p>
        </p:txBody>
      </p:sp>
    </p:spTree>
    <p:extLst>
      <p:ext uri="{BB962C8B-B14F-4D97-AF65-F5344CB8AC3E}">
        <p14:creationId xmlns:p14="http://schemas.microsoft.com/office/powerpoint/2010/main" val="220393967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veřejných zakázkách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Government</a:t>
            </a:r>
            <a:r>
              <a:rPr lang="cs-CZ" b="1" dirty="0"/>
              <a:t> </a:t>
            </a:r>
            <a:r>
              <a:rPr lang="cs-CZ" b="1" dirty="0" err="1"/>
              <a:t>Procurement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r>
              <a:rPr lang="cs-CZ" dirty="0"/>
              <a:t>, GPA</a:t>
            </a:r>
          </a:p>
          <a:p>
            <a:r>
              <a:rPr lang="cs-CZ" b="1" dirty="0"/>
              <a:t>&gt; nediskriminace ve veřejných zakázkách (MFN)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141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veřejných zakázkách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Government</a:t>
            </a:r>
            <a:r>
              <a:rPr lang="cs-CZ" b="1" dirty="0"/>
              <a:t> </a:t>
            </a:r>
            <a:r>
              <a:rPr lang="cs-CZ" b="1" dirty="0" err="1"/>
              <a:t>Procurement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r>
              <a:rPr lang="cs-CZ" dirty="0"/>
              <a:t>, GPA</a:t>
            </a:r>
          </a:p>
          <a:p>
            <a:r>
              <a:rPr lang="cs-CZ" dirty="0"/>
              <a:t>&gt; nediskriminace ve veřejných zakázkách (MFN)</a:t>
            </a:r>
          </a:p>
          <a:p>
            <a:r>
              <a:rPr lang="cs-CZ" dirty="0"/>
              <a:t>Hodnota zakázky musí překročit minimální hranici</a:t>
            </a:r>
          </a:p>
        </p:txBody>
      </p:sp>
    </p:spTree>
    <p:extLst>
      <p:ext uri="{BB962C8B-B14F-4D97-AF65-F5344CB8AC3E}">
        <p14:creationId xmlns:p14="http://schemas.microsoft.com/office/powerpoint/2010/main" val="10636212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2E4A0-58CA-4B9A-AF1C-612F5BA2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veřejných zakázkách</a:t>
            </a:r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2138D77-92E6-44DB-BB23-50A1D1B5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69" y="1471613"/>
            <a:ext cx="6549047" cy="5167312"/>
          </a:xfrm>
        </p:spPr>
      </p:pic>
    </p:spTree>
    <p:extLst>
      <p:ext uri="{BB962C8B-B14F-4D97-AF65-F5344CB8AC3E}">
        <p14:creationId xmlns:p14="http://schemas.microsoft.com/office/powerpoint/2010/main" val="39545925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veřejných zakázkách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Hodnota zakázky musí překročit minimální hranici</a:t>
            </a:r>
          </a:p>
          <a:p>
            <a:r>
              <a:rPr lang="cs-CZ" b="1" dirty="0"/>
              <a:t>Každý stát si sám specifikuje, na jaké zakázky se GPA uplatní </a:t>
            </a:r>
            <a:r>
              <a:rPr lang="cs-CZ" dirty="0"/>
              <a:t>– schémata s výpisy entit (státní pošta, školy….) + typů zboží a služeb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564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63CF-7086-44E1-89AD-469B24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veřejných zakázkách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0AA9E-E4D0-4EDB-A3C7-40718390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Hodnota zakázky musí překročit minimální hranici</a:t>
            </a:r>
          </a:p>
          <a:p>
            <a:r>
              <a:rPr lang="cs-CZ" dirty="0"/>
              <a:t>Každý stát si sám specifikuje, na jaké zakázky se GPA uplatní – schémata s výpisy entit (státní pošta, školy….) + typů zboží a služeb</a:t>
            </a:r>
          </a:p>
          <a:p>
            <a:r>
              <a:rPr lang="cs-CZ" dirty="0"/>
              <a:t>Signatáři – OECD země, </a:t>
            </a:r>
            <a:r>
              <a:rPr lang="cs-CZ" b="1" dirty="0"/>
              <a:t>Čína není stranou </a:t>
            </a:r>
            <a:r>
              <a:rPr lang="cs-CZ" dirty="0"/>
              <a:t>– kritika</a:t>
            </a:r>
          </a:p>
          <a:p>
            <a:r>
              <a:rPr lang="cs-CZ" dirty="0"/>
              <a:t>Pravidelné revize, poslední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371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6D78E-FCFE-4688-8A62-F3310FF0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99C21-3D5B-4C3E-B773-689D4617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Zemědělství</a:t>
            </a:r>
            <a:r>
              <a:rPr lang="cs-CZ" dirty="0"/>
              <a:t> – úspěšné odstranění kvót a exportních subvencí, přetrvává vysoká vnitřní podpora a vysoká cla</a:t>
            </a:r>
          </a:p>
          <a:p>
            <a:r>
              <a:rPr lang="cs-CZ" b="1" dirty="0"/>
              <a:t>Textil </a:t>
            </a:r>
            <a:r>
              <a:rPr lang="cs-CZ" dirty="0"/>
              <a:t>– úplné odstranění kvót, začlenění do GATT režimu</a:t>
            </a:r>
          </a:p>
          <a:p>
            <a:r>
              <a:rPr lang="cs-CZ" b="1" dirty="0"/>
              <a:t>Informační technologie </a:t>
            </a:r>
            <a:r>
              <a:rPr lang="cs-CZ" dirty="0"/>
              <a:t>– jedna z dohod o snížení cel na 0</a:t>
            </a:r>
          </a:p>
          <a:p>
            <a:r>
              <a:rPr lang="cs-CZ" b="1" dirty="0"/>
              <a:t>Veřejné zakázky </a:t>
            </a:r>
            <a:r>
              <a:rPr lang="cs-CZ" dirty="0"/>
              <a:t>– nediskriminace mezi signatáři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1"/>
    </mc:Choice>
    <mc:Fallback xmlns="">
      <p:transition spd="slow" advTm="41711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922FA-A0D5-4F7C-A387-8FDD93E2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6B145-2732-4706-940B-6BEF368C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4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Okolo 1-2 % HDP!, cca 4 % zaměstnanců</a:t>
            </a:r>
          </a:p>
          <a:p>
            <a:r>
              <a:rPr lang="cs-CZ" dirty="0"/>
              <a:t>Ale obrovský vliv na obchodní a dotační politiku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4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1"/>
    </mc:Choice>
    <mc:Fallback xmlns="">
      <p:transition spd="slow" advTm="417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Okolo 1-2 % HDP!, cca 4 % zaměstnanců</a:t>
            </a:r>
          </a:p>
          <a:p>
            <a:r>
              <a:rPr lang="cs-CZ" dirty="0"/>
              <a:t>Ale obrovský vliv na obchodní a dotační politiku</a:t>
            </a:r>
          </a:p>
          <a:p>
            <a:r>
              <a:rPr lang="cs-CZ" dirty="0"/>
              <a:t>Silná, organizovaná </a:t>
            </a:r>
            <a:r>
              <a:rPr lang="cs-CZ" b="1" dirty="0"/>
              <a:t>zájmová skupina </a:t>
            </a:r>
            <a:r>
              <a:rPr lang="cs-CZ" dirty="0"/>
              <a:t>+ jídlo tvoří </a:t>
            </a:r>
            <a:r>
              <a:rPr lang="cs-CZ" b="1" dirty="0"/>
              <a:t>malou část výdajů </a:t>
            </a:r>
            <a:r>
              <a:rPr lang="cs-CZ" dirty="0"/>
              <a:t>domácností &gt; </a:t>
            </a:r>
            <a:r>
              <a:rPr lang="cs-CZ" b="1" dirty="0"/>
              <a:t>problém kolektivní 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3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1"/>
    </mc:Choice>
    <mc:Fallback xmlns="">
      <p:transition spd="slow" advTm="417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kolektivní akce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spotřebitele vyšší cena mouky/cukru/cibule atd. znamená zlomek výdajů</a:t>
            </a:r>
          </a:p>
          <a:p>
            <a:r>
              <a:rPr lang="cs-CZ" dirty="0"/>
              <a:t>Pro producenta je vyšší cena klíčová</a:t>
            </a:r>
          </a:p>
          <a:p>
            <a:r>
              <a:rPr lang="cs-CZ" dirty="0"/>
              <a:t>&gt; Malé množství producentů vytvoří lobby, </a:t>
            </a:r>
            <a:r>
              <a:rPr lang="cs-CZ" b="1" dirty="0"/>
              <a:t>spotřebitelé se nikdy nezorganizují</a:t>
            </a:r>
            <a:r>
              <a:rPr lang="cs-CZ" dirty="0"/>
              <a:t>, protože je to nezajímá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2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30"/>
    </mc:Choice>
    <mc:Fallback xmlns="">
      <p:transition spd="slow" advTm="883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vnímaná hodnota zemědělství vs. podnikání jako každé jiné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8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69"/>
    </mc:Choice>
    <mc:Fallback xmlns="">
      <p:transition spd="slow" advTm="1729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vnímaná hodnota zemědělství vs. podnikání jako každé 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Bezpečnostní, konzervativní a sentimentální motivy protekcionismu </a:t>
            </a:r>
            <a:r>
              <a:rPr lang="cs-CZ" dirty="0"/>
              <a:t>(soběstačnost, potravinová bezpečnost, zachování tradičního způsobu života….)</a:t>
            </a:r>
          </a:p>
          <a:p>
            <a:r>
              <a:rPr lang="cs-CZ" dirty="0"/>
              <a:t>Dovážet jídlo je často intuitivně považováno za nemorální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0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69"/>
    </mc:Choice>
    <mc:Fallback xmlns="">
      <p:transition spd="slow" advTm="17296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vnímaná hodnota zemědělství vs. podnikání jako každé 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Bezpečnostní, konzervativní a sentimentální motivy protekcionismu </a:t>
            </a:r>
            <a:r>
              <a:rPr lang="cs-CZ" dirty="0"/>
              <a:t>(soběstačnost, potravinová bezpečnost, zachování tradičního způsobu života….)</a:t>
            </a:r>
          </a:p>
          <a:p>
            <a:r>
              <a:rPr lang="cs-CZ" dirty="0"/>
              <a:t>Dovážet jídlo je často intuitivně považováno za nemorální</a:t>
            </a:r>
          </a:p>
          <a:p>
            <a:r>
              <a:rPr lang="cs-CZ" dirty="0"/>
              <a:t>&gt; „Jak je možné, že dovážíme vajíčka/česnek z Polska, když jsme schopní si je vypěstovat sami?“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8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69"/>
    </mc:Choice>
    <mc:Fallback xmlns="">
      <p:transition spd="slow" advTm="17296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vnímaná hodnota zemědělství vs. podnikání jako každé 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Bezpečnostní, konzervativní a sentimentální motivy protekcionismu </a:t>
            </a:r>
            <a:r>
              <a:rPr lang="cs-CZ" dirty="0"/>
              <a:t>(soběstačnost, potravinová bezpečnost, zachování tradičního způsobu života….)</a:t>
            </a:r>
          </a:p>
          <a:p>
            <a:r>
              <a:rPr lang="cs-CZ" dirty="0"/>
              <a:t>Dovážet jídlo je často intuitivně považováno za nemorální</a:t>
            </a:r>
          </a:p>
          <a:p>
            <a:r>
              <a:rPr lang="cs-CZ" dirty="0"/>
              <a:t>&gt; „Jak je možné, že dovážíme vajíčka/česnek z Polska, když jsme </a:t>
            </a:r>
            <a:r>
              <a:rPr lang="cs-CZ" b="1" dirty="0"/>
              <a:t>schopní</a:t>
            </a:r>
            <a:r>
              <a:rPr lang="cs-CZ" dirty="0"/>
              <a:t> si je vypěstovat sami?“</a:t>
            </a:r>
          </a:p>
          <a:p>
            <a:endParaRPr lang="cs-CZ" dirty="0"/>
          </a:p>
          <a:p>
            <a:r>
              <a:rPr lang="cs-CZ" dirty="0"/>
              <a:t>x komparativní výhoda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3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69"/>
    </mc:Choice>
    <mc:Fallback xmlns="">
      <p:transition spd="slow" advTm="1729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5E9A-149A-42BE-A78C-349407D7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Minulá hodina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9F99F-65A0-4601-9F8C-6BD65E9E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WTO, její institucionální a právní struktura; systém řešení sporů</a:t>
            </a:r>
          </a:p>
          <a:p>
            <a:r>
              <a:rPr lang="cs-CZ" dirty="0"/>
              <a:t>Selhání Katarského kola</a:t>
            </a:r>
          </a:p>
        </p:txBody>
      </p:sp>
    </p:spTree>
    <p:extLst>
      <p:ext uri="{BB962C8B-B14F-4D97-AF65-F5344CB8AC3E}">
        <p14:creationId xmlns:p14="http://schemas.microsoft.com/office/powerpoint/2010/main" val="13028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2"/>
    </mc:Choice>
    <mc:Fallback xmlns="">
      <p:transition spd="slow" advTm="1322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x komparativní výhoda</a:t>
            </a:r>
          </a:p>
          <a:p>
            <a:r>
              <a:rPr lang="cs-CZ" dirty="0"/>
              <a:t>x textil – tam bylo hodně ohrožených pracovních míst, ale emocionální vazbu na to nemáme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8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69"/>
    </mc:Choice>
    <mc:Fallback xmlns="">
      <p:transition spd="slow" advTm="17296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8"/>
    </mc:Choice>
    <mc:Fallback xmlns="">
      <p:transition spd="slow" advTm="14962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Organizovanou zájmovou skupinou jsou města a průmysl!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8"/>
    </mc:Choice>
    <mc:Fallback xmlns="">
      <p:transition spd="slow" advTm="14962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Organizovanou zájmovou skupinou jsou města a průmysl! </a:t>
            </a:r>
          </a:p>
          <a:p>
            <a:r>
              <a:rPr lang="cs-CZ" dirty="0"/>
              <a:t>Velký poměr výdajů domácností na jídlo &gt; tlak na levné importy jídla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8"/>
    </mc:Choice>
    <mc:Fallback xmlns="">
      <p:transition spd="slow" advTm="14962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Organizovanou zájmovou skupinou jsou města a průmysl! </a:t>
            </a:r>
          </a:p>
          <a:p>
            <a:r>
              <a:rPr lang="cs-CZ" dirty="0"/>
              <a:t>Velký poměr výdajů domácností na jídlo &gt; tlak na levné importy jídla</a:t>
            </a:r>
          </a:p>
          <a:p>
            <a:r>
              <a:rPr lang="cs-CZ" dirty="0"/>
              <a:t>Daně na zemědělství, výkup státem pod cenou &gt; podpora průmyslu a urbanizace (LATAM po WWII, SSSR za Stalina)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8"/>
    </mc:Choice>
    <mc:Fallback xmlns="">
      <p:transition spd="slow" advTm="14962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EC511-3A7A-4A8F-9291-C5600F8A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259F2F88-2BEF-4B3F-9E08-0DFE12816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73" y="1825625"/>
            <a:ext cx="7105854" cy="4351338"/>
          </a:xfrm>
        </p:spPr>
      </p:pic>
    </p:spTree>
    <p:extLst>
      <p:ext uri="{BB962C8B-B14F-4D97-AF65-F5344CB8AC3E}">
        <p14:creationId xmlns:p14="http://schemas.microsoft.com/office/powerpoint/2010/main" val="22092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2"/>
    </mc:Choice>
    <mc:Fallback xmlns="">
      <p:transition spd="slow" advTm="101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Organizovanou zájmovou skupinou jsou města a průmysl! </a:t>
            </a:r>
          </a:p>
          <a:p>
            <a:r>
              <a:rPr lang="cs-CZ" dirty="0"/>
              <a:t>Velký poměr výdajů domácností na jídlo &gt; tlak na levné importy jídla</a:t>
            </a:r>
          </a:p>
          <a:p>
            <a:r>
              <a:rPr lang="cs-CZ" dirty="0"/>
              <a:t>Daně na zemědělství, výkup státem pod cenou &gt; podpora průmyslu a urbanizace (LATAM po WWII, SSSR za Stalina)</a:t>
            </a:r>
          </a:p>
          <a:p>
            <a:r>
              <a:rPr lang="cs-CZ" b="1" dirty="0"/>
              <a:t>Směnné relace, klesající úspory z rozsahu – lepší produkovat méně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9"/>
    </mc:Choice>
    <mc:Fallback xmlns="">
      <p:transition spd="slow" advTm="1889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Organizovanou zájmovou skupinou jsou města a průmysl! </a:t>
            </a:r>
          </a:p>
          <a:p>
            <a:r>
              <a:rPr lang="cs-CZ" dirty="0"/>
              <a:t>Velký poměr výdajů domácností na jídlo &gt; tlak na levné importy jídla</a:t>
            </a:r>
          </a:p>
          <a:p>
            <a:r>
              <a:rPr lang="cs-CZ" dirty="0"/>
              <a:t>Daně na zemědělství, výkup státem pod cenou &gt; podpora průmyslu a urbanizace (LATAM po WWII, SSSR za Stalina)</a:t>
            </a:r>
          </a:p>
          <a:p>
            <a:r>
              <a:rPr lang="cs-CZ" dirty="0"/>
              <a:t>Směnné relace, klesající úspory z rozsahu – lepší produkovat méně</a:t>
            </a:r>
          </a:p>
          <a:p>
            <a:r>
              <a:rPr lang="cs-CZ" b="1" dirty="0"/>
              <a:t>Okolo roku 1990 obrat</a:t>
            </a:r>
            <a:r>
              <a:rPr lang="cs-CZ" dirty="0"/>
              <a:t>, dnes je zemědělství daněno především v nejchudších státech světa (Afrika)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9"/>
    </mc:Choice>
    <mc:Fallback xmlns="">
      <p:transition spd="slow" advTm="1889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9AFFE-5B47-412A-80EC-B1635378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E45E6-E66B-421C-8FC4-D1EEFA93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Tradičně: vyspělé země chtějí protekcionismus, rozvojové země volný obchod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25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2849-48F7-45F1-B763-2461C78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D05E-C020-419C-9E8F-0A98E94F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1947 – zahrnuto, </a:t>
            </a:r>
            <a:r>
              <a:rPr lang="cs-CZ" dirty="0"/>
              <a:t>ovšem na nátlak amerických farmářů mírnější režim</a:t>
            </a:r>
          </a:p>
        </p:txBody>
      </p:sp>
    </p:spTree>
    <p:extLst>
      <p:ext uri="{BB962C8B-B14F-4D97-AF65-F5344CB8AC3E}">
        <p14:creationId xmlns:p14="http://schemas.microsoft.com/office/powerpoint/2010/main" val="21680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5"/>
    </mc:Choice>
    <mc:Fallback xmlns="">
      <p:transition spd="slow" advTm="1135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56A3E-FE26-4D14-A60F-CA38E043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841C1-293E-4132-96BC-9A7953E9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Zemědělství a textil – dvě oblasti, ve kterých měly tradičně </a:t>
            </a:r>
            <a:r>
              <a:rPr lang="cs-CZ" b="1" dirty="0"/>
              <a:t>komparativní výhodu rozvojové země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488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2849-48F7-45F1-B763-2461C78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D05E-C020-419C-9E8F-0A98E94F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1947 – zahrnuto, </a:t>
            </a:r>
            <a:r>
              <a:rPr lang="cs-CZ" dirty="0"/>
              <a:t>ovšem na nátlak amerických farmářů mírnější režim</a:t>
            </a:r>
          </a:p>
          <a:p>
            <a:r>
              <a:rPr lang="cs-CZ" dirty="0"/>
              <a:t>Povoleno používat kvóty, pokud země zároveň provede opatření ke snížení produkce </a:t>
            </a:r>
            <a:r>
              <a:rPr lang="cs-CZ" dirty="0">
                <a:solidFill>
                  <a:srgbClr val="FF0000"/>
                </a:solidFill>
              </a:rPr>
              <a:t>(dnes už toto neplatí)</a:t>
            </a:r>
          </a:p>
        </p:txBody>
      </p:sp>
    </p:spTree>
    <p:extLst>
      <p:ext uri="{BB962C8B-B14F-4D97-AF65-F5344CB8AC3E}">
        <p14:creationId xmlns:p14="http://schemas.microsoft.com/office/powerpoint/2010/main" val="37974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5"/>
    </mc:Choice>
    <mc:Fallback xmlns="">
      <p:transition spd="slow" advTm="11351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2849-48F7-45F1-B763-2461C78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D05E-C020-419C-9E8F-0A98E94F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1947 – zahrnuto, </a:t>
            </a:r>
            <a:r>
              <a:rPr lang="cs-CZ" dirty="0"/>
              <a:t>ovšem na nátlak amerických farmářů mírnější režim</a:t>
            </a:r>
          </a:p>
          <a:p>
            <a:r>
              <a:rPr lang="cs-CZ" dirty="0"/>
              <a:t>Povoleno používat kvóty, pokud země zároveň provede opatření ke snížení produkce </a:t>
            </a:r>
            <a:r>
              <a:rPr lang="cs-CZ" dirty="0">
                <a:solidFill>
                  <a:srgbClr val="FF0000"/>
                </a:solidFill>
              </a:rPr>
              <a:t>(dnes už toto neplatí)</a:t>
            </a:r>
          </a:p>
          <a:p>
            <a:r>
              <a:rPr lang="cs-CZ" dirty="0"/>
              <a:t>Byly povoleny exportní subvence </a:t>
            </a:r>
            <a:r>
              <a:rPr lang="cs-CZ" dirty="0">
                <a:solidFill>
                  <a:srgbClr val="FF0000"/>
                </a:solidFill>
              </a:rPr>
              <a:t>(toto už také neplatí)</a:t>
            </a:r>
          </a:p>
        </p:txBody>
      </p:sp>
    </p:spTree>
    <p:extLst>
      <p:ext uri="{BB962C8B-B14F-4D97-AF65-F5344CB8AC3E}">
        <p14:creationId xmlns:p14="http://schemas.microsoft.com/office/powerpoint/2010/main" val="29315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5"/>
    </mc:Choice>
    <mc:Fallback xmlns="">
      <p:transition spd="slow" advTm="11351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2849-48F7-45F1-B763-2461C78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D05E-C020-419C-9E8F-0A98E94F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1947 – zahrnuto, </a:t>
            </a:r>
            <a:r>
              <a:rPr lang="cs-CZ" dirty="0"/>
              <a:t>ovšem na nátlak amerických farmářů mírnější režim</a:t>
            </a:r>
          </a:p>
          <a:p>
            <a:r>
              <a:rPr lang="cs-CZ" dirty="0"/>
              <a:t>Povoleno používat kvóty, pokud země zároveň provede opatření ke snížení produkce </a:t>
            </a:r>
            <a:r>
              <a:rPr lang="cs-CZ" dirty="0">
                <a:solidFill>
                  <a:srgbClr val="FF0000"/>
                </a:solidFill>
              </a:rPr>
              <a:t>(dnes už toto neplatí)</a:t>
            </a:r>
          </a:p>
          <a:p>
            <a:r>
              <a:rPr lang="cs-CZ" dirty="0"/>
              <a:t>Byly povoleny exportní subvence </a:t>
            </a:r>
            <a:r>
              <a:rPr lang="cs-CZ" dirty="0">
                <a:solidFill>
                  <a:srgbClr val="FF0000"/>
                </a:solidFill>
              </a:rPr>
              <a:t>(toto už také neplatí)</a:t>
            </a:r>
          </a:p>
          <a:p>
            <a:r>
              <a:rPr lang="cs-CZ" dirty="0"/>
              <a:t>USA si přesto v roce 1955 pro zemědělství vyjednaly </a:t>
            </a:r>
            <a:r>
              <a:rPr lang="cs-CZ" b="1" dirty="0"/>
              <a:t>celkovou výjimku</a:t>
            </a:r>
            <a:r>
              <a:rPr lang="cs-CZ" dirty="0"/>
              <a:t>, EHS je následovalo hned při vzniku 1957 &gt; </a:t>
            </a:r>
            <a:r>
              <a:rPr lang="cs-CZ" b="1" dirty="0"/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33681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5"/>
    </mc:Choice>
    <mc:Fallback xmlns="">
      <p:transition spd="slow" advTm="11351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2849-48F7-45F1-B763-2461C78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D05E-C020-419C-9E8F-0A98E94F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GATT 1947 – zahrnuto, ovšem na nátlak amerických farmářů mírnější režim</a:t>
            </a:r>
          </a:p>
          <a:p>
            <a:r>
              <a:rPr lang="cs-CZ" dirty="0"/>
              <a:t>Povoleno používat kvóty, pokud země zároveň provede opatření ke snížení produkce </a:t>
            </a:r>
            <a:r>
              <a:rPr lang="cs-CZ" dirty="0">
                <a:solidFill>
                  <a:srgbClr val="FF0000"/>
                </a:solidFill>
              </a:rPr>
              <a:t>(dnes už toto neplatí)</a:t>
            </a:r>
          </a:p>
          <a:p>
            <a:r>
              <a:rPr lang="cs-CZ" dirty="0"/>
              <a:t>Byly povoleny exportní subvence </a:t>
            </a:r>
            <a:r>
              <a:rPr lang="cs-CZ" dirty="0">
                <a:solidFill>
                  <a:srgbClr val="FF0000"/>
                </a:solidFill>
              </a:rPr>
              <a:t>(toto už také neplatí)</a:t>
            </a:r>
          </a:p>
          <a:p>
            <a:r>
              <a:rPr lang="cs-CZ" dirty="0"/>
              <a:t>USA si přesto v roce 1955 pro zemědělství vyjednaly celkovou výjimku, EHS je následovalo hned při vzniku 1957 &gt; CAP</a:t>
            </a:r>
          </a:p>
          <a:p>
            <a:r>
              <a:rPr lang="cs-CZ" b="1" dirty="0"/>
              <a:t>Zemědělství od té doby nebylo režimem GATT pokryto</a:t>
            </a:r>
          </a:p>
        </p:txBody>
      </p:sp>
    </p:spTree>
    <p:extLst>
      <p:ext uri="{BB962C8B-B14F-4D97-AF65-F5344CB8AC3E}">
        <p14:creationId xmlns:p14="http://schemas.microsoft.com/office/powerpoint/2010/main" val="26884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5"/>
    </mc:Choice>
    <mc:Fallback xmlns="">
      <p:transition spd="slow" advTm="1135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D8019-FEC2-4BCC-B5B9-D27C54F7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B9930-E2DA-4AB6-A300-324DDF6D0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v reakci na CAP změnily názor</a:t>
            </a:r>
            <a:r>
              <a:rPr lang="cs-CZ" dirty="0"/>
              <a:t>, od 60. let paradoxně prosazují opětovné zahrnutí zemědělství do režimu GATT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5"/>
    </mc:Choice>
    <mc:Fallback xmlns="">
      <p:transition spd="slow" advTm="786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D8019-FEC2-4BCC-B5B9-D27C54F7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B9930-E2DA-4AB6-A300-324DDF6D0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v reakci na CAP změnily názor</a:t>
            </a:r>
            <a:r>
              <a:rPr lang="cs-CZ" dirty="0"/>
              <a:t>, od 60. let paradoxně prosazovaly opětovné zahrnutí zemědělství do režimu GATT </a:t>
            </a:r>
          </a:p>
          <a:p>
            <a:r>
              <a:rPr lang="cs-CZ" dirty="0"/>
              <a:t>x EU chtěla řízený obchod</a:t>
            </a:r>
          </a:p>
          <a:p>
            <a:r>
              <a:rPr lang="cs-CZ" b="1" dirty="0"/>
              <a:t>V EU i USA postupný nárůst podpory, vrchol v 80. letech </a:t>
            </a:r>
            <a:r>
              <a:rPr lang="cs-CZ" dirty="0"/>
              <a:t>- obrovské výdaje, oba bloky se staly </a:t>
            </a:r>
            <a:r>
              <a:rPr lang="cs-CZ" b="1" dirty="0"/>
              <a:t>čistými vývozci </a:t>
            </a:r>
            <a:r>
              <a:rPr lang="cs-CZ" dirty="0"/>
              <a:t>u zboží, kde nemají komparativní výhodu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5"/>
    </mc:Choice>
    <mc:Fallback xmlns="">
      <p:transition spd="slow" advTm="7861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D8019-FEC2-4BCC-B5B9-D27C54F7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B9930-E2DA-4AB6-A300-324DDF6D0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v reakci na CAP změnily názor</a:t>
            </a:r>
            <a:r>
              <a:rPr lang="cs-CZ" dirty="0"/>
              <a:t>, od 60. let paradoxně prosazovaly opětovné zahrnutí zemědělství do režimu GATT </a:t>
            </a:r>
          </a:p>
          <a:p>
            <a:r>
              <a:rPr lang="cs-CZ" dirty="0"/>
              <a:t>x EU chtěla řízený obchod</a:t>
            </a:r>
          </a:p>
          <a:p>
            <a:r>
              <a:rPr lang="cs-CZ" b="1" dirty="0"/>
              <a:t>V EU i USA postupný nárůst podpory, vrchol v 80. letech </a:t>
            </a:r>
            <a:r>
              <a:rPr lang="cs-CZ" dirty="0"/>
              <a:t>- obrovské výdaje, oba bloky se staly </a:t>
            </a:r>
            <a:r>
              <a:rPr lang="cs-CZ" b="1" dirty="0"/>
              <a:t>čistými vývozci </a:t>
            </a:r>
            <a:r>
              <a:rPr lang="cs-CZ" dirty="0"/>
              <a:t>u zboží, kde nemají komparativní výhodu</a:t>
            </a:r>
          </a:p>
          <a:p>
            <a:r>
              <a:rPr lang="cs-CZ" b="1" dirty="0"/>
              <a:t>CAP – tehdy 70 % výdajů ES, dnes necelých 40 %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5"/>
    </mc:Choice>
    <mc:Fallback xmlns="">
      <p:transition spd="slow" advTm="7861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566C2-DD62-4665-9765-021C27B3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původní CAP</a:t>
            </a:r>
            <a:endParaRPr lang="en-US" dirty="0"/>
          </a:p>
        </p:txBody>
      </p:sp>
      <p:pic>
        <p:nvPicPr>
          <p:cNvPr id="5" name="Zástupný obsah 4" descr="Obsah obrázku interiér, osoba, kočka, modrá&#10;&#10;Popis byl vytvořen automaticky">
            <a:extLst>
              <a:ext uri="{FF2B5EF4-FFF2-40B4-BE49-F238E27FC236}">
                <a16:creationId xmlns:a16="http://schemas.microsoft.com/office/drawing/2014/main" id="{3A3ED9E7-F82D-4299-87CC-EA31CA810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8" y="2495550"/>
            <a:ext cx="4276172" cy="3215481"/>
          </a:xfrm>
        </p:spPr>
      </p:pic>
    </p:spTree>
    <p:extLst>
      <p:ext uri="{BB962C8B-B14F-4D97-AF65-F5344CB8AC3E}">
        <p14:creationId xmlns:p14="http://schemas.microsoft.com/office/powerpoint/2010/main" val="1553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2"/>
    </mc:Choice>
    <mc:Fallback xmlns="">
      <p:transition spd="slow" advTm="1421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6E871-8CE8-4260-8F09-9D446C28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původní CAP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F3452-E568-4EDA-A618-942A8288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Garantovaná cena </a:t>
            </a:r>
            <a:r>
              <a:rPr lang="cs-CZ" dirty="0"/>
              <a:t>– při poklesu za tuto cenu EU produkty vykoupila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6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46"/>
    </mc:Choice>
    <mc:Fallback xmlns="">
      <p:transition spd="slow" advTm="21864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6E871-8CE8-4260-8F09-9D446C28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původní CAP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F3452-E568-4EDA-A618-942A8288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Garantovaná cena </a:t>
            </a:r>
            <a:r>
              <a:rPr lang="cs-CZ" dirty="0"/>
              <a:t>– při poklesu za tuto cenu EU produkty vykoupila</a:t>
            </a:r>
          </a:p>
          <a:p>
            <a:r>
              <a:rPr lang="cs-CZ" b="1" dirty="0"/>
              <a:t>Prahová cena </a:t>
            </a:r>
            <a:r>
              <a:rPr lang="cs-CZ" dirty="0"/>
              <a:t>– vyšší než garantovaná, pod ní nebyly vpuštěny importy</a:t>
            </a:r>
          </a:p>
          <a:p>
            <a:r>
              <a:rPr lang="cs-CZ" dirty="0"/>
              <a:t>Kvazi-clo : prahová cena – nejnižší reprezentativní cena na světovém trhu &gt; </a:t>
            </a:r>
            <a:r>
              <a:rPr lang="cs-CZ" b="1" dirty="0"/>
              <a:t>zvýšení ceny importu na prahovou cenu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46"/>
    </mc:Choice>
    <mc:Fallback xmlns="">
      <p:transition spd="slow" advTm="2186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7A675-F700-4CD1-A592-8BD98C0E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soba, tržiště&#10;&#10;Popis byl vytvořen automaticky">
            <a:extLst>
              <a:ext uri="{FF2B5EF4-FFF2-40B4-BE49-F238E27FC236}">
                <a16:creationId xmlns:a16="http://schemas.microsoft.com/office/drawing/2014/main" id="{9E16A32E-39B3-4F8D-A024-1DFD4461C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929026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6E871-8CE8-4260-8F09-9D446C28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původní CAP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F3452-E568-4EDA-A618-942A8288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Garantovaná cena </a:t>
            </a:r>
            <a:r>
              <a:rPr lang="cs-CZ" dirty="0"/>
              <a:t>– při poklesu za tuto cenu EU produkty vykoupila</a:t>
            </a:r>
          </a:p>
          <a:p>
            <a:r>
              <a:rPr lang="cs-CZ" b="1" dirty="0"/>
              <a:t>Prahová cena </a:t>
            </a:r>
            <a:r>
              <a:rPr lang="cs-CZ" dirty="0"/>
              <a:t>– vyšší než garantovaná, pod ní nebyly vpuštěny importy</a:t>
            </a:r>
          </a:p>
          <a:p>
            <a:r>
              <a:rPr lang="cs-CZ" dirty="0"/>
              <a:t>Kvazi-clo : prahová cena – nejnižší reprezentativní cena na světovém trhu &gt; </a:t>
            </a:r>
            <a:r>
              <a:rPr lang="cs-CZ" b="1" dirty="0"/>
              <a:t>zvýšení ceny importu na prahovou cenu</a:t>
            </a:r>
          </a:p>
          <a:p>
            <a:r>
              <a:rPr lang="cs-CZ" b="1" dirty="0"/>
              <a:t>Exportní subvence</a:t>
            </a:r>
            <a:r>
              <a:rPr lang="cs-CZ" dirty="0"/>
              <a:t>: evropská cena – světová cena</a:t>
            </a:r>
          </a:p>
          <a:p>
            <a:r>
              <a:rPr lang="cs-CZ" dirty="0"/>
              <a:t>= prodám ve světě stejně jako v Evropě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46"/>
    </mc:Choice>
    <mc:Fallback xmlns="">
      <p:transition spd="slow" advTm="21864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D442B-8754-4FA2-8D4A-88ABEA8B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FD908-678B-4981-B82F-4D240BA0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snaha, aby evropský farmář vůbec nepřišel do styku se světovým trhem</a:t>
            </a:r>
          </a:p>
        </p:txBody>
      </p:sp>
    </p:spTree>
    <p:extLst>
      <p:ext uri="{BB962C8B-B14F-4D97-AF65-F5344CB8AC3E}">
        <p14:creationId xmlns:p14="http://schemas.microsoft.com/office/powerpoint/2010/main" val="21015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7"/>
    </mc:Choice>
    <mc:Fallback xmlns="">
      <p:transition spd="slow" advTm="1559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D442B-8754-4FA2-8D4A-88ABEA8B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FD908-678B-4981-B82F-4D240BA0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snaha, aby evropský farmář vůbec nepřišel do styku se světovým trhem</a:t>
            </a:r>
          </a:p>
          <a:p>
            <a:r>
              <a:rPr lang="cs-CZ" dirty="0"/>
              <a:t>„hory másla, jezera vína“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6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7"/>
    </mc:Choice>
    <mc:Fallback xmlns="">
      <p:transition spd="slow" advTm="15597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Výroba cukru z řepy je dvakrát dražší než z třtiny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43"/>
    </mc:Choice>
    <mc:Fallback xmlns="">
      <p:transition spd="slow" advTm="11734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Výroba cukru z řepy je dvakrát dražší než z třtiny</a:t>
            </a:r>
          </a:p>
          <a:p>
            <a:r>
              <a:rPr lang="cs-CZ" dirty="0"/>
              <a:t>Z řepy se začal vyrábět jako náhražka za Napoleonských válek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43"/>
    </mc:Choice>
    <mc:Fallback xmlns="">
      <p:transition spd="slow" advTm="11734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Výroba cukru z řepy je dvakrát dražší než z třtiny</a:t>
            </a:r>
          </a:p>
          <a:p>
            <a:r>
              <a:rPr lang="cs-CZ" dirty="0"/>
              <a:t>Z řepy se začal vyrábět jako náhražka za Napoleonských válek</a:t>
            </a:r>
          </a:p>
          <a:p>
            <a:r>
              <a:rPr lang="cs-CZ" dirty="0"/>
              <a:t>1970 – ES čistý roční import 2,5 milionu tun, </a:t>
            </a:r>
            <a:r>
              <a:rPr lang="cs-CZ" b="1" dirty="0"/>
              <a:t>2000 měla EU čistý roční export 5 milionů tun</a:t>
            </a:r>
            <a:r>
              <a:rPr lang="cs-CZ" dirty="0"/>
              <a:t> (2. největší exportér po Brazílii)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43"/>
    </mc:Choice>
    <mc:Fallback xmlns="">
      <p:transition spd="slow" advTm="117343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Výroba cukru z řepy je dvakrát dražší než z třtiny</a:t>
            </a:r>
          </a:p>
          <a:p>
            <a:r>
              <a:rPr lang="cs-CZ" dirty="0"/>
              <a:t>Z řepy se začal vyrábět jako náhražka za Napoleonských válek</a:t>
            </a:r>
          </a:p>
          <a:p>
            <a:r>
              <a:rPr lang="cs-CZ" dirty="0"/>
              <a:t>1970 – ES čistý roční import 2,5 milionu tun, 2000 měla EU čistý roční export 5 milionů tun (2. největší exportér po Brazílii)</a:t>
            </a:r>
          </a:p>
          <a:p>
            <a:r>
              <a:rPr lang="cs-CZ" dirty="0"/>
              <a:t>Co se stalo mezitím?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43"/>
    </mc:Choice>
    <mc:Fallback xmlns="">
      <p:transition spd="slow" advTm="117343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Subvence</a:t>
            </a:r>
            <a:r>
              <a:rPr lang="cs-CZ" dirty="0"/>
              <a:t> ve výši dvojnásobku světové ceny, </a:t>
            </a:r>
            <a:r>
              <a:rPr lang="cs-CZ" b="1" dirty="0"/>
              <a:t>90 % clo</a:t>
            </a:r>
          </a:p>
          <a:p>
            <a:r>
              <a:rPr lang="cs-CZ" b="1" dirty="0"/>
              <a:t>Kvóta</a:t>
            </a:r>
            <a:r>
              <a:rPr lang="cs-CZ" dirty="0"/>
              <a:t> na maximální množství cukru prodané za rok – zbytek vývoz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2"/>
    </mc:Choice>
    <mc:Fallback xmlns="">
      <p:transition spd="slow" advTm="11088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Subvence</a:t>
            </a:r>
            <a:r>
              <a:rPr lang="cs-CZ" dirty="0"/>
              <a:t> ve výši dvojnásobku světové ceny, </a:t>
            </a:r>
            <a:r>
              <a:rPr lang="cs-CZ" b="1" dirty="0"/>
              <a:t>90 % clo</a:t>
            </a:r>
          </a:p>
          <a:p>
            <a:r>
              <a:rPr lang="cs-CZ" b="1" dirty="0"/>
              <a:t>Kvóta</a:t>
            </a:r>
            <a:r>
              <a:rPr lang="cs-CZ" dirty="0"/>
              <a:t> na maximální množství cukru prodané za rok – zbytek vývoz</a:t>
            </a:r>
          </a:p>
          <a:p>
            <a:r>
              <a:rPr lang="cs-CZ" dirty="0"/>
              <a:t>Zároveň importy z rozvojových zemí – garantovaný přístup na trh pro bývalé kolonie – </a:t>
            </a:r>
            <a:r>
              <a:rPr lang="cs-CZ" b="1" dirty="0"/>
              <a:t>obratem se ztrátou vyváženo</a:t>
            </a:r>
          </a:p>
          <a:p>
            <a:r>
              <a:rPr lang="cs-CZ" dirty="0"/>
              <a:t>= draze se clem dovezeme, potom to musíme levně vyvést za světovou cenu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2"/>
    </mc:Choice>
    <mc:Fallback xmlns="">
      <p:transition spd="slow" advTm="110882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7157E-0EFA-4AB1-9B98-383BB112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7B5726C-EAA7-4055-AA73-250B7BB4A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50" y="1825625"/>
            <a:ext cx="3602100" cy="4351338"/>
          </a:xfrm>
        </p:spPr>
      </p:pic>
    </p:spTree>
    <p:extLst>
      <p:ext uri="{BB962C8B-B14F-4D97-AF65-F5344CB8AC3E}">
        <p14:creationId xmlns:p14="http://schemas.microsoft.com/office/powerpoint/2010/main" val="210719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28010-8446-4817-A43A-2D6D889E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rostlina, zelenina, zahrada&#10;&#10;Popis byl vytvořen automaticky">
            <a:extLst>
              <a:ext uri="{FF2B5EF4-FFF2-40B4-BE49-F238E27FC236}">
                <a16:creationId xmlns:a16="http://schemas.microsoft.com/office/drawing/2014/main" id="{6F66EAF1-79E2-483C-8909-A3E1E7F58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20838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Subvence</a:t>
            </a:r>
            <a:r>
              <a:rPr lang="cs-CZ" dirty="0"/>
              <a:t> ve výši dvojnásobku světové ceny, </a:t>
            </a:r>
            <a:r>
              <a:rPr lang="cs-CZ" b="1" dirty="0"/>
              <a:t>90 % clo</a:t>
            </a:r>
          </a:p>
          <a:p>
            <a:r>
              <a:rPr lang="cs-CZ" b="1" dirty="0"/>
              <a:t>Kvóta</a:t>
            </a:r>
            <a:r>
              <a:rPr lang="cs-CZ" dirty="0"/>
              <a:t> na maximální množství cukru prodané za rok – zbytek vývoz</a:t>
            </a:r>
          </a:p>
          <a:p>
            <a:r>
              <a:rPr lang="cs-CZ" dirty="0"/>
              <a:t>Zároveň importy z rozvojových zemí – garantovaný přístup na trh pro bývalé kolonie – </a:t>
            </a:r>
            <a:r>
              <a:rPr lang="cs-CZ" b="1" dirty="0"/>
              <a:t>obratem se ztrátou vyváženo</a:t>
            </a:r>
          </a:p>
          <a:p>
            <a:r>
              <a:rPr lang="cs-CZ" dirty="0"/>
              <a:t>= draze se clem dovezeme, potom to musíme levně vyvést za světovou cenu </a:t>
            </a:r>
          </a:p>
          <a:p>
            <a:r>
              <a:rPr lang="cs-CZ" dirty="0"/>
              <a:t>Světová banka (</a:t>
            </a:r>
            <a:r>
              <a:rPr lang="cs-CZ" b="1" dirty="0"/>
              <a:t>1986</a:t>
            </a:r>
            <a:r>
              <a:rPr lang="cs-CZ" dirty="0"/>
              <a:t>) – jenom podpora </a:t>
            </a:r>
            <a:r>
              <a:rPr lang="cs-CZ" b="1" dirty="0"/>
              <a:t>cukru a hovězího bere </a:t>
            </a:r>
            <a:r>
              <a:rPr lang="cs-CZ" dirty="0"/>
              <a:t>rozvojovým zemím částku </a:t>
            </a:r>
            <a:r>
              <a:rPr lang="cs-CZ" b="1" dirty="0"/>
              <a:t>v hodnotě poloviny rozvojové pomoci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2"/>
    </mc:Choice>
    <mc:Fallback xmlns="">
      <p:transition spd="slow" advTm="110882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2017 částečná reforma, ale pořád silná podpora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2"/>
    </mc:Choice>
    <mc:Fallback xmlns="">
      <p:transition spd="slow" advTm="110882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EB5-212F-4908-ADEE-2B9FD7E0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D4E6-2165-420E-94EC-5B347B49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 léta – většina vyspělých zemí chce omezit výdaje na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4272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90"/>
    </mc:Choice>
    <mc:Fallback xmlns="">
      <p:transition spd="slow" advTm="18159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EB5-212F-4908-ADEE-2B9FD7E0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D4E6-2165-420E-94EC-5B347B49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 léta – většina vyspělých zemí chce omezit výdaje na zemědělství</a:t>
            </a:r>
          </a:p>
          <a:p>
            <a:r>
              <a:rPr lang="cs-CZ" dirty="0"/>
              <a:t>„</a:t>
            </a:r>
            <a:r>
              <a:rPr lang="cs-CZ" b="1" dirty="0" err="1"/>
              <a:t>Cairns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r>
              <a:rPr lang="cs-CZ" dirty="0"/>
              <a:t>“ – USA, Austrálie, Brazílie a Argentina požadovaly liberalizaci</a:t>
            </a:r>
          </a:p>
          <a:p>
            <a:r>
              <a:rPr lang="cs-CZ" dirty="0"/>
              <a:t>&gt; chtěli tvorbu </a:t>
            </a:r>
            <a:r>
              <a:rPr lang="cs-CZ" b="1" dirty="0" err="1"/>
              <a:t>nedistorzivních</a:t>
            </a:r>
            <a:r>
              <a:rPr lang="cs-CZ" b="1" dirty="0"/>
              <a:t> dotací </a:t>
            </a:r>
            <a:r>
              <a:rPr lang="cs-CZ" dirty="0"/>
              <a:t>– nemají ovlivňovat produkci</a:t>
            </a:r>
          </a:p>
        </p:txBody>
      </p:sp>
    </p:spTree>
    <p:extLst>
      <p:ext uri="{BB962C8B-B14F-4D97-AF65-F5344CB8AC3E}">
        <p14:creationId xmlns:p14="http://schemas.microsoft.com/office/powerpoint/2010/main" val="10045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90"/>
    </mc:Choice>
    <mc:Fallback xmlns="">
      <p:transition spd="slow" advTm="18159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EB5-212F-4908-ADEE-2B9FD7E0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D4E6-2165-420E-94EC-5B347B49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 léta – většina vyspělých zemí chce omezit výdaje na zemědělství</a:t>
            </a:r>
          </a:p>
          <a:p>
            <a:r>
              <a:rPr lang="cs-CZ" dirty="0"/>
              <a:t>„</a:t>
            </a:r>
            <a:r>
              <a:rPr lang="cs-CZ" b="1" dirty="0" err="1"/>
              <a:t>Cairns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r>
              <a:rPr lang="cs-CZ" dirty="0"/>
              <a:t>“ – USA, Austrálie, Brazílie a Argentina požadovaly liberalizaci</a:t>
            </a:r>
          </a:p>
          <a:p>
            <a:r>
              <a:rPr lang="cs-CZ" dirty="0"/>
              <a:t>&gt; chtěli tvorbu </a:t>
            </a:r>
            <a:r>
              <a:rPr lang="cs-CZ" b="1" dirty="0" err="1"/>
              <a:t>nedistorzivních</a:t>
            </a:r>
            <a:r>
              <a:rPr lang="cs-CZ" b="1" dirty="0"/>
              <a:t> dotací </a:t>
            </a:r>
            <a:r>
              <a:rPr lang="cs-CZ" dirty="0"/>
              <a:t>– nemají ovlivňovat produkci</a:t>
            </a:r>
          </a:p>
          <a:p>
            <a:r>
              <a:rPr lang="cs-CZ" dirty="0"/>
              <a:t>EU napřed odpor, potom na začátku 90. let </a:t>
            </a:r>
            <a:r>
              <a:rPr lang="cs-CZ" b="1" dirty="0"/>
              <a:t>reforma CAP </a:t>
            </a:r>
            <a:r>
              <a:rPr lang="cs-CZ" dirty="0"/>
              <a:t>(moc drahé + neoliberalismus) &gt; </a:t>
            </a:r>
            <a:r>
              <a:rPr lang="cs-CZ" b="1" dirty="0"/>
              <a:t>platby za nevyužitou půdu</a:t>
            </a:r>
          </a:p>
        </p:txBody>
      </p:sp>
    </p:spTree>
    <p:extLst>
      <p:ext uri="{BB962C8B-B14F-4D97-AF65-F5344CB8AC3E}">
        <p14:creationId xmlns:p14="http://schemas.microsoft.com/office/powerpoint/2010/main" val="15087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90"/>
    </mc:Choice>
    <mc:Fallback xmlns="">
      <p:transition spd="slow" advTm="18159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EB5-212F-4908-ADEE-2B9FD7E0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D4E6-2165-420E-94EC-5B347B49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 léta – většina vyspělých zemí chce omezit výdaje na zemědělství</a:t>
            </a:r>
          </a:p>
          <a:p>
            <a:r>
              <a:rPr lang="cs-CZ" dirty="0"/>
              <a:t>„</a:t>
            </a:r>
            <a:r>
              <a:rPr lang="cs-CZ" b="1" dirty="0" err="1"/>
              <a:t>Cairns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r>
              <a:rPr lang="cs-CZ" dirty="0"/>
              <a:t>“ – USA, Austrálie, Brazílie a Argentina požadovaly liberalizaci</a:t>
            </a:r>
          </a:p>
          <a:p>
            <a:r>
              <a:rPr lang="cs-CZ" dirty="0"/>
              <a:t>&gt; chtěli tvorbu </a:t>
            </a:r>
            <a:r>
              <a:rPr lang="cs-CZ" b="1" dirty="0" err="1"/>
              <a:t>nedistorzivních</a:t>
            </a:r>
            <a:r>
              <a:rPr lang="cs-CZ" b="1" dirty="0"/>
              <a:t> dotací </a:t>
            </a:r>
            <a:r>
              <a:rPr lang="cs-CZ" dirty="0"/>
              <a:t>– nemají ovlivňovat produkci</a:t>
            </a:r>
          </a:p>
          <a:p>
            <a:r>
              <a:rPr lang="cs-CZ" dirty="0"/>
              <a:t>EU napřed odpor, potom na začátku 90. let </a:t>
            </a:r>
            <a:r>
              <a:rPr lang="cs-CZ" b="1" dirty="0"/>
              <a:t>reforma CAP </a:t>
            </a:r>
            <a:r>
              <a:rPr lang="cs-CZ" dirty="0"/>
              <a:t>(moc drahé + neoliberalismus) &gt; </a:t>
            </a:r>
            <a:r>
              <a:rPr lang="cs-CZ" b="1" dirty="0"/>
              <a:t>platby za nevyužitou půdu</a:t>
            </a:r>
          </a:p>
          <a:p>
            <a:r>
              <a:rPr lang="cs-CZ" dirty="0"/>
              <a:t>Pro USA přijatelné &gt; </a:t>
            </a:r>
            <a:r>
              <a:rPr lang="cs-CZ" b="1" dirty="0" err="1"/>
              <a:t>Agreement</a:t>
            </a:r>
            <a:r>
              <a:rPr lang="cs-CZ" b="1" dirty="0"/>
              <a:t> on </a:t>
            </a:r>
            <a:r>
              <a:rPr lang="cs-CZ" b="1" dirty="0" err="1"/>
              <a:t>Agriculture</a:t>
            </a:r>
            <a:r>
              <a:rPr lang="cs-CZ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88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90"/>
    </mc:Choice>
    <mc:Fallback xmlns="">
      <p:transition spd="slow" advTm="18159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68E98-B6B0-4789-9212-2C606162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60FF-8D87-4715-B55C-15068D81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Doplněk ke GATT vytvářející širokou škálu výjimek = </a:t>
            </a:r>
            <a:r>
              <a:rPr lang="cs-CZ" b="1" dirty="0"/>
              <a:t>pořád méně liberální než NAMA režim</a:t>
            </a:r>
          </a:p>
          <a:p>
            <a:r>
              <a:rPr lang="cs-CZ" dirty="0"/>
              <a:t>Vlastně kompromis mezi USA a EU, </a:t>
            </a:r>
            <a:r>
              <a:rPr lang="cs-CZ" b="1" dirty="0"/>
              <a:t>mezinárodně zakotvil reformu CAP</a:t>
            </a:r>
          </a:p>
        </p:txBody>
      </p:sp>
    </p:spTree>
    <p:extLst>
      <p:ext uri="{BB962C8B-B14F-4D97-AF65-F5344CB8AC3E}">
        <p14:creationId xmlns:p14="http://schemas.microsoft.com/office/powerpoint/2010/main" val="39750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70"/>
    </mc:Choice>
    <mc:Fallback xmlns="">
      <p:transition spd="slow" advTm="13887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68E98-B6B0-4789-9212-2C606162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60FF-8D87-4715-B55C-15068D81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Doplněk ke GATT vytvářející širokou škálu výjimek = </a:t>
            </a:r>
            <a:r>
              <a:rPr lang="cs-CZ" b="1" dirty="0"/>
              <a:t>pořád méně liberální než NAMA režim</a:t>
            </a:r>
          </a:p>
          <a:p>
            <a:r>
              <a:rPr lang="cs-CZ" dirty="0"/>
              <a:t>Vlastně kompromis mezi USA a EU, </a:t>
            </a:r>
            <a:r>
              <a:rPr lang="cs-CZ" b="1" dirty="0"/>
              <a:t>mezinárodně zakotvil reformu CAP</a:t>
            </a:r>
          </a:p>
          <a:p>
            <a:r>
              <a:rPr lang="cs-CZ" dirty="0"/>
              <a:t>Potenciál mezinárodních jednání – prosadím </a:t>
            </a:r>
            <a:r>
              <a:rPr lang="cs-CZ" b="1" dirty="0"/>
              <a:t>doma</a:t>
            </a:r>
            <a:r>
              <a:rPr lang="cs-CZ" dirty="0"/>
              <a:t> nepopulární reformu, ve WTO vytvořím závazek &gt; potom jej použiji jako argument proti vnitrostátní lobby</a:t>
            </a:r>
          </a:p>
          <a:p>
            <a:r>
              <a:rPr lang="cs-CZ" dirty="0"/>
              <a:t>WTO (IMF, WB) jako </a:t>
            </a:r>
            <a:r>
              <a:rPr lang="cs-CZ" b="1" dirty="0" err="1"/>
              <a:t>commitment</a:t>
            </a:r>
            <a:r>
              <a:rPr lang="cs-CZ" b="1" dirty="0"/>
              <a:t> </a:t>
            </a:r>
            <a:r>
              <a:rPr lang="cs-CZ" b="1" dirty="0" err="1"/>
              <a:t>mechanism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54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70"/>
    </mc:Choice>
    <mc:Fallback xmlns="">
      <p:transition spd="slow" advTm="13887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54CCE-A0AC-48B3-9F94-F7F9D5E8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44BF2-9A73-4225-B3EB-7E8E0819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Export</a:t>
            </a:r>
          </a:p>
          <a:p>
            <a:r>
              <a:rPr lang="cs-CZ" dirty="0"/>
              <a:t>2) Přístup na trh</a:t>
            </a:r>
          </a:p>
          <a:p>
            <a:r>
              <a:rPr lang="cs-CZ" dirty="0"/>
              <a:t>3) Vnitřní opatření</a:t>
            </a:r>
          </a:p>
          <a:p>
            <a:r>
              <a:rPr lang="cs-CZ" dirty="0"/>
              <a:t>4) Zdravotní aspekty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40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68E98-B6B0-4789-9212-2C606162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60FF-8D87-4715-B55C-15068D81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1) Export </a:t>
            </a:r>
            <a:r>
              <a:rPr lang="cs-CZ" dirty="0"/>
              <a:t>– </a:t>
            </a:r>
            <a:r>
              <a:rPr lang="cs-CZ" b="1" dirty="0"/>
              <a:t>zákaz nových exportních subvencí</a:t>
            </a:r>
            <a:r>
              <a:rPr lang="cs-CZ" dirty="0"/>
              <a:t>, stávající musí být nahlášeny, </a:t>
            </a:r>
            <a:r>
              <a:rPr lang="cs-CZ" dirty="0" err="1"/>
              <a:t>zastropovány</a:t>
            </a:r>
            <a:r>
              <a:rPr lang="cs-CZ" dirty="0"/>
              <a:t> a postupně sníženy o 36 %</a:t>
            </a:r>
          </a:p>
          <a:p>
            <a:r>
              <a:rPr lang="cs-CZ" dirty="0"/>
              <a:t>&gt; Nairobi 2015 – </a:t>
            </a:r>
            <a:r>
              <a:rPr lang="cs-CZ" b="1" dirty="0">
                <a:solidFill>
                  <a:srgbClr val="FF0000"/>
                </a:solidFill>
              </a:rPr>
              <a:t>úplný zákaz u vyspělých zemí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629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70"/>
    </mc:Choice>
    <mc:Fallback xmlns="">
      <p:transition spd="slow" advTm="1388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05166-BC65-466C-A84D-38C26421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ráva, exteriér, lidé, skupina&#10;&#10;Popis byl vytvořen automaticky">
            <a:extLst>
              <a:ext uri="{FF2B5EF4-FFF2-40B4-BE49-F238E27FC236}">
                <a16:creationId xmlns:a16="http://schemas.microsoft.com/office/drawing/2014/main" id="{E9EB83A6-A0F0-4F54-B011-004AE4756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6" y="1825625"/>
            <a:ext cx="5807827" cy="4351338"/>
          </a:xfrm>
        </p:spPr>
      </p:pic>
    </p:spTree>
    <p:extLst>
      <p:ext uri="{BB962C8B-B14F-4D97-AF65-F5344CB8AC3E}">
        <p14:creationId xmlns:p14="http://schemas.microsoft.com/office/powerpoint/2010/main" val="511048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68E98-B6B0-4789-9212-2C606162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60FF-8D87-4715-B55C-15068D81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2) Přístup na trh </a:t>
            </a:r>
            <a:r>
              <a:rPr lang="cs-CZ" dirty="0"/>
              <a:t>– </a:t>
            </a:r>
            <a:r>
              <a:rPr lang="cs-CZ" b="1" dirty="0"/>
              <a:t>netarifní překážky a kvóty musí být převedeny na clo</a:t>
            </a:r>
            <a:r>
              <a:rPr lang="cs-CZ" dirty="0"/>
              <a:t>, vyspělé země je potom </a:t>
            </a:r>
            <a:r>
              <a:rPr lang="cs-CZ" b="1" dirty="0"/>
              <a:t>sníží v průměru o 36 %</a:t>
            </a:r>
          </a:p>
          <a:p>
            <a:r>
              <a:rPr lang="cs-CZ" b="1" dirty="0"/>
              <a:t>&gt; </a:t>
            </a:r>
            <a:r>
              <a:rPr lang="cs-CZ" b="1" dirty="0">
                <a:solidFill>
                  <a:srgbClr val="FF0000"/>
                </a:solidFill>
              </a:rPr>
              <a:t>konec kvót!</a:t>
            </a:r>
          </a:p>
          <a:p>
            <a:r>
              <a:rPr lang="cs-CZ" dirty="0"/>
              <a:t>- musí být </a:t>
            </a:r>
            <a:r>
              <a:rPr lang="cs-CZ" b="1" dirty="0"/>
              <a:t>přijaty celní závazky pro všechny </a:t>
            </a:r>
            <a:r>
              <a:rPr lang="cs-CZ" dirty="0"/>
              <a:t>zemědělské výrobky</a:t>
            </a:r>
          </a:p>
        </p:txBody>
      </p:sp>
    </p:spTree>
    <p:extLst>
      <p:ext uri="{BB962C8B-B14F-4D97-AF65-F5344CB8AC3E}">
        <p14:creationId xmlns:p14="http://schemas.microsoft.com/office/powerpoint/2010/main" val="16614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70"/>
    </mc:Choice>
    <mc:Fallback xmlns="">
      <p:transition spd="slow" advTm="13887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7DC1C-6767-4877-9171-54814827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 – 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9218A-6F76-49E8-9BE1-68DEAA57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dát si celní závazky vysoko nad reálně aplikované clo, které pak lze dle potřeby zvyšovat</a:t>
            </a:r>
          </a:p>
          <a:p>
            <a:r>
              <a:rPr lang="cs-CZ" dirty="0"/>
              <a:t>Snížení o 36 % dosáhnout snižováním bezvýznamných cel na produkty, které nedovážíme</a:t>
            </a:r>
          </a:p>
          <a:p>
            <a:r>
              <a:rPr lang="cs-CZ" dirty="0"/>
              <a:t>= politika EU</a:t>
            </a:r>
          </a:p>
          <a:p>
            <a:r>
              <a:rPr lang="cs-CZ" dirty="0"/>
              <a:t>&gt; </a:t>
            </a:r>
            <a:r>
              <a:rPr lang="cs-CZ" b="1" dirty="0"/>
              <a:t>často místo kvót prohibitivní cla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86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75"/>
    </mc:Choice>
    <mc:Fallback xmlns="">
      <p:transition spd="slow" advTm="96575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7DC1C-6767-4877-9171-54814827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 – 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9218A-6F76-49E8-9BE1-68DEAA57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 dát si celní závazky vysoko nad reálně aplikované clo, které pak lze dle potřeby zvyšovat</a:t>
            </a:r>
          </a:p>
          <a:p>
            <a:r>
              <a:rPr lang="cs-CZ" dirty="0"/>
              <a:t>Snížení o 36 % dosáhnout snižováním bezvýznamných cel na produkty, které nedovážíme</a:t>
            </a:r>
          </a:p>
          <a:p>
            <a:r>
              <a:rPr lang="cs-CZ" dirty="0"/>
              <a:t>= politika EU</a:t>
            </a:r>
          </a:p>
          <a:p>
            <a:r>
              <a:rPr lang="cs-CZ" dirty="0"/>
              <a:t>&gt; </a:t>
            </a:r>
            <a:r>
              <a:rPr lang="cs-CZ" b="1" dirty="0"/>
              <a:t>často místo kvót prohibitivní cla </a:t>
            </a:r>
          </a:p>
          <a:p>
            <a:r>
              <a:rPr lang="cs-CZ" dirty="0">
                <a:sym typeface="Wingdings" panose="05000000000000000000" pitchFamily="2" charset="2"/>
              </a:rPr>
              <a:t>Jednání – alespoň minimální prostor pro importy &gt; </a:t>
            </a:r>
            <a:r>
              <a:rPr lang="cs-CZ" b="1" dirty="0">
                <a:sym typeface="Wingdings" panose="05000000000000000000" pitchFamily="2" charset="2"/>
              </a:rPr>
              <a:t>celní kvóty</a:t>
            </a:r>
          </a:p>
          <a:p>
            <a:r>
              <a:rPr lang="cs-CZ" dirty="0">
                <a:sym typeface="Wingdings" panose="05000000000000000000" pitchFamily="2" charset="2"/>
              </a:rPr>
              <a:t>= určité množství zboží vstoupí na trh s relativně nízkým clem, po naplnění kvóty clo stoupne na původní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75"/>
    </mc:Choice>
    <mc:Fallback xmlns="">
      <p:transition spd="slow" advTm="96575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5E059-4E57-448A-8400-800F5F4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5E4B8-1254-492E-9EE9-C1EA8380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b="1" dirty="0"/>
              <a:t>Vnitřní opatření </a:t>
            </a:r>
            <a:r>
              <a:rPr lang="cs-CZ" dirty="0"/>
              <a:t>– různé formy podpory zemědělství - </a:t>
            </a:r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, </a:t>
            </a:r>
            <a:r>
              <a:rPr lang="cs-CZ" b="1" dirty="0">
                <a:solidFill>
                  <a:srgbClr val="FFC000"/>
                </a:solidFill>
              </a:rPr>
              <a:t>jantarová (amber) </a:t>
            </a:r>
            <a:r>
              <a:rPr lang="cs-CZ" dirty="0"/>
              <a:t>a </a:t>
            </a:r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schránka</a:t>
            </a:r>
          </a:p>
        </p:txBody>
      </p:sp>
    </p:spTree>
    <p:extLst>
      <p:ext uri="{BB962C8B-B14F-4D97-AF65-F5344CB8AC3E}">
        <p14:creationId xmlns:p14="http://schemas.microsoft.com/office/powerpoint/2010/main" val="7472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91"/>
    </mc:Choice>
    <mc:Fallback xmlns="">
      <p:transition spd="slow" advTm="27629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5E059-4E57-448A-8400-800F5F4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5E4B8-1254-492E-9EE9-C1EA8380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b="1" dirty="0"/>
              <a:t>Vnitřní opatření </a:t>
            </a:r>
            <a:r>
              <a:rPr lang="cs-CZ" dirty="0"/>
              <a:t>– různé formy podpory zemědělství - </a:t>
            </a:r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, </a:t>
            </a:r>
            <a:r>
              <a:rPr lang="cs-CZ" b="1" dirty="0">
                <a:solidFill>
                  <a:srgbClr val="FFC000"/>
                </a:solidFill>
              </a:rPr>
              <a:t>jantarová (amber) </a:t>
            </a:r>
            <a:r>
              <a:rPr lang="cs-CZ" dirty="0"/>
              <a:t>a </a:t>
            </a:r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schránka</a:t>
            </a:r>
          </a:p>
          <a:p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– opatření, která nemají vliv na obchod (</a:t>
            </a:r>
            <a:r>
              <a:rPr lang="cs-CZ" b="1" dirty="0"/>
              <a:t>transfery</a:t>
            </a:r>
            <a:r>
              <a:rPr lang="cs-CZ" dirty="0"/>
              <a:t>) – </a:t>
            </a:r>
            <a:r>
              <a:rPr lang="cs-CZ" b="1" dirty="0"/>
              <a:t>povoleno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91"/>
    </mc:Choice>
    <mc:Fallback xmlns="">
      <p:transition spd="slow" advTm="27629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5E059-4E57-448A-8400-800F5F4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5E4B8-1254-492E-9EE9-C1EA8380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b="1" dirty="0"/>
              <a:t>Vnitřní opatření </a:t>
            </a:r>
            <a:r>
              <a:rPr lang="cs-CZ" dirty="0"/>
              <a:t>– různé formy podpory zemědělství - </a:t>
            </a:r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, </a:t>
            </a:r>
            <a:r>
              <a:rPr lang="cs-CZ" b="1" dirty="0">
                <a:solidFill>
                  <a:srgbClr val="FFC000"/>
                </a:solidFill>
              </a:rPr>
              <a:t>jantarová (amber) </a:t>
            </a:r>
            <a:r>
              <a:rPr lang="cs-CZ" dirty="0"/>
              <a:t>a </a:t>
            </a:r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schránka</a:t>
            </a:r>
          </a:p>
          <a:p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– opatření, která nemají vliv na obchod (</a:t>
            </a:r>
            <a:r>
              <a:rPr lang="cs-CZ" b="1" dirty="0"/>
              <a:t>transfery</a:t>
            </a:r>
            <a:r>
              <a:rPr lang="cs-CZ" dirty="0"/>
              <a:t>) – </a:t>
            </a:r>
            <a:r>
              <a:rPr lang="cs-CZ" b="1" dirty="0"/>
              <a:t>povoleno </a:t>
            </a:r>
          </a:p>
          <a:p>
            <a:r>
              <a:rPr lang="cs-CZ" b="1" dirty="0">
                <a:solidFill>
                  <a:srgbClr val="FFC000"/>
                </a:solidFill>
              </a:rPr>
              <a:t>Jantarová </a:t>
            </a:r>
            <a:r>
              <a:rPr lang="cs-CZ" dirty="0"/>
              <a:t>– subvence, minimální a </a:t>
            </a:r>
            <a:r>
              <a:rPr lang="cs-CZ" b="1" dirty="0"/>
              <a:t>garantované ceny </a:t>
            </a:r>
            <a:r>
              <a:rPr lang="cs-CZ" dirty="0"/>
              <a:t>- </a:t>
            </a:r>
            <a:r>
              <a:rPr lang="cs-CZ" dirty="0" err="1"/>
              <a:t>distorzivní</a:t>
            </a:r>
            <a:endParaRPr lang="cs-CZ" dirty="0"/>
          </a:p>
          <a:p>
            <a:r>
              <a:rPr lang="cs-CZ" dirty="0"/>
              <a:t>&gt; sečíst = </a:t>
            </a:r>
            <a:r>
              <a:rPr lang="cs-CZ" b="1" dirty="0" err="1"/>
              <a:t>aggregate</a:t>
            </a:r>
            <a:r>
              <a:rPr lang="cs-CZ" b="1" dirty="0"/>
              <a:t> </a:t>
            </a:r>
            <a:r>
              <a:rPr lang="cs-CZ" b="1" dirty="0" err="1"/>
              <a:t>measure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support (</a:t>
            </a:r>
            <a:r>
              <a:rPr lang="cs-CZ" b="1" dirty="0">
                <a:solidFill>
                  <a:srgbClr val="FF0000"/>
                </a:solidFill>
              </a:rPr>
              <a:t>AMS</a:t>
            </a:r>
            <a:r>
              <a:rPr lang="cs-CZ" b="1" dirty="0"/>
              <a:t>), snížit o 20 %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91"/>
    </mc:Choice>
    <mc:Fallback xmlns="">
      <p:transition spd="slow" advTm="27629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5E059-4E57-448A-8400-800F5F4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5E4B8-1254-492E-9EE9-C1EA8380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3) </a:t>
            </a:r>
            <a:r>
              <a:rPr lang="cs-CZ" b="1" dirty="0"/>
              <a:t>Vnitřní opatření </a:t>
            </a:r>
            <a:r>
              <a:rPr lang="cs-CZ" dirty="0"/>
              <a:t>– různé formy podpory zemědělství - </a:t>
            </a:r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, </a:t>
            </a:r>
            <a:r>
              <a:rPr lang="cs-CZ" b="1" dirty="0">
                <a:solidFill>
                  <a:srgbClr val="FFC000"/>
                </a:solidFill>
              </a:rPr>
              <a:t>jantarová (amber) </a:t>
            </a:r>
            <a:r>
              <a:rPr lang="cs-CZ" dirty="0"/>
              <a:t>a </a:t>
            </a:r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schránka</a:t>
            </a:r>
          </a:p>
          <a:p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– opatření, která nemají vliv na obchod (</a:t>
            </a:r>
            <a:r>
              <a:rPr lang="cs-CZ" b="1" dirty="0"/>
              <a:t>transfery</a:t>
            </a:r>
            <a:r>
              <a:rPr lang="cs-CZ" dirty="0"/>
              <a:t>) – </a:t>
            </a:r>
            <a:r>
              <a:rPr lang="cs-CZ" b="1" dirty="0"/>
              <a:t>povoleno </a:t>
            </a:r>
          </a:p>
          <a:p>
            <a:r>
              <a:rPr lang="cs-CZ" b="1" dirty="0">
                <a:solidFill>
                  <a:srgbClr val="FFC000"/>
                </a:solidFill>
              </a:rPr>
              <a:t>Jantarová </a:t>
            </a:r>
            <a:r>
              <a:rPr lang="cs-CZ" dirty="0"/>
              <a:t>– subvence, minimální a garantované ceny - </a:t>
            </a:r>
            <a:r>
              <a:rPr lang="cs-CZ" dirty="0" err="1"/>
              <a:t>distorzivní</a:t>
            </a:r>
            <a:endParaRPr lang="cs-CZ" dirty="0"/>
          </a:p>
          <a:p>
            <a:r>
              <a:rPr lang="cs-CZ" dirty="0"/>
              <a:t>&gt; sečíst = </a:t>
            </a:r>
            <a:r>
              <a:rPr lang="cs-CZ" b="1" dirty="0" err="1"/>
              <a:t>aggregate</a:t>
            </a:r>
            <a:r>
              <a:rPr lang="cs-CZ" b="1" dirty="0"/>
              <a:t> </a:t>
            </a:r>
            <a:r>
              <a:rPr lang="cs-CZ" b="1" dirty="0" err="1"/>
              <a:t>measure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support (</a:t>
            </a:r>
            <a:r>
              <a:rPr lang="cs-CZ" b="1" dirty="0">
                <a:solidFill>
                  <a:srgbClr val="FF0000"/>
                </a:solidFill>
              </a:rPr>
              <a:t>AMS</a:t>
            </a:r>
            <a:r>
              <a:rPr lang="cs-CZ" b="1" dirty="0"/>
              <a:t>), snížit o 20 %</a:t>
            </a:r>
          </a:p>
          <a:p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– ovlivňují obchod, ale </a:t>
            </a:r>
            <a:r>
              <a:rPr lang="cs-CZ" b="1" dirty="0"/>
              <a:t>motivují ke snížení produkce</a:t>
            </a:r>
          </a:p>
          <a:p>
            <a:r>
              <a:rPr lang="cs-CZ" dirty="0"/>
              <a:t>- platby za nevyužití půdy v EU</a:t>
            </a:r>
          </a:p>
          <a:p>
            <a:r>
              <a:rPr lang="cs-CZ" dirty="0"/>
              <a:t>- </a:t>
            </a:r>
            <a:r>
              <a:rPr lang="cs-CZ" b="1" dirty="0"/>
              <a:t>povoleno </a:t>
            </a:r>
            <a:r>
              <a:rPr lang="cs-CZ" dirty="0"/>
              <a:t>(jinak by EU nesouhlasila s Dohodou)</a:t>
            </a:r>
          </a:p>
        </p:txBody>
      </p:sp>
    </p:spTree>
    <p:extLst>
      <p:ext uri="{BB962C8B-B14F-4D97-AF65-F5344CB8AC3E}">
        <p14:creationId xmlns:p14="http://schemas.microsoft.com/office/powerpoint/2010/main" val="19484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91"/>
    </mc:Choice>
    <mc:Fallback xmlns="">
      <p:transition spd="slow" advTm="27629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CB25E-4D6F-40BE-897C-46A41E1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10B67-D3FF-4BF6-B8B4-89FCA7E6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4) Zdravotní aspekty </a:t>
            </a:r>
            <a:r>
              <a:rPr lang="cs-CZ" dirty="0"/>
              <a:t>– nezávadnost potravin</a:t>
            </a:r>
          </a:p>
          <a:p>
            <a:r>
              <a:rPr lang="cs-CZ" dirty="0"/>
              <a:t>- </a:t>
            </a:r>
            <a:r>
              <a:rPr lang="cs-CZ" dirty="0" err="1"/>
              <a:t>AoA</a:t>
            </a:r>
            <a:r>
              <a:rPr lang="cs-CZ" dirty="0"/>
              <a:t> odkazuje na </a:t>
            </a:r>
            <a:r>
              <a:rPr lang="cs-CZ" b="1" dirty="0"/>
              <a:t>Dohodu o sanitárních a fytosanitárních opatřeních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- viz. netarifní překážky </a:t>
            </a:r>
          </a:p>
        </p:txBody>
      </p:sp>
    </p:spTree>
    <p:extLst>
      <p:ext uri="{BB962C8B-B14F-4D97-AF65-F5344CB8AC3E}">
        <p14:creationId xmlns:p14="http://schemas.microsoft.com/office/powerpoint/2010/main" val="32450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6"/>
    </mc:Choice>
    <mc:Fallback xmlns="">
      <p:transition spd="slow" advTm="54656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CB25E-4D6F-40BE-897C-46A41E1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10B67-D3FF-4BF6-B8B4-89FCA7E6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Výjimky pro rozvojové země – mírnější povinnosti snížení vnější ochrany, u řady z nich žádná povinnost snížit </a:t>
            </a:r>
            <a:r>
              <a:rPr lang="cs-CZ" b="1" dirty="0">
                <a:solidFill>
                  <a:srgbClr val="FFC000"/>
                </a:solidFill>
                <a:sym typeface="Wingdings" panose="05000000000000000000" pitchFamily="2" charset="2"/>
              </a:rPr>
              <a:t>AMS</a:t>
            </a:r>
            <a:r>
              <a:rPr lang="cs-CZ" dirty="0">
                <a:sym typeface="Wingdings" panose="05000000000000000000" pitchFamily="2" charset="2"/>
              </a:rPr>
              <a:t>, mohou používat exportní subvence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6"/>
    </mc:Choice>
    <mc:Fallback xmlns="">
      <p:transition spd="slow" advTm="54656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3B984-3E37-4E7B-B46E-3EFDB6C5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Katarské kolo (2001 - ∞) </a:t>
            </a:r>
            <a:br>
              <a:rPr lang="cs-CZ" dirty="0"/>
            </a:b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B9DE7-B0D9-4580-8C76-13DE6138A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Velký tlak rozvojových zemí na liberalizaci zemědělství</a:t>
            </a:r>
          </a:p>
          <a:p>
            <a:r>
              <a:rPr lang="cs-CZ" dirty="0"/>
              <a:t>Zákaz exportních subvencí vyspělých zemí – jeden z mála úspěchů celého kola</a:t>
            </a:r>
          </a:p>
          <a:p>
            <a:r>
              <a:rPr lang="cs-CZ" dirty="0"/>
              <a:t>Řada koalic – G20 (většinou exportéři), G33 (rozvojové země dovážející jídlo &gt; chtějí zachování podpory ve vyspělých státech, aby jídlo zůstalo levné), G10 (protekcionistické vyspělé státy)</a:t>
            </a:r>
          </a:p>
          <a:p>
            <a:r>
              <a:rPr lang="cs-CZ" dirty="0" err="1"/>
              <a:t>LDCs</a:t>
            </a:r>
            <a:r>
              <a:rPr lang="cs-CZ" dirty="0"/>
              <a:t> </a:t>
            </a:r>
            <a:r>
              <a:rPr lang="cs-CZ" b="1" dirty="0"/>
              <a:t>nemají bohatým zemím co nabídnout na výměnu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7"/>
    </mc:Choice>
    <mc:Fallback xmlns="">
      <p:transition spd="slow" advTm="328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6D8D3-5CB9-4F8B-A6D4-3EBF3882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mozaika&#10;&#10;Popis byl vytvořen automaticky">
            <a:extLst>
              <a:ext uri="{FF2B5EF4-FFF2-40B4-BE49-F238E27FC236}">
                <a16:creationId xmlns:a16="http://schemas.microsoft.com/office/drawing/2014/main" id="{2164DD0C-D3F5-4E64-BA39-2D2A07F08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5" y="1248569"/>
            <a:ext cx="4956969" cy="4956969"/>
          </a:xfrm>
        </p:spPr>
      </p:pic>
    </p:spTree>
    <p:extLst>
      <p:ext uri="{BB962C8B-B14F-4D97-AF65-F5344CB8AC3E}">
        <p14:creationId xmlns:p14="http://schemas.microsoft.com/office/powerpoint/2010/main" val="3693314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76AE1-4624-4260-A67D-78C34675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 - výsledky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DDE7F-1701-4C5E-A1D8-CED08419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Celková ochrana ve vyspělých zemích zůstala vysoká</a:t>
            </a:r>
          </a:p>
          <a:p>
            <a:r>
              <a:rPr lang="cs-CZ" b="1" dirty="0"/>
              <a:t>Pokrok v „</a:t>
            </a:r>
            <a:r>
              <a:rPr lang="cs-CZ" b="1" dirty="0" err="1">
                <a:solidFill>
                  <a:srgbClr val="FF0000"/>
                </a:solidFill>
              </a:rPr>
              <a:t>decoupling</a:t>
            </a:r>
            <a:r>
              <a:rPr lang="cs-CZ" b="1" dirty="0"/>
              <a:t>“ – oddělení podpory od produkce a obchodu</a:t>
            </a:r>
          </a:p>
          <a:p>
            <a:r>
              <a:rPr lang="cs-CZ" dirty="0"/>
              <a:t>&gt; </a:t>
            </a:r>
            <a:r>
              <a:rPr lang="cs-CZ" b="1" dirty="0"/>
              <a:t>zemědělské dotace v EU bez ohledu na objem produkce</a:t>
            </a:r>
            <a:r>
              <a:rPr lang="cs-CZ" dirty="0"/>
              <a:t>, jen transfer bohatství, neovlivňuje podněty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30"/>
    </mc:Choice>
    <mc:Fallback xmlns="">
      <p:transition spd="slow" advTm="8603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58B70-0F38-4498-AD3F-B3A0675E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13265-DC82-4F3D-B70A-84BE4502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1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22"/>
    </mc:Choice>
    <mc:Fallback xmlns="">
      <p:transition spd="slow" advTm="139122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58B70-0F38-4498-AD3F-B3A0675E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13265-DC82-4F3D-B70A-84BE4502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pracovní sílu náročné &gt; výhoda pro země s levnou pracovní silou</a:t>
            </a:r>
          </a:p>
          <a:p>
            <a:r>
              <a:rPr lang="cs-CZ" dirty="0"/>
              <a:t>Často první druh průmyslu (Průmyslová revoluce v Británii….)</a:t>
            </a:r>
          </a:p>
        </p:txBody>
      </p:sp>
    </p:spTree>
    <p:extLst>
      <p:ext uri="{BB962C8B-B14F-4D97-AF65-F5344CB8AC3E}">
        <p14:creationId xmlns:p14="http://schemas.microsoft.com/office/powerpoint/2010/main" val="8470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22"/>
    </mc:Choice>
    <mc:Fallback xmlns="">
      <p:transition spd="slow" advTm="139122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58B70-0F38-4498-AD3F-B3A0675E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13265-DC82-4F3D-B70A-84BE4502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pracovní sílu náročné</a:t>
            </a:r>
          </a:p>
          <a:p>
            <a:r>
              <a:rPr lang="cs-CZ" dirty="0"/>
              <a:t>Často první druh průmyslu (Průmyslová revoluce v Británii….)</a:t>
            </a:r>
          </a:p>
          <a:p>
            <a:r>
              <a:rPr lang="cs-CZ" dirty="0"/>
              <a:t>Původně zařazeno do GATT, ale strach USA z Asie</a:t>
            </a:r>
          </a:p>
          <a:p>
            <a:r>
              <a:rPr lang="cs-CZ" dirty="0"/>
              <a:t>Vstup </a:t>
            </a:r>
            <a:r>
              <a:rPr lang="cs-CZ" b="1" dirty="0"/>
              <a:t>Japonska</a:t>
            </a:r>
            <a:r>
              <a:rPr lang="cs-CZ" dirty="0"/>
              <a:t> do GATT 1955 – „</a:t>
            </a:r>
            <a:r>
              <a:rPr lang="cs-CZ" b="1" dirty="0"/>
              <a:t>dobrovolné“ omezení vývozu </a:t>
            </a:r>
            <a:r>
              <a:rPr lang="cs-CZ" dirty="0"/>
              <a:t>do USA (VER)</a:t>
            </a:r>
          </a:p>
        </p:txBody>
      </p:sp>
    </p:spTree>
    <p:extLst>
      <p:ext uri="{BB962C8B-B14F-4D97-AF65-F5344CB8AC3E}">
        <p14:creationId xmlns:p14="http://schemas.microsoft.com/office/powerpoint/2010/main" val="39116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22"/>
    </mc:Choice>
    <mc:Fallback xmlns="">
      <p:transition spd="slow" advTm="139122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5FD29-8C71-4585-913F-83496615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exteriér, budova, osoba&#10;&#10;Popis byl vytvořen automaticky">
            <a:extLst>
              <a:ext uri="{FF2B5EF4-FFF2-40B4-BE49-F238E27FC236}">
                <a16:creationId xmlns:a16="http://schemas.microsoft.com/office/drawing/2014/main" id="{6485B1C1-E164-494F-A14C-0EEFD4F06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770301"/>
            <a:ext cx="5486243" cy="5722574"/>
          </a:xfrm>
        </p:spPr>
      </p:pic>
    </p:spTree>
    <p:extLst>
      <p:ext uri="{BB962C8B-B14F-4D97-AF65-F5344CB8AC3E}">
        <p14:creationId xmlns:p14="http://schemas.microsoft.com/office/powerpoint/2010/main" val="28793710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0EB05-D3E0-4F41-9056-548035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25BEB-47C2-4DED-9CF4-0F94D42A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Příprava na Kennedyho kolo </a:t>
            </a:r>
            <a:r>
              <a:rPr lang="cs-CZ" dirty="0"/>
              <a:t>– odpor zájmových skupin (podnikatelé a odbory v textilním průmyslu) </a:t>
            </a:r>
          </a:p>
          <a:p>
            <a:r>
              <a:rPr lang="cs-CZ" dirty="0"/>
              <a:t>&gt; Kennedyho administrativa jako ústupek protlačila </a:t>
            </a:r>
            <a:r>
              <a:rPr lang="cs-CZ" b="1" dirty="0" err="1"/>
              <a:t>Short</a:t>
            </a:r>
            <a:r>
              <a:rPr lang="cs-CZ" b="1" dirty="0"/>
              <a:t>-Term Arrangemen</a:t>
            </a:r>
            <a:r>
              <a:rPr lang="cs-CZ" dirty="0"/>
              <a:t>t on </a:t>
            </a:r>
            <a:r>
              <a:rPr lang="cs-CZ" dirty="0" err="1"/>
              <a:t>Cotton</a:t>
            </a:r>
            <a:r>
              <a:rPr lang="cs-CZ" dirty="0"/>
              <a:t> </a:t>
            </a:r>
            <a:r>
              <a:rPr lang="cs-CZ" dirty="0" err="1"/>
              <a:t>Textiles</a:t>
            </a:r>
            <a:r>
              <a:rPr lang="cs-CZ" dirty="0"/>
              <a:t> (1961), který rychle nahradil </a:t>
            </a:r>
            <a:r>
              <a:rPr lang="en-US" b="1" dirty="0"/>
              <a:t>Long-Term Arrangement </a:t>
            </a:r>
            <a:r>
              <a:rPr lang="en-US" dirty="0"/>
              <a:t>regarding International Trade in Cotton Textiles </a:t>
            </a:r>
            <a:r>
              <a:rPr lang="cs-CZ" b="1" dirty="0"/>
              <a:t>(LTA; 1962)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98"/>
    </mc:Choice>
    <mc:Fallback xmlns="">
      <p:transition spd="slow" advTm="84798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ED577-7C31-4FCE-BA57-F157B68B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Term Arrangement (LTA)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C21F1-2328-4E85-BD49-580250AE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&gt; Síť bilaterálních kvót a dobrovolných omezení exportu</a:t>
            </a:r>
          </a:p>
          <a:p>
            <a:r>
              <a:rPr lang="cs-CZ" b="1" dirty="0"/>
              <a:t>Porušení MFN i zákazu kvantitativních omezení</a:t>
            </a:r>
          </a:p>
          <a:p>
            <a:r>
              <a:rPr lang="cs-CZ" dirty="0"/>
              <a:t>&gt; Proti pravidlům GATT!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04"/>
    </mc:Choice>
    <mc:Fallback xmlns="">
      <p:transition spd="slow" advTm="74704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ED577-7C31-4FCE-BA57-F157B68B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Term Arrangement (LTA)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C21F1-2328-4E85-BD49-580250AE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Síť bilaterálních kvót a dobrovolných omezení exportu</a:t>
            </a:r>
          </a:p>
          <a:p>
            <a:r>
              <a:rPr lang="cs-CZ" dirty="0"/>
              <a:t>Diskriminační, porušení zákazu kvantitativních omezení</a:t>
            </a:r>
          </a:p>
          <a:p>
            <a:r>
              <a:rPr lang="cs-CZ" dirty="0"/>
              <a:t>&gt; Proti pravidlům GATT!</a:t>
            </a:r>
          </a:p>
          <a:p>
            <a:endParaRPr lang="cs-CZ" b="1" dirty="0"/>
          </a:p>
          <a:p>
            <a:r>
              <a:rPr lang="cs-CZ" dirty="0"/>
              <a:t>V původním </a:t>
            </a:r>
            <a:r>
              <a:rPr lang="cs-CZ" dirty="0" err="1"/>
              <a:t>Short</a:t>
            </a:r>
            <a:r>
              <a:rPr lang="cs-CZ" dirty="0"/>
              <a:t>-Term Arrangement byly mezi jednotlivými státy domluveny </a:t>
            </a:r>
            <a:r>
              <a:rPr lang="cs-CZ" b="1" dirty="0"/>
              <a:t>limity exportu </a:t>
            </a:r>
            <a:r>
              <a:rPr lang="cs-CZ" dirty="0"/>
              <a:t>(např. UK a Indie)</a:t>
            </a:r>
          </a:p>
          <a:p>
            <a:r>
              <a:rPr lang="cs-CZ" dirty="0"/>
              <a:t>LTA stanovil, že export bavlněného textilu může oproti těmto kvótám růst maximálně </a:t>
            </a:r>
            <a:r>
              <a:rPr lang="cs-CZ" b="1" dirty="0"/>
              <a:t>o 5 % ročně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04"/>
    </mc:Choice>
    <mc:Fallback xmlns="">
      <p:transition spd="slow" advTm="74704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2EE54-C090-4D21-B17F-3904573D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interiér, fotka, skupina&#10;&#10;Popis byl vytvořen automaticky">
            <a:extLst>
              <a:ext uri="{FF2B5EF4-FFF2-40B4-BE49-F238E27FC236}">
                <a16:creationId xmlns:a16="http://schemas.microsoft.com/office/drawing/2014/main" id="{BCA661C4-DA75-4582-B382-28F4D8A54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392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"/>
    </mc:Choice>
    <mc:Fallback xmlns="">
      <p:transition spd="slow" advTm="5782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BFBB1-27CC-41D1-A31E-113861C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interiér, osoba, strop, sledování&#10;&#10;Popis byl vytvořen automaticky">
            <a:extLst>
              <a:ext uri="{FF2B5EF4-FFF2-40B4-BE49-F238E27FC236}">
                <a16:creationId xmlns:a16="http://schemas.microsoft.com/office/drawing/2014/main" id="{946EB370-A92E-40AE-95E0-FEB66A34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1" y="487964"/>
            <a:ext cx="4833937" cy="5882072"/>
          </a:xfrm>
        </p:spPr>
      </p:pic>
    </p:spTree>
    <p:extLst>
      <p:ext uri="{BB962C8B-B14F-4D97-AF65-F5344CB8AC3E}">
        <p14:creationId xmlns:p14="http://schemas.microsoft.com/office/powerpoint/2010/main" val="34449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2"/>
    </mc:Choice>
    <mc:Fallback xmlns="">
      <p:transition spd="slow" advTm="96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6914E-4EF9-45F4-895F-FDF039BA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příroda&#10;&#10;Popis byl vytvořen automaticky">
            <a:extLst>
              <a:ext uri="{FF2B5EF4-FFF2-40B4-BE49-F238E27FC236}">
                <a16:creationId xmlns:a16="http://schemas.microsoft.com/office/drawing/2014/main" id="{8F241F9B-9732-41BE-8D05-F7656F30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74" y="1825625"/>
            <a:ext cx="5807852" cy="4351338"/>
          </a:xfrm>
        </p:spPr>
      </p:pic>
    </p:spTree>
    <p:extLst>
      <p:ext uri="{BB962C8B-B14F-4D97-AF65-F5344CB8AC3E}">
        <p14:creationId xmlns:p14="http://schemas.microsoft.com/office/powerpoint/2010/main" val="21128106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3A5DE-DDA0-4310-9E09-A957B1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00E5A-64DD-4E7B-9436-B11EA77F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Tokijské kolo – LTA nahrazeny </a:t>
            </a:r>
            <a:r>
              <a:rPr lang="cs-CZ" b="1" dirty="0" err="1"/>
              <a:t>Multi</a:t>
            </a:r>
            <a:r>
              <a:rPr lang="cs-CZ" b="1" dirty="0"/>
              <a:t> </a:t>
            </a:r>
            <a:r>
              <a:rPr lang="cs-CZ" b="1" dirty="0" err="1"/>
              <a:t>Fibre</a:t>
            </a:r>
            <a:r>
              <a:rPr lang="cs-CZ" b="1" dirty="0"/>
              <a:t> </a:t>
            </a:r>
            <a:r>
              <a:rPr lang="cs-CZ" b="1" dirty="0" err="1"/>
              <a:t>Arrangements</a:t>
            </a:r>
            <a:r>
              <a:rPr lang="cs-CZ" b="1" dirty="0"/>
              <a:t> (MFA; 1974), </a:t>
            </a:r>
            <a:r>
              <a:rPr lang="cs-CZ" dirty="0"/>
              <a:t>které byly pravidelně obnovovány</a:t>
            </a:r>
          </a:p>
          <a:p>
            <a:r>
              <a:rPr lang="cs-CZ" dirty="0"/>
              <a:t>Opět tlak domácí lobby v souvislosti se schvalováním zákona –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1974</a:t>
            </a:r>
          </a:p>
          <a:p>
            <a:r>
              <a:rPr lang="cs-CZ" b="1" dirty="0"/>
              <a:t>Opět síť bilaterálních kvót a </a:t>
            </a:r>
            <a:r>
              <a:rPr lang="cs-CZ" b="1" dirty="0" err="1"/>
              <a:t>VERs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0"/>
    </mc:Choice>
    <mc:Fallback xmlns="">
      <p:transition spd="slow" advTm="5116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0EB05-D3E0-4F41-9056-548035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25BEB-47C2-4DED-9CF4-0F94D42A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Příprava na Kennedyho kolo </a:t>
            </a:r>
            <a:r>
              <a:rPr lang="cs-CZ" dirty="0"/>
              <a:t>– odpor zájmových skupin (podnikatelé a odbory v textilním průmyslu) </a:t>
            </a:r>
          </a:p>
          <a:p>
            <a:r>
              <a:rPr lang="cs-CZ" dirty="0"/>
              <a:t>&gt; Kennedyho administrativa jako ústupek protlačila </a:t>
            </a:r>
            <a:r>
              <a:rPr lang="cs-CZ" b="1" dirty="0" err="1"/>
              <a:t>Short</a:t>
            </a:r>
            <a:r>
              <a:rPr lang="cs-CZ" b="1" dirty="0"/>
              <a:t>-Term Arrangemen</a:t>
            </a:r>
            <a:r>
              <a:rPr lang="cs-CZ" dirty="0"/>
              <a:t>t on </a:t>
            </a:r>
            <a:r>
              <a:rPr lang="cs-CZ" dirty="0" err="1">
                <a:solidFill>
                  <a:srgbClr val="FF0000"/>
                </a:solidFill>
              </a:rPr>
              <a:t>Cotton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Textiles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(1961), který rychle nahradil </a:t>
            </a:r>
            <a:r>
              <a:rPr lang="en-US" b="1" dirty="0"/>
              <a:t>Long-Term Arrangement </a:t>
            </a:r>
            <a:r>
              <a:rPr lang="en-US" dirty="0"/>
              <a:t>regarding International Trade in </a:t>
            </a:r>
            <a:r>
              <a:rPr lang="en-US" dirty="0">
                <a:solidFill>
                  <a:srgbClr val="FF0000"/>
                </a:solidFill>
              </a:rPr>
              <a:t>Cotton Textiles </a:t>
            </a:r>
            <a:r>
              <a:rPr lang="cs-CZ" b="1" dirty="0"/>
              <a:t>(LTA; 1962)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98"/>
    </mc:Choice>
    <mc:Fallback xmlns="">
      <p:transition spd="slow" advTm="84798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3A5DE-DDA0-4310-9E09-A957B1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00E5A-64DD-4E7B-9436-B11EA77F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Tokijské kolo – LTA nahrazeny </a:t>
            </a:r>
            <a:r>
              <a:rPr lang="cs-CZ" b="1" dirty="0" err="1"/>
              <a:t>Multi</a:t>
            </a:r>
            <a:r>
              <a:rPr lang="cs-CZ" b="1" dirty="0"/>
              <a:t> </a:t>
            </a:r>
            <a:r>
              <a:rPr lang="cs-CZ" b="1" dirty="0" err="1"/>
              <a:t>Fibre</a:t>
            </a:r>
            <a:r>
              <a:rPr lang="cs-CZ" b="1" dirty="0"/>
              <a:t> </a:t>
            </a:r>
            <a:r>
              <a:rPr lang="cs-CZ" b="1" dirty="0" err="1"/>
              <a:t>Arrangements</a:t>
            </a:r>
            <a:r>
              <a:rPr lang="cs-CZ" b="1" dirty="0"/>
              <a:t> (MFA; 1974), </a:t>
            </a:r>
            <a:r>
              <a:rPr lang="cs-CZ" dirty="0"/>
              <a:t>které byly pravidelně obnovovány</a:t>
            </a:r>
          </a:p>
          <a:p>
            <a:r>
              <a:rPr lang="cs-CZ" dirty="0"/>
              <a:t>Opět tlak domácí lobby v souvislosti se schvalováním zákona –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1974</a:t>
            </a:r>
          </a:p>
          <a:p>
            <a:r>
              <a:rPr lang="cs-CZ" b="1" dirty="0"/>
              <a:t>Opět síť bilaterálních kvót a </a:t>
            </a:r>
            <a:r>
              <a:rPr lang="cs-CZ" b="1" dirty="0" err="1"/>
              <a:t>VERs</a:t>
            </a:r>
            <a:endParaRPr lang="cs-CZ" b="1" dirty="0"/>
          </a:p>
          <a:p>
            <a:r>
              <a:rPr lang="cs-CZ" b="1" dirty="0"/>
              <a:t>Rozdíl oproti LTA – </a:t>
            </a:r>
            <a:r>
              <a:rPr lang="cs-CZ" dirty="0"/>
              <a:t>protekce se rozšířila z bavlněného textilu </a:t>
            </a:r>
            <a:r>
              <a:rPr lang="cs-CZ" b="1" dirty="0"/>
              <a:t>i na oblečení z jiných materiálů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0"/>
    </mc:Choice>
    <mc:Fallback xmlns="">
      <p:transition spd="slow" advTm="5116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3A5DE-DDA0-4310-9E09-A957B1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00E5A-64DD-4E7B-9436-B11EA77F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Růst exportu maximálně </a:t>
            </a:r>
            <a:r>
              <a:rPr lang="cs-CZ" b="1" dirty="0"/>
              <a:t>6 % ročně</a:t>
            </a:r>
          </a:p>
          <a:p>
            <a:r>
              <a:rPr lang="cs-CZ" dirty="0"/>
              <a:t>„</a:t>
            </a:r>
            <a:r>
              <a:rPr lang="cs-CZ" b="1" dirty="0"/>
              <a:t>Kvóty přeskakující FDI</a:t>
            </a:r>
            <a:r>
              <a:rPr lang="cs-CZ" dirty="0"/>
              <a:t>“ – přesun do zemí, které nebyly do MFA zapojeny</a:t>
            </a:r>
          </a:p>
          <a:p>
            <a:r>
              <a:rPr lang="cs-CZ" b="1" dirty="0"/>
              <a:t>Některé země nebyly zapojeny a přesunula se tam produkce – Bangladéš!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BC2E4-0804-4985-9101-6E563C6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budova, interiér, oranžová&#10;&#10;Popis byl vytvořen automaticky">
            <a:extLst>
              <a:ext uri="{FF2B5EF4-FFF2-40B4-BE49-F238E27FC236}">
                <a16:creationId xmlns:a16="http://schemas.microsoft.com/office/drawing/2014/main" id="{CB371BA7-CA23-4874-859D-D46B5C333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69068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822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16"/>
    </mc:Choice>
    <mc:Fallback xmlns="">
      <p:transition spd="slow" advTm="46616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3A5DE-DDA0-4310-9E09-A957B1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00E5A-64DD-4E7B-9436-B11EA77F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80‘s – do MFA zapojeno 45 zemí, zároveň textil tvořil 45 % exportu rozvojových zemí do zemí OECD </a:t>
            </a:r>
          </a:p>
          <a:p>
            <a:r>
              <a:rPr lang="cs-CZ" dirty="0"/>
              <a:t>= </a:t>
            </a:r>
            <a:r>
              <a:rPr lang="cs-CZ" b="1" dirty="0"/>
              <a:t>MFA byly základem režimu obchodu Sever-Jih!</a:t>
            </a:r>
          </a:p>
          <a:p>
            <a:r>
              <a:rPr lang="cs-CZ" dirty="0"/>
              <a:t>+ další </a:t>
            </a:r>
            <a:r>
              <a:rPr lang="cs-CZ" dirty="0" err="1"/>
              <a:t>VERs</a:t>
            </a:r>
            <a:r>
              <a:rPr lang="cs-CZ" dirty="0"/>
              <a:t> v jiných oblastech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7"/>
    </mc:Choice>
    <mc:Fallback xmlns="">
      <p:transition spd="slow" advTm="56597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9CDE0-9C96-48B4-9DA8-8632FFFD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LTA a 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1198C-BB53-4516-99DA-4E19B8E1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Dopad – zpomalilo to ve vyspělých zemích pokles zaměstnanosti, špatné pro spotřebitele</a:t>
            </a:r>
          </a:p>
          <a:p>
            <a:r>
              <a:rPr lang="cs-CZ" dirty="0"/>
              <a:t>Řešilo to jenom kvantitu - exportéři částečně kompenzovaní vyšší cenou, motivováni k vyšší kvalitě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48"/>
    </mc:Choice>
    <mc:Fallback xmlns="">
      <p:transition spd="slow" advTm="128848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9CDE0-9C96-48B4-9DA8-8632FFFD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LTA a 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1198C-BB53-4516-99DA-4E19B8E1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Dopad – zpomalilo to pokles zaměstnanosti, špatné pro spotřebitele</a:t>
            </a:r>
          </a:p>
          <a:p>
            <a:r>
              <a:rPr lang="cs-CZ" dirty="0"/>
              <a:t>Řešilo to jenom kvantitu - exportéři částečně kompenzovaní vyšší cenou, motivováni k vyšší kvalitě</a:t>
            </a:r>
          </a:p>
          <a:p>
            <a:r>
              <a:rPr lang="cs-CZ" dirty="0"/>
              <a:t>Špatné pro Čínu, Hongkong a další nejvíce konkurenceschopné země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48"/>
    </mc:Choice>
    <mc:Fallback xmlns="">
      <p:transition spd="slow" advTm="128848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3425F-1F97-4D8A-9A85-D74D7FA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8F88B-37D3-413F-8DFB-E3C88AA6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a ES souhlasily </a:t>
            </a:r>
            <a:r>
              <a:rPr lang="cs-CZ" b="1" dirty="0"/>
              <a:t>s postupným zrušením MFA </a:t>
            </a:r>
            <a:r>
              <a:rPr lang="cs-CZ" dirty="0"/>
              <a:t>výměnou za uzavření TRIPS </a:t>
            </a:r>
          </a:p>
          <a:p>
            <a:r>
              <a:rPr lang="cs-CZ" dirty="0"/>
              <a:t>&gt; </a:t>
            </a:r>
            <a:r>
              <a:rPr lang="cs-CZ" b="1" dirty="0" err="1"/>
              <a:t>Agreement</a:t>
            </a:r>
            <a:r>
              <a:rPr lang="cs-CZ" b="1" dirty="0"/>
              <a:t> on </a:t>
            </a:r>
            <a:r>
              <a:rPr lang="cs-CZ" b="1" dirty="0" err="1"/>
              <a:t>Textiles</a:t>
            </a:r>
            <a:r>
              <a:rPr lang="cs-CZ" b="1" dirty="0"/>
              <a:t> and </a:t>
            </a:r>
            <a:r>
              <a:rPr lang="cs-CZ" b="1" dirty="0" err="1"/>
              <a:t>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7"/>
    </mc:Choice>
    <mc:Fallback xmlns="">
      <p:transition spd="slow" advTm="38017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F200-4C27-4C56-B50C-A749C39A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Textiles</a:t>
            </a:r>
            <a:r>
              <a:rPr lang="cs-CZ" dirty="0"/>
              <a:t> and </a:t>
            </a:r>
            <a:r>
              <a:rPr lang="cs-CZ" dirty="0" err="1"/>
              <a:t>Clothing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3134D-BA4D-43FC-B2C5-09948668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Jednorázová dohoda o zrušení </a:t>
            </a:r>
            <a:r>
              <a:rPr lang="cs-CZ" b="1" dirty="0" err="1"/>
              <a:t>Multi-Fibre</a:t>
            </a:r>
            <a:r>
              <a:rPr lang="cs-CZ" b="1" dirty="0"/>
              <a:t> Arrangement a vrácení textilu do režimu GATT</a:t>
            </a:r>
          </a:p>
          <a:p>
            <a:r>
              <a:rPr lang="cs-CZ" b="1" dirty="0"/>
              <a:t>Není tu tvořen speciální režim, naopak je rušen!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45"/>
    </mc:Choice>
    <mc:Fallback xmlns="">
      <p:transition spd="slow" advTm="1018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EF0B9-28DC-4939-9D39-7A8E3C38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bloha, exteriér, objekt v exteriéru, den&#10;&#10;Popis byl vytvořen automaticky">
            <a:extLst>
              <a:ext uri="{FF2B5EF4-FFF2-40B4-BE49-F238E27FC236}">
                <a16:creationId xmlns:a16="http://schemas.microsoft.com/office/drawing/2014/main" id="{3D52F64D-DE61-4055-8ECB-6F15CEE4A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428089"/>
            <a:ext cx="6587875" cy="4844124"/>
          </a:xfrm>
        </p:spPr>
      </p:pic>
    </p:spTree>
    <p:extLst>
      <p:ext uri="{BB962C8B-B14F-4D97-AF65-F5344CB8AC3E}">
        <p14:creationId xmlns:p14="http://schemas.microsoft.com/office/powerpoint/2010/main" val="41215936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F200-4C27-4C56-B50C-A749C39A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Textiles</a:t>
            </a:r>
            <a:r>
              <a:rPr lang="cs-CZ" dirty="0"/>
              <a:t> and </a:t>
            </a:r>
            <a:r>
              <a:rPr lang="cs-CZ" dirty="0" err="1"/>
              <a:t>Clothing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3134D-BA4D-43FC-B2C5-09948668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Jednorázová dohoda o zrušení </a:t>
            </a:r>
            <a:r>
              <a:rPr lang="cs-CZ" dirty="0" err="1"/>
              <a:t>Multi-Fibre</a:t>
            </a:r>
            <a:r>
              <a:rPr lang="cs-CZ" dirty="0"/>
              <a:t> Arrangement a vrácení textilu do režimu GATT</a:t>
            </a:r>
          </a:p>
          <a:p>
            <a:r>
              <a:rPr lang="cs-CZ" dirty="0"/>
              <a:t>Není tu tvořen speciální režim, naopak je rušen!</a:t>
            </a:r>
          </a:p>
          <a:p>
            <a:r>
              <a:rPr lang="cs-CZ" dirty="0"/>
              <a:t>Postupné navyšování a rušení kvót </a:t>
            </a:r>
            <a:r>
              <a:rPr lang="cs-CZ" b="1" dirty="0"/>
              <a:t>do roku 2005</a:t>
            </a:r>
          </a:p>
          <a:p>
            <a:r>
              <a:rPr lang="cs-CZ" dirty="0"/>
              <a:t>Vyspělé státy – </a:t>
            </a:r>
            <a:r>
              <a:rPr lang="cs-CZ" b="1" dirty="0"/>
              <a:t>prokrastinace</a:t>
            </a:r>
            <a:r>
              <a:rPr lang="cs-CZ" dirty="0"/>
              <a:t> - nejcitlivější kategorie zboží ponechány až do poslední vlny liberalizace</a:t>
            </a:r>
          </a:p>
          <a:p>
            <a:r>
              <a:rPr lang="cs-CZ" dirty="0"/>
              <a:t>Vůči Číně protekce zůstávala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45"/>
    </mc:Choice>
    <mc:Fallback xmlns="">
      <p:transition spd="slow" advTm="101845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143C0-63C2-42AA-A43F-ED6FB00B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0D4A10B-3BB8-403D-976D-26B11CECE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39" y="2127249"/>
            <a:ext cx="7698921" cy="3286125"/>
          </a:xfrm>
        </p:spPr>
      </p:pic>
    </p:spTree>
    <p:extLst>
      <p:ext uri="{BB962C8B-B14F-4D97-AF65-F5344CB8AC3E}">
        <p14:creationId xmlns:p14="http://schemas.microsoft.com/office/powerpoint/2010/main" val="25898410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F200-4C27-4C56-B50C-A749C39A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Textiles</a:t>
            </a:r>
            <a:r>
              <a:rPr lang="cs-CZ" dirty="0"/>
              <a:t> and </a:t>
            </a:r>
            <a:r>
              <a:rPr lang="cs-CZ" dirty="0" err="1"/>
              <a:t>Clothing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3134D-BA4D-43FC-B2C5-09948668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Zrušení kvót 2005 &gt; </a:t>
            </a:r>
            <a:r>
              <a:rPr lang="cs-CZ" b="1" dirty="0"/>
              <a:t>obrovský boom importu!</a:t>
            </a:r>
            <a:r>
              <a:rPr lang="cs-CZ" dirty="0"/>
              <a:t> </a:t>
            </a:r>
          </a:p>
          <a:p>
            <a:r>
              <a:rPr lang="cs-CZ" dirty="0"/>
              <a:t>Americké importy textilu z Číny vzrostly za rok o </a:t>
            </a:r>
            <a:r>
              <a:rPr lang="cs-CZ" b="1" dirty="0"/>
              <a:t>270 %!</a:t>
            </a:r>
          </a:p>
          <a:p>
            <a:r>
              <a:rPr lang="cs-CZ" dirty="0"/>
              <a:t>Čínský protokol o vstupu do WTO (2001) –dovoloval diskriminaci</a:t>
            </a:r>
            <a:r>
              <a:rPr lang="cs-CZ" dirty="0">
                <a:sym typeface="Wingdings" panose="05000000000000000000" pitchFamily="2" charset="2"/>
              </a:rPr>
              <a:t> a arbitrární zvyšování cel až do roku </a:t>
            </a:r>
            <a:r>
              <a:rPr lang="cs-CZ" b="1" dirty="0">
                <a:sym typeface="Wingdings" panose="05000000000000000000" pitchFamily="2" charset="2"/>
              </a:rPr>
              <a:t>2013</a:t>
            </a:r>
          </a:p>
          <a:p>
            <a:r>
              <a:rPr lang="cs-CZ" dirty="0">
                <a:sym typeface="Wingdings" panose="05000000000000000000" pitchFamily="2" charset="2"/>
              </a:rPr>
              <a:t>Čína raději souhlasila s dočasným obnovením kvót na textil, GATT režim až 2013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5"/>
    </mc:Choice>
    <mc:Fallback xmlns="">
      <p:transition spd="slow" advTm="68155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A21C2-EB4E-41C2-9EC8-41FA9416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B7BE0D5-1C39-4C1E-99C4-5A5A78EBB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210594"/>
            <a:ext cx="5286375" cy="3581400"/>
          </a:xfrm>
        </p:spPr>
      </p:pic>
    </p:spTree>
    <p:extLst>
      <p:ext uri="{BB962C8B-B14F-4D97-AF65-F5344CB8AC3E}">
        <p14:creationId xmlns:p14="http://schemas.microsoft.com/office/powerpoint/2010/main" val="41754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8"/>
    </mc:Choice>
    <mc:Fallback xmlns="">
      <p:transition spd="slow" advTm="14528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56D5B-23D0-4384-9491-7547DD52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ATC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4D5036-DBAE-4213-B433-08E4E3BB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Úspěšné zahrnutí textilu a oblečení pod režim GATT 1994</a:t>
            </a:r>
          </a:p>
          <a:p>
            <a:r>
              <a:rPr lang="cs-CZ" dirty="0"/>
              <a:t>Protekcionismus se přechodně koncentroval na Čínu – </a:t>
            </a:r>
            <a:r>
              <a:rPr lang="cs-CZ" b="1" dirty="0"/>
              <a:t>dobré pro ostatní rozvojové země</a:t>
            </a:r>
          </a:p>
          <a:p>
            <a:r>
              <a:rPr lang="cs-CZ" dirty="0"/>
              <a:t>Vyspělé státy mají pořád relativně vysoká cla, ale </a:t>
            </a:r>
            <a:r>
              <a:rPr lang="cs-CZ" b="1" dirty="0"/>
              <a:t>kvantitativní omezení byly odstraněny</a:t>
            </a:r>
          </a:p>
        </p:txBody>
      </p:sp>
    </p:spTree>
    <p:extLst>
      <p:ext uri="{BB962C8B-B14F-4D97-AF65-F5344CB8AC3E}">
        <p14:creationId xmlns:p14="http://schemas.microsoft.com/office/powerpoint/2010/main" val="6380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43"/>
    </mc:Choice>
    <mc:Fallback xmlns="">
      <p:transition spd="slow" advTm="39743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8E4E7-1DE5-40C1-92FD-40CB8DD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DCB93-AA14-4F6B-BD4C-D8C94C53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22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8E4E7-1DE5-40C1-92FD-40CB8DD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DCB93-AA14-4F6B-BD4C-D8C94C53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minula – dva typy – uzavřené a otevřené</a:t>
            </a:r>
          </a:p>
        </p:txBody>
      </p:sp>
    </p:spTree>
    <p:extLst>
      <p:ext uri="{BB962C8B-B14F-4D97-AF65-F5344CB8AC3E}">
        <p14:creationId xmlns:p14="http://schemas.microsoft.com/office/powerpoint/2010/main" val="29637259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8E4E7-1DE5-40C1-92FD-40CB8DD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DCB93-AA14-4F6B-BD4C-D8C94C53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minula – dva typy – uzavřené a otevřené</a:t>
            </a:r>
          </a:p>
          <a:p>
            <a:r>
              <a:rPr lang="cs-CZ" b="1" dirty="0"/>
              <a:t>Otevřené</a:t>
            </a:r>
            <a:r>
              <a:rPr lang="cs-CZ" dirty="0"/>
              <a:t> – závazky pouze pro signatáře, ale výsledky se aplikují na všechny členy WTO</a:t>
            </a:r>
          </a:p>
        </p:txBody>
      </p:sp>
    </p:spTree>
    <p:extLst>
      <p:ext uri="{BB962C8B-B14F-4D97-AF65-F5344CB8AC3E}">
        <p14:creationId xmlns:p14="http://schemas.microsoft.com/office/powerpoint/2010/main" val="34274353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8E4E7-1DE5-40C1-92FD-40CB8DD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DCB93-AA14-4F6B-BD4C-D8C94C53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minula – dva typy – uzavřené a otevřené</a:t>
            </a:r>
          </a:p>
          <a:p>
            <a:r>
              <a:rPr lang="cs-CZ" b="1" dirty="0"/>
              <a:t>Otevřené</a:t>
            </a:r>
            <a:r>
              <a:rPr lang="cs-CZ" dirty="0"/>
              <a:t> – závazky pouze pro signatáře, ale výsledky se aplikují na všechny členy WTO</a:t>
            </a:r>
          </a:p>
          <a:p>
            <a:r>
              <a:rPr lang="cs-CZ" b="1" dirty="0"/>
              <a:t>V souladu s MFN &gt; není potřeba, aby s tím souhlasili ostatní = </a:t>
            </a:r>
            <a:r>
              <a:rPr lang="cs-CZ" dirty="0"/>
              <a:t>je to kompromis mezi členy GATT, vlastně sjednané snížení cel</a:t>
            </a:r>
          </a:p>
        </p:txBody>
      </p:sp>
    </p:spTree>
    <p:extLst>
      <p:ext uri="{BB962C8B-B14F-4D97-AF65-F5344CB8AC3E}">
        <p14:creationId xmlns:p14="http://schemas.microsoft.com/office/powerpoint/2010/main" val="35056795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8E4E7-1DE5-40C1-92FD-40CB8DD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DCB93-AA14-4F6B-BD4C-D8C94C53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minula – dva typy – uzavřené a otevřené</a:t>
            </a:r>
          </a:p>
          <a:p>
            <a:r>
              <a:rPr lang="cs-CZ" b="1" dirty="0"/>
              <a:t>Otevřené</a:t>
            </a:r>
            <a:r>
              <a:rPr lang="cs-CZ" dirty="0"/>
              <a:t> – závazky pouze pro signatáře, ale výsledky se aplikují na všechny členy WTO</a:t>
            </a:r>
          </a:p>
          <a:p>
            <a:r>
              <a:rPr lang="cs-CZ" b="1" dirty="0"/>
              <a:t>V souladu s MFN &gt; není potřeba, aby s tím souhlasili ostatní = </a:t>
            </a:r>
            <a:r>
              <a:rPr lang="cs-CZ" dirty="0"/>
              <a:t>je to kompromis mezi členy GATT, vlastně sjednané snížení cel</a:t>
            </a:r>
          </a:p>
          <a:p>
            <a:r>
              <a:rPr lang="cs-CZ" dirty="0"/>
              <a:t>&gt; strach z černých pasažérů &gt; požadavek minimálního množství států = </a:t>
            </a:r>
            <a:r>
              <a:rPr lang="cs-CZ" b="1" dirty="0"/>
              <a:t>„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mass</a:t>
            </a:r>
            <a:r>
              <a:rPr lang="cs-CZ" b="1" dirty="0"/>
              <a:t> </a:t>
            </a:r>
            <a:r>
              <a:rPr lang="cs-CZ" b="1" dirty="0" err="1"/>
              <a:t>agreements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31521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3725</Words>
  <Application>Microsoft Office PowerPoint</Application>
  <PresentationFormat>Širokoúhlá obrazovka</PresentationFormat>
  <Paragraphs>412</Paragraphs>
  <Slides>120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120</vt:i4>
      </vt:variant>
    </vt:vector>
  </HeadingPairs>
  <TitlesOfParts>
    <vt:vector size="124" baseType="lpstr">
      <vt:lpstr>Arial</vt:lpstr>
      <vt:lpstr>Calibri</vt:lpstr>
      <vt:lpstr>Calibri Light</vt:lpstr>
      <vt:lpstr>Motiv Office</vt:lpstr>
      <vt:lpstr>Sektorové dohody ve WTO</vt:lpstr>
      <vt:lpstr>Minulá hodina</vt:lpstr>
      <vt:lpstr>Dnes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Dnes</vt:lpstr>
      <vt:lpstr>Dnes</vt:lpstr>
      <vt:lpstr>Zemědělství</vt:lpstr>
      <vt:lpstr>Zemědělství – vyspělé země</vt:lpstr>
      <vt:lpstr>Zemědělství – vyspělé země</vt:lpstr>
      <vt:lpstr>Problém kolektivní akce</vt:lpstr>
      <vt:lpstr>Zemědělství – vyspělé země</vt:lpstr>
      <vt:lpstr>Zemědělství – vyspělé země</vt:lpstr>
      <vt:lpstr>Zemědělství – vyspělé země</vt:lpstr>
      <vt:lpstr>Zemědělství – vyspělé země</vt:lpstr>
      <vt:lpstr>Zemědělství – vyspělé země</vt:lpstr>
      <vt:lpstr>Zemědělství – rozvojové země</vt:lpstr>
      <vt:lpstr>Zemědělství – rozvojové země</vt:lpstr>
      <vt:lpstr>Zemědělství – rozvojové země</vt:lpstr>
      <vt:lpstr>Zemědělství – rozvojové země</vt:lpstr>
      <vt:lpstr>Prezentace aplikace PowerPoint</vt:lpstr>
      <vt:lpstr>Zemědělství – rozvojové země</vt:lpstr>
      <vt:lpstr>Zemědělství – rozvojové země</vt:lpstr>
      <vt:lpstr>Prezentace aplikace PowerPoint</vt:lpstr>
      <vt:lpstr>Zemědělství – GATT 1947</vt:lpstr>
      <vt:lpstr>Zemědělství – GATT 1947</vt:lpstr>
      <vt:lpstr>Zemědělství – GATT 1947</vt:lpstr>
      <vt:lpstr>Zemědělství – GATT 1947</vt:lpstr>
      <vt:lpstr>Zemědělství – GATT 1947</vt:lpstr>
      <vt:lpstr>Zemědělství – GATT 1947</vt:lpstr>
      <vt:lpstr>Zemědělství – GATT 1947</vt:lpstr>
      <vt:lpstr>Zemědělství – GATT 1947</vt:lpstr>
      <vt:lpstr>Případová studie – původní CAP</vt:lpstr>
      <vt:lpstr>Případová studie – původní CAP</vt:lpstr>
      <vt:lpstr>Případová studie – původní CAP</vt:lpstr>
      <vt:lpstr>Případová studie – původní CAP</vt:lpstr>
      <vt:lpstr>Prezentace aplikace PowerPoint</vt:lpstr>
      <vt:lpstr>Prezentace aplikace PowerPoint</vt:lpstr>
      <vt:lpstr>Případová studie – cukr v EU</vt:lpstr>
      <vt:lpstr>Případová studie – cukr v EU</vt:lpstr>
      <vt:lpstr>Případová studie – cukr v EU</vt:lpstr>
      <vt:lpstr>Případová studie – cukr v EU</vt:lpstr>
      <vt:lpstr>Případová studie – cukr v EU</vt:lpstr>
      <vt:lpstr>Případová studie – cukr v EU</vt:lpstr>
      <vt:lpstr>Prezentace aplikace PowerPoint</vt:lpstr>
      <vt:lpstr>Případová studie – cukr v EU</vt:lpstr>
      <vt:lpstr>Případová studie – cukr v EU</vt:lpstr>
      <vt:lpstr>Uruguayské kolo</vt:lpstr>
      <vt:lpstr>Uruguayské kolo</vt:lpstr>
      <vt:lpstr>Uruguayské kolo</vt:lpstr>
      <vt:lpstr>Uruguayské kolo</vt:lpstr>
      <vt:lpstr>Dohoda o zemědělství</vt:lpstr>
      <vt:lpstr>Dohoda o zemědělství</vt:lpstr>
      <vt:lpstr>Dohoda o zemědělství</vt:lpstr>
      <vt:lpstr>Dohoda o zemědělství</vt:lpstr>
      <vt:lpstr>Dohoda o zemědělství</vt:lpstr>
      <vt:lpstr>Dohoda o zemědělství – přístup na trh</vt:lpstr>
      <vt:lpstr>Dohoda o zemědělství – přístup na trh</vt:lpstr>
      <vt:lpstr>Dohoda o zemědělství</vt:lpstr>
      <vt:lpstr>Dohoda o zemědělství</vt:lpstr>
      <vt:lpstr>Dohoda o zemědělství</vt:lpstr>
      <vt:lpstr>Dohoda o zemědělství</vt:lpstr>
      <vt:lpstr>Dohoda o zemědělství</vt:lpstr>
      <vt:lpstr>Dohoda o zemědělství</vt:lpstr>
      <vt:lpstr>Katarské kolo (2001 - ∞)   </vt:lpstr>
      <vt:lpstr>Dohoda o zemědělství - výsledky</vt:lpstr>
      <vt:lpstr>Textil</vt:lpstr>
      <vt:lpstr>Textil</vt:lpstr>
      <vt:lpstr>Textil</vt:lpstr>
      <vt:lpstr>Prezentace aplikace PowerPoint</vt:lpstr>
      <vt:lpstr>Textil</vt:lpstr>
      <vt:lpstr>Long Term Arrangement (LTA)</vt:lpstr>
      <vt:lpstr>Long Term Arrangement (LTA)</vt:lpstr>
      <vt:lpstr>Prezentace aplikace PowerPoint</vt:lpstr>
      <vt:lpstr>Prezentace aplikace PowerPoint</vt:lpstr>
      <vt:lpstr>MFA</vt:lpstr>
      <vt:lpstr>Textil</vt:lpstr>
      <vt:lpstr>MFA</vt:lpstr>
      <vt:lpstr>MFA</vt:lpstr>
      <vt:lpstr>Prezentace aplikace PowerPoint</vt:lpstr>
      <vt:lpstr>MFA</vt:lpstr>
      <vt:lpstr>LTA a MFA</vt:lpstr>
      <vt:lpstr>LTA a MFA</vt:lpstr>
      <vt:lpstr>Uruguayské kolo</vt:lpstr>
      <vt:lpstr>Agreement on Textiles and Clothing</vt:lpstr>
      <vt:lpstr>Agreement on Textiles and Clothing</vt:lpstr>
      <vt:lpstr>Prezentace aplikace PowerPoint</vt:lpstr>
      <vt:lpstr>Agreement on Textiles and Clothing</vt:lpstr>
      <vt:lpstr>Prezentace aplikace PowerPoint</vt:lpstr>
      <vt:lpstr>Výsledky ATC</vt:lpstr>
      <vt:lpstr>Vícestranné dohody</vt:lpstr>
      <vt:lpstr>Vícestranné dohody</vt:lpstr>
      <vt:lpstr>Vícestranné dohody</vt:lpstr>
      <vt:lpstr>Vícestranné dohody</vt:lpstr>
      <vt:lpstr>Vícestranné dohody</vt:lpstr>
      <vt:lpstr>Information technology agreement</vt:lpstr>
      <vt:lpstr>Information technology agreement</vt:lpstr>
      <vt:lpstr>Prezentace aplikace PowerPoint</vt:lpstr>
      <vt:lpstr>Information technology agreement</vt:lpstr>
      <vt:lpstr>Information technology agreement</vt:lpstr>
      <vt:lpstr>Prezentace aplikace PowerPoint</vt:lpstr>
      <vt:lpstr>Uzavřené PLA </vt:lpstr>
      <vt:lpstr>Uzavřené PLA </vt:lpstr>
      <vt:lpstr>Uzavřené PLA </vt:lpstr>
      <vt:lpstr>Prezentace aplikace PowerPoint</vt:lpstr>
      <vt:lpstr>Uzavřené PLA </vt:lpstr>
      <vt:lpstr>Veřejné zakázky</vt:lpstr>
      <vt:lpstr>Veřejné zakázky</vt:lpstr>
      <vt:lpstr>Veřejné zakázky</vt:lpstr>
      <vt:lpstr>Dohoda o veřejných zakázkách</vt:lpstr>
      <vt:lpstr>Dohoda o veřejných zakázkách</vt:lpstr>
      <vt:lpstr>Dohoda o veřejných zakázkách</vt:lpstr>
      <vt:lpstr>Dohoda o veřejných zakázkách</vt:lpstr>
      <vt:lpstr>Dohoda o veřejných zakázkách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textilem a zemědělskými produkty</dc:title>
  <dc:creator>Svatoň</dc:creator>
  <cp:lastModifiedBy>Petr Svatoň</cp:lastModifiedBy>
  <cp:revision>110</cp:revision>
  <dcterms:created xsi:type="dcterms:W3CDTF">2020-02-13T10:45:04Z</dcterms:created>
  <dcterms:modified xsi:type="dcterms:W3CDTF">2022-03-23T13:41:14Z</dcterms:modified>
</cp:coreProperties>
</file>