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38" r:id="rId3"/>
    <p:sldId id="454" r:id="rId4"/>
    <p:sldId id="455" r:id="rId5"/>
    <p:sldId id="456" r:id="rId6"/>
    <p:sldId id="457" r:id="rId7"/>
    <p:sldId id="458" r:id="rId8"/>
    <p:sldId id="439" r:id="rId9"/>
    <p:sldId id="459" r:id="rId10"/>
    <p:sldId id="460" r:id="rId11"/>
    <p:sldId id="461" r:id="rId12"/>
    <p:sldId id="462" r:id="rId13"/>
    <p:sldId id="440" r:id="rId14"/>
    <p:sldId id="463" r:id="rId15"/>
    <p:sldId id="464" r:id="rId16"/>
    <p:sldId id="465" r:id="rId17"/>
    <p:sldId id="441" r:id="rId18"/>
    <p:sldId id="466" r:id="rId19"/>
    <p:sldId id="467" r:id="rId20"/>
    <p:sldId id="287" r:id="rId21"/>
    <p:sldId id="469" r:id="rId22"/>
    <p:sldId id="470" r:id="rId23"/>
    <p:sldId id="471" r:id="rId24"/>
    <p:sldId id="472" r:id="rId25"/>
    <p:sldId id="473" r:id="rId26"/>
    <p:sldId id="474" r:id="rId27"/>
    <p:sldId id="475" r:id="rId28"/>
    <p:sldId id="476" r:id="rId29"/>
    <p:sldId id="477" r:id="rId30"/>
    <p:sldId id="286" r:id="rId31"/>
    <p:sldId id="442" r:id="rId32"/>
    <p:sldId id="290" r:id="rId33"/>
    <p:sldId id="257" r:id="rId34"/>
    <p:sldId id="292" r:id="rId35"/>
    <p:sldId id="478" r:id="rId36"/>
    <p:sldId id="443" r:id="rId37"/>
    <p:sldId id="444" r:id="rId38"/>
    <p:sldId id="479" r:id="rId39"/>
    <p:sldId id="480" r:id="rId40"/>
    <p:sldId id="481" r:id="rId41"/>
    <p:sldId id="341" r:id="rId42"/>
    <p:sldId id="295" r:id="rId43"/>
    <p:sldId id="342" r:id="rId44"/>
    <p:sldId id="343" r:id="rId45"/>
    <p:sldId id="445" r:id="rId46"/>
    <p:sldId id="348" r:id="rId47"/>
    <p:sldId id="482" r:id="rId48"/>
    <p:sldId id="483" r:id="rId49"/>
    <p:sldId id="349" r:id="rId50"/>
    <p:sldId id="352" r:id="rId51"/>
    <p:sldId id="447" r:id="rId52"/>
    <p:sldId id="357" r:id="rId53"/>
    <p:sldId id="358" r:id="rId54"/>
    <p:sldId id="356" r:id="rId55"/>
    <p:sldId id="448" r:id="rId56"/>
    <p:sldId id="360" r:id="rId57"/>
    <p:sldId id="362" r:id="rId58"/>
    <p:sldId id="365" r:id="rId59"/>
    <p:sldId id="364" r:id="rId60"/>
    <p:sldId id="366" r:id="rId61"/>
    <p:sldId id="297" r:id="rId62"/>
    <p:sldId id="367" r:id="rId63"/>
    <p:sldId id="369" r:id="rId64"/>
    <p:sldId id="371" r:id="rId65"/>
    <p:sldId id="368" r:id="rId66"/>
    <p:sldId id="370" r:id="rId67"/>
    <p:sldId id="303" r:id="rId68"/>
    <p:sldId id="372" r:id="rId69"/>
    <p:sldId id="258" r:id="rId70"/>
    <p:sldId id="449" r:id="rId71"/>
    <p:sldId id="264" r:id="rId72"/>
    <p:sldId id="374" r:id="rId73"/>
    <p:sldId id="377" r:id="rId74"/>
    <p:sldId id="375" r:id="rId75"/>
    <p:sldId id="376" r:id="rId76"/>
    <p:sldId id="312" r:id="rId77"/>
    <p:sldId id="378" r:id="rId78"/>
    <p:sldId id="379" r:id="rId79"/>
    <p:sldId id="381" r:id="rId80"/>
    <p:sldId id="380" r:id="rId81"/>
    <p:sldId id="385" r:id="rId82"/>
    <p:sldId id="265" r:id="rId83"/>
    <p:sldId id="382" r:id="rId84"/>
    <p:sldId id="390" r:id="rId85"/>
    <p:sldId id="386" r:id="rId86"/>
    <p:sldId id="388" r:id="rId87"/>
    <p:sldId id="387" r:id="rId88"/>
    <p:sldId id="383" r:id="rId89"/>
    <p:sldId id="389" r:id="rId90"/>
    <p:sldId id="298" r:id="rId91"/>
    <p:sldId id="266" r:id="rId92"/>
    <p:sldId id="391" r:id="rId93"/>
    <p:sldId id="393" r:id="rId94"/>
    <p:sldId id="394" r:id="rId95"/>
    <p:sldId id="395" r:id="rId96"/>
    <p:sldId id="396" r:id="rId97"/>
    <p:sldId id="427" r:id="rId98"/>
    <p:sldId id="429" r:id="rId99"/>
    <p:sldId id="430" r:id="rId100"/>
    <p:sldId id="432" r:id="rId101"/>
    <p:sldId id="428" r:id="rId102"/>
    <p:sldId id="431" r:id="rId103"/>
    <p:sldId id="433" r:id="rId104"/>
    <p:sldId id="398" r:id="rId105"/>
    <p:sldId id="310" r:id="rId106"/>
    <p:sldId id="416" r:id="rId107"/>
    <p:sldId id="417" r:id="rId108"/>
    <p:sldId id="400" r:id="rId109"/>
    <p:sldId id="399" r:id="rId110"/>
    <p:sldId id="402" r:id="rId111"/>
    <p:sldId id="401" r:id="rId112"/>
    <p:sldId id="403" r:id="rId113"/>
    <p:sldId id="450" r:id="rId114"/>
    <p:sldId id="404" r:id="rId115"/>
    <p:sldId id="406" r:id="rId116"/>
    <p:sldId id="407" r:id="rId117"/>
    <p:sldId id="304" r:id="rId118"/>
    <p:sldId id="408" r:id="rId119"/>
    <p:sldId id="263" r:id="rId120"/>
    <p:sldId id="409" r:id="rId121"/>
    <p:sldId id="259" r:id="rId122"/>
    <p:sldId id="410" r:id="rId123"/>
    <p:sldId id="300" r:id="rId124"/>
    <p:sldId id="411" r:id="rId125"/>
    <p:sldId id="260" r:id="rId126"/>
    <p:sldId id="412" r:id="rId127"/>
    <p:sldId id="262" r:id="rId128"/>
    <p:sldId id="302" r:id="rId129"/>
    <p:sldId id="413" r:id="rId130"/>
    <p:sldId id="261" r:id="rId131"/>
    <p:sldId id="414" r:id="rId132"/>
    <p:sldId id="311" r:id="rId133"/>
    <p:sldId id="301" r:id="rId134"/>
    <p:sldId id="283" r:id="rId135"/>
    <p:sldId id="436" r:id="rId136"/>
    <p:sldId id="421" r:id="rId137"/>
    <p:sldId id="423" r:id="rId138"/>
    <p:sldId id="451" r:id="rId139"/>
    <p:sldId id="420" r:id="rId140"/>
    <p:sldId id="424" r:id="rId141"/>
    <p:sldId id="419" r:id="rId142"/>
    <p:sldId id="452" r:id="rId143"/>
    <p:sldId id="437" r:id="rId144"/>
    <p:sldId id="422" r:id="rId145"/>
    <p:sldId id="453" r:id="rId146"/>
    <p:sldId id="415" r:id="rId147"/>
    <p:sldId id="425" r:id="rId148"/>
    <p:sldId id="426" r:id="rId14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80A4B8-ED57-46E7-AA74-1617F4C5A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C0FB297-BDB4-42FB-8275-1A4DBC1DD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3E34EC-5EBE-4348-914B-443132C8B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5C45-05C1-443A-912F-9E265ABEBA93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F6CB3C-0AB4-411F-9911-091800049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2B6F66-8CF8-417E-B55E-2E15687E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7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491A6B-0C2B-4AAA-A433-97D58F22D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A17C5A1-B471-43FB-AD55-D20BEB019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5ED576-7E71-421C-9370-1CF3FFED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5C45-05C1-443A-912F-9E265ABEBA93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13E414-4536-4A36-A18A-AF6A6F53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69F479-2420-4304-BE9F-AB711B3F5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5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5C196F7-238B-4C84-9C3B-B6D9338EEA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42C73E9-7BC8-4C34-B338-08CAC0B0C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9D1C0D-0539-4EA7-B032-545E943EF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5C45-05C1-443A-912F-9E265ABEBA93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B6FC88-4906-4F37-8256-40660E37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556850-D15B-4767-A230-FC4DF9388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2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F4FE83-849C-4EDA-A534-D7D413509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6537E1-E834-42DF-BE5D-D387D52BD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15DF2C-04A0-4C00-BB0C-267E93E71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5C45-05C1-443A-912F-9E265ABEBA93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14D5C7-413E-4494-A36B-EB0991848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8D3613-A44B-4954-BFED-A9BA510D1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3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F7131-6797-4F8B-842E-295030B06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A3F7DF9-DF25-4235-9DC1-AD6F6D4BC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0CDE33-8757-42BF-94D2-CA1A96903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5C45-05C1-443A-912F-9E265ABEBA93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604549-C057-4C4A-A83C-B5D8086BC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94FAB7-3EF7-4CDD-8888-C5B30E0E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3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0312D8-21EC-47E7-B4EF-563F23E7A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A8E159-2725-477F-B55E-10A9B55E5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B3E201-C0D2-49D9-A3FD-3B4FFAF45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9B87B7-A14C-41B9-86FE-AABC369B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5C45-05C1-443A-912F-9E265ABEBA93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A518E5-01AA-4B83-B695-82391DAC7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9EEF66-4F00-400D-80FE-93081126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5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AB1342-5454-429E-90AA-F970EC9F5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1C30F8-1638-4BBF-9946-C446B9553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BE84AF-9EBD-409B-AF71-BF03BF840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A58E683-D94E-48FF-A9EA-6F5C1699A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4260F98-BC99-4B43-9017-B11AF66EA5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50BDC30-13BF-4502-9BB2-323392B0D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5C45-05C1-443A-912F-9E265ABEBA93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4C4DB21-CCF1-4251-9E92-BB6AE6C08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232D95F-ECE1-4B1F-A667-F853E6BE9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5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AF5F31-960B-4BA7-9947-A9A57D9F8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6CED9B1-1DF1-49AE-90D5-C4C7D9011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5C45-05C1-443A-912F-9E265ABEBA93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A6B2026-D098-485B-BE6E-B08574C05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B48A24F-7D12-4AE3-A868-616011E69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5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174B5B9-68A0-4671-B227-7D7CBC652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5C45-05C1-443A-912F-9E265ABEBA93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8A60325-447C-48E4-A271-05BE2477D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DC7CB0-DAC6-4262-9E74-868CD8F0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2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227107-41A5-48CE-BFF2-49CDF339A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209B83-052A-4012-80AC-9E1B8A717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7E7AA4-3FDA-49D6-AB0E-AFFB6BEC7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BBFCB45-CC93-48AD-820C-15D988F9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5C45-05C1-443A-912F-9E265ABEBA93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A2CFBDA-1A83-438A-B117-F2557E45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3357AE-9596-4A75-B25E-C990560F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3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F137E1-5758-4664-B716-53678F76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CD2FBBB-407E-486E-9557-575680D482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1F8D73-730E-4EA7-B620-673D53D71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F850BA-FAE5-4493-954D-460AA5FB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5C45-05C1-443A-912F-9E265ABEBA93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0B6209-4079-4F51-A219-E63D88E93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95ACC3-E258-4652-82C2-C45B8D84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7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8BC0545-9152-43D8-A51C-67D7538A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9D2BE2-A2C5-46E0-B346-BF757D997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469100-6707-4B5E-862B-4D56BAD16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A5C45-05C1-443A-912F-9E265ABEBA93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80C0CD-86C8-4DAA-902C-13E210691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C25DC9-F159-45FE-9752-1C7BFBD76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5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282E3F-CABF-478E-A6AB-08B5C9A3AC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Od GATT k WTO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D83EE1-0E3D-4445-A372-FF8E91A500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Mezinárodní obchodní režim, jaro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7"/>
    </mc:Choice>
    <mc:Fallback xmlns="">
      <p:transition spd="slow" advTm="642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7E98E1-86AF-4A3D-85F8-9B50ACE4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F459D9-B974-4A88-AC1B-3D273F299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se změnilo jednání o clech během Kennedyho kola?</a:t>
            </a:r>
          </a:p>
          <a:p>
            <a:r>
              <a:rPr lang="cs-CZ" dirty="0"/>
              <a:t>Která státy v tomto období přistoupily do GATT?</a:t>
            </a:r>
          </a:p>
          <a:p>
            <a:r>
              <a:rPr lang="cs-CZ" dirty="0"/>
              <a:t>Jaké požadavky tyto státy měly?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4" name="Zástupný obsah 4" descr="Obsah obrázku kolo, osoba, exteriér, nábytek&#10;&#10;Popis byl vytvořen automaticky">
            <a:extLst>
              <a:ext uri="{FF2B5EF4-FFF2-40B4-BE49-F238E27FC236}">
                <a16:creationId xmlns:a16="http://schemas.microsoft.com/office/drawing/2014/main" id="{34E4AC9C-1FD7-4712-8037-CF200161E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701" y="1027906"/>
            <a:ext cx="2296329" cy="52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7357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E2281-601D-4ECA-87DC-58DB6BFD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sporů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34225-E17D-4862-B97F-EAE5BBC03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Odvolání – rozhoduje zvláštní </a:t>
            </a:r>
            <a:r>
              <a:rPr lang="cs-CZ" b="1" dirty="0" err="1"/>
              <a:t>Appellate</a:t>
            </a:r>
            <a:r>
              <a:rPr lang="cs-CZ" b="1" dirty="0"/>
              <a:t> Body </a:t>
            </a:r>
            <a:r>
              <a:rPr lang="cs-CZ" dirty="0"/>
              <a:t>(„odvolací orgán WTO“) – 7 rozhodců nominovaných státy</a:t>
            </a:r>
          </a:p>
          <a:p>
            <a:r>
              <a:rPr lang="cs-CZ" dirty="0"/>
              <a:t>&gt; finální rozhodnutí</a:t>
            </a:r>
          </a:p>
        </p:txBody>
      </p:sp>
    </p:spTree>
    <p:extLst>
      <p:ext uri="{BB962C8B-B14F-4D97-AF65-F5344CB8AC3E}">
        <p14:creationId xmlns:p14="http://schemas.microsoft.com/office/powerpoint/2010/main" val="287091030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E2281-601D-4ECA-87DC-58DB6BFD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sporů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34225-E17D-4862-B97F-EAE5BBC03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Odvolání – rozhoduje zvláštní </a:t>
            </a:r>
            <a:r>
              <a:rPr lang="cs-CZ" b="1" dirty="0" err="1"/>
              <a:t>Appellate</a:t>
            </a:r>
            <a:r>
              <a:rPr lang="cs-CZ" b="1" dirty="0"/>
              <a:t> Body </a:t>
            </a:r>
            <a:r>
              <a:rPr lang="cs-CZ" dirty="0"/>
              <a:t>(„odvolací orgán WTO“) – 7 rozhodců nominovaných státy</a:t>
            </a:r>
          </a:p>
          <a:p>
            <a:r>
              <a:rPr lang="cs-CZ" dirty="0"/>
              <a:t>&gt; finální rozhodnutí</a:t>
            </a:r>
          </a:p>
          <a:p>
            <a:r>
              <a:rPr lang="cs-CZ" dirty="0"/>
              <a:t>Pokud se žalovaný nepodřídí, žalobce na něj může uvalit </a:t>
            </a:r>
            <a:r>
              <a:rPr lang="cs-CZ" b="1" dirty="0"/>
              <a:t>odvetná opatření </a:t>
            </a:r>
            <a:r>
              <a:rPr lang="cs-CZ" dirty="0"/>
              <a:t>– např. zavést clo, které jej má donutit k poslušnosti</a:t>
            </a:r>
          </a:p>
        </p:txBody>
      </p:sp>
    </p:spTree>
    <p:extLst>
      <p:ext uri="{BB962C8B-B14F-4D97-AF65-F5344CB8AC3E}">
        <p14:creationId xmlns:p14="http://schemas.microsoft.com/office/powerpoint/2010/main" val="196634463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E2281-601D-4ECA-87DC-58DB6BFD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sporů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34225-E17D-4862-B97F-EAE5BBC03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Odvolání – rozhoduje zvláštní </a:t>
            </a:r>
            <a:r>
              <a:rPr lang="cs-CZ" b="1" dirty="0" err="1"/>
              <a:t>Appellate</a:t>
            </a:r>
            <a:r>
              <a:rPr lang="cs-CZ" b="1" dirty="0"/>
              <a:t> Body </a:t>
            </a:r>
            <a:r>
              <a:rPr lang="cs-CZ" dirty="0"/>
              <a:t>(„odvolací orgán WTO“) – 7 rozhodců nominovaných státy</a:t>
            </a:r>
          </a:p>
          <a:p>
            <a:r>
              <a:rPr lang="cs-CZ" dirty="0"/>
              <a:t>&gt; finální rozhodnutí</a:t>
            </a:r>
          </a:p>
          <a:p>
            <a:r>
              <a:rPr lang="cs-CZ" dirty="0"/>
              <a:t>Pokud se žalovaný nepodřídí, žalobce na něj může uvalit </a:t>
            </a:r>
            <a:r>
              <a:rPr lang="cs-CZ" b="1" dirty="0"/>
              <a:t>odvetná opatření </a:t>
            </a:r>
            <a:r>
              <a:rPr lang="cs-CZ" dirty="0"/>
              <a:t>– např. zavést clo, které jej má donutit k poslušnosti</a:t>
            </a:r>
          </a:p>
          <a:p>
            <a:r>
              <a:rPr lang="cs-CZ" dirty="0"/>
              <a:t>&gt; cílem není porušující stát trestat ale přimět ho uvést regulace do souladu s právem WTO</a:t>
            </a:r>
          </a:p>
        </p:txBody>
      </p:sp>
    </p:spTree>
    <p:extLst>
      <p:ext uri="{BB962C8B-B14F-4D97-AF65-F5344CB8AC3E}">
        <p14:creationId xmlns:p14="http://schemas.microsoft.com/office/powerpoint/2010/main" val="75513247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E2281-601D-4ECA-87DC-58DB6BFD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sporů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34225-E17D-4862-B97F-EAE5BBC03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Odvolání – rozhoduje zvláštní </a:t>
            </a:r>
            <a:r>
              <a:rPr lang="cs-CZ" b="1" dirty="0" err="1"/>
              <a:t>Appellate</a:t>
            </a:r>
            <a:r>
              <a:rPr lang="cs-CZ" b="1" dirty="0"/>
              <a:t> Body </a:t>
            </a:r>
            <a:r>
              <a:rPr lang="cs-CZ" dirty="0"/>
              <a:t>(„odvolací orgán WTO“) – 7 rozhodců nominovaných státy</a:t>
            </a:r>
          </a:p>
          <a:p>
            <a:r>
              <a:rPr lang="cs-CZ" dirty="0"/>
              <a:t>&gt; finální rozhodnutí</a:t>
            </a:r>
          </a:p>
          <a:p>
            <a:r>
              <a:rPr lang="cs-CZ" dirty="0"/>
              <a:t>Pokud se žalovaný nepodřídí, žalobce na něj může uvalit </a:t>
            </a:r>
            <a:r>
              <a:rPr lang="cs-CZ" b="1" dirty="0"/>
              <a:t>odvetná opatření </a:t>
            </a:r>
            <a:r>
              <a:rPr lang="cs-CZ" dirty="0"/>
              <a:t>– např. zavést clo, které jej má donutit k poslušnosti</a:t>
            </a:r>
          </a:p>
          <a:p>
            <a:r>
              <a:rPr lang="cs-CZ" dirty="0"/>
              <a:t>&gt; cílem není porušující stát trestat ale přimět ho uvést regulace do souladu s právem WTO</a:t>
            </a:r>
          </a:p>
          <a:p>
            <a:r>
              <a:rPr lang="cs-CZ" dirty="0"/>
              <a:t>&gt; teoreticky slabé postavení malých zemí, fakticky jsou ovšem většinou rozhodnutí respektována (USA vs. Venezuela)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8638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D69BE-CEA0-4CEE-B42C-F4AFB8E54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struktura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28D26E-C42A-4B0C-A3A7-76C993757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Příloha 3 – Mechanismus přezkoumávání obchodní politiky</a:t>
            </a:r>
          </a:p>
        </p:txBody>
      </p:sp>
    </p:spTree>
    <p:extLst>
      <p:ext uri="{BB962C8B-B14F-4D97-AF65-F5344CB8AC3E}">
        <p14:creationId xmlns:p14="http://schemas.microsoft.com/office/powerpoint/2010/main" val="71272191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3EB911-570D-4EC9-903A-43BFF68A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struktura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416C7D-62BD-4785-81AC-B5F4AA302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Příloha 3 – Mechanismus přezkoumávání obchodní politiky</a:t>
            </a:r>
          </a:p>
          <a:p>
            <a:r>
              <a:rPr lang="cs-CZ" dirty="0"/>
              <a:t>– pravidelné zprávy o obchodní politice všech států</a:t>
            </a:r>
          </a:p>
          <a:p>
            <a:r>
              <a:rPr lang="cs-CZ" dirty="0"/>
              <a:t>„Drákulův princip“ – problém zmizí, když se na něj posvítí</a:t>
            </a:r>
          </a:p>
        </p:txBody>
      </p:sp>
    </p:spTree>
    <p:extLst>
      <p:ext uri="{BB962C8B-B14F-4D97-AF65-F5344CB8AC3E}">
        <p14:creationId xmlns:p14="http://schemas.microsoft.com/office/powerpoint/2010/main" val="203358581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3EB911-570D-4EC9-903A-43BFF68A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Transparentnost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416C7D-62BD-4785-81AC-B5F4AA302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Příloha 3 – Mechanismus přezkoumávání obchodní politiky</a:t>
            </a:r>
          </a:p>
          <a:p>
            <a:r>
              <a:rPr lang="cs-CZ" dirty="0"/>
              <a:t>– pravidelné zprávy o obchodní politice všech států</a:t>
            </a:r>
          </a:p>
          <a:p>
            <a:r>
              <a:rPr lang="cs-CZ" dirty="0"/>
              <a:t>„Drákulův princip“ – problém zmizí, když se na něj posvítí </a:t>
            </a:r>
          </a:p>
          <a:p>
            <a:r>
              <a:rPr lang="cs-CZ" dirty="0"/>
              <a:t>Vždy jedna zpráva připravená vládou, jedna Sekretariátem WTO</a:t>
            </a:r>
          </a:p>
          <a:p>
            <a:r>
              <a:rPr lang="cs-CZ" dirty="0"/>
              <a:t>Jaké byly uzavřeny bilaterální dohody, jak vláda podporuje zemědělce….</a:t>
            </a:r>
          </a:p>
        </p:txBody>
      </p:sp>
    </p:spTree>
    <p:extLst>
      <p:ext uri="{BB962C8B-B14F-4D97-AF65-F5344CB8AC3E}">
        <p14:creationId xmlns:p14="http://schemas.microsoft.com/office/powerpoint/2010/main" val="275096749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3EB911-570D-4EC9-903A-43BFF68A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Transparentnost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416C7D-62BD-4785-81AC-B5F4AA302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Příloha 3 – Mechanismus přezkoumávání obchodní politiky</a:t>
            </a:r>
          </a:p>
          <a:p>
            <a:r>
              <a:rPr lang="cs-CZ" dirty="0"/>
              <a:t>– pravidelné zprávy o obchodní politice všech států</a:t>
            </a:r>
          </a:p>
          <a:p>
            <a:r>
              <a:rPr lang="cs-CZ" dirty="0"/>
              <a:t>„Drákulův princip“ – problém zmizí, když se na něj posvítí </a:t>
            </a:r>
          </a:p>
          <a:p>
            <a:r>
              <a:rPr lang="cs-CZ" dirty="0"/>
              <a:t>Vždy jedna zpráva připravená vládou, jedna Sekretariátem WTO</a:t>
            </a:r>
          </a:p>
          <a:p>
            <a:r>
              <a:rPr lang="cs-CZ" dirty="0"/>
              <a:t>Jaké byly uzavřeny bilaterální dohody, jak vláda podporuje zemědělce….</a:t>
            </a:r>
          </a:p>
          <a:p>
            <a:endParaRPr lang="cs-CZ" dirty="0"/>
          </a:p>
          <a:p>
            <a:r>
              <a:rPr lang="cs-CZ" dirty="0"/>
              <a:t>Špatné informace o technických standardech, službách, investicích…</a:t>
            </a:r>
          </a:p>
          <a:p>
            <a:r>
              <a:rPr lang="cs-CZ" dirty="0"/>
              <a:t>= WTO je i v této oblasti silná ve clech na průmyslové zboží</a:t>
            </a:r>
          </a:p>
        </p:txBody>
      </p:sp>
    </p:spTree>
    <p:extLst>
      <p:ext uri="{BB962C8B-B14F-4D97-AF65-F5344CB8AC3E}">
        <p14:creationId xmlns:p14="http://schemas.microsoft.com/office/powerpoint/2010/main" val="11287001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93920B-22A2-4CB6-B9A2-DD00220D3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3B9F1B63-6217-402D-9122-A0D5D8C56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62" y="1825625"/>
            <a:ext cx="6101876" cy="4351338"/>
          </a:xfrm>
        </p:spPr>
      </p:pic>
    </p:spTree>
    <p:extLst>
      <p:ext uri="{BB962C8B-B14F-4D97-AF65-F5344CB8AC3E}">
        <p14:creationId xmlns:p14="http://schemas.microsoft.com/office/powerpoint/2010/main" val="172923717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E1636E-263D-4DD9-BE1F-C855745D3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1525D8ED-9262-42EE-81DC-015EDCD95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96" y="1825625"/>
            <a:ext cx="7704007" cy="4351338"/>
          </a:xfrm>
        </p:spPr>
      </p:pic>
    </p:spTree>
    <p:extLst>
      <p:ext uri="{BB962C8B-B14F-4D97-AF65-F5344CB8AC3E}">
        <p14:creationId xmlns:p14="http://schemas.microsoft.com/office/powerpoint/2010/main" val="344820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7E98E1-86AF-4A3D-85F8-9B50ACE4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F459D9-B974-4A88-AC1B-3D273F299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se změnilo jednání o clech během Kennedyho kola?</a:t>
            </a:r>
          </a:p>
          <a:p>
            <a:r>
              <a:rPr lang="cs-CZ" dirty="0"/>
              <a:t>Která státy v tomto období přistoupily do GATT?</a:t>
            </a:r>
          </a:p>
          <a:p>
            <a:r>
              <a:rPr lang="cs-CZ" dirty="0"/>
              <a:t>Jaké požadavky tyto státy měly?</a:t>
            </a:r>
          </a:p>
          <a:p>
            <a:r>
              <a:rPr lang="cs-CZ" dirty="0"/>
              <a:t>Co je tzv. švýcarská formule? 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4" name="Zástupný obsah 4" descr="Obsah obrázku kolo, osoba, exteriér, nábytek&#10;&#10;Popis byl vytvořen automaticky">
            <a:extLst>
              <a:ext uri="{FF2B5EF4-FFF2-40B4-BE49-F238E27FC236}">
                <a16:creationId xmlns:a16="http://schemas.microsoft.com/office/drawing/2014/main" id="{34E4AC9C-1FD7-4712-8037-CF200161E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701" y="1027906"/>
            <a:ext cx="2296329" cy="52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6332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083C6-A9D0-46F6-B9E2-E64073E4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struktura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7A23E6-A474-47D0-94C0-EF5059FC8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Příloha 4 – Vícestranné (= </a:t>
            </a:r>
            <a:r>
              <a:rPr lang="cs-CZ" b="1" dirty="0" err="1"/>
              <a:t>plurilateral</a:t>
            </a:r>
            <a:r>
              <a:rPr lang="cs-CZ" b="1" dirty="0"/>
              <a:t>) dohody</a:t>
            </a:r>
          </a:p>
        </p:txBody>
      </p:sp>
    </p:spTree>
    <p:extLst>
      <p:ext uri="{BB962C8B-B14F-4D97-AF65-F5344CB8AC3E}">
        <p14:creationId xmlns:p14="http://schemas.microsoft.com/office/powerpoint/2010/main" val="292356576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083C6-A9D0-46F6-B9E2-E64073E4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Vícestranné dohody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7A23E6-A474-47D0-94C0-EF5059FC8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Příloha 4 – Vícestranné (=</a:t>
            </a:r>
            <a:r>
              <a:rPr lang="cs-CZ" b="1" dirty="0" err="1"/>
              <a:t>plurilateral</a:t>
            </a:r>
            <a:r>
              <a:rPr lang="cs-CZ" b="1" dirty="0"/>
              <a:t>) dohody</a:t>
            </a:r>
          </a:p>
          <a:p>
            <a:r>
              <a:rPr lang="cs-CZ" b="1" dirty="0"/>
              <a:t>Dobrovolné</a:t>
            </a:r>
            <a:r>
              <a:rPr lang="cs-CZ" dirty="0"/>
              <a:t>, jenom pro signatáře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2404943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A221D4-474E-4488-B2D8-08265AB81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Vícestranné dohody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318A8C-31DF-4877-A8B6-9952415BD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Příloha 4 – Vícestranné (=</a:t>
            </a:r>
            <a:r>
              <a:rPr lang="cs-CZ" b="1" dirty="0" err="1"/>
              <a:t>plurilateral</a:t>
            </a:r>
            <a:r>
              <a:rPr lang="cs-CZ" b="1" dirty="0"/>
              <a:t>) dohody</a:t>
            </a:r>
          </a:p>
          <a:p>
            <a:r>
              <a:rPr lang="cs-CZ" b="1" dirty="0"/>
              <a:t>Dobrovolné</a:t>
            </a:r>
            <a:r>
              <a:rPr lang="cs-CZ" dirty="0"/>
              <a:t>, jenom pro signatáře</a:t>
            </a:r>
          </a:p>
          <a:p>
            <a:r>
              <a:rPr lang="cs-CZ" dirty="0"/>
              <a:t>Tuto povahu původně měly kodexy Tokijského kola, z většiny se staly mnohostranné dohody jakožto součást jednotného závazku</a:t>
            </a:r>
          </a:p>
          <a:p>
            <a:r>
              <a:rPr lang="cs-CZ" dirty="0"/>
              <a:t>U dvou - obchod s civilními letadly, </a:t>
            </a:r>
            <a:r>
              <a:rPr lang="cs-CZ" b="1" dirty="0"/>
              <a:t>veřejné zakázky </a:t>
            </a:r>
            <a:r>
              <a:rPr lang="cs-CZ" dirty="0"/>
              <a:t>– část státu </a:t>
            </a:r>
            <a:r>
              <a:rPr lang="cs-CZ" b="1" dirty="0"/>
              <a:t>nesouhlasila</a:t>
            </a:r>
            <a:r>
              <a:rPr lang="cs-CZ" dirty="0"/>
              <a:t> s jejich přijetím, </a:t>
            </a:r>
            <a:r>
              <a:rPr lang="cs-CZ" b="1" dirty="0"/>
              <a:t>proto dále fungují na dobrovolné bázi</a:t>
            </a:r>
          </a:p>
        </p:txBody>
      </p:sp>
    </p:spTree>
    <p:extLst>
      <p:ext uri="{BB962C8B-B14F-4D97-AF65-F5344CB8AC3E}">
        <p14:creationId xmlns:p14="http://schemas.microsoft.com/office/powerpoint/2010/main" val="416957386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A221D4-474E-4488-B2D8-08265AB81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Vícestranné dohody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318A8C-31DF-4877-A8B6-9952415BD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Příloha 4 – Vícestranné (=</a:t>
            </a:r>
            <a:r>
              <a:rPr lang="cs-CZ" b="1" dirty="0" err="1"/>
              <a:t>plurilateral</a:t>
            </a:r>
            <a:r>
              <a:rPr lang="cs-CZ" b="1" dirty="0"/>
              <a:t>) dohody</a:t>
            </a:r>
          </a:p>
          <a:p>
            <a:r>
              <a:rPr lang="cs-CZ" b="1" dirty="0"/>
              <a:t>Dobrovolné</a:t>
            </a:r>
            <a:r>
              <a:rPr lang="cs-CZ" dirty="0"/>
              <a:t>, jenom pro signatáře</a:t>
            </a:r>
          </a:p>
          <a:p>
            <a:r>
              <a:rPr lang="cs-CZ" dirty="0"/>
              <a:t>Tuto povahu původně měly kodexy Tokijského kola, z většiny se staly mnohostranné dohody jakožto součást jednotného závazku</a:t>
            </a:r>
          </a:p>
          <a:p>
            <a:r>
              <a:rPr lang="cs-CZ" dirty="0"/>
              <a:t>U dvou - obchod s civilními letadly, </a:t>
            </a:r>
            <a:r>
              <a:rPr lang="cs-CZ" b="1" dirty="0"/>
              <a:t>veřejné zakázky </a:t>
            </a:r>
            <a:r>
              <a:rPr lang="cs-CZ" dirty="0"/>
              <a:t>– část státu </a:t>
            </a:r>
            <a:r>
              <a:rPr lang="cs-CZ" b="1" dirty="0"/>
              <a:t>nesouhlasila</a:t>
            </a:r>
            <a:r>
              <a:rPr lang="cs-CZ" dirty="0"/>
              <a:t> s jejich přijetím, </a:t>
            </a:r>
            <a:r>
              <a:rPr lang="cs-CZ" b="1" dirty="0"/>
              <a:t>proto dále fungují na dobrovolné bázi</a:t>
            </a:r>
          </a:p>
          <a:p>
            <a:r>
              <a:rPr lang="cs-CZ" dirty="0"/>
              <a:t>Dohoda o veřejných zakázkách – poměrně významná a propracovaná, Čína není signatářem</a:t>
            </a:r>
          </a:p>
        </p:txBody>
      </p:sp>
    </p:spTree>
    <p:extLst>
      <p:ext uri="{BB962C8B-B14F-4D97-AF65-F5344CB8AC3E}">
        <p14:creationId xmlns:p14="http://schemas.microsoft.com/office/powerpoint/2010/main" val="395951531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828FDF-2B4F-435E-B8CE-8F35F8C8D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Vícestranné dohody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847FC4-48B1-4EFF-8943-8649340D2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Konec 90. let přibyly Dohoda o informačních technologiích + dohody o telekomunikacích a finančních službách</a:t>
            </a:r>
          </a:p>
          <a:p>
            <a:r>
              <a:rPr lang="cs-CZ" b="1" dirty="0"/>
              <a:t>= </a:t>
            </a:r>
            <a:r>
              <a:rPr lang="cs-CZ" b="1" dirty="0" err="1"/>
              <a:t>critical</a:t>
            </a:r>
            <a:r>
              <a:rPr lang="cs-CZ" b="1" dirty="0"/>
              <a:t> </a:t>
            </a:r>
            <a:r>
              <a:rPr lang="cs-CZ" b="1" dirty="0" err="1"/>
              <a:t>mass</a:t>
            </a:r>
            <a:r>
              <a:rPr lang="cs-CZ" b="1" dirty="0"/>
              <a:t> </a:t>
            </a:r>
            <a:r>
              <a:rPr lang="cs-CZ" b="1" dirty="0" err="1"/>
              <a:t>agreements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7240020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828FDF-2B4F-435E-B8CE-8F35F8C8D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Vícestranné dohody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847FC4-48B1-4EFF-8943-8649340D2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Konec 90. let přibyly Dohoda o informačních technologiích + dohody o telekomunikacích a finančních službách</a:t>
            </a:r>
          </a:p>
          <a:p>
            <a:r>
              <a:rPr lang="cs-CZ" b="1" dirty="0"/>
              <a:t>= </a:t>
            </a:r>
            <a:r>
              <a:rPr lang="cs-CZ" b="1" dirty="0" err="1"/>
              <a:t>critical</a:t>
            </a:r>
            <a:r>
              <a:rPr lang="cs-CZ" b="1" dirty="0"/>
              <a:t> </a:t>
            </a:r>
            <a:r>
              <a:rPr lang="cs-CZ" b="1" dirty="0" err="1"/>
              <a:t>mass</a:t>
            </a:r>
            <a:r>
              <a:rPr lang="cs-CZ" b="1" dirty="0"/>
              <a:t> </a:t>
            </a:r>
            <a:r>
              <a:rPr lang="cs-CZ" b="1" dirty="0" err="1"/>
              <a:t>agreements</a:t>
            </a:r>
            <a:endParaRPr lang="cs-CZ" b="1" dirty="0"/>
          </a:p>
          <a:p>
            <a:r>
              <a:rPr lang="cs-CZ" dirty="0"/>
              <a:t>Pro vstup v platnost musí signatáři tvořit určité procento světového obchodu v dané oblasti, např. 80 %</a:t>
            </a:r>
          </a:p>
          <a:p>
            <a:r>
              <a:rPr lang="cs-CZ" b="1" dirty="0"/>
              <a:t>Jejich výhody se vztahují i na nečleny</a:t>
            </a:r>
            <a:endParaRPr lang="cs-CZ" dirty="0"/>
          </a:p>
          <a:p>
            <a:r>
              <a:rPr lang="cs-CZ" dirty="0"/>
              <a:t>X celní unie – ta je na všechno, ale je typicky regionální nebo bilaterální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11067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99272E-201A-4684-A26C-FF727AE90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Vícestranné dohody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7C9494-24C3-47D4-B31E-FE0F8D478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Dlouhodobě považovány za marginální</a:t>
            </a:r>
          </a:p>
          <a:p>
            <a:r>
              <a:rPr lang="cs-CZ" dirty="0"/>
              <a:t>V poslední době změna – </a:t>
            </a:r>
            <a:r>
              <a:rPr lang="cs-CZ" b="1" dirty="0"/>
              <a:t>brány jako únik ze současné patové situace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106659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75AA4-A4C3-4F37-ADF4-0A87DA52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Zástupný obsah 12" descr="Obsah obrázku snímek obrazovky&#10;&#10;Popis byl vytvořen automaticky">
            <a:extLst>
              <a:ext uri="{FF2B5EF4-FFF2-40B4-BE49-F238E27FC236}">
                <a16:creationId xmlns:a16="http://schemas.microsoft.com/office/drawing/2014/main" id="{F996E2F9-2738-42EA-8361-B4DCB1459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3" y="638176"/>
            <a:ext cx="10368297" cy="5854700"/>
          </a:xfrm>
        </p:spPr>
      </p:pic>
    </p:spTree>
    <p:extLst>
      <p:ext uri="{BB962C8B-B14F-4D97-AF65-F5344CB8AC3E}">
        <p14:creationId xmlns:p14="http://schemas.microsoft.com/office/powerpoint/2010/main" val="57930587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1109A-9143-4F3B-921E-E41542210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Orgány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C5C8E8-5A01-4F64-8BC7-A7AAF74A0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</a:t>
            </a:r>
            <a:r>
              <a:rPr lang="cs-CZ" b="1" dirty="0"/>
              <a:t>Ministerská konference </a:t>
            </a:r>
            <a:r>
              <a:rPr lang="cs-CZ" dirty="0"/>
              <a:t>– schází se alespoň </a:t>
            </a:r>
            <a:r>
              <a:rPr lang="cs-CZ" b="1" dirty="0"/>
              <a:t>jednou za dva roky</a:t>
            </a:r>
            <a:r>
              <a:rPr lang="cs-CZ" dirty="0"/>
              <a:t>, má pravomoc rozhodovat o všech otázkách týkajících se všech smluv, které WTO spravuje – </a:t>
            </a:r>
            <a:r>
              <a:rPr lang="cs-CZ" b="1" dirty="0"/>
              <a:t>nejvyšší orgán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138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1109A-9143-4F3B-921E-E41542210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Orgány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C5C8E8-5A01-4F64-8BC7-A7AAF74A0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</a:t>
            </a:r>
            <a:r>
              <a:rPr lang="cs-CZ" b="1" dirty="0"/>
              <a:t>Ministerská konference </a:t>
            </a:r>
            <a:r>
              <a:rPr lang="cs-CZ" dirty="0"/>
              <a:t>– schází se alespoň </a:t>
            </a:r>
            <a:r>
              <a:rPr lang="cs-CZ" b="1" dirty="0"/>
              <a:t>jednou za dva roky</a:t>
            </a:r>
            <a:r>
              <a:rPr lang="cs-CZ" dirty="0"/>
              <a:t>, má pravomoc rozhodovat o všech otázkách týkajících se všech smluv, které WTO spravuje – </a:t>
            </a:r>
            <a:r>
              <a:rPr lang="cs-CZ" b="1" dirty="0"/>
              <a:t>nejvyšší orgán</a:t>
            </a:r>
          </a:p>
          <a:p>
            <a:r>
              <a:rPr lang="cs-CZ" dirty="0"/>
              <a:t>Jsou zastoupeny všechny členské státy, </a:t>
            </a:r>
            <a:r>
              <a:rPr lang="cs-CZ" b="1" dirty="0"/>
              <a:t>celní unie (EU!) vystupují jako celek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0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7E98E1-86AF-4A3D-85F8-9B50ACE4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F459D9-B974-4A88-AC1B-3D273F299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se změnilo jednání o clech během Kennedyho kola?</a:t>
            </a:r>
          </a:p>
          <a:p>
            <a:r>
              <a:rPr lang="cs-CZ" dirty="0"/>
              <a:t>Která státy v tomto období přistoupily do GATT?</a:t>
            </a:r>
          </a:p>
          <a:p>
            <a:r>
              <a:rPr lang="cs-CZ" dirty="0"/>
              <a:t>Jaké požadavky tyto státy měly?</a:t>
            </a:r>
          </a:p>
          <a:p>
            <a:r>
              <a:rPr lang="cs-CZ" dirty="0"/>
              <a:t>Co je tzv. švýcarská formule? </a:t>
            </a:r>
          </a:p>
          <a:p>
            <a:r>
              <a:rPr lang="cs-CZ" dirty="0"/>
              <a:t>Během kterého kola se začala používat?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4" name="Zástupný obsah 4" descr="Obsah obrázku kolo, osoba, exteriér, nábytek&#10;&#10;Popis byl vytvořen automaticky">
            <a:extLst>
              <a:ext uri="{FF2B5EF4-FFF2-40B4-BE49-F238E27FC236}">
                <a16:creationId xmlns:a16="http://schemas.microsoft.com/office/drawing/2014/main" id="{34E4AC9C-1FD7-4712-8037-CF200161E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701" y="1027906"/>
            <a:ext cx="2296329" cy="52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46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71E357-9940-4B2D-9818-A8E81A5DC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Orgány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D5D135-B8DD-4888-A8EE-89C22CB7E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2) </a:t>
            </a:r>
            <a:r>
              <a:rPr lang="cs-CZ" b="1" dirty="0"/>
              <a:t>Generální rada </a:t>
            </a:r>
            <a:r>
              <a:rPr lang="cs-CZ" dirty="0"/>
              <a:t>– stálý orgán, rozhoduje o běžných záležitostech mezi konáním konferencí</a:t>
            </a:r>
          </a:p>
          <a:p>
            <a:r>
              <a:rPr lang="cs-CZ" dirty="0"/>
              <a:t>Státy zastupují kariérní diplomaté</a:t>
            </a:r>
          </a:p>
        </p:txBody>
      </p:sp>
    </p:spTree>
    <p:extLst>
      <p:ext uri="{BB962C8B-B14F-4D97-AF65-F5344CB8AC3E}">
        <p14:creationId xmlns:p14="http://schemas.microsoft.com/office/powerpoint/2010/main" val="375959746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71E357-9940-4B2D-9818-A8E81A5DC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Orgány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D5D135-B8DD-4888-A8EE-89C22CB7E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2) </a:t>
            </a:r>
            <a:r>
              <a:rPr lang="cs-CZ" b="1" dirty="0"/>
              <a:t>Generální rada </a:t>
            </a:r>
            <a:r>
              <a:rPr lang="cs-CZ" dirty="0"/>
              <a:t>– stálý orgán, rozhoduje o běžných záležitostech mezi konáním konferencí</a:t>
            </a:r>
          </a:p>
          <a:p>
            <a:r>
              <a:rPr lang="cs-CZ" dirty="0"/>
              <a:t>Státy zastupují kariérní diplomaté</a:t>
            </a:r>
          </a:p>
          <a:p>
            <a:r>
              <a:rPr lang="cs-CZ" dirty="0"/>
              <a:t>Schází se také jako </a:t>
            </a:r>
            <a:r>
              <a:rPr lang="cs-CZ" b="1" dirty="0"/>
              <a:t>Orgán pro řešení sporů </a:t>
            </a:r>
            <a:r>
              <a:rPr lang="cs-CZ" dirty="0"/>
              <a:t>a Orgán pro </a:t>
            </a:r>
            <a:r>
              <a:rPr lang="cs-CZ" b="1" dirty="0"/>
              <a:t>přezkum obchodní politiky</a:t>
            </a:r>
          </a:p>
        </p:txBody>
      </p:sp>
    </p:spTree>
    <p:extLst>
      <p:ext uri="{BB962C8B-B14F-4D97-AF65-F5344CB8AC3E}">
        <p14:creationId xmlns:p14="http://schemas.microsoft.com/office/powerpoint/2010/main" val="364943487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71E357-9940-4B2D-9818-A8E81A5DC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Orgány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D5D135-B8DD-4888-A8EE-89C22CB7E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2) </a:t>
            </a:r>
            <a:r>
              <a:rPr lang="cs-CZ" b="1" dirty="0"/>
              <a:t>Generální rada </a:t>
            </a:r>
            <a:r>
              <a:rPr lang="cs-CZ" dirty="0"/>
              <a:t>– stálý orgán, rozhoduje o běžných záležitostech mezi konáním konferencí</a:t>
            </a:r>
          </a:p>
          <a:p>
            <a:r>
              <a:rPr lang="cs-CZ" dirty="0"/>
              <a:t>Státy zastupují kariérní diplomaté</a:t>
            </a:r>
          </a:p>
          <a:p>
            <a:r>
              <a:rPr lang="cs-CZ" dirty="0"/>
              <a:t>Schází se také jako </a:t>
            </a:r>
            <a:r>
              <a:rPr lang="cs-CZ" b="1" dirty="0"/>
              <a:t>Orgán pro řešení sporů </a:t>
            </a:r>
            <a:r>
              <a:rPr lang="cs-CZ" dirty="0"/>
              <a:t>a Orgán pro </a:t>
            </a:r>
            <a:r>
              <a:rPr lang="cs-CZ" b="1" dirty="0"/>
              <a:t>přezkum obchodní politiky</a:t>
            </a:r>
          </a:p>
          <a:p>
            <a:r>
              <a:rPr lang="cs-CZ" dirty="0"/>
              <a:t>= ti stejní lidé se scházejí ve třech různých konfiguracích = „vyměníme cedulku na dveřích a už je z nás orgán pro řešení sporů“</a:t>
            </a:r>
          </a:p>
        </p:txBody>
      </p:sp>
    </p:spTree>
    <p:extLst>
      <p:ext uri="{BB962C8B-B14F-4D97-AF65-F5344CB8AC3E}">
        <p14:creationId xmlns:p14="http://schemas.microsoft.com/office/powerpoint/2010/main" val="413246913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E94ED1-7413-4510-B393-0406D21A9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Orgány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266069-AF03-4AC7-99A7-9ED3CEDE0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3) </a:t>
            </a:r>
            <a:r>
              <a:rPr lang="cs-CZ" b="1" dirty="0"/>
              <a:t>Další rady a výbory </a:t>
            </a:r>
            <a:r>
              <a:rPr lang="cs-CZ" dirty="0"/>
              <a:t>– Rada pro obchod se </a:t>
            </a:r>
            <a:r>
              <a:rPr lang="cs-CZ" b="1" dirty="0"/>
              <a:t>zbožím</a:t>
            </a:r>
            <a:r>
              <a:rPr lang="cs-CZ" dirty="0"/>
              <a:t>, Rada pro obchod se </a:t>
            </a:r>
            <a:r>
              <a:rPr lang="cs-CZ" b="1" dirty="0"/>
              <a:t>službami</a:t>
            </a:r>
            <a:r>
              <a:rPr lang="cs-CZ" dirty="0"/>
              <a:t>, Rada pro </a:t>
            </a:r>
            <a:r>
              <a:rPr lang="cs-CZ" b="1" dirty="0"/>
              <a:t>TRIPS</a:t>
            </a:r>
            <a:r>
              <a:rPr lang="cs-CZ" dirty="0"/>
              <a:t>; </a:t>
            </a:r>
          </a:p>
          <a:p>
            <a:r>
              <a:rPr lang="cs-CZ" dirty="0"/>
              <a:t>Velké množství výborů: pro anti-dumpingové praktiky, pro obchod a rozvoj, pro obchod s civilními letadly….</a:t>
            </a:r>
          </a:p>
          <a:p>
            <a:endParaRPr lang="cs-CZ" dirty="0"/>
          </a:p>
          <a:p>
            <a:r>
              <a:rPr lang="cs-CZ" dirty="0"/>
              <a:t>Státy opět zastupované diplomaty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47028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3BBAA-5870-486F-9E3B-C1849E86B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Orgány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1F1692-2528-4F8C-96EC-E1A630DF9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4) </a:t>
            </a:r>
            <a:r>
              <a:rPr lang="cs-CZ" b="1" dirty="0"/>
              <a:t>Sekretariát</a:t>
            </a:r>
            <a:r>
              <a:rPr lang="cs-CZ" dirty="0"/>
              <a:t> – nemá rozhodovací pravomoci, WTO řídí členské státy</a:t>
            </a:r>
          </a:p>
          <a:p>
            <a:r>
              <a:rPr lang="cs-CZ" dirty="0"/>
              <a:t>Generální ředitel a úředníci, kteří zajišťují hladké fungování organizace, připravují materiály pro jednání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9423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3BBAA-5870-486F-9E3B-C1849E86B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Orgány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1F1692-2528-4F8C-96EC-E1A630DF9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4) </a:t>
            </a:r>
            <a:r>
              <a:rPr lang="cs-CZ" b="1" dirty="0"/>
              <a:t>Sekretariát</a:t>
            </a:r>
            <a:r>
              <a:rPr lang="cs-CZ" dirty="0"/>
              <a:t> – nemá rozhodovací pravomoci, WTO řídí členské státy</a:t>
            </a:r>
          </a:p>
          <a:p>
            <a:r>
              <a:rPr lang="cs-CZ" dirty="0"/>
              <a:t>Generální ředitel a úředníci, kteří zajišťují hladké fungování organizace, připravují materiály pro jednání</a:t>
            </a:r>
          </a:p>
          <a:p>
            <a:r>
              <a:rPr lang="cs-CZ" b="1" dirty="0"/>
              <a:t>Neformální vliv </a:t>
            </a:r>
            <a:r>
              <a:rPr lang="cs-CZ" dirty="0"/>
              <a:t>– experti, mohou předsedat jednání států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78672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442F0A-8F15-49D7-90C8-9AFF22807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Rozhodování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428B82-74F1-420D-B163-023DA6B9B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Tradičně konsensuální</a:t>
            </a:r>
            <a:r>
              <a:rPr lang="cs-CZ" dirty="0"/>
              <a:t>, i když 164 členů WTO se reálně nemůže shodnout</a:t>
            </a:r>
          </a:p>
        </p:txBody>
      </p:sp>
    </p:spTree>
    <p:extLst>
      <p:ext uri="{BB962C8B-B14F-4D97-AF65-F5344CB8AC3E}">
        <p14:creationId xmlns:p14="http://schemas.microsoft.com/office/powerpoint/2010/main" val="234615497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442F0A-8F15-49D7-90C8-9AFF22807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Rozhodování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428B82-74F1-420D-B163-023DA6B9B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Tradičně konsensuální</a:t>
            </a:r>
            <a:r>
              <a:rPr lang="cs-CZ" dirty="0"/>
              <a:t>, i když 164 členů WTO se reálně nemůže shodnout</a:t>
            </a:r>
          </a:p>
          <a:p>
            <a:r>
              <a:rPr lang="cs-CZ" b="1" dirty="0"/>
              <a:t>= nikdo není tak moc proti, že by vyvolal hlasování</a:t>
            </a:r>
          </a:p>
          <a:p>
            <a:r>
              <a:rPr lang="cs-CZ" dirty="0"/>
              <a:t>Důležité je jednání a uzavírání kompromisů, </a:t>
            </a:r>
            <a:r>
              <a:rPr lang="cs-CZ" b="1" dirty="0"/>
              <a:t>než je návrh předložen</a:t>
            </a:r>
          </a:p>
          <a:p>
            <a:endParaRPr lang="cs-CZ" b="1" dirty="0"/>
          </a:p>
          <a:p>
            <a:r>
              <a:rPr lang="cs-CZ" b="1" dirty="0"/>
              <a:t>„Je někdo proti?“ &gt; když ne &gt; „It </a:t>
            </a:r>
            <a:r>
              <a:rPr lang="cs-CZ" b="1" dirty="0" err="1"/>
              <a:t>is</a:t>
            </a:r>
            <a:r>
              <a:rPr lang="cs-CZ" b="1" dirty="0"/>
              <a:t> so </a:t>
            </a:r>
            <a:r>
              <a:rPr lang="cs-CZ" b="1" dirty="0" err="1"/>
              <a:t>decided</a:t>
            </a:r>
            <a:r>
              <a:rPr lang="cs-CZ" b="1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55603761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26D785-87B3-4492-9859-B9A3FA5F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Rozhodování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39A86A-0B00-49D4-8667-6471FD2F4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Jednání o návrzích se často vedou za zavřenými dveřmi mezi omezeným počtem zemí = </a:t>
            </a:r>
            <a:r>
              <a:rPr lang="cs-CZ" b="1" dirty="0"/>
              <a:t>Green </a:t>
            </a:r>
            <a:r>
              <a:rPr lang="cs-CZ" b="1" dirty="0" err="1"/>
              <a:t>Room</a:t>
            </a:r>
            <a:r>
              <a:rPr lang="cs-CZ" b="1" dirty="0"/>
              <a:t> </a:t>
            </a:r>
            <a:r>
              <a:rPr lang="cs-CZ" b="1" dirty="0" err="1"/>
              <a:t>meetings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4859335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26D785-87B3-4492-9859-B9A3FA5F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Rozhodování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39A86A-0B00-49D4-8667-6471FD2F4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Jednání o návrzích se často vedou za zavřenými dveřmi mezi omezeným počtem zemí = </a:t>
            </a:r>
            <a:r>
              <a:rPr lang="cs-CZ" b="1" dirty="0"/>
              <a:t>Green </a:t>
            </a:r>
            <a:r>
              <a:rPr lang="cs-CZ" b="1" dirty="0" err="1"/>
              <a:t>Room</a:t>
            </a:r>
            <a:r>
              <a:rPr lang="cs-CZ" b="1" dirty="0"/>
              <a:t> </a:t>
            </a:r>
            <a:r>
              <a:rPr lang="cs-CZ" b="1" dirty="0" err="1"/>
              <a:t>meetings</a:t>
            </a:r>
            <a:endParaRPr lang="cs-CZ" b="1" dirty="0"/>
          </a:p>
          <a:p>
            <a:r>
              <a:rPr lang="cs-CZ" dirty="0"/>
              <a:t>1) aktéři </a:t>
            </a:r>
            <a:r>
              <a:rPr lang="cs-CZ" b="1" dirty="0"/>
              <a:t>s největším HDP</a:t>
            </a:r>
            <a:r>
              <a:rPr lang="cs-CZ" dirty="0"/>
              <a:t>(USA, EU, Čína)</a:t>
            </a:r>
          </a:p>
          <a:p>
            <a:r>
              <a:rPr lang="cs-CZ" dirty="0"/>
              <a:t>2) </a:t>
            </a:r>
            <a:r>
              <a:rPr lang="cs-CZ" b="1" dirty="0"/>
              <a:t>země zainteresované v konkrétní věc</a:t>
            </a:r>
            <a:r>
              <a:rPr lang="cs-CZ" dirty="0"/>
              <a:t>i (třeba exportéři bavlny atd, Argentina u zemědělství)</a:t>
            </a:r>
          </a:p>
          <a:p>
            <a:r>
              <a:rPr lang="cs-CZ" dirty="0"/>
              <a:t>3) </a:t>
            </a:r>
            <a:r>
              <a:rPr lang="cs-CZ" b="1" dirty="0"/>
              <a:t>tradičně aktivní země </a:t>
            </a:r>
            <a:r>
              <a:rPr lang="cs-CZ" dirty="0"/>
              <a:t>- Austrálie, Kanada, Švýcarsko; Brazílie, Indie</a:t>
            </a:r>
          </a:p>
        </p:txBody>
      </p:sp>
    </p:spTree>
    <p:extLst>
      <p:ext uri="{BB962C8B-B14F-4D97-AF65-F5344CB8AC3E}">
        <p14:creationId xmlns:p14="http://schemas.microsoft.com/office/powerpoint/2010/main" val="808747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77CFA8-9160-4579-8B9A-F4212F684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protekcionismus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BB1F61-8040-4491-8CF6-43055BE79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si můžeme představit pod tímto pojmem?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2251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7085F7-1A9C-4630-8119-ADF8697FE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Rozhodování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3E2AEB-1D6D-43AA-A1B4-A6C6424B3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je vyvoláno hlasování - </a:t>
            </a:r>
            <a:r>
              <a:rPr lang="cs-CZ" b="1" dirty="0"/>
              <a:t>každá země má jeden hlas </a:t>
            </a:r>
            <a:r>
              <a:rPr lang="cs-CZ" dirty="0"/>
              <a:t>(x IMF, WB)</a:t>
            </a:r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3750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7085F7-1A9C-4630-8119-ADF8697FE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Rozhodování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3E2AEB-1D6D-43AA-A1B4-A6C6424B3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je vyvoláno hlasování - </a:t>
            </a:r>
            <a:r>
              <a:rPr lang="cs-CZ" b="1" dirty="0"/>
              <a:t>každá země má jeden hlas </a:t>
            </a:r>
            <a:r>
              <a:rPr lang="cs-CZ" dirty="0"/>
              <a:t>(x IMF, WB)</a:t>
            </a:r>
            <a:endParaRPr lang="cs-CZ" b="1" dirty="0"/>
          </a:p>
          <a:p>
            <a:r>
              <a:rPr lang="cs-CZ" b="1" dirty="0"/>
              <a:t>Změny základních principů práva WTO (MFN atd.) jednohlasně</a:t>
            </a:r>
          </a:p>
          <a:p>
            <a:r>
              <a:rPr lang="cs-CZ" dirty="0"/>
              <a:t>Udělování výjimek státům (chceme něco porušovat) – 3/4</a:t>
            </a:r>
          </a:p>
          <a:p>
            <a:r>
              <a:rPr lang="cs-CZ" dirty="0"/>
              <a:t>Partikulární změny práva WTO – 2/3</a:t>
            </a:r>
          </a:p>
          <a:p>
            <a:r>
              <a:rPr lang="cs-CZ" dirty="0"/>
              <a:t>Ostatní – prostá většina</a:t>
            </a:r>
          </a:p>
          <a:p>
            <a:endParaRPr lang="cs-CZ" dirty="0"/>
          </a:p>
          <a:p>
            <a:r>
              <a:rPr lang="cs-CZ" b="1" dirty="0"/>
              <a:t>Málo časté!</a:t>
            </a:r>
          </a:p>
        </p:txBody>
      </p:sp>
    </p:spTree>
    <p:extLst>
      <p:ext uri="{BB962C8B-B14F-4D97-AF65-F5344CB8AC3E}">
        <p14:creationId xmlns:p14="http://schemas.microsoft.com/office/powerpoint/2010/main" val="385260083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4F3C3-996E-41DE-B7E0-9B37FE18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Vstup nových členů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81F58D-F3BD-4645-ACBA-E2EA0463F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Dlouhá, složitá, tvrdá jednání</a:t>
            </a:r>
          </a:p>
          <a:p>
            <a:r>
              <a:rPr lang="cs-CZ" dirty="0"/>
              <a:t>Rusku trval vstup 16 let! </a:t>
            </a:r>
          </a:p>
          <a:p>
            <a:r>
              <a:rPr lang="cs-CZ" dirty="0"/>
              <a:t>x v GATT mohly bývalé kolonie vstoupit bez podmínek</a:t>
            </a:r>
          </a:p>
          <a:p>
            <a:r>
              <a:rPr lang="cs-CZ" dirty="0"/>
              <a:t>Výsledek je </a:t>
            </a:r>
            <a:r>
              <a:rPr lang="cs-CZ" b="1" dirty="0"/>
              <a:t>protokol o vstupu</a:t>
            </a:r>
            <a:r>
              <a:rPr lang="cs-CZ" dirty="0"/>
              <a:t>, </a:t>
            </a:r>
            <a:r>
              <a:rPr lang="cs-CZ" b="1" dirty="0"/>
              <a:t>kde jsou uvedeny dohodnuté závazky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310526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04AC40-99C4-4CF2-BB8B-FF86ECB1D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3C7AAB-9E2A-466E-88F5-886CA52C5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Zachován systém kol!</a:t>
            </a:r>
          </a:p>
          <a:p>
            <a:r>
              <a:rPr lang="cs-CZ" b="1" dirty="0"/>
              <a:t>Od roku 2001 Katarské kolo (Doha </a:t>
            </a:r>
            <a:r>
              <a:rPr lang="cs-CZ" b="1" dirty="0" err="1"/>
              <a:t>round</a:t>
            </a:r>
            <a:r>
              <a:rPr lang="cs-CZ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1085683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CB52C-5200-4E63-9114-45D96EC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0C184A-99E3-4275-BE13-DB5D5559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„Doha Development Agenda“</a:t>
            </a:r>
          </a:p>
          <a:p>
            <a:r>
              <a:rPr lang="cs-CZ" dirty="0"/>
              <a:t>Rozvojové státy – pocit, že v Uruguayi udělaly příliš mnoho ústupků a nyní si zaslouží, aby jim to vyspělé státy oplatily</a:t>
            </a:r>
          </a:p>
          <a:p>
            <a:r>
              <a:rPr lang="cs-CZ" dirty="0"/>
              <a:t>&gt; </a:t>
            </a:r>
            <a:r>
              <a:rPr lang="cs-CZ" b="1" dirty="0"/>
              <a:t>Opět důraz na zvláštní a diferencované zacházení</a:t>
            </a:r>
          </a:p>
        </p:txBody>
      </p:sp>
    </p:spTree>
    <p:extLst>
      <p:ext uri="{BB962C8B-B14F-4D97-AF65-F5344CB8AC3E}">
        <p14:creationId xmlns:p14="http://schemas.microsoft.com/office/powerpoint/2010/main" val="140664413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CB52C-5200-4E63-9114-45D96EC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0C184A-99E3-4275-BE13-DB5D5559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„Doha Development Agenda“</a:t>
            </a:r>
          </a:p>
          <a:p>
            <a:r>
              <a:rPr lang="cs-CZ" dirty="0"/>
              <a:t>Rozvojové státy – pocit, že v Uruguayi udělaly příliš mnoho ústupků a nyní si zaslouží, aby jim to vyspělé státy oplatily</a:t>
            </a:r>
          </a:p>
          <a:p>
            <a:r>
              <a:rPr lang="cs-CZ" dirty="0"/>
              <a:t>&gt; </a:t>
            </a:r>
            <a:r>
              <a:rPr lang="cs-CZ" b="1" dirty="0"/>
              <a:t>Opět důraz na zvláštní a diferencované zacházení</a:t>
            </a:r>
          </a:p>
          <a:p>
            <a:endParaRPr lang="cs-CZ" dirty="0"/>
          </a:p>
          <a:p>
            <a:r>
              <a:rPr lang="cs-CZ" dirty="0"/>
              <a:t>Formování koalic (G20, G10, G33, </a:t>
            </a:r>
            <a:r>
              <a:rPr lang="cs-CZ" dirty="0" err="1"/>
              <a:t>Cairns</a:t>
            </a:r>
            <a:r>
              <a:rPr lang="cs-CZ" dirty="0"/>
              <a:t> Group, </a:t>
            </a:r>
            <a:r>
              <a:rPr lang="cs-CZ" dirty="0" err="1"/>
              <a:t>Cotton</a:t>
            </a:r>
            <a:r>
              <a:rPr lang="cs-CZ" dirty="0"/>
              <a:t> 4)</a:t>
            </a:r>
          </a:p>
          <a:p>
            <a:r>
              <a:rPr lang="cs-CZ" dirty="0"/>
              <a:t>! Pozor, není to to stejné jako např. G7 nebo normální G20 – toto jsou čistě zájmové skupiny států v rámci WTO!</a:t>
            </a:r>
          </a:p>
        </p:txBody>
      </p:sp>
    </p:spTree>
    <p:extLst>
      <p:ext uri="{BB962C8B-B14F-4D97-AF65-F5344CB8AC3E}">
        <p14:creationId xmlns:p14="http://schemas.microsoft.com/office/powerpoint/2010/main" val="143191351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FB2C48-8939-44CC-ABCF-1CBF31AB8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B6E65C2B-E468-48A9-95A2-8C4512B0B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54" y="1825625"/>
            <a:ext cx="4398692" cy="4351338"/>
          </a:xfrm>
        </p:spPr>
      </p:pic>
    </p:spTree>
    <p:extLst>
      <p:ext uri="{BB962C8B-B14F-4D97-AF65-F5344CB8AC3E}">
        <p14:creationId xmlns:p14="http://schemas.microsoft.com/office/powerpoint/2010/main" val="317273844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CB52C-5200-4E63-9114-45D96EC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0C184A-99E3-4275-BE13-DB5D5559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Nepřekonatelný rozpor mezi vyspělými a rozvojovými státy </a:t>
            </a:r>
          </a:p>
        </p:txBody>
      </p:sp>
    </p:spTree>
    <p:extLst>
      <p:ext uri="{BB962C8B-B14F-4D97-AF65-F5344CB8AC3E}">
        <p14:creationId xmlns:p14="http://schemas.microsoft.com/office/powerpoint/2010/main" val="165786359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CB52C-5200-4E63-9114-45D96EC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0C184A-99E3-4275-BE13-DB5D5559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Nepřekonatelný rozpor mezi vyspělými a rozvojovými státy </a:t>
            </a:r>
          </a:p>
          <a:p>
            <a:r>
              <a:rPr lang="cs-CZ" dirty="0"/>
              <a:t>Vyspělé státy – chtějí řešit „</a:t>
            </a:r>
            <a:r>
              <a:rPr lang="cs-CZ" b="1" dirty="0"/>
              <a:t>Singapore </a:t>
            </a:r>
            <a:r>
              <a:rPr lang="cs-CZ" b="1" dirty="0" err="1"/>
              <a:t>issues</a:t>
            </a:r>
            <a:r>
              <a:rPr lang="cs-CZ" dirty="0"/>
              <a:t>“ – investice, veřejné zakázky, ochrana hospodářské soutěže, usnadňování procedur</a:t>
            </a:r>
          </a:p>
          <a:p>
            <a:r>
              <a:rPr lang="cs-CZ" dirty="0"/>
              <a:t>+ duševní vlastnictví, e-</a:t>
            </a:r>
            <a:r>
              <a:rPr lang="cs-CZ" dirty="0" err="1"/>
              <a:t>commerce</a:t>
            </a:r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2287707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CB52C-5200-4E63-9114-45D96EC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0C184A-99E3-4275-BE13-DB5D5559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Nepřekonatelný rozpor mezi vyspělými a rozvojovými státy </a:t>
            </a:r>
          </a:p>
          <a:p>
            <a:r>
              <a:rPr lang="cs-CZ" dirty="0"/>
              <a:t>Vyspělé státy – chtějí řešit „</a:t>
            </a:r>
            <a:r>
              <a:rPr lang="cs-CZ" b="1" dirty="0"/>
              <a:t>Singapore </a:t>
            </a:r>
            <a:r>
              <a:rPr lang="cs-CZ" b="1" dirty="0" err="1"/>
              <a:t>issues</a:t>
            </a:r>
            <a:r>
              <a:rPr lang="cs-CZ" dirty="0"/>
              <a:t>“ – investice, veřejné zakázky, ochrana hospodářské soutěže, usnadňování procedur</a:t>
            </a:r>
          </a:p>
          <a:p>
            <a:r>
              <a:rPr lang="cs-CZ" dirty="0"/>
              <a:t>+ duševní vlastnictví, e-</a:t>
            </a:r>
            <a:r>
              <a:rPr lang="cs-CZ" dirty="0" err="1"/>
              <a:t>commerce</a:t>
            </a:r>
            <a:r>
              <a:rPr lang="cs-CZ" dirty="0"/>
              <a:t>…</a:t>
            </a:r>
          </a:p>
          <a:p>
            <a:r>
              <a:rPr lang="cs-CZ" dirty="0"/>
              <a:t>Rozvojové státy – toto naprosto odmítají, dokud nebude liberalizováno </a:t>
            </a:r>
            <a:r>
              <a:rPr lang="cs-CZ" b="1" dirty="0"/>
              <a:t>zemědělství</a:t>
            </a:r>
          </a:p>
          <a:p>
            <a:r>
              <a:rPr lang="cs-CZ" dirty="0"/>
              <a:t>&gt; ale ani mezi nimi o tom není shoda</a:t>
            </a:r>
          </a:p>
        </p:txBody>
      </p:sp>
    </p:spTree>
    <p:extLst>
      <p:ext uri="{BB962C8B-B14F-4D97-AF65-F5344CB8AC3E}">
        <p14:creationId xmlns:p14="http://schemas.microsoft.com/office/powerpoint/2010/main" val="1831748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77CFA8-9160-4579-8B9A-F4212F684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protekcionismus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BB1F61-8040-4491-8CF6-43055BE79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si můžeme představit pod tímto pojmem?</a:t>
            </a:r>
          </a:p>
          <a:p>
            <a:r>
              <a:rPr lang="cs-CZ" dirty="0"/>
              <a:t>= snaha států najít nové cesty, jak chránit svůj průmysl poté, co oficiální cla byla snížena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9366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193D5B-9D67-4A69-823A-F9BC866B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EE7767-62F2-4BE7-9818-0DB7AB233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Dohoda o usnadňování obchodu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4450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0A937-5E78-41B4-B81E-0D0F8BF65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2451DA-B1A7-4843-8336-30B1D03B3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Dohoda o usnadňování obchodu (2017)</a:t>
            </a:r>
          </a:p>
          <a:p>
            <a:r>
              <a:rPr lang="cs-CZ" dirty="0"/>
              <a:t>Jeden z dodatků ke GATT 1994 (13. dohoda)</a:t>
            </a:r>
          </a:p>
          <a:p>
            <a:r>
              <a:rPr lang="cs-CZ" b="1" dirty="0"/>
              <a:t>Asi jediný větší úspěch Katarského kola!</a:t>
            </a:r>
          </a:p>
          <a:p>
            <a:r>
              <a:rPr lang="cs-CZ" dirty="0"/>
              <a:t>&gt; transparentnost a zjednodušení celních procedur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210283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0A937-5E78-41B4-B81E-0D0F8BF65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2451DA-B1A7-4843-8336-30B1D03B3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Dohoda o usnadňování obchodu (2017)</a:t>
            </a:r>
          </a:p>
          <a:p>
            <a:r>
              <a:rPr lang="cs-CZ" dirty="0"/>
              <a:t>Jeden z dodatků ke GATT 1994 (13. dohoda)</a:t>
            </a:r>
          </a:p>
          <a:p>
            <a:r>
              <a:rPr lang="cs-CZ" b="1" dirty="0"/>
              <a:t>Asi jediný větší úspěch Katarského kola!</a:t>
            </a:r>
          </a:p>
          <a:p>
            <a:r>
              <a:rPr lang="cs-CZ" dirty="0"/>
              <a:t>&gt; transparentnost a zjednodušení celních procedur</a:t>
            </a:r>
          </a:p>
          <a:p>
            <a:endParaRPr lang="cs-CZ" dirty="0"/>
          </a:p>
          <a:p>
            <a:r>
              <a:rPr lang="cs-CZ" dirty="0"/>
              <a:t>2008 – 116 dní na dovoz kontejneru ze Středoafrické republiky na pobřeží</a:t>
            </a:r>
          </a:p>
          <a:p>
            <a:r>
              <a:rPr lang="cs-CZ" dirty="0"/>
              <a:t>Pro Burkinu Faso 71 dní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2175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A326C5-70E1-4AAB-B198-F1EA1CA58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B4AA17-AFEC-434C-BC15-8F4028355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Dodnes se ho nepodařilo uzavřít, i když prakticky není naděje, že by došlo ke shodě na většině projednávaných záležitostí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88814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7E0FF-9775-4E20-AD8D-13DD56BD2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5E4B12-9AAE-4200-81F1-98FEC0442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„W</a:t>
            </a:r>
            <a:r>
              <a:rPr lang="en-US" dirty="0" err="1"/>
              <a:t>alking</a:t>
            </a:r>
            <a:r>
              <a:rPr lang="en-US" dirty="0"/>
              <a:t> dead are normally confined to Hollywood, but the World Trade Organization (WTO) Ministerial Declaration, published on December 19, 2015, added the Doha Development Agenda (DDA) to this ghoulish cast.</a:t>
            </a:r>
            <a:r>
              <a:rPr lang="cs-CZ" dirty="0"/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26128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D5AB07-5FBF-443C-8E67-0A1A5781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WTO - shrnutí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4E3F4D-1ED0-4B5B-BDE9-029A5D01D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69422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D5AB07-5FBF-443C-8E67-0A1A5781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WTO - shrnutí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4E3F4D-1ED0-4B5B-BDE9-029A5D01D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Liberalizace obchodu na multilaterálních jednáních &gt; vymáhání závazků před orgánem pro řešení sporů</a:t>
            </a:r>
          </a:p>
          <a:p>
            <a:endParaRPr lang="cs-CZ" b="1" dirty="0"/>
          </a:p>
          <a:p>
            <a:r>
              <a:rPr lang="cs-CZ" dirty="0"/>
              <a:t>Pokud jednání nepostupují, WTO pořád plní svou funkci tím, že dohlíží na již existující dohody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2120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D5AB07-5FBF-443C-8E67-0A1A5781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WTO - shrnutí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4E3F4D-1ED0-4B5B-BDE9-029A5D01D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Liberalizace obchodu na multilaterálních jednáních &gt; vymáhání závazků před orgánem pro řešení sporů</a:t>
            </a:r>
          </a:p>
          <a:p>
            <a:endParaRPr lang="cs-CZ" b="1" dirty="0"/>
          </a:p>
          <a:p>
            <a:r>
              <a:rPr lang="cs-CZ" dirty="0"/>
              <a:t>Pokud jednání nepostupují, WTO pořád plní svou funkci tím, že dohlíží na již existující dohody</a:t>
            </a:r>
          </a:p>
          <a:p>
            <a:endParaRPr lang="cs-CZ" dirty="0"/>
          </a:p>
          <a:p>
            <a:r>
              <a:rPr lang="cs-CZ" dirty="0"/>
              <a:t>Budoucnost – vícestranné dohody + regionální integrace?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8532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7935AA-DD8D-4F2A-8E4E-1C8739C16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E20469-CD62-44B7-AEF4-06375E46D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Děkuji za pozornost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555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77CFA8-9160-4579-8B9A-F4212F684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protekcionismus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BB1F61-8040-4491-8CF6-43055BE79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si můžeme představit pod tímto pojmem?</a:t>
            </a:r>
          </a:p>
          <a:p>
            <a:r>
              <a:rPr lang="cs-CZ" dirty="0"/>
              <a:t>= snaha států najít nové cesty, jak chránit svůj průmysl poté, co oficiální cla byla snížena</a:t>
            </a:r>
          </a:p>
          <a:p>
            <a:r>
              <a:rPr lang="cs-CZ" b="1" dirty="0"/>
              <a:t>1) Výjimky z volného obchodu povolené GATT</a:t>
            </a:r>
          </a:p>
          <a:p>
            <a:r>
              <a:rPr lang="cs-CZ" b="1" dirty="0"/>
              <a:t>= speciální cla </a:t>
            </a:r>
            <a:r>
              <a:rPr lang="cs-CZ" dirty="0"/>
              <a:t>– anti-dumpingová, anti-subvenční, která jsou ve zvláštních situacích dovolena GATT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578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77CFA8-9160-4579-8B9A-F4212F684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protekcionismus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BB1F61-8040-4491-8CF6-43055BE79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si můžeme představit pod tímto pojmem?</a:t>
            </a:r>
          </a:p>
          <a:p>
            <a:r>
              <a:rPr lang="cs-CZ" dirty="0"/>
              <a:t>= snaha států najít nové cesty, jak chránit svůj průmysl poté, co oficiální cla byla snížena</a:t>
            </a:r>
          </a:p>
          <a:p>
            <a:r>
              <a:rPr lang="cs-CZ" b="1" dirty="0"/>
              <a:t>1) Výjimky z volného obchodu povolené GATT</a:t>
            </a:r>
          </a:p>
          <a:p>
            <a:r>
              <a:rPr lang="cs-CZ" b="1" dirty="0"/>
              <a:t>= speciální cla </a:t>
            </a:r>
            <a:r>
              <a:rPr lang="cs-CZ" dirty="0"/>
              <a:t>– anti-dumpingová, anti-subvenční, která jsou ve zvláštních situacích dovolena GATT </a:t>
            </a:r>
          </a:p>
          <a:p>
            <a:r>
              <a:rPr lang="cs-CZ" b="1" dirty="0"/>
              <a:t>2) Netarifní překážky </a:t>
            </a:r>
            <a:r>
              <a:rPr lang="cs-CZ" dirty="0"/>
              <a:t>– různé standardy a regulace, které diskriminují </a:t>
            </a:r>
            <a:r>
              <a:rPr lang="cs-CZ" b="1" dirty="0"/>
              <a:t>vůči dováženému zboží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68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392FA4-315E-44E4-AD4D-46285C9D5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protekcionismus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BA133E-7A2B-40DA-A66D-4898AC0FC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Snaha řešit už během Kennedyho kola, mnohem větší pokrok v Tokiu</a:t>
            </a:r>
          </a:p>
        </p:txBody>
      </p:sp>
    </p:spTree>
    <p:extLst>
      <p:ext uri="{BB962C8B-B14F-4D97-AF65-F5344CB8AC3E}">
        <p14:creationId xmlns:p14="http://schemas.microsoft.com/office/powerpoint/2010/main" val="639991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392FA4-315E-44E4-AD4D-46285C9D5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protekcionismus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BA133E-7A2B-40DA-A66D-4898AC0FC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Snaha řešit už během Kennedyho kola, mnohem větší pokrok v Tokiu</a:t>
            </a:r>
          </a:p>
          <a:p>
            <a:r>
              <a:rPr lang="cs-CZ" b="1" dirty="0"/>
              <a:t>Sada dobrovolných dohod mezi elitním klubem vyspělých států = „kodexy Tokijského kola“</a:t>
            </a:r>
          </a:p>
          <a:p>
            <a:r>
              <a:rPr lang="cs-CZ" dirty="0"/>
              <a:t>O anti-dumpingu, o subvencích, o technických překážkách obchodu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629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392FA4-315E-44E4-AD4D-46285C9D5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protekcionismus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BA133E-7A2B-40DA-A66D-4898AC0FC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Snaha řešit už během Kennedyho kola, mnohem větší pokrok v Tokiu</a:t>
            </a:r>
          </a:p>
          <a:p>
            <a:r>
              <a:rPr lang="cs-CZ" b="1" dirty="0"/>
              <a:t>Sada dobrovolných dohod mezi elitním klubem vyspělých států = „kodexy Tokijského kola“</a:t>
            </a:r>
          </a:p>
          <a:p>
            <a:r>
              <a:rPr lang="cs-CZ" dirty="0"/>
              <a:t>O anti-dumpingu, o subvencích, o technických překážkách obchodu</a:t>
            </a:r>
          </a:p>
          <a:p>
            <a:endParaRPr lang="cs-CZ" dirty="0"/>
          </a:p>
          <a:p>
            <a:r>
              <a:rPr lang="cs-CZ" dirty="0"/>
              <a:t>Také několik zvláštních dohod o speciálních oblastech – Dohoda o veřejných zakázkách, Dohoda o obchodu s civilními letadly - existují dodnes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43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7E98E1-86AF-4A3D-85F8-9B50ACE4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F459D9-B974-4A88-AC1B-3D273F299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Kdy se USA začaly obracet k volnému obchodu? Jakou formou to zezačátku dělaly?</a:t>
            </a:r>
          </a:p>
        </p:txBody>
      </p:sp>
    </p:spTree>
    <p:extLst>
      <p:ext uri="{BB962C8B-B14F-4D97-AF65-F5344CB8AC3E}">
        <p14:creationId xmlns:p14="http://schemas.microsoft.com/office/powerpoint/2010/main" val="904381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38346-1F2D-410D-B9C8-9CF04654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na prahu 80. let: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24AEE-A6D2-45FE-AD8A-85C41254B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Zemědělství</a:t>
            </a:r>
          </a:p>
        </p:txBody>
      </p:sp>
    </p:spTree>
    <p:extLst>
      <p:ext uri="{BB962C8B-B14F-4D97-AF65-F5344CB8AC3E}">
        <p14:creationId xmlns:p14="http://schemas.microsoft.com/office/powerpoint/2010/main" val="1962774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38346-1F2D-410D-B9C8-9CF04654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na prahu 80. let: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24AEE-A6D2-45FE-AD8A-85C41254B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Zemědělství </a:t>
            </a:r>
            <a:r>
              <a:rPr lang="cs-CZ" dirty="0"/>
              <a:t>(úplné vynětí z režimu GATT)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37502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38346-1F2D-410D-B9C8-9CF04654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na prahu 80. let: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24AEE-A6D2-45FE-AD8A-85C41254B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Zemědělství </a:t>
            </a:r>
            <a:r>
              <a:rPr lang="cs-CZ" dirty="0"/>
              <a:t>(úplné vynětí z režimu GATT)</a:t>
            </a:r>
          </a:p>
          <a:p>
            <a:r>
              <a:rPr lang="cs-CZ" b="1" dirty="0"/>
              <a:t>Textil </a:t>
            </a:r>
            <a:r>
              <a:rPr lang="cs-CZ" dirty="0"/>
              <a:t>(úplné vynětí z režimu GATT)</a:t>
            </a:r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2322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38346-1F2D-410D-B9C8-9CF04654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na prahu 80. let: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24AEE-A6D2-45FE-AD8A-85C41254B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Zemědělství </a:t>
            </a:r>
            <a:r>
              <a:rPr lang="cs-CZ" dirty="0"/>
              <a:t>(úplné vynětí z režimu GATT)</a:t>
            </a:r>
          </a:p>
          <a:p>
            <a:r>
              <a:rPr lang="cs-CZ" b="1" dirty="0"/>
              <a:t>Textil </a:t>
            </a:r>
            <a:r>
              <a:rPr lang="cs-CZ" dirty="0"/>
              <a:t>(úplné vynětí z režimu GATT)</a:t>
            </a:r>
            <a:endParaRPr lang="cs-CZ" b="1" dirty="0"/>
          </a:p>
          <a:p>
            <a:r>
              <a:rPr lang="cs-CZ" b="1" dirty="0"/>
              <a:t>Netarifní překážky obchodu </a:t>
            </a:r>
            <a:r>
              <a:rPr lang="cs-CZ" dirty="0"/>
              <a:t>(jen dobrovolná pravidla)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72799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38346-1F2D-410D-B9C8-9CF04654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na prahu 80. let: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24AEE-A6D2-45FE-AD8A-85C41254B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Zemědělství </a:t>
            </a:r>
            <a:r>
              <a:rPr lang="cs-CZ" dirty="0"/>
              <a:t>(úplné vynětí z režimu GATT)</a:t>
            </a:r>
          </a:p>
          <a:p>
            <a:r>
              <a:rPr lang="cs-CZ" b="1" dirty="0"/>
              <a:t>Textil </a:t>
            </a:r>
            <a:r>
              <a:rPr lang="cs-CZ" dirty="0"/>
              <a:t>(úplné vynětí z režimu GATT)</a:t>
            </a:r>
            <a:endParaRPr lang="cs-CZ" b="1" dirty="0"/>
          </a:p>
          <a:p>
            <a:r>
              <a:rPr lang="cs-CZ" b="1" dirty="0"/>
              <a:t>Netarifní překážky obchodu </a:t>
            </a:r>
            <a:r>
              <a:rPr lang="cs-CZ" dirty="0"/>
              <a:t>(jen dobrovolná pravidla)</a:t>
            </a:r>
          </a:p>
          <a:p>
            <a:r>
              <a:rPr lang="cs-CZ" b="1" dirty="0"/>
              <a:t>Používání výjimek </a:t>
            </a:r>
            <a:r>
              <a:rPr lang="cs-CZ" dirty="0"/>
              <a:t>(jen dobrovolná pravidla)</a:t>
            </a:r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77731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38346-1F2D-410D-B9C8-9CF04654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na prahu 80. let: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24AEE-A6D2-45FE-AD8A-85C41254B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Zemědělství </a:t>
            </a:r>
            <a:r>
              <a:rPr lang="cs-CZ" dirty="0"/>
              <a:t>(úplné vynětí z režimu GATT)</a:t>
            </a:r>
          </a:p>
          <a:p>
            <a:r>
              <a:rPr lang="cs-CZ" b="1" dirty="0"/>
              <a:t>Textil </a:t>
            </a:r>
            <a:r>
              <a:rPr lang="cs-CZ" dirty="0"/>
              <a:t>(úplné vynětí z režimu GATT)</a:t>
            </a:r>
            <a:endParaRPr lang="cs-CZ" b="1" dirty="0"/>
          </a:p>
          <a:p>
            <a:r>
              <a:rPr lang="cs-CZ" b="1" dirty="0"/>
              <a:t>Netarifní překážky obchodu </a:t>
            </a:r>
            <a:r>
              <a:rPr lang="cs-CZ" dirty="0"/>
              <a:t>(jen dobrovolná pravidla)</a:t>
            </a:r>
          </a:p>
          <a:p>
            <a:r>
              <a:rPr lang="cs-CZ" b="1" dirty="0"/>
              <a:t>Používání výjimek </a:t>
            </a:r>
            <a:r>
              <a:rPr lang="cs-CZ" dirty="0"/>
              <a:t>(jen dobrovolná pravidla)</a:t>
            </a:r>
            <a:endParaRPr lang="cs-CZ" b="1" dirty="0"/>
          </a:p>
          <a:p>
            <a:r>
              <a:rPr lang="cs-CZ" b="1" dirty="0"/>
              <a:t>Postavení rozvojových zemí </a:t>
            </a:r>
            <a:r>
              <a:rPr lang="cs-CZ" dirty="0"/>
              <a:t>(nikdy nekončící kontroverze)</a:t>
            </a:r>
          </a:p>
        </p:txBody>
      </p:sp>
    </p:spTree>
    <p:extLst>
      <p:ext uri="{BB962C8B-B14F-4D97-AF65-F5344CB8AC3E}">
        <p14:creationId xmlns:p14="http://schemas.microsoft.com/office/powerpoint/2010/main" val="2112195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38346-1F2D-410D-B9C8-9CF04654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na prahu 80. let: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24AEE-A6D2-45FE-AD8A-85C41254B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Zemědělství </a:t>
            </a:r>
            <a:r>
              <a:rPr lang="cs-CZ" dirty="0"/>
              <a:t>(úplné vynětí z režimu GATT)</a:t>
            </a:r>
          </a:p>
          <a:p>
            <a:r>
              <a:rPr lang="cs-CZ" b="1" dirty="0"/>
              <a:t>Textil </a:t>
            </a:r>
            <a:r>
              <a:rPr lang="cs-CZ" dirty="0"/>
              <a:t>(úplné vynětí z režimu GATT)</a:t>
            </a:r>
            <a:endParaRPr lang="cs-CZ" b="1" dirty="0"/>
          </a:p>
          <a:p>
            <a:r>
              <a:rPr lang="cs-CZ" b="1" dirty="0"/>
              <a:t>Netarifní překážky obchodu </a:t>
            </a:r>
            <a:r>
              <a:rPr lang="cs-CZ" dirty="0"/>
              <a:t>(jen dobrovolná pravidla)</a:t>
            </a:r>
          </a:p>
          <a:p>
            <a:r>
              <a:rPr lang="cs-CZ" b="1" dirty="0"/>
              <a:t>Používání výjimek </a:t>
            </a:r>
            <a:r>
              <a:rPr lang="cs-CZ" dirty="0"/>
              <a:t>(jen dobrovolná pravidla)</a:t>
            </a:r>
            <a:endParaRPr lang="cs-CZ" b="1" dirty="0"/>
          </a:p>
          <a:p>
            <a:r>
              <a:rPr lang="cs-CZ" b="1" dirty="0"/>
              <a:t>Postavení rozvojových zemí </a:t>
            </a:r>
            <a:r>
              <a:rPr lang="cs-CZ" dirty="0"/>
              <a:t>(nikdy nekončící kontroverze)</a:t>
            </a:r>
          </a:p>
          <a:p>
            <a:endParaRPr lang="cs-CZ" b="1" dirty="0"/>
          </a:p>
          <a:p>
            <a:r>
              <a:rPr lang="cs-CZ" b="1" dirty="0"/>
              <a:t>+ služby</a:t>
            </a:r>
          </a:p>
        </p:txBody>
      </p:sp>
    </p:spTree>
    <p:extLst>
      <p:ext uri="{BB962C8B-B14F-4D97-AF65-F5344CB8AC3E}">
        <p14:creationId xmlns:p14="http://schemas.microsoft.com/office/powerpoint/2010/main" val="405558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38346-1F2D-410D-B9C8-9CF04654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na prahu 80. let: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24AEE-A6D2-45FE-AD8A-85C41254B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Zemědělství </a:t>
            </a:r>
            <a:r>
              <a:rPr lang="cs-CZ" dirty="0"/>
              <a:t>(úplné vynětí z režimu GATT)</a:t>
            </a:r>
          </a:p>
          <a:p>
            <a:r>
              <a:rPr lang="cs-CZ" b="1" dirty="0"/>
              <a:t>Textil </a:t>
            </a:r>
            <a:r>
              <a:rPr lang="cs-CZ" dirty="0"/>
              <a:t>(úplné vynětí z režimu GATT)</a:t>
            </a:r>
            <a:endParaRPr lang="cs-CZ" b="1" dirty="0"/>
          </a:p>
          <a:p>
            <a:r>
              <a:rPr lang="cs-CZ" b="1" dirty="0"/>
              <a:t>Netarifní překážky obchodu </a:t>
            </a:r>
            <a:r>
              <a:rPr lang="cs-CZ" dirty="0"/>
              <a:t>(jen dobrovolná pravidla)</a:t>
            </a:r>
          </a:p>
          <a:p>
            <a:r>
              <a:rPr lang="cs-CZ" b="1" dirty="0"/>
              <a:t>Používání výjimek </a:t>
            </a:r>
            <a:r>
              <a:rPr lang="cs-CZ" dirty="0"/>
              <a:t>(jen dobrovolná pravidla)</a:t>
            </a:r>
            <a:endParaRPr lang="cs-CZ" b="1" dirty="0"/>
          </a:p>
          <a:p>
            <a:r>
              <a:rPr lang="cs-CZ" b="1" dirty="0"/>
              <a:t>Postavení rozvojových zemí </a:t>
            </a:r>
            <a:r>
              <a:rPr lang="cs-CZ" dirty="0"/>
              <a:t>(nikdy nekončící kontroverze)</a:t>
            </a:r>
          </a:p>
          <a:p>
            <a:endParaRPr lang="cs-CZ" b="1" dirty="0"/>
          </a:p>
          <a:p>
            <a:r>
              <a:rPr lang="cs-CZ" b="1" dirty="0"/>
              <a:t>+ služby, investice</a:t>
            </a:r>
          </a:p>
        </p:txBody>
      </p:sp>
    </p:spTree>
    <p:extLst>
      <p:ext uri="{BB962C8B-B14F-4D97-AF65-F5344CB8AC3E}">
        <p14:creationId xmlns:p14="http://schemas.microsoft.com/office/powerpoint/2010/main" val="50259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38346-1F2D-410D-B9C8-9CF04654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na prahu 80. let: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24AEE-A6D2-45FE-AD8A-85C41254B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Zemědělství </a:t>
            </a:r>
            <a:r>
              <a:rPr lang="cs-CZ" dirty="0"/>
              <a:t>(úplné vynětí z režimu GATT)</a:t>
            </a:r>
          </a:p>
          <a:p>
            <a:r>
              <a:rPr lang="cs-CZ" b="1" dirty="0"/>
              <a:t>Textil </a:t>
            </a:r>
            <a:r>
              <a:rPr lang="cs-CZ" dirty="0"/>
              <a:t>(úplné vynětí z režimu GATT)</a:t>
            </a:r>
            <a:endParaRPr lang="cs-CZ" b="1" dirty="0"/>
          </a:p>
          <a:p>
            <a:r>
              <a:rPr lang="cs-CZ" b="1" dirty="0"/>
              <a:t>Netarifní překážky obchodu </a:t>
            </a:r>
            <a:r>
              <a:rPr lang="cs-CZ" dirty="0"/>
              <a:t>(jen dobrovolná pravidla)</a:t>
            </a:r>
          </a:p>
          <a:p>
            <a:r>
              <a:rPr lang="cs-CZ" b="1" dirty="0"/>
              <a:t>Používání výjimek </a:t>
            </a:r>
            <a:r>
              <a:rPr lang="cs-CZ" dirty="0"/>
              <a:t>(jen dobrovolná pravidla)</a:t>
            </a:r>
            <a:endParaRPr lang="cs-CZ" b="1" dirty="0"/>
          </a:p>
          <a:p>
            <a:r>
              <a:rPr lang="cs-CZ" b="1" dirty="0"/>
              <a:t>Postavení rozvojových zemí </a:t>
            </a:r>
            <a:r>
              <a:rPr lang="cs-CZ" dirty="0"/>
              <a:t>(nikdy nekončící kontroverze)</a:t>
            </a:r>
          </a:p>
          <a:p>
            <a:endParaRPr lang="cs-CZ" b="1" dirty="0"/>
          </a:p>
          <a:p>
            <a:r>
              <a:rPr lang="cs-CZ" b="1" dirty="0"/>
              <a:t>+ služby, investice, duševní vlastnictví</a:t>
            </a:r>
          </a:p>
        </p:txBody>
      </p:sp>
    </p:spTree>
    <p:extLst>
      <p:ext uri="{BB962C8B-B14F-4D97-AF65-F5344CB8AC3E}">
        <p14:creationId xmlns:p14="http://schemas.microsoft.com/office/powerpoint/2010/main" val="851783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38346-1F2D-410D-B9C8-9CF04654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na prahu 80. let: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24AEE-A6D2-45FE-AD8A-85C41254B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Zemědělství </a:t>
            </a:r>
            <a:r>
              <a:rPr lang="cs-CZ" dirty="0"/>
              <a:t>(úplné vynětí z režimu GATT)</a:t>
            </a:r>
          </a:p>
          <a:p>
            <a:r>
              <a:rPr lang="cs-CZ" b="1" dirty="0"/>
              <a:t>Textil </a:t>
            </a:r>
            <a:r>
              <a:rPr lang="cs-CZ" dirty="0"/>
              <a:t>(úplné vynětí z režimu GATT)</a:t>
            </a:r>
            <a:endParaRPr lang="cs-CZ" b="1" dirty="0"/>
          </a:p>
          <a:p>
            <a:r>
              <a:rPr lang="cs-CZ" b="1" dirty="0"/>
              <a:t>Netarifní překážky obchodu </a:t>
            </a:r>
            <a:r>
              <a:rPr lang="cs-CZ" dirty="0"/>
              <a:t>(jen dobrovolná pravidla)</a:t>
            </a:r>
          </a:p>
          <a:p>
            <a:r>
              <a:rPr lang="cs-CZ" b="1" dirty="0"/>
              <a:t>Používání výjimek </a:t>
            </a:r>
            <a:r>
              <a:rPr lang="cs-CZ" dirty="0"/>
              <a:t>(jen dobrovolná pravidla)</a:t>
            </a:r>
            <a:endParaRPr lang="cs-CZ" b="1" dirty="0"/>
          </a:p>
          <a:p>
            <a:r>
              <a:rPr lang="cs-CZ" b="1" dirty="0"/>
              <a:t>Postavení rozvojových zemí </a:t>
            </a:r>
            <a:r>
              <a:rPr lang="cs-CZ" dirty="0"/>
              <a:t>(nikdy nekončící kontroverze)</a:t>
            </a:r>
          </a:p>
          <a:p>
            <a:endParaRPr lang="cs-CZ" b="1" dirty="0"/>
          </a:p>
          <a:p>
            <a:r>
              <a:rPr lang="cs-CZ" b="1" dirty="0"/>
              <a:t>+ služby, investice, duševní vlastnictví </a:t>
            </a:r>
            <a:r>
              <a:rPr lang="cs-CZ" dirty="0">
                <a:solidFill>
                  <a:srgbClr val="FF0000"/>
                </a:solidFill>
              </a:rPr>
              <a:t>(nikdy to GATT nebylo pokryto)</a:t>
            </a:r>
            <a:endParaRPr lang="cs-CZ" b="1" dirty="0">
              <a:solidFill>
                <a:srgbClr val="FF0000"/>
              </a:solidFill>
            </a:endParaRP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42163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7E98E1-86AF-4A3D-85F8-9B50ACE4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F459D9-B974-4A88-AC1B-3D273F299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Kdy se USA začaly obracet k volnému obchodu? Jakou formou to zezačátku dělaly?</a:t>
            </a:r>
          </a:p>
          <a:p>
            <a:r>
              <a:rPr lang="cs-CZ" dirty="0"/>
              <a:t>Který stát si přál, aby se o liberalizaci obchodu jednalo multilaterální cestou?</a:t>
            </a:r>
          </a:p>
        </p:txBody>
      </p:sp>
    </p:spTree>
    <p:extLst>
      <p:ext uri="{BB962C8B-B14F-4D97-AF65-F5344CB8AC3E}">
        <p14:creationId xmlns:p14="http://schemas.microsoft.com/office/powerpoint/2010/main" val="2853553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38346-1F2D-410D-B9C8-9CF04654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24AEE-A6D2-45FE-AD8A-85C41254B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Jinými slovy:</a:t>
            </a:r>
          </a:p>
          <a:p>
            <a:endParaRPr lang="cs-CZ" dirty="0"/>
          </a:p>
          <a:p>
            <a:r>
              <a:rPr lang="cs-CZ" b="1" dirty="0"/>
              <a:t>GATT uspěl ve snižování cel na průmyslové zboží (NAMA)</a:t>
            </a:r>
          </a:p>
          <a:p>
            <a:r>
              <a:rPr lang="cs-CZ" b="1" dirty="0"/>
              <a:t>V jiných oblastech byl pokrok mnohem menší</a:t>
            </a:r>
          </a:p>
        </p:txBody>
      </p:sp>
    </p:spTree>
    <p:extLst>
      <p:ext uri="{BB962C8B-B14F-4D97-AF65-F5344CB8AC3E}">
        <p14:creationId xmlns:p14="http://schemas.microsoft.com/office/powerpoint/2010/main" val="3916011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38346-1F2D-410D-B9C8-9CF04654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24AEE-A6D2-45FE-AD8A-85C41254B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Jinými slovy:</a:t>
            </a:r>
          </a:p>
          <a:p>
            <a:endParaRPr lang="cs-CZ" dirty="0"/>
          </a:p>
          <a:p>
            <a:r>
              <a:rPr lang="cs-CZ" b="1" dirty="0"/>
              <a:t>GATT uspěl ve snižování cel na průmyslové zboží (NAMA)</a:t>
            </a:r>
          </a:p>
          <a:p>
            <a:r>
              <a:rPr lang="cs-CZ" b="1" dirty="0"/>
              <a:t>V jiných oblastech byl pokrok mnohem menší</a:t>
            </a:r>
          </a:p>
          <a:p>
            <a:endParaRPr lang="cs-CZ" b="1" dirty="0"/>
          </a:p>
          <a:p>
            <a:r>
              <a:rPr lang="cs-CZ" b="1" dirty="0">
                <a:solidFill>
                  <a:srgbClr val="FF0000"/>
                </a:solidFill>
              </a:rPr>
              <a:t>Původní GATT přestal být dostačující &gt; potřeba nových dohod pro úpravu nevyřešených témat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72024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D0843A-8CF2-4FD0-BC9F-2F6D08C64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Dnes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5C3388-94CB-4530-A7EC-04E8C8CB8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Uruguayské kolo GATT a vznik WTO</a:t>
            </a:r>
          </a:p>
          <a:p>
            <a:r>
              <a:rPr lang="cs-CZ" dirty="0"/>
              <a:t>Přehled smluv existujících v rámci WTO</a:t>
            </a:r>
          </a:p>
          <a:p>
            <a:r>
              <a:rPr lang="cs-CZ" dirty="0"/>
              <a:t>Orgány a fungování WTO</a:t>
            </a:r>
          </a:p>
        </p:txBody>
      </p:sp>
    </p:spTree>
    <p:extLst>
      <p:ext uri="{BB962C8B-B14F-4D97-AF65-F5344CB8AC3E}">
        <p14:creationId xmlns:p14="http://schemas.microsoft.com/office/powerpoint/2010/main" val="3344562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0EB12-A627-48BA-8E5A-3C9358C19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Uruguayské kolo</a:t>
            </a:r>
            <a:br>
              <a:rPr lang="cs-CZ" dirty="0"/>
            </a:b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C80AA2-5011-4749-B9EB-438BD7029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1986 - 1993</a:t>
            </a:r>
          </a:p>
        </p:txBody>
      </p:sp>
    </p:spTree>
    <p:extLst>
      <p:ext uri="{BB962C8B-B14F-4D97-AF65-F5344CB8AC3E}">
        <p14:creationId xmlns:p14="http://schemas.microsoft.com/office/powerpoint/2010/main" val="246565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A0C80-21B0-40EA-8C49-F06A2E16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Neoliberální obrat v 80. letech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383B09-0DEC-4019-9A7E-DA71DA0C3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099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A0C80-21B0-40EA-8C49-F06A2E16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Neoliberální obrat v 80. letech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383B09-0DEC-4019-9A7E-DA71DA0C3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Předtím – </a:t>
            </a:r>
            <a:r>
              <a:rPr lang="cs-CZ" b="1" dirty="0"/>
              <a:t>keynesiánství = více intervencionistický přístup </a:t>
            </a:r>
            <a:r>
              <a:rPr lang="cs-CZ" dirty="0"/>
              <a:t>– snížená důvěra ve volný trh kvůli krizi z 30. let, víra ve státní zásahy díky válečné ekonomice a úspěchům SSSR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282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A0C80-21B0-40EA-8C49-F06A2E16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Neoliberální obrat v 80. letech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383B09-0DEC-4019-9A7E-DA71DA0C3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Předtím – </a:t>
            </a:r>
            <a:r>
              <a:rPr lang="cs-CZ" b="1" dirty="0"/>
              <a:t>keynesiánství = více intervencionistický přístup </a:t>
            </a:r>
            <a:r>
              <a:rPr lang="cs-CZ" dirty="0"/>
              <a:t>– snížená důvěra ve volný trh kvůli krizi z 30. let, víra ve státní zásahy díky válečné ekonomice a úspěchům SSSR</a:t>
            </a:r>
          </a:p>
          <a:p>
            <a:r>
              <a:rPr lang="cs-CZ" dirty="0"/>
              <a:t>Sociální stát – částečně jako obrana před komunismem</a:t>
            </a:r>
          </a:p>
          <a:p>
            <a:r>
              <a:rPr lang="cs-CZ" dirty="0"/>
              <a:t>Ekonomická teorie – potřeba zvyšovat agregátní poptávku – veřejné výdaje, silné odbory tlačící na růst mezd; inflace tolik nevadí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69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3D2FFD-6737-4C31-8A24-E7E050A0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Neoliberální obrat v 80. letech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5B72DA-4E15-4698-882D-0353F6BFE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70s </a:t>
            </a:r>
            <a:r>
              <a:rPr lang="cs-CZ" b="1" dirty="0"/>
              <a:t>– stagflace = inflace + nezaměstnanost </a:t>
            </a:r>
            <a:r>
              <a:rPr lang="cs-CZ" dirty="0"/>
              <a:t>– keynesiánství na to nemělo odpověď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9883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3D2FFD-6737-4C31-8A24-E7E050A0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Neoliberální obrat v 80. letech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5B72DA-4E15-4698-882D-0353F6BFE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70s </a:t>
            </a:r>
            <a:r>
              <a:rPr lang="cs-CZ" b="1" dirty="0"/>
              <a:t>– stagflace = inflace + nezaměstnanost </a:t>
            </a:r>
            <a:r>
              <a:rPr lang="cs-CZ" dirty="0"/>
              <a:t>– keynesiánství na to nemělo odpověď</a:t>
            </a:r>
          </a:p>
          <a:p>
            <a:r>
              <a:rPr lang="cs-CZ" dirty="0"/>
              <a:t>Liberální ekonomové (hlavně </a:t>
            </a:r>
            <a:r>
              <a:rPr lang="cs-CZ" dirty="0" err="1"/>
              <a:t>Milton</a:t>
            </a:r>
            <a:r>
              <a:rPr lang="cs-CZ" dirty="0"/>
              <a:t> </a:t>
            </a:r>
            <a:r>
              <a:rPr lang="cs-CZ" dirty="0" err="1"/>
              <a:t>Friedman</a:t>
            </a:r>
            <a:r>
              <a:rPr lang="cs-CZ" dirty="0"/>
              <a:t>): </a:t>
            </a:r>
          </a:p>
          <a:p>
            <a:r>
              <a:rPr lang="cs-CZ" dirty="0"/>
              <a:t>– je potřeba rozbít odbory, aby poklesl růst mezd a vzniklo více pracovních míst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96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3D2FFD-6737-4C31-8A24-E7E050A0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Neoliberální obrat v 80. letech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5B72DA-4E15-4698-882D-0353F6BFE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70s </a:t>
            </a:r>
            <a:r>
              <a:rPr lang="cs-CZ" b="1" dirty="0"/>
              <a:t>– stagflace = inflace + nezaměstnanost </a:t>
            </a:r>
            <a:r>
              <a:rPr lang="cs-CZ" dirty="0"/>
              <a:t>– keynesiánství na to nemělo odpověď</a:t>
            </a:r>
          </a:p>
          <a:p>
            <a:r>
              <a:rPr lang="cs-CZ" dirty="0"/>
              <a:t>Liberální ekonomové (hlavně </a:t>
            </a:r>
            <a:r>
              <a:rPr lang="cs-CZ" dirty="0" err="1"/>
              <a:t>Milton</a:t>
            </a:r>
            <a:r>
              <a:rPr lang="cs-CZ" dirty="0"/>
              <a:t> </a:t>
            </a:r>
            <a:r>
              <a:rPr lang="cs-CZ" dirty="0" err="1"/>
              <a:t>Friedman</a:t>
            </a:r>
            <a:r>
              <a:rPr lang="cs-CZ" dirty="0"/>
              <a:t>): </a:t>
            </a:r>
          </a:p>
          <a:p>
            <a:r>
              <a:rPr lang="cs-CZ" dirty="0"/>
              <a:t>– je potřeba rozbít odbory, aby poklesl růst mezd a vzniklo více pracovních míst</a:t>
            </a:r>
          </a:p>
          <a:p>
            <a:r>
              <a:rPr lang="cs-CZ" dirty="0"/>
              <a:t>– zavést restriktivní měnovou politiku &gt; porazit inflaci i za cenu recese (</a:t>
            </a:r>
            <a:r>
              <a:rPr lang="cs-CZ" dirty="0" err="1"/>
              <a:t>Volkerův</a:t>
            </a:r>
            <a:r>
              <a:rPr lang="cs-CZ" dirty="0"/>
              <a:t> šok 1979)</a:t>
            </a:r>
          </a:p>
        </p:txBody>
      </p:sp>
    </p:spTree>
    <p:extLst>
      <p:ext uri="{BB962C8B-B14F-4D97-AF65-F5344CB8AC3E}">
        <p14:creationId xmlns:p14="http://schemas.microsoft.com/office/powerpoint/2010/main" val="1658376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7E98E1-86AF-4A3D-85F8-9B50ACE4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F459D9-B974-4A88-AC1B-3D273F299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Kdy se USA začaly obracet k volnému obchodu? Jakou formou to zezačátku dělaly?</a:t>
            </a:r>
          </a:p>
          <a:p>
            <a:r>
              <a:rPr lang="cs-CZ" dirty="0"/>
              <a:t>Který stát si přál, aby se o liberalizaci obchodu jednalo multilaterální cestou?</a:t>
            </a:r>
          </a:p>
          <a:p>
            <a:r>
              <a:rPr lang="cs-CZ" dirty="0"/>
              <a:t>Co byla Havanská charta?</a:t>
            </a:r>
          </a:p>
        </p:txBody>
      </p:sp>
    </p:spTree>
    <p:extLst>
      <p:ext uri="{BB962C8B-B14F-4D97-AF65-F5344CB8AC3E}">
        <p14:creationId xmlns:p14="http://schemas.microsoft.com/office/powerpoint/2010/main" val="12132380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3D2FFD-6737-4C31-8A24-E7E050A0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Neoliberální obrat v 80. letech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5B72DA-4E15-4698-882D-0353F6BFE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70s </a:t>
            </a:r>
            <a:r>
              <a:rPr lang="cs-CZ" b="1" dirty="0"/>
              <a:t>– stagflace = inflace + nezaměstnanost </a:t>
            </a:r>
            <a:r>
              <a:rPr lang="cs-CZ" dirty="0"/>
              <a:t>– keynesiánství na to nemělo odpověď</a:t>
            </a:r>
          </a:p>
          <a:p>
            <a:r>
              <a:rPr lang="cs-CZ" dirty="0"/>
              <a:t>Liberální ekonomové (hlavně </a:t>
            </a:r>
            <a:r>
              <a:rPr lang="cs-CZ" dirty="0" err="1"/>
              <a:t>Milton</a:t>
            </a:r>
            <a:r>
              <a:rPr lang="cs-CZ" dirty="0"/>
              <a:t> </a:t>
            </a:r>
            <a:r>
              <a:rPr lang="cs-CZ" dirty="0" err="1"/>
              <a:t>Friedman</a:t>
            </a:r>
            <a:r>
              <a:rPr lang="cs-CZ" dirty="0"/>
              <a:t>): </a:t>
            </a:r>
          </a:p>
          <a:p>
            <a:r>
              <a:rPr lang="cs-CZ" dirty="0"/>
              <a:t>– je potřeba rozbít odbory, aby poklesl růst mezd a vzniklo více pracovních míst</a:t>
            </a:r>
          </a:p>
          <a:p>
            <a:r>
              <a:rPr lang="cs-CZ" dirty="0"/>
              <a:t>– zavést restriktivní měnovou politiku &gt; porazit inflaci i za cenu recese (</a:t>
            </a:r>
            <a:r>
              <a:rPr lang="cs-CZ" dirty="0" err="1"/>
              <a:t>Volkerův</a:t>
            </a:r>
            <a:r>
              <a:rPr lang="cs-CZ" dirty="0"/>
              <a:t> šok 1979)</a:t>
            </a:r>
          </a:p>
          <a:p>
            <a:r>
              <a:rPr lang="cs-CZ" dirty="0"/>
              <a:t>– mezinárodní obchod - ochota liberalizovat ještě více a s menším ohledem na negativní vedlejší účinky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0482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7593C4-5D2E-4E84-9722-E7B90664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Neoliberální obrat v 80. letech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8FA658-0679-455C-A03B-EB340A639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Celkově – někdy </a:t>
            </a:r>
            <a:r>
              <a:rPr lang="cs-CZ" b="1" dirty="0"/>
              <a:t>přeceňovaný</a:t>
            </a:r>
            <a:r>
              <a:rPr lang="cs-CZ" dirty="0"/>
              <a:t> zvrat </a:t>
            </a:r>
          </a:p>
          <a:p>
            <a:r>
              <a:rPr lang="cs-CZ" dirty="0"/>
              <a:t>– zachování sociálního státu (40 % HDP veřejné výdaje)</a:t>
            </a:r>
          </a:p>
          <a:p>
            <a:r>
              <a:rPr lang="cs-CZ" dirty="0"/>
              <a:t>– i aktivní hospodářské politiky, kterou pouze více dělají centrální banky</a:t>
            </a:r>
          </a:p>
          <a:p>
            <a:endParaRPr lang="cs-CZ" dirty="0"/>
          </a:p>
          <a:p>
            <a:r>
              <a:rPr lang="cs-CZ" dirty="0"/>
              <a:t>Ale ke změně nepochybně došlo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276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2E4DCE-4D3A-4E2C-8197-2F051053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Neoliberální obrat v 80. letech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280D00-D6F5-4A0B-9B35-45508C98E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Neoliberální obrat také </a:t>
            </a:r>
            <a:r>
              <a:rPr lang="cs-CZ" b="1" dirty="0"/>
              <a:t>v rozvojových zemích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486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2E4DCE-4D3A-4E2C-8197-2F051053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Neoliberální obrat v 80. letech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280D00-D6F5-4A0B-9B35-45508C98E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Neoliberální obrat také </a:t>
            </a:r>
            <a:r>
              <a:rPr lang="cs-CZ" b="1" dirty="0"/>
              <a:t>v rozvojových zemích</a:t>
            </a:r>
          </a:p>
          <a:p>
            <a:r>
              <a:rPr lang="cs-CZ" dirty="0"/>
              <a:t>Předtím – protekcionismus, strategie nahrazování importu (</a:t>
            </a:r>
            <a:r>
              <a:rPr lang="cs-CZ" b="1" dirty="0"/>
              <a:t>ISI</a:t>
            </a:r>
            <a:r>
              <a:rPr lang="cs-CZ" dirty="0"/>
              <a:t>), často snaha o autarkii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249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2E4DCE-4D3A-4E2C-8197-2F051053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Neoliberální obrat v 80. letech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280D00-D6F5-4A0B-9B35-45508C98E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Neoliberální obrat také </a:t>
            </a:r>
            <a:r>
              <a:rPr lang="cs-CZ" b="1" dirty="0"/>
              <a:t>v rozvojových zemích</a:t>
            </a:r>
          </a:p>
          <a:p>
            <a:r>
              <a:rPr lang="cs-CZ" dirty="0"/>
              <a:t>Předtím – protekcionismus, strategie nahrazování importu (</a:t>
            </a:r>
            <a:r>
              <a:rPr lang="cs-CZ" b="1" dirty="0"/>
              <a:t>ISI</a:t>
            </a:r>
            <a:r>
              <a:rPr lang="cs-CZ" dirty="0"/>
              <a:t>), často snaha o autarkii</a:t>
            </a:r>
          </a:p>
          <a:p>
            <a:r>
              <a:rPr lang="cs-CZ" b="1" dirty="0"/>
              <a:t>Dluhová krize </a:t>
            </a:r>
            <a:r>
              <a:rPr lang="cs-CZ" dirty="0"/>
              <a:t>– výdaje na import ropy &gt; zadlužení v dolarech</a:t>
            </a:r>
          </a:p>
          <a:p>
            <a:r>
              <a:rPr lang="cs-CZ" dirty="0" err="1"/>
              <a:t>Volkerův</a:t>
            </a:r>
            <a:r>
              <a:rPr lang="cs-CZ" dirty="0"/>
              <a:t> šok &gt; posílení dolaru &gt; zvýšení zahraničního dluhu rozvojových zemí &gt; </a:t>
            </a:r>
            <a:r>
              <a:rPr lang="cs-CZ" b="1" dirty="0"/>
              <a:t>bankrot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54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2E4DCE-4D3A-4E2C-8197-2F051053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Neoliberální obrat v 80. letech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280D00-D6F5-4A0B-9B35-45508C98E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Neoliberální obrat také </a:t>
            </a:r>
            <a:r>
              <a:rPr lang="cs-CZ" b="1" dirty="0"/>
              <a:t>v rozvojových zemích</a:t>
            </a:r>
          </a:p>
          <a:p>
            <a:r>
              <a:rPr lang="cs-CZ" dirty="0"/>
              <a:t>Předtím – protekcionismus, strategie nahrazování importu (</a:t>
            </a:r>
            <a:r>
              <a:rPr lang="cs-CZ" b="1" dirty="0"/>
              <a:t>ISI</a:t>
            </a:r>
            <a:r>
              <a:rPr lang="cs-CZ" dirty="0"/>
              <a:t>), často snaha o autarkii</a:t>
            </a:r>
          </a:p>
          <a:p>
            <a:r>
              <a:rPr lang="cs-CZ" b="1" dirty="0"/>
              <a:t>Dluhová krize </a:t>
            </a:r>
            <a:r>
              <a:rPr lang="cs-CZ" dirty="0"/>
              <a:t>– výdaje na import ropy &gt; zadlužení v dolarech</a:t>
            </a:r>
          </a:p>
          <a:p>
            <a:r>
              <a:rPr lang="cs-CZ" dirty="0" err="1"/>
              <a:t>Volkerův</a:t>
            </a:r>
            <a:r>
              <a:rPr lang="cs-CZ" dirty="0"/>
              <a:t> šok &gt; posílení dolaru &gt; zvýšení zahraničního dluhu rozvojových zemí &gt; </a:t>
            </a:r>
            <a:r>
              <a:rPr lang="cs-CZ" b="1" dirty="0"/>
              <a:t>bankrot</a:t>
            </a:r>
          </a:p>
          <a:p>
            <a:r>
              <a:rPr lang="cs-CZ" dirty="0">
                <a:solidFill>
                  <a:srgbClr val="FF0000"/>
                </a:solidFill>
              </a:rPr>
              <a:t>Vnímáno jako selhání protekcionistického, státem vedeného modelu</a:t>
            </a:r>
          </a:p>
          <a:p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635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2E4DCE-4D3A-4E2C-8197-2F051053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Neoliberální obrat v 80. letech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280D00-D6F5-4A0B-9B35-45508C98E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Neoliberální obrat také </a:t>
            </a:r>
            <a:r>
              <a:rPr lang="cs-CZ" b="1" dirty="0"/>
              <a:t>v rozvojových zemích</a:t>
            </a:r>
          </a:p>
          <a:p>
            <a:endParaRPr lang="cs-CZ" b="1" dirty="0"/>
          </a:p>
          <a:p>
            <a:r>
              <a:rPr lang="cs-CZ" dirty="0"/>
              <a:t>&gt; úspory, privatizace státních podniků, </a:t>
            </a:r>
            <a:r>
              <a:rPr lang="cs-CZ" b="1" dirty="0"/>
              <a:t>liberalizace zahraničního obchodu</a:t>
            </a:r>
          </a:p>
          <a:p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060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2E4DCE-4D3A-4E2C-8197-2F051053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Neoliberální obrat v 80. letech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280D00-D6F5-4A0B-9B35-45508C98E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Neoliberální obrat také </a:t>
            </a:r>
            <a:r>
              <a:rPr lang="cs-CZ" b="1" dirty="0"/>
              <a:t>v rozvojových zemích</a:t>
            </a:r>
          </a:p>
          <a:p>
            <a:endParaRPr lang="cs-CZ" b="1" dirty="0"/>
          </a:p>
          <a:p>
            <a:r>
              <a:rPr lang="cs-CZ" dirty="0"/>
              <a:t>&gt; úspory, privatizace státních podniků, </a:t>
            </a:r>
            <a:r>
              <a:rPr lang="cs-CZ" b="1" dirty="0"/>
              <a:t>liberalizace zahraničního obchodu</a:t>
            </a:r>
          </a:p>
          <a:p>
            <a:r>
              <a:rPr lang="cs-CZ" dirty="0"/>
              <a:t>Role strukturálního přizpůsobení v rámci balíčků </a:t>
            </a:r>
            <a:r>
              <a:rPr lang="cs-CZ" b="1" dirty="0"/>
              <a:t>IMF a WB </a:t>
            </a:r>
            <a:r>
              <a:rPr lang="cs-CZ" dirty="0"/>
              <a:t>– často přeháněné, ale nějaký vliv to jistě mělo</a:t>
            </a:r>
          </a:p>
          <a:p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861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2E4DCE-4D3A-4E2C-8197-2F051053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Neoliberální obrat v 80. letech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280D00-D6F5-4A0B-9B35-45508C98E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Neoliberální obrat také </a:t>
            </a:r>
            <a:r>
              <a:rPr lang="cs-CZ" b="1" dirty="0"/>
              <a:t>v rozvojových zemích</a:t>
            </a:r>
          </a:p>
          <a:p>
            <a:endParaRPr lang="cs-CZ" b="1" dirty="0"/>
          </a:p>
          <a:p>
            <a:r>
              <a:rPr lang="cs-CZ" dirty="0"/>
              <a:t>&gt; úspory, privatizace státních podniků, </a:t>
            </a:r>
            <a:r>
              <a:rPr lang="cs-CZ" b="1" dirty="0"/>
              <a:t>liberalizace zahraničního obchodu</a:t>
            </a:r>
          </a:p>
          <a:p>
            <a:r>
              <a:rPr lang="cs-CZ" dirty="0"/>
              <a:t>Role strukturálního přizpůsobení v rámci balíčků </a:t>
            </a:r>
            <a:r>
              <a:rPr lang="cs-CZ" b="1" dirty="0"/>
              <a:t>IMF a WB </a:t>
            </a:r>
            <a:r>
              <a:rPr lang="cs-CZ" dirty="0"/>
              <a:t>– často přeháněné, ale nějaký vliv to jistě mělo</a:t>
            </a:r>
          </a:p>
          <a:p>
            <a:r>
              <a:rPr lang="cs-CZ" dirty="0"/>
              <a:t>&gt; </a:t>
            </a:r>
            <a:r>
              <a:rPr lang="cs-CZ" b="1" dirty="0"/>
              <a:t>ochota rozvojových zemí zapojit se skutečně zapojit do systému GATT </a:t>
            </a:r>
          </a:p>
          <a:p>
            <a:r>
              <a:rPr lang="cs-CZ" dirty="0"/>
              <a:t>Předtím to byli černí pasažéři, Západ to toleroval kvůli Studené válce</a:t>
            </a:r>
            <a:endParaRPr lang="cs-CZ" b="1" dirty="0"/>
          </a:p>
          <a:p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2805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0EB12-A627-48BA-8E5A-3C9358C19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Uruguayské kolo</a:t>
            </a:r>
            <a:br>
              <a:rPr lang="cs-CZ" dirty="0"/>
            </a:b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C80AA2-5011-4749-B9EB-438BD7029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1986 - 1993</a:t>
            </a:r>
          </a:p>
        </p:txBody>
      </p:sp>
    </p:spTree>
    <p:extLst>
      <p:ext uri="{BB962C8B-B14F-4D97-AF65-F5344CB8AC3E}">
        <p14:creationId xmlns:p14="http://schemas.microsoft.com/office/powerpoint/2010/main" val="2217226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7E98E1-86AF-4A3D-85F8-9B50ACE4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F459D9-B974-4A88-AC1B-3D273F299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Kdy se USA začaly obracet k volnému obchodu? Jakou formou to zezačátku dělaly?</a:t>
            </a:r>
          </a:p>
          <a:p>
            <a:r>
              <a:rPr lang="cs-CZ" dirty="0"/>
              <a:t>Který stát si přál, aby se o liberalizaci obchodu jednalo multilaterální cestou?</a:t>
            </a:r>
          </a:p>
          <a:p>
            <a:r>
              <a:rPr lang="cs-CZ" dirty="0"/>
              <a:t>Co byla Havanská charta?</a:t>
            </a:r>
          </a:p>
          <a:p>
            <a:r>
              <a:rPr lang="cs-CZ" dirty="0"/>
              <a:t>Jaká výjimka z volného obchodu byla v GATT vytvořena pro Západní Evropu?</a:t>
            </a:r>
          </a:p>
        </p:txBody>
      </p:sp>
    </p:spTree>
    <p:extLst>
      <p:ext uri="{BB962C8B-B14F-4D97-AF65-F5344CB8AC3E}">
        <p14:creationId xmlns:p14="http://schemas.microsoft.com/office/powerpoint/2010/main" val="6690120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0EB12-A627-48BA-8E5A-3C9358C19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Uruguayské kolo</a:t>
            </a:r>
            <a:br>
              <a:rPr lang="cs-CZ" dirty="0"/>
            </a:b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C80AA2-5011-4749-B9EB-438BD7029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1986 – 1993</a:t>
            </a:r>
          </a:p>
          <a:p>
            <a:r>
              <a:rPr lang="cs-CZ" b="1" dirty="0"/>
              <a:t>Rozvojové země souhlasily s přistoupením ke kodexům Tokijského kola </a:t>
            </a:r>
            <a:r>
              <a:rPr lang="cs-CZ" dirty="0"/>
              <a:t>&gt; výsledek kola pojat jako </a:t>
            </a:r>
            <a:r>
              <a:rPr lang="cs-CZ" dirty="0">
                <a:solidFill>
                  <a:srgbClr val="FF0000"/>
                </a:solidFill>
              </a:rPr>
              <a:t>„</a:t>
            </a:r>
            <a:r>
              <a:rPr lang="cs-CZ" b="1" dirty="0">
                <a:solidFill>
                  <a:srgbClr val="FF0000"/>
                </a:solidFill>
              </a:rPr>
              <a:t>jednotný závazek</a:t>
            </a:r>
            <a:r>
              <a:rPr lang="cs-CZ" dirty="0">
                <a:solidFill>
                  <a:srgbClr val="FF0000"/>
                </a:solidFill>
              </a:rPr>
              <a:t>“, </a:t>
            </a:r>
            <a:r>
              <a:rPr lang="cs-CZ" dirty="0"/>
              <a:t>v zásadě stejný režim pro všechny</a:t>
            </a:r>
          </a:p>
          <a:p>
            <a:r>
              <a:rPr lang="cs-CZ" dirty="0">
                <a:solidFill>
                  <a:srgbClr val="FF0000"/>
                </a:solidFill>
              </a:rPr>
              <a:t>„single </a:t>
            </a:r>
            <a:r>
              <a:rPr lang="cs-CZ" dirty="0" err="1">
                <a:solidFill>
                  <a:srgbClr val="FF0000"/>
                </a:solidFill>
              </a:rPr>
              <a:t>undertaking</a:t>
            </a:r>
            <a:r>
              <a:rPr lang="cs-CZ" dirty="0">
                <a:solidFill>
                  <a:srgbClr val="FF0000"/>
                </a:solidFill>
              </a:rPr>
              <a:t>“</a:t>
            </a:r>
          </a:p>
          <a:p>
            <a:r>
              <a:rPr lang="cs-CZ" dirty="0"/>
              <a:t>Výjimky – lhůty pro implementaci atd., obecně ale platí, že od té doby všechny smlouvy zavazují všechny státy</a:t>
            </a:r>
          </a:p>
        </p:txBody>
      </p:sp>
    </p:spTree>
    <p:extLst>
      <p:ext uri="{BB962C8B-B14F-4D97-AF65-F5344CB8AC3E}">
        <p14:creationId xmlns:p14="http://schemas.microsoft.com/office/powerpoint/2010/main" val="3468239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38346-1F2D-410D-B9C8-9CF04654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na prahu 80. let: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24AEE-A6D2-45FE-AD8A-85C41254B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Zemědělství</a:t>
            </a:r>
          </a:p>
          <a:p>
            <a:r>
              <a:rPr lang="cs-CZ" b="1" dirty="0"/>
              <a:t>Textil </a:t>
            </a:r>
          </a:p>
          <a:p>
            <a:r>
              <a:rPr lang="cs-CZ" b="1" dirty="0"/>
              <a:t>Netarifní překážky obchodu </a:t>
            </a:r>
            <a:r>
              <a:rPr lang="cs-CZ" b="1" dirty="0">
                <a:solidFill>
                  <a:srgbClr val="00B050"/>
                </a:solidFill>
              </a:rPr>
              <a:t>✓</a:t>
            </a:r>
            <a:endParaRPr lang="cs-CZ" dirty="0"/>
          </a:p>
          <a:p>
            <a:r>
              <a:rPr lang="cs-CZ" b="1" dirty="0"/>
              <a:t>Používání výjimek </a:t>
            </a:r>
            <a:r>
              <a:rPr lang="cs-CZ" b="1" dirty="0">
                <a:solidFill>
                  <a:srgbClr val="00B050"/>
                </a:solidFill>
              </a:rPr>
              <a:t>✓</a:t>
            </a:r>
          </a:p>
          <a:p>
            <a:r>
              <a:rPr lang="cs-CZ" b="1" dirty="0"/>
              <a:t>Postavení rozvojových zemí </a:t>
            </a:r>
            <a:r>
              <a:rPr lang="cs-CZ" b="1" dirty="0">
                <a:solidFill>
                  <a:srgbClr val="00B050"/>
                </a:solidFill>
              </a:rPr>
              <a:t>✓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+ služby, investice, duševní vlastnictví</a:t>
            </a:r>
          </a:p>
        </p:txBody>
      </p:sp>
    </p:spTree>
    <p:extLst>
      <p:ext uri="{BB962C8B-B14F-4D97-AF65-F5344CB8AC3E}">
        <p14:creationId xmlns:p14="http://schemas.microsoft.com/office/powerpoint/2010/main" val="17763536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5CD85D-9039-4768-9040-C8CF9CE6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Uruguayské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C1530A-BA40-4450-9077-4EB725D29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Návrh USA – nová témata:</a:t>
            </a:r>
          </a:p>
          <a:p>
            <a:r>
              <a:rPr lang="cs-CZ" b="1" dirty="0"/>
              <a:t>Obchod se službami</a:t>
            </a:r>
          </a:p>
          <a:p>
            <a:r>
              <a:rPr lang="cs-CZ" b="1" dirty="0"/>
              <a:t>Zahraniční investice</a:t>
            </a:r>
          </a:p>
          <a:p>
            <a:r>
              <a:rPr lang="cs-CZ" b="1" dirty="0"/>
              <a:t>Duševní vlastnictví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414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5CD85D-9039-4768-9040-C8CF9CE6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Uruguayské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C1530A-BA40-4450-9077-4EB725D29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Návrh USA – nová témata:</a:t>
            </a:r>
          </a:p>
          <a:p>
            <a:r>
              <a:rPr lang="cs-CZ" b="1" dirty="0"/>
              <a:t>Obchod se službami</a:t>
            </a:r>
          </a:p>
          <a:p>
            <a:r>
              <a:rPr lang="cs-CZ" b="1" dirty="0"/>
              <a:t>Zahraniční investice</a:t>
            </a:r>
          </a:p>
          <a:p>
            <a:r>
              <a:rPr lang="cs-CZ" b="1" dirty="0"/>
              <a:t>Duševní vlastnictví</a:t>
            </a:r>
          </a:p>
          <a:p>
            <a:endParaRPr lang="cs-CZ" b="1" dirty="0"/>
          </a:p>
          <a:p>
            <a:r>
              <a:rPr lang="cs-CZ" dirty="0"/>
              <a:t>&gt; </a:t>
            </a:r>
            <a:r>
              <a:rPr lang="cs-CZ" b="1" dirty="0"/>
              <a:t>vůbec</a:t>
            </a:r>
            <a:r>
              <a:rPr lang="cs-CZ" dirty="0"/>
              <a:t> nepokryto pravidly GATT!</a:t>
            </a:r>
          </a:p>
          <a:p>
            <a:r>
              <a:rPr lang="cs-CZ" dirty="0"/>
              <a:t>X netarifní překážky atd. – na to se GATT vztahoval, pouze nebyl dostatečně jasný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399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5CD85D-9039-4768-9040-C8CF9CE6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Uruguayské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C1530A-BA40-4450-9077-4EB725D29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Návrh USA – nová témata:</a:t>
            </a:r>
          </a:p>
          <a:p>
            <a:r>
              <a:rPr lang="cs-CZ" dirty="0"/>
              <a:t>Obchod se službami</a:t>
            </a:r>
          </a:p>
          <a:p>
            <a:r>
              <a:rPr lang="cs-CZ" dirty="0"/>
              <a:t>Zahraniční investice</a:t>
            </a:r>
          </a:p>
          <a:p>
            <a:r>
              <a:rPr lang="cs-CZ" dirty="0"/>
              <a:t>Duševní vlastnictví</a:t>
            </a:r>
          </a:p>
          <a:p>
            <a:endParaRPr lang="cs-CZ" b="1" dirty="0"/>
          </a:p>
          <a:p>
            <a:r>
              <a:rPr lang="cs-CZ" b="1" dirty="0"/>
              <a:t>Rozvojové země </a:t>
            </a:r>
            <a:r>
              <a:rPr lang="cs-CZ" b="1" dirty="0">
                <a:solidFill>
                  <a:srgbClr val="FF0000"/>
                </a:solidFill>
              </a:rPr>
              <a:t>- souhlas výměnou za liberalizaci v oblasti zemědělství a textilu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795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38346-1F2D-410D-B9C8-9CF04654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na prahu 80. let: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24AEE-A6D2-45FE-AD8A-85C41254B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Zemědělství </a:t>
            </a:r>
            <a:r>
              <a:rPr lang="cs-CZ" b="1" dirty="0">
                <a:solidFill>
                  <a:srgbClr val="00B050"/>
                </a:solidFill>
              </a:rPr>
              <a:t>✓</a:t>
            </a:r>
            <a:endParaRPr lang="cs-CZ" b="1" dirty="0"/>
          </a:p>
          <a:p>
            <a:r>
              <a:rPr lang="cs-CZ" b="1" dirty="0"/>
              <a:t>Textil </a:t>
            </a:r>
            <a:r>
              <a:rPr lang="cs-CZ" b="1" dirty="0">
                <a:solidFill>
                  <a:srgbClr val="00B050"/>
                </a:solidFill>
              </a:rPr>
              <a:t>✓</a:t>
            </a:r>
            <a:endParaRPr lang="cs-CZ" dirty="0"/>
          </a:p>
          <a:p>
            <a:r>
              <a:rPr lang="cs-CZ" b="1" dirty="0"/>
              <a:t>Netarifní překážky obchodu </a:t>
            </a:r>
            <a:r>
              <a:rPr lang="cs-CZ" b="1" dirty="0">
                <a:solidFill>
                  <a:srgbClr val="00B050"/>
                </a:solidFill>
              </a:rPr>
              <a:t>✓</a:t>
            </a:r>
            <a:endParaRPr lang="cs-CZ" dirty="0"/>
          </a:p>
          <a:p>
            <a:r>
              <a:rPr lang="cs-CZ" b="1" dirty="0"/>
              <a:t>Používání výjimek </a:t>
            </a:r>
            <a:r>
              <a:rPr lang="cs-CZ" b="1" dirty="0">
                <a:solidFill>
                  <a:srgbClr val="00B050"/>
                </a:solidFill>
              </a:rPr>
              <a:t>✓</a:t>
            </a:r>
          </a:p>
          <a:p>
            <a:r>
              <a:rPr lang="cs-CZ" b="1" dirty="0"/>
              <a:t>Postavení rozvojových zemí </a:t>
            </a:r>
            <a:r>
              <a:rPr lang="cs-CZ" b="1" dirty="0">
                <a:solidFill>
                  <a:srgbClr val="00B050"/>
                </a:solidFill>
              </a:rPr>
              <a:t>✓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+ služby, investice, duševní vlastnictví</a:t>
            </a:r>
          </a:p>
        </p:txBody>
      </p:sp>
    </p:spTree>
    <p:extLst>
      <p:ext uri="{BB962C8B-B14F-4D97-AF65-F5344CB8AC3E}">
        <p14:creationId xmlns:p14="http://schemas.microsoft.com/office/powerpoint/2010/main" val="83005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38346-1F2D-410D-B9C8-9CF04654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Uruguayské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24AEE-A6D2-45FE-AD8A-85C41254B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Zemědělství </a:t>
            </a:r>
            <a:r>
              <a:rPr lang="cs-CZ" b="1" dirty="0">
                <a:solidFill>
                  <a:srgbClr val="00B050"/>
                </a:solidFill>
              </a:rPr>
              <a:t>✓</a:t>
            </a:r>
            <a:endParaRPr lang="cs-CZ" b="1" dirty="0"/>
          </a:p>
          <a:p>
            <a:r>
              <a:rPr lang="cs-CZ" b="1" dirty="0"/>
              <a:t>Textil </a:t>
            </a:r>
            <a:r>
              <a:rPr lang="cs-CZ" b="1" dirty="0">
                <a:solidFill>
                  <a:srgbClr val="00B050"/>
                </a:solidFill>
              </a:rPr>
              <a:t>✓</a:t>
            </a:r>
            <a:endParaRPr lang="cs-CZ" b="1" dirty="0"/>
          </a:p>
          <a:p>
            <a:r>
              <a:rPr lang="cs-CZ" b="1" dirty="0"/>
              <a:t>Netarifní překážky obchodu </a:t>
            </a:r>
            <a:r>
              <a:rPr lang="cs-CZ" b="1" dirty="0">
                <a:solidFill>
                  <a:srgbClr val="00B050"/>
                </a:solidFill>
              </a:rPr>
              <a:t>✓</a:t>
            </a:r>
            <a:endParaRPr lang="cs-CZ" dirty="0"/>
          </a:p>
          <a:p>
            <a:r>
              <a:rPr lang="cs-CZ" b="1" dirty="0"/>
              <a:t>Používání výjimek </a:t>
            </a:r>
            <a:r>
              <a:rPr lang="cs-CZ" b="1" dirty="0">
                <a:solidFill>
                  <a:srgbClr val="00B050"/>
                </a:solidFill>
              </a:rPr>
              <a:t>✓</a:t>
            </a:r>
          </a:p>
          <a:p>
            <a:r>
              <a:rPr lang="cs-CZ" b="1" dirty="0"/>
              <a:t>Postavení rozvojových zemí </a:t>
            </a:r>
            <a:r>
              <a:rPr lang="cs-CZ" b="1" dirty="0">
                <a:solidFill>
                  <a:srgbClr val="00B050"/>
                </a:solidFill>
              </a:rPr>
              <a:t>✓</a:t>
            </a:r>
          </a:p>
          <a:p>
            <a:r>
              <a:rPr lang="cs-CZ" b="1" dirty="0"/>
              <a:t>Služby (GATS) </a:t>
            </a:r>
            <a:r>
              <a:rPr lang="cs-CZ" b="1" dirty="0">
                <a:solidFill>
                  <a:srgbClr val="00B050"/>
                </a:solidFill>
              </a:rPr>
              <a:t>✓</a:t>
            </a:r>
            <a:endParaRPr lang="cs-CZ" dirty="0"/>
          </a:p>
          <a:p>
            <a:r>
              <a:rPr lang="cs-CZ" b="1" dirty="0"/>
              <a:t>Duševní vlastnictví (TRIPS) </a:t>
            </a:r>
            <a:r>
              <a:rPr lang="cs-CZ" b="1" dirty="0">
                <a:solidFill>
                  <a:srgbClr val="00B050"/>
                </a:solidFill>
              </a:rPr>
              <a:t>✓</a:t>
            </a:r>
          </a:p>
          <a:p>
            <a:r>
              <a:rPr lang="cs-CZ" b="1" dirty="0"/>
              <a:t>Investice</a:t>
            </a:r>
            <a:r>
              <a:rPr lang="cs-CZ" b="1" dirty="0">
                <a:solidFill>
                  <a:srgbClr val="00B050"/>
                </a:solidFill>
              </a:rPr>
              <a:t> ? – částečná dohoda </a:t>
            </a:r>
            <a:r>
              <a:rPr lang="cs-CZ" b="1" dirty="0" err="1">
                <a:solidFill>
                  <a:srgbClr val="00B050"/>
                </a:solidFill>
              </a:rPr>
              <a:t>TRIMs</a:t>
            </a: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159645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D4C3D-E955-46AB-A670-71A0278D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Uruguayské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4FF510-3DB1-4873-991A-0DE5825A4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Závěr kola – EU nesouhlasila s liberalizací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31291423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8F554E-D421-43DA-9C65-B8A8CEA0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, exteriér, nákladní auto&#10;&#10;Popis byl vytvořen automaticky">
            <a:extLst>
              <a:ext uri="{FF2B5EF4-FFF2-40B4-BE49-F238E27FC236}">
                <a16:creationId xmlns:a16="http://schemas.microsoft.com/office/drawing/2014/main" id="{4612A078-A10C-45E8-B464-6EC49D476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19" y="2021681"/>
            <a:ext cx="5003799" cy="2814637"/>
          </a:xfrm>
        </p:spPr>
      </p:pic>
      <p:pic>
        <p:nvPicPr>
          <p:cNvPr id="7" name="Obrázek 6" descr="Obsah obrázku text, exteriér, osoba&#10;&#10;Popis byl vytvořen automaticky">
            <a:extLst>
              <a:ext uri="{FF2B5EF4-FFF2-40B4-BE49-F238E27FC236}">
                <a16:creationId xmlns:a16="http://schemas.microsoft.com/office/drawing/2014/main" id="{8C21863B-4D52-4BC8-BBC1-65C90F013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037" y="1524000"/>
            <a:ext cx="6137679" cy="459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527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D4C3D-E955-46AB-A670-71A0278D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Uruguayské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4FF510-3DB1-4873-991A-0DE5825A4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Závěr kola – EU nesouhlasila s liberalizací zemědělství</a:t>
            </a:r>
          </a:p>
          <a:p>
            <a:r>
              <a:rPr lang="cs-CZ" dirty="0"/>
              <a:t>„</a:t>
            </a:r>
            <a:r>
              <a:rPr lang="en-US" dirty="0"/>
              <a:t>and by late 1992 almost all issues had moved towards consensus, with the intent of reaching agreement by December so that the US Congress could approve it under the two-year extension of fast track authority, which expired in April 1993. But agriculture remained under intense negotiation as the </a:t>
            </a:r>
            <a:r>
              <a:rPr lang="en-US" b="1" dirty="0">
                <a:solidFill>
                  <a:srgbClr val="FF0000"/>
                </a:solidFill>
              </a:rPr>
              <a:t>French became more obdurate</a:t>
            </a:r>
            <a:r>
              <a:rPr lang="en-US" dirty="0"/>
              <a:t>, and, on 5 November, EC Agricultural Commissioner, Ray </a:t>
            </a:r>
            <a:r>
              <a:rPr lang="en-US" dirty="0" err="1"/>
              <a:t>MacSharry</a:t>
            </a:r>
            <a:r>
              <a:rPr lang="en-US" dirty="0"/>
              <a:t>, resigned, </a:t>
            </a:r>
            <a:r>
              <a:rPr lang="en-US" b="1" dirty="0">
                <a:solidFill>
                  <a:srgbClr val="FF0000"/>
                </a:solidFill>
              </a:rPr>
              <a:t>accusing the French of sabotaging the negotiations</a:t>
            </a:r>
            <a:r>
              <a:rPr lang="en-US" dirty="0"/>
              <a:t>.</a:t>
            </a:r>
            <a:r>
              <a:rPr lang="cs-CZ" dirty="0"/>
              <a:t>„</a:t>
            </a:r>
          </a:p>
        </p:txBody>
      </p:sp>
    </p:spTree>
    <p:extLst>
      <p:ext uri="{BB962C8B-B14F-4D97-AF65-F5344CB8AC3E}">
        <p14:creationId xmlns:p14="http://schemas.microsoft.com/office/powerpoint/2010/main" val="687566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7E98E1-86AF-4A3D-85F8-9B50ACE4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F459D9-B974-4A88-AC1B-3D273F299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Kdy se USA začaly obracet k volnému obchodu? Jakou formou to zezačátku dělaly?</a:t>
            </a:r>
          </a:p>
          <a:p>
            <a:r>
              <a:rPr lang="cs-CZ" dirty="0"/>
              <a:t>Který stát si přál, aby se o liberalizaci obchodu jednalo multilaterální cestou?</a:t>
            </a:r>
          </a:p>
          <a:p>
            <a:r>
              <a:rPr lang="cs-CZ" dirty="0"/>
              <a:t>Co byla Havanská charta?</a:t>
            </a:r>
          </a:p>
          <a:p>
            <a:r>
              <a:rPr lang="cs-CZ" dirty="0"/>
              <a:t>Jaká výjimka z volného obchodu byla v GATT vytvořena pro Západní Evropu?</a:t>
            </a:r>
          </a:p>
          <a:p>
            <a:r>
              <a:rPr lang="cs-CZ" dirty="0"/>
              <a:t>Proč byla první kola jednání v GATT (kromě úvodního) tak málo úspěšná?</a:t>
            </a:r>
          </a:p>
        </p:txBody>
      </p:sp>
    </p:spTree>
    <p:extLst>
      <p:ext uri="{BB962C8B-B14F-4D97-AF65-F5344CB8AC3E}">
        <p14:creationId xmlns:p14="http://schemas.microsoft.com/office/powerpoint/2010/main" val="34345393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714C4-BC98-484E-8F1B-EF18E2AC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Uruguayské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11E61C-6AC9-47D4-B6BB-11724B5BB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USA pohrozily clem na francouzské víno &gt; Blair house </a:t>
            </a:r>
            <a:r>
              <a:rPr lang="cs-CZ" dirty="0" err="1"/>
              <a:t>accord</a:t>
            </a:r>
            <a:r>
              <a:rPr lang="cs-CZ" dirty="0"/>
              <a:t> &gt; EU souhlasila s reformou 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3785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D4C3D-E955-46AB-A670-71A0278D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4FF510-3DB1-4873-991A-0DE5825A4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1990 - návrh </a:t>
            </a:r>
            <a:r>
              <a:rPr lang="cs-CZ" b="1" dirty="0"/>
              <a:t>Kanady </a:t>
            </a:r>
            <a:r>
              <a:rPr lang="cs-CZ" dirty="0"/>
              <a:t>– USA stejně jako u GATT zpočátku proti!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87674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D4C3D-E955-46AB-A670-71A0278D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4FF510-3DB1-4873-991A-0DE5825A4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1990 - návrh </a:t>
            </a:r>
            <a:r>
              <a:rPr lang="cs-CZ" b="1" dirty="0"/>
              <a:t>Kanady </a:t>
            </a:r>
            <a:r>
              <a:rPr lang="cs-CZ" dirty="0"/>
              <a:t>– USA stejně jako u GATT zpočátku proti!</a:t>
            </a:r>
            <a:endParaRPr lang="en-US" b="1" dirty="0"/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Založení mezinárodní organizace, která by spravovala GATT + nové smlouvy uzavřené během Tokijského a Uruguayského kola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669812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D4C3D-E955-46AB-A670-71A0278D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4FF510-3DB1-4873-991A-0DE5825A4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1990 - návrh </a:t>
            </a:r>
            <a:r>
              <a:rPr lang="cs-CZ" b="1" dirty="0"/>
              <a:t>Kanady </a:t>
            </a:r>
            <a:r>
              <a:rPr lang="cs-CZ" dirty="0"/>
              <a:t>– USA stejně jako u GATT zpočátku proti!</a:t>
            </a:r>
            <a:endParaRPr lang="en-US" b="1" dirty="0"/>
          </a:p>
          <a:p>
            <a:endParaRPr lang="cs-CZ" dirty="0"/>
          </a:p>
          <a:p>
            <a:r>
              <a:rPr lang="cs-CZ" b="1" dirty="0"/>
              <a:t>založení mezinárodní organizace, která by spravovala </a:t>
            </a:r>
            <a:r>
              <a:rPr lang="cs-CZ" b="1" dirty="0">
                <a:solidFill>
                  <a:srgbClr val="FF0000"/>
                </a:solidFill>
              </a:rPr>
              <a:t>GATT</a:t>
            </a:r>
            <a:r>
              <a:rPr lang="cs-CZ" b="1" dirty="0"/>
              <a:t> + </a:t>
            </a:r>
            <a:r>
              <a:rPr lang="cs-CZ" b="1" dirty="0">
                <a:solidFill>
                  <a:srgbClr val="FF0000"/>
                </a:solidFill>
              </a:rPr>
              <a:t>nové smlouvy</a:t>
            </a:r>
            <a:r>
              <a:rPr lang="cs-CZ" b="1" dirty="0"/>
              <a:t> uzavřené během Tokijského a Uruguayského kola</a:t>
            </a:r>
          </a:p>
          <a:p>
            <a:endParaRPr lang="cs-CZ" b="1" dirty="0"/>
          </a:p>
          <a:p>
            <a:r>
              <a:rPr lang="cs-CZ" dirty="0"/>
              <a:t>GATT byl pouze dohoda, neměl právní subjektivitu</a:t>
            </a:r>
          </a:p>
          <a:p>
            <a:r>
              <a:rPr lang="cs-CZ" b="1" dirty="0"/>
              <a:t>WTO = instituce, jejímž úkolem je de facto dohlížet nad výsledky Uruguayského kola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903309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D4C3D-E955-46AB-A670-71A0278D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4FF510-3DB1-4873-991A-0DE5825A4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Návrh podporovaly rozvojové země – víra, že v nové organizaci budou hrát silnější roli</a:t>
            </a:r>
          </a:p>
        </p:txBody>
      </p:sp>
    </p:spTree>
    <p:extLst>
      <p:ext uri="{BB962C8B-B14F-4D97-AF65-F5344CB8AC3E}">
        <p14:creationId xmlns:p14="http://schemas.microsoft.com/office/powerpoint/2010/main" val="10734867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D4C3D-E955-46AB-A670-71A0278D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4FF510-3DB1-4873-991A-0DE5825A4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Návrh podporovaly rozvojové země – víra, že v nové organizaci budou hrát silnější roli </a:t>
            </a:r>
          </a:p>
          <a:p>
            <a:r>
              <a:rPr lang="cs-CZ" dirty="0"/>
              <a:t>– </a:t>
            </a:r>
            <a:r>
              <a:rPr lang="cs-CZ" b="1" dirty="0"/>
              <a:t>pravda, ale výsledkem je patová situace = je prakticky nemožné dosáhnout nových dohod nad rámec Uruguaye</a:t>
            </a:r>
          </a:p>
        </p:txBody>
      </p:sp>
    </p:spTree>
    <p:extLst>
      <p:ext uri="{BB962C8B-B14F-4D97-AF65-F5344CB8AC3E}">
        <p14:creationId xmlns:p14="http://schemas.microsoft.com/office/powerpoint/2010/main" val="8758311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D4C3D-E955-46AB-A670-71A0278D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4FF510-3DB1-4873-991A-0DE5825A4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1994 &gt; </a:t>
            </a:r>
            <a:r>
              <a:rPr lang="cs-CZ" dirty="0" err="1"/>
              <a:t>Marakéšská</a:t>
            </a:r>
            <a:r>
              <a:rPr lang="cs-CZ" dirty="0"/>
              <a:t> dohoda = </a:t>
            </a:r>
            <a:r>
              <a:rPr lang="cs-CZ" b="1" dirty="0"/>
              <a:t>Dohoda o zřízení WTO </a:t>
            </a:r>
            <a:r>
              <a:rPr lang="cs-CZ" dirty="0"/>
              <a:t>&gt; vznik WTO k 1. 1. </a:t>
            </a:r>
            <a:r>
              <a:rPr lang="cs-CZ" b="1" dirty="0"/>
              <a:t>1995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3989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F9B7DC-1C1F-4F19-96C5-38DB2564E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299A2C4-D3F0-4975-9357-96C89DE5D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28862"/>
            <a:ext cx="4889046" cy="2737866"/>
          </a:xfrm>
        </p:spPr>
      </p:pic>
      <p:pic>
        <p:nvPicPr>
          <p:cNvPr id="7" name="Obrázek 6" descr="Obsah obrázku budova, exteriér, město, velké&#10;&#10;Popis byl vytvořen automaticky">
            <a:extLst>
              <a:ext uri="{FF2B5EF4-FFF2-40B4-BE49-F238E27FC236}">
                <a16:creationId xmlns:a16="http://schemas.microsoft.com/office/drawing/2014/main" id="{7A1C55E8-E8A6-41FD-9E35-299FE2F49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57412"/>
            <a:ext cx="4889046" cy="325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849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3771E7-20FB-4519-B146-F81107C8F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struktura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921439-C733-413E-A60A-7AA4C3EC7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Dohoda o zřízení WTO </a:t>
            </a:r>
            <a:r>
              <a:rPr lang="cs-CZ" dirty="0"/>
              <a:t>= „ústava WTO“</a:t>
            </a:r>
          </a:p>
          <a:p>
            <a:r>
              <a:rPr lang="cs-CZ" dirty="0"/>
              <a:t>Ustanovuje orgány WTO a jejich pravomoci (viz dále)</a:t>
            </a:r>
          </a:p>
          <a:p>
            <a:r>
              <a:rPr lang="cs-CZ" dirty="0"/>
              <a:t>Upravuje vnitřní fungování WTO</a:t>
            </a:r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131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3771E7-20FB-4519-B146-F81107C8F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struktura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921439-C733-413E-A60A-7AA4C3EC7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Dohoda o zřízení WTO </a:t>
            </a:r>
            <a:r>
              <a:rPr lang="cs-CZ" dirty="0"/>
              <a:t>= „ústava WTO“</a:t>
            </a:r>
          </a:p>
          <a:p>
            <a:r>
              <a:rPr lang="cs-CZ" dirty="0"/>
              <a:t>Ustanovuje orgány WTO a jejich pravomoci (viz dále)</a:t>
            </a:r>
          </a:p>
          <a:p>
            <a:r>
              <a:rPr lang="cs-CZ" dirty="0"/>
              <a:t>Upravuje vnitřní fungování WTO </a:t>
            </a:r>
          </a:p>
          <a:p>
            <a:endParaRPr lang="cs-CZ" dirty="0"/>
          </a:p>
          <a:p>
            <a:r>
              <a:rPr lang="cs-CZ" dirty="0"/>
              <a:t>Odkazuje na </a:t>
            </a:r>
            <a:r>
              <a:rPr lang="cs-CZ" b="1" dirty="0"/>
              <a:t>přílohy</a:t>
            </a:r>
            <a:r>
              <a:rPr lang="cs-CZ" dirty="0"/>
              <a:t>, které obsahují jednotlivé </a:t>
            </a:r>
            <a:r>
              <a:rPr lang="cs-CZ" b="1" dirty="0"/>
              <a:t>smlouvy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5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7E98E1-86AF-4A3D-85F8-9B50ACE4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F459D9-B974-4A88-AC1B-3D273F299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Kdy se USA začaly obracet k volnému obchodu? Jakou formou to zezačátku dělaly?</a:t>
            </a:r>
          </a:p>
          <a:p>
            <a:r>
              <a:rPr lang="cs-CZ" dirty="0"/>
              <a:t>Který stát si přál, aby se o liberalizaci obchodu jednalo multilaterální cestou?</a:t>
            </a:r>
          </a:p>
          <a:p>
            <a:r>
              <a:rPr lang="cs-CZ" dirty="0"/>
              <a:t>Co byla Havanská charta?</a:t>
            </a:r>
          </a:p>
          <a:p>
            <a:r>
              <a:rPr lang="cs-CZ" dirty="0"/>
              <a:t>Jaká výjimka z volného obchodu byla v GATT vytvořena pro Západní Evropu?</a:t>
            </a:r>
          </a:p>
          <a:p>
            <a:r>
              <a:rPr lang="cs-CZ" dirty="0"/>
              <a:t>Proč byla první kola jednání v GATT (kromě úvodního) tak málo úspěšná?</a:t>
            </a:r>
          </a:p>
          <a:p>
            <a:r>
              <a:rPr lang="cs-CZ" dirty="0"/>
              <a:t>Co byla tzv. </a:t>
            </a:r>
            <a:r>
              <a:rPr lang="cs-CZ" dirty="0" err="1"/>
              <a:t>principle</a:t>
            </a:r>
            <a:r>
              <a:rPr lang="cs-CZ" dirty="0"/>
              <a:t> </a:t>
            </a:r>
            <a:r>
              <a:rPr lang="cs-CZ" dirty="0" err="1"/>
              <a:t>supplier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477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3771E7-20FB-4519-B146-F81107C8F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struktura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921439-C733-413E-A60A-7AA4C3EC7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Dohoda o zřízení WTO </a:t>
            </a:r>
            <a:r>
              <a:rPr lang="cs-CZ" dirty="0"/>
              <a:t>= „ústava WTO“</a:t>
            </a:r>
          </a:p>
          <a:p>
            <a:r>
              <a:rPr lang="cs-CZ" dirty="0"/>
              <a:t>Ustanovuje orgány WTO a jejich pravomoci (viz dále)</a:t>
            </a:r>
          </a:p>
          <a:p>
            <a:r>
              <a:rPr lang="cs-CZ" dirty="0"/>
              <a:t>Upravuje vnitřní fungování WTO </a:t>
            </a:r>
          </a:p>
          <a:p>
            <a:endParaRPr lang="cs-CZ" dirty="0"/>
          </a:p>
          <a:p>
            <a:r>
              <a:rPr lang="cs-CZ" dirty="0"/>
              <a:t>Odkazuje na </a:t>
            </a:r>
            <a:r>
              <a:rPr lang="cs-CZ" b="1" dirty="0"/>
              <a:t>přílohy</a:t>
            </a:r>
            <a:r>
              <a:rPr lang="cs-CZ" dirty="0"/>
              <a:t>, které obsahují jednotlivé </a:t>
            </a:r>
            <a:r>
              <a:rPr lang="cs-CZ" b="1" dirty="0"/>
              <a:t>smlouvy</a:t>
            </a:r>
          </a:p>
          <a:p>
            <a:r>
              <a:rPr lang="cs-CZ" dirty="0"/>
              <a:t>Nejdůležitější je </a:t>
            </a:r>
            <a:r>
              <a:rPr lang="cs-CZ" dirty="0">
                <a:solidFill>
                  <a:srgbClr val="FF0000"/>
                </a:solidFill>
              </a:rPr>
              <a:t>příloha 1 </a:t>
            </a:r>
            <a:r>
              <a:rPr lang="cs-CZ" dirty="0"/>
              <a:t>– </a:t>
            </a:r>
            <a:r>
              <a:rPr lang="cs-CZ" b="1" dirty="0">
                <a:solidFill>
                  <a:srgbClr val="FF0000"/>
                </a:solidFill>
              </a:rPr>
              <a:t>mnohostranné (</a:t>
            </a:r>
            <a:r>
              <a:rPr lang="cs-CZ" b="1" dirty="0" err="1">
                <a:solidFill>
                  <a:srgbClr val="FF0000"/>
                </a:solidFill>
              </a:rPr>
              <a:t>multilateral</a:t>
            </a:r>
            <a:r>
              <a:rPr lang="cs-CZ" b="1" dirty="0">
                <a:solidFill>
                  <a:srgbClr val="FF0000"/>
                </a:solidFill>
              </a:rPr>
              <a:t>) </a:t>
            </a:r>
            <a:r>
              <a:rPr lang="cs-CZ" b="1" dirty="0"/>
              <a:t>smlouvy</a:t>
            </a:r>
            <a:r>
              <a:rPr lang="cs-CZ" dirty="0"/>
              <a:t>, </a:t>
            </a:r>
            <a:r>
              <a:rPr lang="cs-CZ" b="1" dirty="0"/>
              <a:t>které obsahují závazky, kterými se musí řídit všichni členové</a:t>
            </a:r>
          </a:p>
          <a:p>
            <a:r>
              <a:rPr lang="cs-CZ" dirty="0"/>
              <a:t>To jsou skoro všechny smlouvy WTO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597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5D210-55C0-4495-862A-E434C788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 - Příloha 1A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F5D92C-8BE1-4E83-AC22-97C4965A6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Příloha 1A </a:t>
            </a:r>
            <a:r>
              <a:rPr lang="cs-CZ" dirty="0"/>
              <a:t>– </a:t>
            </a:r>
            <a:r>
              <a:rPr lang="cs-CZ" b="1" dirty="0"/>
              <a:t>GATT 1994 </a:t>
            </a:r>
            <a:r>
              <a:rPr lang="cs-CZ" dirty="0"/>
              <a:t>- </a:t>
            </a:r>
            <a:r>
              <a:rPr lang="cs-CZ" b="1" dirty="0"/>
              <a:t>novelizovaný GATT 1947</a:t>
            </a:r>
          </a:p>
        </p:txBody>
      </p:sp>
    </p:spTree>
    <p:extLst>
      <p:ext uri="{BB962C8B-B14F-4D97-AF65-F5344CB8AC3E}">
        <p14:creationId xmlns:p14="http://schemas.microsoft.com/office/powerpoint/2010/main" val="11656708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5D210-55C0-4495-862A-E434C788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 - Příloha 1A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F5D92C-8BE1-4E83-AC22-97C4965A6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Příloha 1A </a:t>
            </a:r>
            <a:r>
              <a:rPr lang="cs-CZ" dirty="0"/>
              <a:t>– </a:t>
            </a:r>
            <a:r>
              <a:rPr lang="cs-CZ" b="1" dirty="0"/>
              <a:t>GATT 1994 </a:t>
            </a:r>
            <a:r>
              <a:rPr lang="cs-CZ" dirty="0"/>
              <a:t>- </a:t>
            </a:r>
            <a:r>
              <a:rPr lang="cs-CZ" b="1" dirty="0"/>
              <a:t>novelizovaný GATT 1947</a:t>
            </a:r>
          </a:p>
          <a:p>
            <a:r>
              <a:rPr lang="cs-CZ" dirty="0"/>
              <a:t>byl doplněn 6 dohodami („</a:t>
            </a:r>
            <a:r>
              <a:rPr lang="cs-CZ" dirty="0" err="1"/>
              <a:t>understanding</a:t>
            </a:r>
            <a:r>
              <a:rPr lang="cs-CZ" dirty="0"/>
              <a:t>“) o interpretaci sporných článků</a:t>
            </a:r>
          </a:p>
          <a:p>
            <a:r>
              <a:rPr lang="cs-CZ" b="1" dirty="0"/>
              <a:t>jsou k němu připojeny schémata maximálních cel, ke kterým se státy zavázaly</a:t>
            </a:r>
          </a:p>
          <a:p>
            <a:r>
              <a:rPr lang="cs-CZ" dirty="0"/>
              <a:t>= celní závazky</a:t>
            </a:r>
          </a:p>
        </p:txBody>
      </p:sp>
    </p:spTree>
    <p:extLst>
      <p:ext uri="{BB962C8B-B14F-4D97-AF65-F5344CB8AC3E}">
        <p14:creationId xmlns:p14="http://schemas.microsoft.com/office/powerpoint/2010/main" val="41129368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5D210-55C0-4495-862A-E434C788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 - Příloha 1A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F5D92C-8BE1-4E83-AC22-97C4965A6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Kromě GATT 1994 sem patří </a:t>
            </a:r>
            <a:r>
              <a:rPr lang="cs-CZ" b="1" dirty="0">
                <a:solidFill>
                  <a:srgbClr val="FF0000"/>
                </a:solidFill>
              </a:rPr>
              <a:t>13 specifických dohod</a:t>
            </a:r>
            <a:r>
              <a:rPr lang="cs-CZ" dirty="0"/>
              <a:t>, které fungují jako </a:t>
            </a:r>
            <a:r>
              <a:rPr lang="cs-CZ" i="1" dirty="0"/>
              <a:t>lex </a:t>
            </a:r>
            <a:r>
              <a:rPr lang="cs-CZ" i="1" dirty="0" err="1"/>
              <a:t>specialis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42084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5D210-55C0-4495-862A-E434C788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 - Příloha 1A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F5D92C-8BE1-4E83-AC22-97C4965A6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Kromě GATT 1994 sem patří </a:t>
            </a:r>
            <a:r>
              <a:rPr lang="cs-CZ" b="1" dirty="0">
                <a:solidFill>
                  <a:srgbClr val="FF0000"/>
                </a:solidFill>
              </a:rPr>
              <a:t>13 specifických dohod</a:t>
            </a:r>
            <a:r>
              <a:rPr lang="cs-CZ" dirty="0"/>
              <a:t>, které fungují jako </a:t>
            </a:r>
            <a:r>
              <a:rPr lang="cs-CZ" i="1" dirty="0"/>
              <a:t>lex </a:t>
            </a:r>
            <a:r>
              <a:rPr lang="cs-CZ" i="1" dirty="0" err="1"/>
              <a:t>specialis</a:t>
            </a:r>
            <a:r>
              <a:rPr lang="cs-CZ" dirty="0"/>
              <a:t>, tj. </a:t>
            </a:r>
            <a:r>
              <a:rPr lang="cs-CZ" b="1" dirty="0"/>
              <a:t>použijí se na danou problematiku přednostně před GATT 1994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31387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5D210-55C0-4495-862A-E434C788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 - Příloha 1A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F5D92C-8BE1-4E83-AC22-97C4965A6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Kromě GATT 1994 sem patří </a:t>
            </a:r>
            <a:r>
              <a:rPr lang="cs-CZ" b="1" dirty="0">
                <a:solidFill>
                  <a:srgbClr val="FF0000"/>
                </a:solidFill>
              </a:rPr>
              <a:t>13 specifických dohod</a:t>
            </a:r>
            <a:r>
              <a:rPr lang="cs-CZ" dirty="0"/>
              <a:t>, které fungují jako </a:t>
            </a:r>
            <a:r>
              <a:rPr lang="cs-CZ" i="1" dirty="0"/>
              <a:t>lex </a:t>
            </a:r>
            <a:r>
              <a:rPr lang="cs-CZ" i="1" dirty="0" err="1"/>
              <a:t>specialis</a:t>
            </a:r>
            <a:r>
              <a:rPr lang="cs-CZ" dirty="0"/>
              <a:t>, tj. použijí se na danou problematiku přednostně před GATT 1994</a:t>
            </a:r>
          </a:p>
          <a:p>
            <a:r>
              <a:rPr lang="cs-CZ" b="1" dirty="0"/>
              <a:t>Pokud něco neupravují, použije se obecné pravidlo uvedené v GATT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93288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5D210-55C0-4495-862A-E434C788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 - Příloha 1A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F5D92C-8BE1-4E83-AC22-97C4965A6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Zemědělství, textil, technické překážky, sanitární a fytosanitární opatření, s obchodem spojená investiční opatření (</a:t>
            </a:r>
            <a:r>
              <a:rPr lang="cs-CZ" b="1" dirty="0" err="1"/>
              <a:t>TRIMs</a:t>
            </a:r>
            <a:r>
              <a:rPr lang="cs-CZ" b="1" dirty="0"/>
              <a:t>), ochranná opatření</a:t>
            </a:r>
            <a:r>
              <a:rPr lang="cs-CZ" dirty="0"/>
              <a:t>, opatření pro ochranu platební bilance, </a:t>
            </a:r>
            <a:r>
              <a:rPr lang="cs-CZ" b="1" dirty="0"/>
              <a:t>antidumpingová opatření, subvence </a:t>
            </a:r>
            <a:r>
              <a:rPr lang="cs-CZ" dirty="0"/>
              <a:t>a vyvažující opatření, určování původu, celní oceňování, </a:t>
            </a:r>
            <a:r>
              <a:rPr lang="cs-CZ" dirty="0" err="1"/>
              <a:t>předzásilkové</a:t>
            </a:r>
            <a:r>
              <a:rPr lang="cs-CZ" dirty="0"/>
              <a:t> inspekce, importní licence, usnadňování obchodu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990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5D210-55C0-4495-862A-E434C788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 - Příloha 1A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F5D92C-8BE1-4E83-AC22-97C4965A6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Zemědělství, textil, technické překážky, sanitární a fytosanitární opatření, s obchodem spojená investiční opatření (</a:t>
            </a:r>
            <a:r>
              <a:rPr lang="cs-CZ" dirty="0" err="1"/>
              <a:t>TRIMs</a:t>
            </a:r>
            <a:r>
              <a:rPr lang="cs-CZ" dirty="0"/>
              <a:t>), ochranná opatření, opatření pro ochranu platební bilance, antidumpingová opatření, subvence a vyvažující opatření, určování původu, celní oceňování, </a:t>
            </a:r>
            <a:r>
              <a:rPr lang="cs-CZ" dirty="0" err="1"/>
              <a:t>předzásilkové</a:t>
            </a:r>
            <a:r>
              <a:rPr lang="cs-CZ" dirty="0"/>
              <a:t> inspekce, importní licence, usnadňování obchodu</a:t>
            </a:r>
          </a:p>
          <a:p>
            <a:endParaRPr lang="cs-CZ" dirty="0"/>
          </a:p>
          <a:p>
            <a:r>
              <a:rPr lang="cs-CZ" dirty="0"/>
              <a:t>Všechny tyto dohody upravují obchod </a:t>
            </a:r>
            <a:r>
              <a:rPr lang="cs-CZ" b="1" dirty="0"/>
              <a:t>se zbožím</a:t>
            </a:r>
            <a:r>
              <a:rPr lang="cs-CZ" dirty="0"/>
              <a:t>, </a:t>
            </a:r>
            <a:r>
              <a:rPr lang="cs-CZ" b="1" dirty="0"/>
              <a:t>většinou NAMA</a:t>
            </a:r>
          </a:p>
        </p:txBody>
      </p:sp>
    </p:spTree>
    <p:extLst>
      <p:ext uri="{BB962C8B-B14F-4D97-AF65-F5344CB8AC3E}">
        <p14:creationId xmlns:p14="http://schemas.microsoft.com/office/powerpoint/2010/main" val="1597309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5D210-55C0-4495-862A-E434C788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 - Příloha 1A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F5D92C-8BE1-4E83-AC22-97C4965A6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Dohoda o zemědělství je více samostatná a komplexní </a:t>
            </a:r>
            <a:r>
              <a:rPr lang="cs-CZ" dirty="0"/>
              <a:t>– zemědělství má do značné míry pořád svůj vlastní režim</a:t>
            </a:r>
          </a:p>
        </p:txBody>
      </p:sp>
    </p:spTree>
    <p:extLst>
      <p:ext uri="{BB962C8B-B14F-4D97-AF65-F5344CB8AC3E}">
        <p14:creationId xmlns:p14="http://schemas.microsoft.com/office/powerpoint/2010/main" val="14536596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05479-1A22-421E-8F07-5FCDDE18D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 - Příloha 1A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6829E6-0A24-4935-B410-E51ADB22E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TRIMs</a:t>
            </a:r>
            <a:r>
              <a:rPr lang="cs-CZ" b="1" dirty="0"/>
              <a:t> </a:t>
            </a:r>
            <a:r>
              <a:rPr lang="cs-CZ" dirty="0"/>
              <a:t>– investice – </a:t>
            </a:r>
            <a:r>
              <a:rPr lang="cs-CZ" b="1" dirty="0"/>
              <a:t>ale není to o investicích (!?)</a:t>
            </a:r>
          </a:p>
        </p:txBody>
      </p:sp>
    </p:spTree>
    <p:extLst>
      <p:ext uri="{BB962C8B-B14F-4D97-AF65-F5344CB8AC3E}">
        <p14:creationId xmlns:p14="http://schemas.microsoft.com/office/powerpoint/2010/main" val="665328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7E98E1-86AF-4A3D-85F8-9B50ACE4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F459D9-B974-4A88-AC1B-3D273F299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se změnilo jednání o clech během Kennedyho kola?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4" name="Zástupný obsah 4" descr="Obsah obrázku kolo, osoba, exteriér, nábytek&#10;&#10;Popis byl vytvořen automaticky">
            <a:extLst>
              <a:ext uri="{FF2B5EF4-FFF2-40B4-BE49-F238E27FC236}">
                <a16:creationId xmlns:a16="http://schemas.microsoft.com/office/drawing/2014/main" id="{34E4AC9C-1FD7-4712-8037-CF200161E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701" y="1027906"/>
            <a:ext cx="2296329" cy="52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739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05479-1A22-421E-8F07-5FCDDE18D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 - Příloha 1A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6829E6-0A24-4935-B410-E51ADB22E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TRIMs</a:t>
            </a:r>
            <a:r>
              <a:rPr lang="cs-CZ" b="1" dirty="0"/>
              <a:t> </a:t>
            </a:r>
            <a:r>
              <a:rPr lang="cs-CZ" dirty="0"/>
              <a:t>– investice – </a:t>
            </a:r>
            <a:r>
              <a:rPr lang="cs-CZ" b="1" dirty="0"/>
              <a:t>ale není to o investicích </a:t>
            </a:r>
          </a:p>
          <a:p>
            <a:r>
              <a:rPr lang="cs-CZ" dirty="0"/>
              <a:t>„</a:t>
            </a:r>
            <a:r>
              <a:rPr lang="cs-CZ" b="1" dirty="0" err="1"/>
              <a:t>T</a:t>
            </a:r>
            <a:r>
              <a:rPr lang="cs-CZ" dirty="0" err="1"/>
              <a:t>rade-</a:t>
            </a:r>
            <a:r>
              <a:rPr lang="cs-CZ" b="1" dirty="0" err="1"/>
              <a:t>R</a:t>
            </a:r>
            <a:r>
              <a:rPr lang="cs-CZ" dirty="0" err="1"/>
              <a:t>elated</a:t>
            </a:r>
            <a:r>
              <a:rPr lang="cs-CZ" dirty="0"/>
              <a:t> </a:t>
            </a:r>
            <a:r>
              <a:rPr lang="cs-CZ" b="1" dirty="0" err="1"/>
              <a:t>I</a:t>
            </a:r>
            <a:r>
              <a:rPr lang="cs-CZ" dirty="0" err="1"/>
              <a:t>nvestment</a:t>
            </a:r>
            <a:r>
              <a:rPr lang="cs-CZ" dirty="0"/>
              <a:t> </a:t>
            </a:r>
            <a:r>
              <a:rPr lang="cs-CZ" b="1" dirty="0" err="1"/>
              <a:t>M</a:t>
            </a:r>
            <a:r>
              <a:rPr lang="cs-CZ" dirty="0" err="1"/>
              <a:t>easures</a:t>
            </a:r>
            <a:r>
              <a:rPr lang="cs-CZ" dirty="0"/>
              <a:t>“</a:t>
            </a:r>
          </a:p>
          <a:p>
            <a:r>
              <a:rPr lang="cs-CZ" b="1" dirty="0"/>
              <a:t>Jenom obchod spojený s investicí – nákup zboží nadnárodní korporací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9098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EAD4F-2C23-4D0C-B6A6-23112982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 - Příloha 1A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88F7FD-993B-407B-8886-EFA4B238A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Máme probraný GATT, jaké dohody tu máme dále?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0208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EAD4F-2C23-4D0C-B6A6-23112982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88F7FD-993B-407B-8886-EFA4B238A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Příloha 1B – </a:t>
            </a:r>
            <a:r>
              <a:rPr lang="cs-CZ" b="1" dirty="0">
                <a:solidFill>
                  <a:srgbClr val="FF0000"/>
                </a:solidFill>
              </a:rPr>
              <a:t>GATS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b="1" dirty="0"/>
              <a:t>Všeobecná dohoda o obchodu se službami </a:t>
            </a:r>
            <a:r>
              <a:rPr lang="cs-CZ" dirty="0"/>
              <a:t>(General </a:t>
            </a:r>
            <a:r>
              <a:rPr lang="cs-CZ" dirty="0" err="1"/>
              <a:t>Agreement</a:t>
            </a:r>
            <a:r>
              <a:rPr lang="cs-CZ" dirty="0"/>
              <a:t> on </a:t>
            </a:r>
            <a:r>
              <a:rPr lang="cs-CZ" dirty="0" err="1"/>
              <a:t>Trade</a:t>
            </a:r>
            <a:r>
              <a:rPr lang="cs-CZ" dirty="0"/>
              <a:t> in </a:t>
            </a:r>
            <a:r>
              <a:rPr lang="cs-CZ" dirty="0" err="1"/>
              <a:t>Services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936670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EAD4F-2C23-4D0C-B6A6-23112982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88F7FD-993B-407B-8886-EFA4B238A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Příloha 1B – </a:t>
            </a:r>
            <a:r>
              <a:rPr lang="cs-CZ" b="1" dirty="0">
                <a:solidFill>
                  <a:srgbClr val="FF0000"/>
                </a:solidFill>
              </a:rPr>
              <a:t>GATS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b="1" dirty="0"/>
              <a:t>Všeobecná dohoda o obchodu se službami </a:t>
            </a:r>
            <a:r>
              <a:rPr lang="cs-CZ" dirty="0"/>
              <a:t>(General </a:t>
            </a:r>
            <a:r>
              <a:rPr lang="cs-CZ" dirty="0" err="1"/>
              <a:t>Agreement</a:t>
            </a:r>
            <a:r>
              <a:rPr lang="cs-CZ" dirty="0"/>
              <a:t> on </a:t>
            </a:r>
            <a:r>
              <a:rPr lang="cs-CZ" dirty="0" err="1"/>
              <a:t>Trade</a:t>
            </a:r>
            <a:r>
              <a:rPr lang="cs-CZ" dirty="0"/>
              <a:t> in </a:t>
            </a:r>
            <a:r>
              <a:rPr lang="cs-CZ" dirty="0" err="1"/>
              <a:t>Services</a:t>
            </a:r>
            <a:r>
              <a:rPr lang="cs-CZ" dirty="0"/>
              <a:t>)</a:t>
            </a:r>
          </a:p>
          <a:p>
            <a:r>
              <a:rPr lang="cs-CZ" dirty="0"/>
              <a:t>Myšleno jako ekvivalent GATT pro služby</a:t>
            </a:r>
          </a:p>
          <a:p>
            <a:r>
              <a:rPr lang="cs-CZ" dirty="0"/>
              <a:t>Také jsou k tomu připojena schémata závazků</a:t>
            </a:r>
          </a:p>
        </p:txBody>
      </p:sp>
    </p:spTree>
    <p:extLst>
      <p:ext uri="{BB962C8B-B14F-4D97-AF65-F5344CB8AC3E}">
        <p14:creationId xmlns:p14="http://schemas.microsoft.com/office/powerpoint/2010/main" val="96812825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EAD4F-2C23-4D0C-B6A6-23112982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88F7FD-993B-407B-8886-EFA4B238A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Příloha 1B – </a:t>
            </a:r>
            <a:r>
              <a:rPr lang="cs-CZ" b="1" dirty="0">
                <a:solidFill>
                  <a:srgbClr val="FF0000"/>
                </a:solidFill>
              </a:rPr>
              <a:t>GATS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b="1" dirty="0"/>
              <a:t>Všeobecná dohoda o obchodu se službami </a:t>
            </a:r>
            <a:r>
              <a:rPr lang="cs-CZ" dirty="0"/>
              <a:t>(General </a:t>
            </a:r>
            <a:r>
              <a:rPr lang="cs-CZ" dirty="0" err="1"/>
              <a:t>Agreement</a:t>
            </a:r>
            <a:r>
              <a:rPr lang="cs-CZ" dirty="0"/>
              <a:t> on </a:t>
            </a:r>
            <a:r>
              <a:rPr lang="cs-CZ" dirty="0" err="1"/>
              <a:t>Trade</a:t>
            </a:r>
            <a:r>
              <a:rPr lang="cs-CZ" dirty="0"/>
              <a:t> in </a:t>
            </a:r>
            <a:r>
              <a:rPr lang="cs-CZ" dirty="0" err="1"/>
              <a:t>Services</a:t>
            </a:r>
            <a:r>
              <a:rPr lang="cs-CZ" dirty="0"/>
              <a:t>)</a:t>
            </a:r>
          </a:p>
          <a:p>
            <a:r>
              <a:rPr lang="cs-CZ" dirty="0"/>
              <a:t>Myšleno jako ekvivalent GATT pro služby</a:t>
            </a:r>
          </a:p>
          <a:p>
            <a:r>
              <a:rPr lang="cs-CZ" dirty="0"/>
              <a:t>Také jsou k tomu připojena schémata závazků</a:t>
            </a:r>
          </a:p>
          <a:p>
            <a:r>
              <a:rPr lang="cs-CZ" dirty="0"/>
              <a:t>Celkově méně sofistikovaný režim = </a:t>
            </a:r>
            <a:r>
              <a:rPr lang="cs-CZ" b="1" dirty="0"/>
              <a:t>menší liberalizace </a:t>
            </a:r>
            <a:r>
              <a:rPr lang="cs-CZ" dirty="0"/>
              <a:t>než u zboží</a:t>
            </a:r>
          </a:p>
          <a:p>
            <a:r>
              <a:rPr lang="cs-CZ" b="1" dirty="0"/>
              <a:t>Žádné speciální dohody</a:t>
            </a:r>
          </a:p>
        </p:txBody>
      </p:sp>
    </p:spTree>
    <p:extLst>
      <p:ext uri="{BB962C8B-B14F-4D97-AF65-F5344CB8AC3E}">
        <p14:creationId xmlns:p14="http://schemas.microsoft.com/office/powerpoint/2010/main" val="31494501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EAD4F-2C23-4D0C-B6A6-23112982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88F7FD-993B-407B-8886-EFA4B238A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Příloha 1C – TRIPS – Dohoda o obchodních aspektech práv duševního vlastnictví</a:t>
            </a:r>
          </a:p>
        </p:txBody>
      </p:sp>
    </p:spTree>
    <p:extLst>
      <p:ext uri="{BB962C8B-B14F-4D97-AF65-F5344CB8AC3E}">
        <p14:creationId xmlns:p14="http://schemas.microsoft.com/office/powerpoint/2010/main" val="412275404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EAD4F-2C23-4D0C-B6A6-23112982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88F7FD-993B-407B-8886-EFA4B238A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Příloha 1C – TRIPS – Dohoda o obchodních aspektech práv duševního vlastnictví</a:t>
            </a:r>
          </a:p>
          <a:p>
            <a:r>
              <a:rPr lang="cs-CZ" dirty="0"/>
              <a:t>Jiná problematika! TRIPS </a:t>
            </a:r>
            <a:r>
              <a:rPr lang="cs-CZ" b="1" dirty="0"/>
              <a:t>neliberalizuje obchod, ale vytváří minimální standard ochrany patentů, autorských práv atd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643178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EAD4F-2C23-4D0C-B6A6-23112982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88F7FD-993B-407B-8886-EFA4B238A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Příloha 1C – TRIPS – Dohoda o obchodních aspektech práv duševního vlastnictví</a:t>
            </a:r>
          </a:p>
          <a:p>
            <a:r>
              <a:rPr lang="cs-CZ" dirty="0"/>
              <a:t>Jiná problematika! TRIPS </a:t>
            </a:r>
            <a:r>
              <a:rPr lang="cs-CZ" b="1" dirty="0"/>
              <a:t>neliberalizuje obchod, ale vytváří minimální standard ochrany patentů, autorských práv atd.</a:t>
            </a:r>
          </a:p>
          <a:p>
            <a:r>
              <a:rPr lang="cs-CZ" dirty="0"/>
              <a:t>Také žádné speciální dohody</a:t>
            </a:r>
          </a:p>
          <a:p>
            <a:r>
              <a:rPr lang="cs-CZ" b="1" dirty="0"/>
              <a:t>ALE propracovaný systém </a:t>
            </a:r>
            <a:r>
              <a:rPr lang="cs-CZ" dirty="0"/>
              <a:t>– vychází ze starších dohod o duševním vlastnictví (19. století!) </a:t>
            </a:r>
          </a:p>
        </p:txBody>
      </p:sp>
    </p:spTree>
    <p:extLst>
      <p:ext uri="{BB962C8B-B14F-4D97-AF65-F5344CB8AC3E}">
        <p14:creationId xmlns:p14="http://schemas.microsoft.com/office/powerpoint/2010/main" val="257653561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EAD4F-2C23-4D0C-B6A6-23112982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88F7FD-993B-407B-8886-EFA4B238A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GATT 1994, GATS a TRIPS – tři základní smlouvy WTO!</a:t>
            </a:r>
          </a:p>
        </p:txBody>
      </p:sp>
    </p:spTree>
    <p:extLst>
      <p:ext uri="{BB962C8B-B14F-4D97-AF65-F5344CB8AC3E}">
        <p14:creationId xmlns:p14="http://schemas.microsoft.com/office/powerpoint/2010/main" val="362991308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75AA4-A4C3-4F37-ADF4-0A87DA52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Zástupný obsah 12" descr="Obsah obrázku snímek obrazovky&#10;&#10;Popis byl vytvořen automaticky">
            <a:extLst>
              <a:ext uri="{FF2B5EF4-FFF2-40B4-BE49-F238E27FC236}">
                <a16:creationId xmlns:a16="http://schemas.microsoft.com/office/drawing/2014/main" id="{F996E2F9-2738-42EA-8361-B4DCB1459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13" y="581025"/>
            <a:ext cx="10469508" cy="5911851"/>
          </a:xfrm>
        </p:spPr>
      </p:pic>
    </p:spTree>
    <p:extLst>
      <p:ext uri="{BB962C8B-B14F-4D97-AF65-F5344CB8AC3E}">
        <p14:creationId xmlns:p14="http://schemas.microsoft.com/office/powerpoint/2010/main" val="2352113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7E98E1-86AF-4A3D-85F8-9B50ACE4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F459D9-B974-4A88-AC1B-3D273F299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se změnilo jednání o clech během Kennedyho kola?</a:t>
            </a:r>
          </a:p>
          <a:p>
            <a:r>
              <a:rPr lang="cs-CZ" dirty="0"/>
              <a:t>Která státy v tomto období přistoupily do GATT?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4" name="Zástupný obsah 4" descr="Obsah obrázku kolo, osoba, exteriér, nábytek&#10;&#10;Popis byl vytvořen automaticky">
            <a:extLst>
              <a:ext uri="{FF2B5EF4-FFF2-40B4-BE49-F238E27FC236}">
                <a16:creationId xmlns:a16="http://schemas.microsoft.com/office/drawing/2014/main" id="{34E4AC9C-1FD7-4712-8037-CF200161E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701" y="1027906"/>
            <a:ext cx="2296329" cy="52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3648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1350A5-4CC8-47B3-AF3C-9926AA65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1A7961-4964-4F2D-9770-84AD51F5F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hmotné právo </a:t>
            </a:r>
          </a:p>
          <a:p>
            <a:r>
              <a:rPr lang="cs-CZ" b="1" dirty="0"/>
              <a:t>= co státy mohou a nemohou dělat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Jediný závazek </a:t>
            </a:r>
            <a:r>
              <a:rPr lang="cs-CZ" dirty="0"/>
              <a:t>– členové v principu musí přijmout všechny závazky z těchto smluv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5768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D69BE-CEA0-4CEE-B42C-F4AFB8E54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struktura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28D26E-C42A-4B0C-A3A7-76C993757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Příloha 2 – Ujednání o řešení sporů </a:t>
            </a:r>
            <a:r>
              <a:rPr lang="cs-CZ" dirty="0"/>
              <a:t>(</a:t>
            </a:r>
            <a:r>
              <a:rPr lang="cs-CZ" dirty="0" err="1"/>
              <a:t>Dispute</a:t>
            </a:r>
            <a:r>
              <a:rPr lang="cs-CZ" dirty="0"/>
              <a:t> Settlement </a:t>
            </a:r>
            <a:r>
              <a:rPr lang="cs-CZ" dirty="0" err="1"/>
              <a:t>Understanding</a:t>
            </a:r>
            <a:r>
              <a:rPr lang="cs-CZ" dirty="0"/>
              <a:t>, DSU)</a:t>
            </a:r>
          </a:p>
        </p:txBody>
      </p:sp>
    </p:spTree>
    <p:extLst>
      <p:ext uri="{BB962C8B-B14F-4D97-AF65-F5344CB8AC3E}">
        <p14:creationId xmlns:p14="http://schemas.microsoft.com/office/powerpoint/2010/main" val="232279863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D69BE-CEA0-4CEE-B42C-F4AFB8E54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struktura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28D26E-C42A-4B0C-A3A7-76C993757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Příloha 2 – Ujednání o řešení sporů </a:t>
            </a:r>
            <a:r>
              <a:rPr lang="cs-CZ" dirty="0"/>
              <a:t>(</a:t>
            </a:r>
            <a:r>
              <a:rPr lang="cs-CZ" dirty="0" err="1"/>
              <a:t>Dispute</a:t>
            </a:r>
            <a:r>
              <a:rPr lang="cs-CZ" dirty="0"/>
              <a:t> Settlement </a:t>
            </a:r>
            <a:r>
              <a:rPr lang="cs-CZ" dirty="0" err="1"/>
              <a:t>Understanding</a:t>
            </a:r>
            <a:r>
              <a:rPr lang="cs-CZ" dirty="0"/>
              <a:t>, DSU)</a:t>
            </a:r>
          </a:p>
          <a:p>
            <a:r>
              <a:rPr lang="cs-CZ" dirty="0"/>
              <a:t>= </a:t>
            </a:r>
            <a:r>
              <a:rPr lang="cs-CZ" b="1" dirty="0"/>
              <a:t>Jakým způsobem </a:t>
            </a:r>
            <a:r>
              <a:rPr lang="cs-CZ" dirty="0"/>
              <a:t>se budou řešit spory mezi členskými státy o tom, že </a:t>
            </a:r>
            <a:r>
              <a:rPr lang="cs-CZ" b="1" dirty="0"/>
              <a:t>někdo porušuje závazky ze smluv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568122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D69BE-CEA0-4CEE-B42C-F4AFB8E54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struktura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28D26E-C42A-4B0C-A3A7-76C993757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Příloha 2 – Ujednání o řešení sporů </a:t>
            </a:r>
            <a:r>
              <a:rPr lang="cs-CZ" dirty="0"/>
              <a:t>(</a:t>
            </a:r>
            <a:r>
              <a:rPr lang="cs-CZ" dirty="0" err="1"/>
              <a:t>Dispute</a:t>
            </a:r>
            <a:r>
              <a:rPr lang="cs-CZ" dirty="0"/>
              <a:t> Settlement </a:t>
            </a:r>
            <a:r>
              <a:rPr lang="cs-CZ" dirty="0" err="1"/>
              <a:t>Understanding</a:t>
            </a:r>
            <a:r>
              <a:rPr lang="cs-CZ" dirty="0"/>
              <a:t>, DSU)</a:t>
            </a:r>
          </a:p>
          <a:p>
            <a:r>
              <a:rPr lang="cs-CZ" dirty="0"/>
              <a:t>= </a:t>
            </a:r>
            <a:r>
              <a:rPr lang="cs-CZ" b="1" dirty="0"/>
              <a:t>Jakým způsobem </a:t>
            </a:r>
            <a:r>
              <a:rPr lang="cs-CZ" dirty="0"/>
              <a:t>se budou řešit spory mezi členskými státy o tom, že </a:t>
            </a:r>
            <a:r>
              <a:rPr lang="cs-CZ" b="1" dirty="0"/>
              <a:t>někdo porušuje závazky ze smluv</a:t>
            </a:r>
          </a:p>
          <a:p>
            <a:r>
              <a:rPr lang="cs-CZ" dirty="0"/>
              <a:t>GATT = pravidla, DSU = procedura řízení sporu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200966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D69BE-CEA0-4CEE-B42C-F4AFB8E54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struktura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28D26E-C42A-4B0C-A3A7-76C993757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Příloha 2 – Ujednání o řešení sporů (</a:t>
            </a:r>
            <a:r>
              <a:rPr lang="cs-CZ" dirty="0" err="1"/>
              <a:t>Dispute</a:t>
            </a:r>
            <a:r>
              <a:rPr lang="cs-CZ" dirty="0"/>
              <a:t> Settlement </a:t>
            </a:r>
            <a:r>
              <a:rPr lang="cs-CZ" dirty="0" err="1"/>
              <a:t>Understanding</a:t>
            </a:r>
            <a:r>
              <a:rPr lang="cs-CZ" dirty="0"/>
              <a:t>, DSU)</a:t>
            </a:r>
          </a:p>
          <a:p>
            <a:r>
              <a:rPr lang="cs-CZ" dirty="0"/>
              <a:t>= Jakým způsobem se budou řešit spory mezi členskými státy o tom, že někdo porušuje závazky ze smluv</a:t>
            </a:r>
          </a:p>
          <a:p>
            <a:r>
              <a:rPr lang="cs-CZ" dirty="0"/>
              <a:t>GATT = pravidla, DSU = procedura řízení sporu</a:t>
            </a:r>
          </a:p>
          <a:p>
            <a:r>
              <a:rPr lang="cs-CZ" b="1" dirty="0"/>
              <a:t>Systém řešení sporů = jeden z největších úspěchů Uruguaye a výhod WTO oproti GATT systému!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39445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D69BE-CEA0-4CEE-B42C-F4AFB8E54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struktura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28D26E-C42A-4B0C-A3A7-76C993757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Dost možná nejsilnější globální systém řešení sporů</a:t>
            </a:r>
          </a:p>
          <a:p>
            <a:r>
              <a:rPr lang="cs-CZ" dirty="0"/>
              <a:t>(x ICJ neuznávají Čína ani USA, ICC i řada dalších zemí, IMF a WB nic podobného nemají, jednoznačně silnější je jenom ESD)</a:t>
            </a:r>
          </a:p>
        </p:txBody>
      </p:sp>
    </p:spTree>
    <p:extLst>
      <p:ext uri="{BB962C8B-B14F-4D97-AF65-F5344CB8AC3E}">
        <p14:creationId xmlns:p14="http://schemas.microsoft.com/office/powerpoint/2010/main" val="19689162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D69BE-CEA0-4CEE-B42C-F4AFB8E54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struktura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28D26E-C42A-4B0C-A3A7-76C993757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Dost možná nejsilnější globální systém řešení sporů</a:t>
            </a:r>
          </a:p>
          <a:p>
            <a:r>
              <a:rPr lang="cs-CZ" dirty="0"/>
              <a:t>(x ICJ neuznávají Čína ani USA, ICC i řada dalších zemí, IMF a WB nic podobného nemají, jednoznačně silnější je jenom ESD)</a:t>
            </a:r>
          </a:p>
          <a:p>
            <a:r>
              <a:rPr lang="cs-CZ" dirty="0"/>
              <a:t>Ve WTO máme orgán, který má </a:t>
            </a:r>
            <a:r>
              <a:rPr lang="cs-CZ" b="1" dirty="0"/>
              <a:t>pravomoc kdykoliv</a:t>
            </a:r>
            <a:r>
              <a:rPr lang="cs-CZ" dirty="0"/>
              <a:t> na základě podnětu </a:t>
            </a:r>
            <a:r>
              <a:rPr lang="cs-CZ" b="1" dirty="0"/>
              <a:t>kteréhokoliv člena rozhodovat o porušení jakéhokoliv závazku z libovolné smlouvy WTO</a:t>
            </a:r>
          </a:p>
        </p:txBody>
      </p:sp>
    </p:spTree>
    <p:extLst>
      <p:ext uri="{BB962C8B-B14F-4D97-AF65-F5344CB8AC3E}">
        <p14:creationId xmlns:p14="http://schemas.microsoft.com/office/powerpoint/2010/main" val="151687172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E2281-601D-4ECA-87DC-58DB6BFD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sporů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34225-E17D-4862-B97F-EAE5BBC03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Orgán pro řešení sporů (</a:t>
            </a:r>
            <a:r>
              <a:rPr lang="cs-CZ" b="1" dirty="0" err="1"/>
              <a:t>Dispute</a:t>
            </a:r>
            <a:r>
              <a:rPr lang="cs-CZ" b="1" dirty="0"/>
              <a:t> Settlement Body, DSB) </a:t>
            </a:r>
          </a:p>
          <a:p>
            <a:r>
              <a:rPr lang="cs-CZ" dirty="0"/>
              <a:t>Procedura – stát podá žalobu DSB, ten spor předá </a:t>
            </a:r>
            <a:r>
              <a:rPr lang="cs-CZ" b="1" dirty="0"/>
              <a:t>panelu expertů &gt; </a:t>
            </a:r>
            <a:r>
              <a:rPr lang="cs-CZ" dirty="0"/>
              <a:t>panel věc projedná se stranami sporu a na základě jimi podaných důkazů vydá doporučení (</a:t>
            </a:r>
            <a:r>
              <a:rPr lang="cs-CZ" b="1" dirty="0"/>
              <a:t>report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399315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E2281-601D-4ECA-87DC-58DB6BFD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sporů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34225-E17D-4862-B97F-EAE5BBC03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Orgán pro řešení sporů (</a:t>
            </a:r>
            <a:r>
              <a:rPr lang="cs-CZ" b="1" dirty="0" err="1"/>
              <a:t>Dispute</a:t>
            </a:r>
            <a:r>
              <a:rPr lang="cs-CZ" b="1" dirty="0"/>
              <a:t> Settlement Body, DSB) </a:t>
            </a:r>
          </a:p>
          <a:p>
            <a:r>
              <a:rPr lang="cs-CZ" dirty="0"/>
              <a:t>Procedura – stát podá žalobu DSB, ten spor předá </a:t>
            </a:r>
            <a:r>
              <a:rPr lang="cs-CZ" b="1" dirty="0"/>
              <a:t>panelu expertů &gt; </a:t>
            </a:r>
            <a:r>
              <a:rPr lang="cs-CZ" dirty="0"/>
              <a:t>panel věc projedná se stranami sporu a na základě jimi podaných důkazů vydá doporučení (</a:t>
            </a:r>
            <a:r>
              <a:rPr lang="cs-CZ" b="1" dirty="0"/>
              <a:t>report</a:t>
            </a:r>
            <a:r>
              <a:rPr lang="cs-CZ" dirty="0"/>
              <a:t>)</a:t>
            </a:r>
          </a:p>
          <a:p>
            <a:r>
              <a:rPr lang="cs-CZ" dirty="0"/>
              <a:t>DSB doporučení schválí, tím se z něj stane </a:t>
            </a:r>
            <a:r>
              <a:rPr lang="cs-CZ" b="1" dirty="0"/>
              <a:t>rozhodnutí</a:t>
            </a:r>
            <a:r>
              <a:rPr lang="cs-CZ" dirty="0"/>
              <a:t> – princip </a:t>
            </a:r>
            <a:r>
              <a:rPr lang="cs-CZ" b="1" dirty="0"/>
              <a:t>negativního konsensu</a:t>
            </a:r>
            <a:r>
              <a:rPr lang="cs-CZ" dirty="0"/>
              <a:t> – aby DSB doporučení neschválil, museli by být všichni členové proti (= včetně žalujícího státu)</a:t>
            </a:r>
          </a:p>
        </p:txBody>
      </p:sp>
    </p:spTree>
    <p:extLst>
      <p:ext uri="{BB962C8B-B14F-4D97-AF65-F5344CB8AC3E}">
        <p14:creationId xmlns:p14="http://schemas.microsoft.com/office/powerpoint/2010/main" val="405900297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E2281-601D-4ECA-87DC-58DB6BFD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sporů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34225-E17D-4862-B97F-EAE5BBC03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Orgán pro řešení sporů (</a:t>
            </a:r>
            <a:r>
              <a:rPr lang="cs-CZ" b="1" dirty="0" err="1"/>
              <a:t>Dispute</a:t>
            </a:r>
            <a:r>
              <a:rPr lang="cs-CZ" b="1" dirty="0"/>
              <a:t> Settlement Body, DSB) </a:t>
            </a:r>
          </a:p>
          <a:p>
            <a:r>
              <a:rPr lang="cs-CZ" dirty="0"/>
              <a:t>Procedura – stát podá žalobu DSB, ten spor předá </a:t>
            </a:r>
            <a:r>
              <a:rPr lang="cs-CZ" b="1" dirty="0"/>
              <a:t>panelu expertů &gt; </a:t>
            </a:r>
            <a:r>
              <a:rPr lang="cs-CZ" dirty="0"/>
              <a:t>panel věc projedná se stranami sporu a na základě jimi podaných důkazů vydá doporučení (</a:t>
            </a:r>
            <a:r>
              <a:rPr lang="cs-CZ" b="1" dirty="0"/>
              <a:t>report</a:t>
            </a:r>
            <a:r>
              <a:rPr lang="cs-CZ" dirty="0"/>
              <a:t>)</a:t>
            </a:r>
          </a:p>
          <a:p>
            <a:r>
              <a:rPr lang="cs-CZ" dirty="0"/>
              <a:t>DSB doporučení schválí, tím se z něj stane </a:t>
            </a:r>
            <a:r>
              <a:rPr lang="cs-CZ" b="1" dirty="0"/>
              <a:t>rozhodnutí </a:t>
            </a:r>
            <a:r>
              <a:rPr lang="cs-CZ" dirty="0"/>
              <a:t>– princip </a:t>
            </a:r>
            <a:r>
              <a:rPr lang="cs-CZ" b="1" dirty="0"/>
              <a:t>negativního konsensu</a:t>
            </a:r>
            <a:r>
              <a:rPr lang="cs-CZ" dirty="0"/>
              <a:t> – aby DSB doporučení neschválil, museli by být všichni členové proti (= včetně žalujícího státu)</a:t>
            </a:r>
          </a:p>
          <a:p>
            <a:r>
              <a:rPr lang="cs-CZ" dirty="0"/>
              <a:t>V době GATT to bylo obráceně, takže naopak žalovaný mohl zablokovat přijetí rozhodnutí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601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</TotalTime>
  <Words>5108</Words>
  <Application>Microsoft Office PowerPoint</Application>
  <PresentationFormat>Širokoúhlá obrazovka</PresentationFormat>
  <Paragraphs>582</Paragraphs>
  <Slides>148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148</vt:i4>
      </vt:variant>
    </vt:vector>
  </HeadingPairs>
  <TitlesOfParts>
    <vt:vector size="152" baseType="lpstr">
      <vt:lpstr>Arial</vt:lpstr>
      <vt:lpstr>Calibri</vt:lpstr>
      <vt:lpstr>Calibri Light</vt:lpstr>
      <vt:lpstr>Motiv Office</vt:lpstr>
      <vt:lpstr>Od GATT k WTO</vt:lpstr>
      <vt:lpstr>Opakování z minula</vt:lpstr>
      <vt:lpstr>Opakování z minula</vt:lpstr>
      <vt:lpstr>Opakování z minula</vt:lpstr>
      <vt:lpstr>Opakování z minula</vt:lpstr>
      <vt:lpstr>Opakování z minula</vt:lpstr>
      <vt:lpstr>Opakování z minula</vt:lpstr>
      <vt:lpstr>Opakování z minula</vt:lpstr>
      <vt:lpstr>Opakování z minula</vt:lpstr>
      <vt:lpstr>Opakování z minula</vt:lpstr>
      <vt:lpstr>Opakování z minula</vt:lpstr>
      <vt:lpstr>Opakování z minula</vt:lpstr>
      <vt:lpstr>Nový protekcionismus</vt:lpstr>
      <vt:lpstr>Nový protekcionismus</vt:lpstr>
      <vt:lpstr>Nový protekcionismus</vt:lpstr>
      <vt:lpstr>Nový protekcionismus</vt:lpstr>
      <vt:lpstr>Nový protekcionismus</vt:lpstr>
      <vt:lpstr>Nový protekcionismus</vt:lpstr>
      <vt:lpstr>Nový protekcionismus</vt:lpstr>
      <vt:lpstr>Problémy na prahu 80. let:</vt:lpstr>
      <vt:lpstr>Problémy na prahu 80. let:</vt:lpstr>
      <vt:lpstr>Problémy na prahu 80. let:</vt:lpstr>
      <vt:lpstr>Problémy na prahu 80. let:</vt:lpstr>
      <vt:lpstr>Problémy na prahu 80. let:</vt:lpstr>
      <vt:lpstr>Problémy na prahu 80. let:</vt:lpstr>
      <vt:lpstr>Problémy na prahu 80. let:</vt:lpstr>
      <vt:lpstr>Problémy na prahu 80. let:</vt:lpstr>
      <vt:lpstr>Problémy na prahu 80. let:</vt:lpstr>
      <vt:lpstr>Problémy na prahu 80. let:</vt:lpstr>
      <vt:lpstr>Prezentace aplikace PowerPoint</vt:lpstr>
      <vt:lpstr>Prezentace aplikace PowerPoint</vt:lpstr>
      <vt:lpstr>Dnes</vt:lpstr>
      <vt:lpstr>Uruguayské kolo </vt:lpstr>
      <vt:lpstr>Neoliberální obrat v 80. letech</vt:lpstr>
      <vt:lpstr>Neoliberální obrat v 80. letech</vt:lpstr>
      <vt:lpstr>Neoliberální obrat v 80. letech</vt:lpstr>
      <vt:lpstr>Neoliberální obrat v 80. letech</vt:lpstr>
      <vt:lpstr>Neoliberální obrat v 80. letech</vt:lpstr>
      <vt:lpstr>Neoliberální obrat v 80. letech</vt:lpstr>
      <vt:lpstr>Neoliberální obrat v 80. letech</vt:lpstr>
      <vt:lpstr>Neoliberální obrat v 80. letech</vt:lpstr>
      <vt:lpstr>Neoliberální obrat v 80. letech</vt:lpstr>
      <vt:lpstr>Neoliberální obrat v 80. letech</vt:lpstr>
      <vt:lpstr>Neoliberální obrat v 80. letech</vt:lpstr>
      <vt:lpstr>Neoliberální obrat v 80. letech</vt:lpstr>
      <vt:lpstr>Neoliberální obrat v 80. letech</vt:lpstr>
      <vt:lpstr>Neoliberální obrat v 80. letech</vt:lpstr>
      <vt:lpstr>Neoliberální obrat v 80. letech</vt:lpstr>
      <vt:lpstr>Uruguayské kolo </vt:lpstr>
      <vt:lpstr>Uruguayské kolo </vt:lpstr>
      <vt:lpstr>Problémy na prahu 80. let:</vt:lpstr>
      <vt:lpstr>Uruguayské kolo</vt:lpstr>
      <vt:lpstr>Uruguayské kolo</vt:lpstr>
      <vt:lpstr>Uruguayské kolo</vt:lpstr>
      <vt:lpstr>Problémy na prahu 80. let:</vt:lpstr>
      <vt:lpstr>Uruguayské kolo</vt:lpstr>
      <vt:lpstr>Uruguayské kolo</vt:lpstr>
      <vt:lpstr>Prezentace aplikace PowerPoint</vt:lpstr>
      <vt:lpstr>Uruguayské kolo</vt:lpstr>
      <vt:lpstr>Uruguayské kolo</vt:lpstr>
      <vt:lpstr>Vznik WTO</vt:lpstr>
      <vt:lpstr>Vznik WTO</vt:lpstr>
      <vt:lpstr>Vznik WTO</vt:lpstr>
      <vt:lpstr>Vznik WTO</vt:lpstr>
      <vt:lpstr>Vznik WTO</vt:lpstr>
      <vt:lpstr>Vznik WTO</vt:lpstr>
      <vt:lpstr>Prezentace aplikace PowerPoint</vt:lpstr>
      <vt:lpstr>Právní struktura WTO</vt:lpstr>
      <vt:lpstr>Právní struktura WTO</vt:lpstr>
      <vt:lpstr>Právní struktura WTO</vt:lpstr>
      <vt:lpstr>Mnohostranné smlouvy - Příloha 1A </vt:lpstr>
      <vt:lpstr>Mnohostranné smlouvy - Příloha 1A </vt:lpstr>
      <vt:lpstr>Mnohostranné smlouvy - Příloha 1A </vt:lpstr>
      <vt:lpstr>Mnohostranné smlouvy - Příloha 1A </vt:lpstr>
      <vt:lpstr>Mnohostranné smlouvy - Příloha 1A </vt:lpstr>
      <vt:lpstr>Mnohostranné smlouvy - Příloha 1A </vt:lpstr>
      <vt:lpstr>Mnohostranné smlouvy - Příloha 1A </vt:lpstr>
      <vt:lpstr>Mnohostranné smlouvy - Příloha 1A </vt:lpstr>
      <vt:lpstr>Mnohostranné smlouvy - Příloha 1A </vt:lpstr>
      <vt:lpstr>Mnohostranné smlouvy - Příloha 1A </vt:lpstr>
      <vt:lpstr>Mnohostranné smlouvy - Příloha 1A </vt:lpstr>
      <vt:lpstr>Mnohostranné smlouvy</vt:lpstr>
      <vt:lpstr>Mnohostranné smlouvy</vt:lpstr>
      <vt:lpstr>Mnohostranné smlouvy</vt:lpstr>
      <vt:lpstr>Mnohostranné smlouvy</vt:lpstr>
      <vt:lpstr>Mnohostranné smlouvy</vt:lpstr>
      <vt:lpstr>Mnohostranné smlouvy</vt:lpstr>
      <vt:lpstr>Mnohostranné smlouvy</vt:lpstr>
      <vt:lpstr>Prezentace aplikace PowerPoint</vt:lpstr>
      <vt:lpstr>Mnohostranné smlouvy</vt:lpstr>
      <vt:lpstr>Právní struktura WTO</vt:lpstr>
      <vt:lpstr>Právní struktura WTO</vt:lpstr>
      <vt:lpstr>Právní struktura WTO</vt:lpstr>
      <vt:lpstr>Právní struktura WTO</vt:lpstr>
      <vt:lpstr>Právní struktura WTO</vt:lpstr>
      <vt:lpstr>Právní struktura WTO</vt:lpstr>
      <vt:lpstr>Řešení sporů</vt:lpstr>
      <vt:lpstr>Řešení sporů</vt:lpstr>
      <vt:lpstr>Řešení sporů</vt:lpstr>
      <vt:lpstr>Řešení sporů</vt:lpstr>
      <vt:lpstr>Řešení sporů</vt:lpstr>
      <vt:lpstr>Řešení sporů</vt:lpstr>
      <vt:lpstr>Řešení sporů</vt:lpstr>
      <vt:lpstr>Právní struktura WTO</vt:lpstr>
      <vt:lpstr>Právní struktura WTO</vt:lpstr>
      <vt:lpstr>Transparentnost</vt:lpstr>
      <vt:lpstr>Transparentnost</vt:lpstr>
      <vt:lpstr>Prezentace aplikace PowerPoint</vt:lpstr>
      <vt:lpstr>Prezentace aplikace PowerPoint</vt:lpstr>
      <vt:lpstr>Právní struktura WTO</vt:lpstr>
      <vt:lpstr>Vícestranné dohody</vt:lpstr>
      <vt:lpstr>Vícestranné dohody</vt:lpstr>
      <vt:lpstr>Vícestranné dohody</vt:lpstr>
      <vt:lpstr>Vícestranné dohody</vt:lpstr>
      <vt:lpstr>Vícestranné dohody</vt:lpstr>
      <vt:lpstr>Vícestranné dohody</vt:lpstr>
      <vt:lpstr>Prezentace aplikace PowerPoint</vt:lpstr>
      <vt:lpstr>Orgány WTO</vt:lpstr>
      <vt:lpstr>Orgány WTO</vt:lpstr>
      <vt:lpstr>Orgány WTO</vt:lpstr>
      <vt:lpstr>Orgány WTO</vt:lpstr>
      <vt:lpstr>Orgány WTO</vt:lpstr>
      <vt:lpstr>Orgány WTO</vt:lpstr>
      <vt:lpstr>Orgány WTO</vt:lpstr>
      <vt:lpstr>Orgány WTO</vt:lpstr>
      <vt:lpstr>Rozhodování ve WTO</vt:lpstr>
      <vt:lpstr>Rozhodování ve WTO</vt:lpstr>
      <vt:lpstr>Rozhodování ve WTO</vt:lpstr>
      <vt:lpstr>Rozhodování ve WTO</vt:lpstr>
      <vt:lpstr>Rozhodování ve WTO</vt:lpstr>
      <vt:lpstr>Rozhodování ve WTO</vt:lpstr>
      <vt:lpstr>Vstup nových členů</vt:lpstr>
      <vt:lpstr>Kola</vt:lpstr>
      <vt:lpstr>Katarské kolo</vt:lpstr>
      <vt:lpstr>Katarské kolo</vt:lpstr>
      <vt:lpstr>Prezentace aplikace PowerPoint</vt:lpstr>
      <vt:lpstr>Katarské kolo</vt:lpstr>
      <vt:lpstr>Katarské kolo</vt:lpstr>
      <vt:lpstr>Katarské kolo</vt:lpstr>
      <vt:lpstr>Katarské kolo</vt:lpstr>
      <vt:lpstr>Katarské kolo</vt:lpstr>
      <vt:lpstr>Katarské kolo</vt:lpstr>
      <vt:lpstr>Katarské kolo</vt:lpstr>
      <vt:lpstr>Katarské kolo</vt:lpstr>
      <vt:lpstr>WTO - shrnutí </vt:lpstr>
      <vt:lpstr>WTO - shrnutí </vt:lpstr>
      <vt:lpstr>WTO - shrnutí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GATT k WTO</dc:title>
  <dc:creator>Svatoň</dc:creator>
  <cp:lastModifiedBy>Petr Svatoň</cp:lastModifiedBy>
  <cp:revision>157</cp:revision>
  <dcterms:created xsi:type="dcterms:W3CDTF">2020-02-11T13:51:20Z</dcterms:created>
  <dcterms:modified xsi:type="dcterms:W3CDTF">2022-03-18T08:57:30Z</dcterms:modified>
</cp:coreProperties>
</file>