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2" r:id="rId3"/>
    <p:sldId id="294" r:id="rId4"/>
    <p:sldId id="297" r:id="rId5"/>
    <p:sldId id="298" r:id="rId6"/>
    <p:sldId id="299" r:id="rId7"/>
    <p:sldId id="300" r:id="rId8"/>
    <p:sldId id="301" r:id="rId9"/>
    <p:sldId id="419" r:id="rId10"/>
    <p:sldId id="428" r:id="rId11"/>
    <p:sldId id="418" r:id="rId12"/>
    <p:sldId id="304" r:id="rId13"/>
    <p:sldId id="305" r:id="rId14"/>
    <p:sldId id="306" r:id="rId15"/>
    <p:sldId id="311" r:id="rId16"/>
    <p:sldId id="312" r:id="rId17"/>
    <p:sldId id="309" r:id="rId18"/>
    <p:sldId id="310" r:id="rId19"/>
    <p:sldId id="314" r:id="rId20"/>
    <p:sldId id="313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8" r:id="rId31"/>
    <p:sldId id="413" r:id="rId32"/>
    <p:sldId id="327" r:id="rId33"/>
    <p:sldId id="326" r:id="rId34"/>
    <p:sldId id="429" r:id="rId35"/>
    <p:sldId id="336" r:id="rId36"/>
    <p:sldId id="296" r:id="rId37"/>
    <p:sldId id="337" r:id="rId38"/>
    <p:sldId id="290" r:id="rId39"/>
    <p:sldId id="329" r:id="rId40"/>
    <p:sldId id="420" r:id="rId41"/>
    <p:sldId id="330" r:id="rId42"/>
    <p:sldId id="295" r:id="rId43"/>
    <p:sldId id="331" r:id="rId44"/>
    <p:sldId id="258" r:id="rId45"/>
    <p:sldId id="334" r:id="rId46"/>
    <p:sldId id="332" r:id="rId47"/>
    <p:sldId id="333" r:id="rId48"/>
    <p:sldId id="338" r:id="rId49"/>
    <p:sldId id="278" r:id="rId50"/>
    <p:sldId id="339" r:id="rId51"/>
    <p:sldId id="340" r:id="rId52"/>
    <p:sldId id="277" r:id="rId53"/>
    <p:sldId id="341" r:id="rId54"/>
    <p:sldId id="275" r:id="rId55"/>
    <p:sldId id="342" r:id="rId56"/>
    <p:sldId id="345" r:id="rId57"/>
    <p:sldId id="346" r:id="rId58"/>
    <p:sldId id="343" r:id="rId59"/>
    <p:sldId id="292" r:id="rId60"/>
    <p:sldId id="347" r:id="rId61"/>
    <p:sldId id="348" r:id="rId62"/>
    <p:sldId id="349" r:id="rId63"/>
    <p:sldId id="279" r:id="rId64"/>
    <p:sldId id="350" r:id="rId65"/>
    <p:sldId id="351" r:id="rId66"/>
    <p:sldId id="352" r:id="rId67"/>
    <p:sldId id="354" r:id="rId68"/>
    <p:sldId id="359" r:id="rId69"/>
    <p:sldId id="362" r:id="rId70"/>
    <p:sldId id="356" r:id="rId71"/>
    <p:sldId id="360" r:id="rId72"/>
    <p:sldId id="363" r:id="rId73"/>
    <p:sldId id="264" r:id="rId74"/>
    <p:sldId id="353" r:id="rId75"/>
    <p:sldId id="364" r:id="rId76"/>
    <p:sldId id="421" r:id="rId77"/>
    <p:sldId id="365" r:id="rId78"/>
    <p:sldId id="268" r:id="rId79"/>
    <p:sldId id="367" r:id="rId80"/>
    <p:sldId id="368" r:id="rId81"/>
    <p:sldId id="366" r:id="rId82"/>
    <p:sldId id="369" r:id="rId83"/>
    <p:sldId id="370" r:id="rId84"/>
    <p:sldId id="415" r:id="rId85"/>
    <p:sldId id="371" r:id="rId86"/>
    <p:sldId id="414" r:id="rId87"/>
    <p:sldId id="416" r:id="rId88"/>
    <p:sldId id="372" r:id="rId89"/>
    <p:sldId id="417" r:id="rId90"/>
    <p:sldId id="373" r:id="rId91"/>
    <p:sldId id="280" r:id="rId92"/>
    <p:sldId id="374" r:id="rId93"/>
    <p:sldId id="375" r:id="rId94"/>
    <p:sldId id="376" r:id="rId95"/>
    <p:sldId id="377" r:id="rId96"/>
    <p:sldId id="379" r:id="rId97"/>
    <p:sldId id="378" r:id="rId98"/>
    <p:sldId id="261" r:id="rId99"/>
    <p:sldId id="380" r:id="rId100"/>
    <p:sldId id="381" r:id="rId101"/>
    <p:sldId id="262" r:id="rId102"/>
    <p:sldId id="382" r:id="rId103"/>
    <p:sldId id="383" r:id="rId104"/>
    <p:sldId id="384" r:id="rId105"/>
    <p:sldId id="263" r:id="rId106"/>
    <p:sldId id="385" r:id="rId107"/>
    <p:sldId id="386" r:id="rId108"/>
    <p:sldId id="265" r:id="rId109"/>
    <p:sldId id="387" r:id="rId110"/>
    <p:sldId id="388" r:id="rId111"/>
    <p:sldId id="273" r:id="rId112"/>
    <p:sldId id="389" r:id="rId113"/>
    <p:sldId id="390" r:id="rId114"/>
    <p:sldId id="394" r:id="rId115"/>
    <p:sldId id="391" r:id="rId116"/>
    <p:sldId id="392" r:id="rId117"/>
    <p:sldId id="400" r:id="rId118"/>
    <p:sldId id="282" r:id="rId119"/>
    <p:sldId id="395" r:id="rId120"/>
    <p:sldId id="396" r:id="rId121"/>
    <p:sldId id="397" r:id="rId122"/>
    <p:sldId id="398" r:id="rId123"/>
    <p:sldId id="399" r:id="rId124"/>
    <p:sldId id="281" r:id="rId125"/>
    <p:sldId id="293" r:id="rId126"/>
    <p:sldId id="283" r:id="rId127"/>
    <p:sldId id="430" r:id="rId128"/>
    <p:sldId id="406" r:id="rId129"/>
    <p:sldId id="267" r:id="rId130"/>
    <p:sldId id="407" r:id="rId131"/>
    <p:sldId id="269" r:id="rId132"/>
    <p:sldId id="403" r:id="rId133"/>
    <p:sldId id="408" r:id="rId134"/>
    <p:sldId id="404" r:id="rId135"/>
    <p:sldId id="405" r:id="rId136"/>
    <p:sldId id="259" r:id="rId137"/>
    <p:sldId id="424" r:id="rId138"/>
    <p:sldId id="425" r:id="rId139"/>
    <p:sldId id="426" r:id="rId140"/>
    <p:sldId id="427" r:id="rId141"/>
    <p:sldId id="409" r:id="rId142"/>
    <p:sldId id="410" r:id="rId143"/>
    <p:sldId id="411" r:id="rId144"/>
    <p:sldId id="270" r:id="rId145"/>
    <p:sldId id="285" r:id="rId1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888B2-6A2E-4136-96F4-649B6105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2E7ABF-0D98-4798-A450-26D67CFEE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6CBE86-44F7-4FB4-BED3-5A9AFAD2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F895B0-3AA5-41D2-9F4A-4A0CE72A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72CC0F-2740-4B07-B8CE-95F40B4F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E74F6-5AC9-43DB-A14B-DDCD0B3C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DD4446-E705-4C00-AF56-4237D18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3CD404-0702-42C0-969E-06E23AD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68CF29-FD84-402C-9DB0-7BCA7A2B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E72FA4-BC44-40DE-9A94-BC098FD9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468273-7374-4BF9-9176-F0E3AED07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50DF12-8D6B-4AEC-9284-95566427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73134E-5907-47E5-AB0D-F7AC4C16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BD4D0F-AB04-41B6-922A-CD177CA7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8D4802-A5AF-405D-B87B-A44E45DB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E3E04-7960-4824-AFD4-C620B83B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036920-AF33-4741-8D50-191EB451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60E05-2BC9-46C9-A151-64F67390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509CC-9409-4C4D-9F8F-042E1D6A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6CAD5F-3239-45DF-9937-D84CCCE0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9EDD1-10DB-4D16-897D-D5504FC7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DB366D-8891-4764-A10B-48DBB5BE5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E197D-28C2-49F2-81AB-137834B0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61B1C-35E1-42B5-AAAF-83F43DBE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C7AAF-B176-43ED-BFD9-D5BA40E4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39CB2-510E-4B0A-AE9D-CAE85FB8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B0180-7A52-4C67-849A-787E72662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A96583-4E7D-494F-9AF3-28585145C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FC238-5BD6-489B-BF3B-D9801830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240B94-BCF9-4DE0-8334-7400599B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10430-158E-4564-827F-1802FD7A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75F3-4C37-4840-9347-F41C806B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73EB85-0495-4A03-B5A9-A377D968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376805-7A02-4E65-888E-E8949CD92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302701-EC2F-464A-8A78-96040B1A5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47C074-3D75-474E-9490-1BFE2638F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1B4641-2206-460E-A519-F9920CD0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2D14C0-AA41-42AB-8BA0-608AD0FF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244EA8-CF88-4D9E-B5DE-B4BBDEC6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A6F5C-8FF4-4154-B87E-FAFA0EA2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05E2BC-4818-4184-8ACC-48FA431E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FC0A6F-5F73-47D2-98AE-B5ADE472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CDF9C9-EEA4-40BC-8BBB-11FA38C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EE210C-4104-4C0D-A730-0A0BAA31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DBE32F-E0AA-4C81-8F89-FCDF6723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877A91-1E7D-4AAC-89A3-68A43A13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F8A58-6A80-473B-B533-A90188A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F89B6-B350-489D-97EA-94CAA9C2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9DAF6E-54B3-43F5-91D3-B94710025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696C53-A6AE-4C1C-B3C9-384645CF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09C6E8-91DD-448F-AABC-4E3E3C7F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8BF3C3-2B94-46DB-81B2-1FC50CC2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38245-2405-4575-B20A-0D7C1D03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7B3DBE-6E56-48B4-91B7-2E825CC54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FC4287-B835-48A6-8C1B-CB434AB70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B28A02-DDCA-4099-9364-7E34F84D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024B1-FB78-4DD7-BC24-E4C8A0B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9917C2-19E7-451E-8FB6-DF18D18C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B88367-0CA8-41C7-BF28-B01BFF4C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B0B1D8-E862-4BA1-972B-9CD3B7BF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185C63-C090-4013-9558-F3147F4C5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E7F6-1CD8-450E-852C-E9C5510F735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29169-CD91-44C8-9C4F-971A8B21E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4D62A9-4A20-4526-A434-806BEBF48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1B5DA-81FA-4C8E-A490-DC4640267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Protekcionismus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370226-C715-4385-8AF6-EBD7DEA74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3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7802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  <a:p>
            <a:r>
              <a:rPr lang="cs-CZ" b="1" dirty="0"/>
              <a:t>Cena exportů děleno cenou importů</a:t>
            </a:r>
            <a:endParaRPr lang="cs-CZ" dirty="0"/>
          </a:p>
          <a:p>
            <a:r>
              <a:rPr lang="cs-CZ" dirty="0"/>
              <a:t>Cíl: mít drahé exporty, za které si země koupí mnoho importů</a:t>
            </a:r>
          </a:p>
          <a:p>
            <a:r>
              <a:rPr lang="cs-CZ" dirty="0"/>
              <a:t>Velká země může svou obchodní politikou ovlivňovat ceny na světovém trhu a tím i své směnné relace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778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</p:txBody>
      </p:sp>
    </p:spTree>
    <p:extLst>
      <p:ext uri="{BB962C8B-B14F-4D97-AF65-F5344CB8AC3E}">
        <p14:creationId xmlns:p14="http://schemas.microsoft.com/office/powerpoint/2010/main" val="22975748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  <a:p>
            <a:r>
              <a:rPr lang="cs-CZ" dirty="0"/>
              <a:t>Americká vláda uvalí clo na dovoz počítačů, čímž vznikne nedostatek počítačů na trhu v USA</a:t>
            </a:r>
          </a:p>
          <a:p>
            <a:r>
              <a:rPr lang="cs-CZ" dirty="0"/>
              <a:t>&gt; Sníží se světová poptávka po počítačích &gt; </a:t>
            </a:r>
            <a:r>
              <a:rPr lang="cs-CZ" dirty="0">
                <a:solidFill>
                  <a:srgbClr val="00B050"/>
                </a:solidFill>
              </a:rPr>
              <a:t>nižší cena importů</a:t>
            </a:r>
          </a:p>
        </p:txBody>
      </p:sp>
    </p:spTree>
    <p:extLst>
      <p:ext uri="{BB962C8B-B14F-4D97-AF65-F5344CB8AC3E}">
        <p14:creationId xmlns:p14="http://schemas.microsoft.com/office/powerpoint/2010/main" val="32549434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  <a:p>
            <a:r>
              <a:rPr lang="cs-CZ" dirty="0"/>
              <a:t>Americká vláda uvalí clo na dovoz počítačů, čímž vznikne nedostatek počítačů na trhu v USA</a:t>
            </a:r>
          </a:p>
          <a:p>
            <a:r>
              <a:rPr lang="cs-CZ" dirty="0"/>
              <a:t>&gt; Sníží se světová poptávka po počítačích &gt; nižší cena importů</a:t>
            </a:r>
          </a:p>
          <a:p>
            <a:r>
              <a:rPr lang="cs-CZ" dirty="0"/>
              <a:t>Část pracovní síly a kapitálu v USA se přesune z výroby aut do výroby počítačů</a:t>
            </a:r>
          </a:p>
          <a:p>
            <a:r>
              <a:rPr lang="cs-CZ" dirty="0"/>
              <a:t>&gt; Aut je méně, proto celosvětově zdraží &gt; </a:t>
            </a:r>
            <a:r>
              <a:rPr lang="cs-CZ" dirty="0">
                <a:solidFill>
                  <a:srgbClr val="00B050"/>
                </a:solidFill>
              </a:rPr>
              <a:t>vyšší cena exportů</a:t>
            </a:r>
          </a:p>
        </p:txBody>
      </p:sp>
    </p:spTree>
    <p:extLst>
      <p:ext uri="{BB962C8B-B14F-4D97-AF65-F5344CB8AC3E}">
        <p14:creationId xmlns:p14="http://schemas.microsoft.com/office/powerpoint/2010/main" val="41762740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  <a:p>
            <a:r>
              <a:rPr lang="cs-CZ" dirty="0"/>
              <a:t>Americká vláda uvalí clo na dovoz počítačů, čímž vznikne nedostatek počítačů na trhu v USA</a:t>
            </a:r>
          </a:p>
          <a:p>
            <a:r>
              <a:rPr lang="cs-CZ" dirty="0"/>
              <a:t>&gt; Sníží se světová poptávka po počítačích &gt; nižší cena importů</a:t>
            </a:r>
          </a:p>
          <a:p>
            <a:r>
              <a:rPr lang="cs-CZ" dirty="0"/>
              <a:t>Část pracovní síly a kapitálu v USA se přesune z výroby aut do výroby počítačů</a:t>
            </a:r>
          </a:p>
          <a:p>
            <a:r>
              <a:rPr lang="cs-CZ" dirty="0"/>
              <a:t>&gt; Aut je méně, proto celosvětově zdraží &gt; vyšší cena exportů</a:t>
            </a:r>
          </a:p>
          <a:p>
            <a:r>
              <a:rPr lang="cs-CZ" dirty="0"/>
              <a:t>USA si teď za méně vyvezených aut koupí více dovezených počítačů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Stejné – exportní daň na auta</a:t>
            </a:r>
          </a:p>
        </p:txBody>
      </p:sp>
    </p:spTree>
    <p:extLst>
      <p:ext uri="{BB962C8B-B14F-4D97-AF65-F5344CB8AC3E}">
        <p14:creationId xmlns:p14="http://schemas.microsoft.com/office/powerpoint/2010/main" val="40680199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1D5E-7BC2-46CE-A495-E0F4DB29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ED935-EF7C-4553-9E4B-ADD5B817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zlatý standard</a:t>
            </a:r>
          </a:p>
        </p:txBody>
      </p:sp>
    </p:spTree>
    <p:extLst>
      <p:ext uri="{BB962C8B-B14F-4D97-AF65-F5344CB8AC3E}">
        <p14:creationId xmlns:p14="http://schemas.microsoft.com/office/powerpoint/2010/main" val="9086425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1D5E-7BC2-46CE-A495-E0F4DB29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ED935-EF7C-4553-9E4B-ADD5B817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zlatý standard</a:t>
            </a:r>
          </a:p>
          <a:p>
            <a:r>
              <a:rPr lang="cs-CZ" dirty="0"/>
              <a:t>Kuba obchoduje s Británií a uvalí clo na britské zboží</a:t>
            </a:r>
          </a:p>
          <a:p>
            <a:r>
              <a:rPr lang="cs-CZ" dirty="0"/>
              <a:t>Británie teď více importuje než exportuje &gt; obchodní deficit musí platit &gt; zlato se přesune na Kubu</a:t>
            </a:r>
          </a:p>
          <a:p>
            <a:r>
              <a:rPr lang="cs-CZ" dirty="0"/>
              <a:t>Vzrostou ceny na Kubě, klesnou v Británii &gt; </a:t>
            </a:r>
            <a:r>
              <a:rPr lang="cs-CZ" b="1" dirty="0"/>
              <a:t>změna reálného kurzu </a:t>
            </a:r>
            <a:r>
              <a:rPr lang="cs-CZ" dirty="0"/>
              <a:t>&gt; Británie vyváží více, Kuba méně, ale Kuba si za své exporty koupí stejně britského zboží</a:t>
            </a:r>
          </a:p>
          <a:p>
            <a:r>
              <a:rPr lang="cs-CZ" dirty="0"/>
              <a:t>= Kuba má lepší směnné relace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28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každou zemi existuje ideální „</a:t>
            </a:r>
            <a:r>
              <a:rPr lang="cs-CZ" b="1" dirty="0"/>
              <a:t>optimální clo</a:t>
            </a:r>
            <a:r>
              <a:rPr lang="cs-CZ" dirty="0"/>
              <a:t>“, které maximalizuje národní blahobyt</a:t>
            </a:r>
          </a:p>
          <a:p>
            <a:r>
              <a:rPr lang="cs-CZ" dirty="0"/>
              <a:t>&gt; </a:t>
            </a:r>
            <a:r>
              <a:rPr lang="cs-CZ" b="1" dirty="0"/>
              <a:t>volný obchod musí být reciproční</a:t>
            </a:r>
            <a:r>
              <a:rPr lang="cs-CZ" dirty="0"/>
              <a:t>, jinak na něm země může tratit (vs. jednostranný volný obchod 1846)</a:t>
            </a:r>
          </a:p>
        </p:txBody>
      </p:sp>
    </p:spTree>
    <p:extLst>
      <p:ext uri="{BB962C8B-B14F-4D97-AF65-F5344CB8AC3E}">
        <p14:creationId xmlns:p14="http://schemas.microsoft.com/office/powerpoint/2010/main" val="16310603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Přijímané neoklasickou ekonomií</a:t>
            </a:r>
          </a:p>
          <a:p>
            <a:r>
              <a:rPr lang="cs-CZ" dirty="0"/>
              <a:t>Prospěch jedné země je na úkor ostatních, snižuje se světový blahobyt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944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Přijímané neoklasickou ekonomií</a:t>
            </a:r>
          </a:p>
          <a:p>
            <a:r>
              <a:rPr lang="cs-CZ" dirty="0"/>
              <a:t>Prospěch jedné země je na úkor ostatních, snižuje se světový blahobyt</a:t>
            </a:r>
          </a:p>
          <a:p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neighbour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16294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Přijímané neoklasickou ekonomií</a:t>
            </a:r>
          </a:p>
          <a:p>
            <a:r>
              <a:rPr lang="cs-CZ" dirty="0"/>
              <a:t>Prospěch jedné země je na úkor ostatních, snižuje se světový blahobyt</a:t>
            </a:r>
          </a:p>
          <a:p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neighbour</a:t>
            </a:r>
            <a:endParaRPr lang="cs-CZ" dirty="0"/>
          </a:p>
          <a:p>
            <a:r>
              <a:rPr lang="cs-CZ" dirty="0"/>
              <a:t>Malý vliv na obchodní politiku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148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Bohatství</a:t>
            </a:r>
            <a:r>
              <a:rPr lang="cs-CZ" dirty="0"/>
              <a:t> (HDP) </a:t>
            </a:r>
            <a:r>
              <a:rPr lang="cs-CZ" b="1" dirty="0">
                <a:solidFill>
                  <a:srgbClr val="FF0000"/>
                </a:solidFill>
              </a:rPr>
              <a:t>x blahobyt </a:t>
            </a:r>
            <a:r>
              <a:rPr lang="cs-CZ" dirty="0"/>
              <a:t>(užitek)</a:t>
            </a:r>
          </a:p>
        </p:txBody>
      </p:sp>
    </p:spTree>
    <p:extLst>
      <p:ext uri="{BB962C8B-B14F-4D97-AF65-F5344CB8AC3E}">
        <p14:creationId xmlns:p14="http://schemas.microsoft.com/office/powerpoint/2010/main" val="38455978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</p:txBody>
      </p:sp>
    </p:spTree>
    <p:extLst>
      <p:ext uri="{BB962C8B-B14F-4D97-AF65-F5344CB8AC3E}">
        <p14:creationId xmlns:p14="http://schemas.microsoft.com/office/powerpoint/2010/main" val="380106056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  <a:p>
            <a:r>
              <a:rPr lang="cs-CZ" dirty="0"/>
              <a:t>Řekněme, že zrušením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kapitalisté (</a:t>
            </a:r>
            <a:r>
              <a:rPr lang="cs-CZ" dirty="0" err="1"/>
              <a:t>prům</a:t>
            </a:r>
            <a:r>
              <a:rPr lang="cs-CZ" dirty="0"/>
              <a:t>.) získají 2 libry za každou jednu libru ztracenou pozemkovými vlastníky – ale je to zlepšení blahobytu společnosti? Co když mají jiný mezní užitek?</a:t>
            </a:r>
          </a:p>
        </p:txBody>
      </p:sp>
    </p:spTree>
    <p:extLst>
      <p:ext uri="{BB962C8B-B14F-4D97-AF65-F5344CB8AC3E}">
        <p14:creationId xmlns:p14="http://schemas.microsoft.com/office/powerpoint/2010/main" val="11050822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  <a:p>
            <a:r>
              <a:rPr lang="cs-CZ" dirty="0"/>
              <a:t>Řekněme, že zrušením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kapitalisté (</a:t>
            </a:r>
            <a:r>
              <a:rPr lang="cs-CZ" dirty="0" err="1"/>
              <a:t>prům</a:t>
            </a:r>
            <a:r>
              <a:rPr lang="cs-CZ" dirty="0"/>
              <a:t>.) získají 2 libry za každou jednu libru ztracenou pozemkovými vlastníky – ale je to zlepšení blahobytu společnosti? Co když mají jiný mezní užitek? </a:t>
            </a:r>
          </a:p>
          <a:p>
            <a:r>
              <a:rPr lang="cs-CZ" dirty="0"/>
              <a:t>Složitá debata o normativních soudech v ekonomii</a:t>
            </a:r>
          </a:p>
        </p:txBody>
      </p:sp>
    </p:spTree>
    <p:extLst>
      <p:ext uri="{BB962C8B-B14F-4D97-AF65-F5344CB8AC3E}">
        <p14:creationId xmlns:p14="http://schemas.microsoft.com/office/powerpoint/2010/main" val="24251917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  <a:p>
            <a:r>
              <a:rPr lang="cs-CZ" dirty="0"/>
              <a:t>Řekněme, že zrušením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kapitalisté (</a:t>
            </a:r>
            <a:r>
              <a:rPr lang="cs-CZ" dirty="0" err="1"/>
              <a:t>prům</a:t>
            </a:r>
            <a:r>
              <a:rPr lang="cs-CZ" dirty="0"/>
              <a:t>.) získají 2 libry za každou jednu libru ztracenou pozemkovými vlastníky – ale je to zlepšení blahobytu společnosti? Co když mají jiný mezní užitek? </a:t>
            </a:r>
          </a:p>
          <a:p>
            <a:r>
              <a:rPr lang="cs-CZ" dirty="0"/>
              <a:t>Složitá debata o normativních soudech v ekonomii</a:t>
            </a:r>
          </a:p>
          <a:p>
            <a:r>
              <a:rPr lang="cs-CZ" dirty="0" err="1"/>
              <a:t>Mill</a:t>
            </a:r>
            <a:r>
              <a:rPr lang="cs-CZ" dirty="0"/>
              <a:t> &gt; kompenzace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7564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Paretovská</a:t>
            </a:r>
            <a:r>
              <a:rPr lang="cs-CZ" dirty="0"/>
              <a:t> efektivita – elegantní, ale nereálné dosáhnout změny</a:t>
            </a:r>
          </a:p>
          <a:p>
            <a:r>
              <a:rPr lang="cs-CZ" dirty="0" err="1"/>
              <a:t>Kaldor-Hicksova</a:t>
            </a:r>
            <a:r>
              <a:rPr lang="cs-CZ" dirty="0"/>
              <a:t> efektivita – ti, kterým volný obchod prospěje, jsou </a:t>
            </a:r>
            <a:r>
              <a:rPr lang="cs-CZ" b="1" dirty="0"/>
              <a:t>hypoteticky</a:t>
            </a:r>
            <a:r>
              <a:rPr lang="cs-CZ" dirty="0"/>
              <a:t> schopní kompenzovat </a:t>
            </a:r>
            <a:r>
              <a:rPr lang="cs-CZ" dirty="0" err="1"/>
              <a:t>losery</a:t>
            </a:r>
            <a:r>
              <a:rPr lang="cs-CZ" dirty="0"/>
              <a:t> = </a:t>
            </a:r>
            <a:r>
              <a:rPr lang="cs-CZ" b="1" dirty="0"/>
              <a:t>vlastně zase HDP!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763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pic>
        <p:nvPicPr>
          <p:cNvPr id="5" name="Zástupný obsah 4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E11E8B76-AF49-4A63-B06D-C4DEFE29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90" y="1825625"/>
            <a:ext cx="5601219" cy="4351338"/>
          </a:xfrm>
        </p:spPr>
      </p:pic>
    </p:spTree>
    <p:extLst>
      <p:ext uri="{BB962C8B-B14F-4D97-AF65-F5344CB8AC3E}">
        <p14:creationId xmlns:p14="http://schemas.microsoft.com/office/powerpoint/2010/main" val="34656229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</p:txBody>
      </p:sp>
    </p:spTree>
    <p:extLst>
      <p:ext uri="{BB962C8B-B14F-4D97-AF65-F5344CB8AC3E}">
        <p14:creationId xmlns:p14="http://schemas.microsoft.com/office/powerpoint/2010/main" val="77381806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</p:txBody>
      </p:sp>
    </p:spTree>
    <p:extLst>
      <p:ext uri="{BB962C8B-B14F-4D97-AF65-F5344CB8AC3E}">
        <p14:creationId xmlns:p14="http://schemas.microsoft.com/office/powerpoint/2010/main" val="13274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</p:txBody>
      </p:sp>
    </p:spTree>
    <p:extLst>
      <p:ext uri="{BB962C8B-B14F-4D97-AF65-F5344CB8AC3E}">
        <p14:creationId xmlns:p14="http://schemas.microsoft.com/office/powerpoint/2010/main" val="33072357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907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  <a:p>
            <a:r>
              <a:rPr lang="cs-CZ" dirty="0"/>
              <a:t>Deflační přizpůsobení se – neprůchodné kvůli odborům</a:t>
            </a:r>
          </a:p>
        </p:txBody>
      </p:sp>
    </p:spTree>
    <p:extLst>
      <p:ext uri="{BB962C8B-B14F-4D97-AF65-F5344CB8AC3E}">
        <p14:creationId xmlns:p14="http://schemas.microsoft.com/office/powerpoint/2010/main" val="8419789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  <a:p>
            <a:r>
              <a:rPr lang="cs-CZ" dirty="0"/>
              <a:t>Deflační přizpůsobení se – neprůchodné kvůli odborům</a:t>
            </a:r>
          </a:p>
          <a:p>
            <a:r>
              <a:rPr lang="cs-CZ" dirty="0"/>
              <a:t>Podpora investic doma – drahé, obtížná implementace, bude to trvat</a:t>
            </a:r>
          </a:p>
        </p:txBody>
      </p:sp>
    </p:spTree>
    <p:extLst>
      <p:ext uri="{BB962C8B-B14F-4D97-AF65-F5344CB8AC3E}">
        <p14:creationId xmlns:p14="http://schemas.microsoft.com/office/powerpoint/2010/main" val="25456994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  <a:p>
            <a:r>
              <a:rPr lang="cs-CZ" dirty="0"/>
              <a:t>Deflační přizpůsobení se – neprůchodné kvůli odborům</a:t>
            </a:r>
          </a:p>
          <a:p>
            <a:r>
              <a:rPr lang="cs-CZ" dirty="0"/>
              <a:t>Podpora investic doma – drahé, obtížná implementace, bude to trvat</a:t>
            </a:r>
          </a:p>
          <a:p>
            <a:r>
              <a:rPr lang="cs-CZ" dirty="0"/>
              <a:t>Clo – jednoduché, přínos do státní kasy, směnné relace</a:t>
            </a:r>
          </a:p>
          <a:p>
            <a:r>
              <a:rPr lang="cs-CZ" dirty="0"/>
              <a:t>&gt; více investic a pracovních míst doma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6982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1923: </a:t>
            </a:r>
            <a:r>
              <a:rPr lang="en-US" dirty="0"/>
              <a:t>"We must hold to Free Trade, in its widest interpretation, as an inflexible dogma, to which no exception is permitted, wherever the decision rests with us.</a:t>
            </a:r>
            <a:r>
              <a:rPr lang="cs-CZ" dirty="0"/>
              <a:t> </a:t>
            </a:r>
          </a:p>
          <a:p>
            <a:r>
              <a:rPr lang="en-US" dirty="0"/>
              <a:t>We must hold to this even where we receive no reciprocity of treatment and</a:t>
            </a:r>
            <a:r>
              <a:rPr lang="cs-CZ" dirty="0"/>
              <a:t> </a:t>
            </a:r>
            <a:r>
              <a:rPr lang="en-US" dirty="0"/>
              <a:t>even in those rare cases where by infringing it we could in fact obtain a direct</a:t>
            </a:r>
            <a:r>
              <a:rPr lang="cs-CZ" dirty="0"/>
              <a:t> </a:t>
            </a:r>
            <a:r>
              <a:rPr lang="en-US" dirty="0"/>
              <a:t>economic advantage. </a:t>
            </a:r>
            <a:endParaRPr lang="cs-CZ" dirty="0"/>
          </a:p>
          <a:p>
            <a:r>
              <a:rPr lang="en-US" dirty="0"/>
              <a:t>We should hold to Free Trade as a principle of international</a:t>
            </a:r>
            <a:r>
              <a:rPr lang="cs-CZ" dirty="0"/>
              <a:t> </a:t>
            </a:r>
            <a:r>
              <a:rPr lang="en-US" dirty="0"/>
              <a:t>morals, and not merely as a doctrine of economic advantage."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3972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AA6C8-FD14-4CF1-84E9-28DB7C1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36E4D-5595-468C-958A-001A68F6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1933: „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art, </a:t>
            </a:r>
            <a:r>
              <a:rPr lang="cs-CZ" dirty="0" err="1"/>
              <a:t>hospitality</a:t>
            </a:r>
            <a:r>
              <a:rPr lang="cs-CZ" dirty="0"/>
              <a:t>, </a:t>
            </a:r>
            <a:r>
              <a:rPr lang="cs-CZ" dirty="0" err="1"/>
              <a:t>travel</a:t>
            </a:r>
            <a:r>
              <a:rPr lang="cs-CZ" dirty="0"/>
              <a:t> – these are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. But let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homespun</a:t>
            </a:r>
            <a:r>
              <a:rPr lang="cs-CZ" dirty="0"/>
              <a:t>, </a:t>
            </a:r>
            <a:r>
              <a:rPr lang="cs-CZ" b="1" dirty="0" err="1"/>
              <a:t>whenever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reasonable</a:t>
            </a:r>
            <a:r>
              <a:rPr lang="cs-CZ" b="1" dirty="0"/>
              <a:t> and </a:t>
            </a:r>
            <a:r>
              <a:rPr lang="cs-CZ" b="1" dirty="0" err="1"/>
              <a:t>conveniently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; and,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let finance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82868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AA6C8-FD14-4CF1-84E9-28DB7C1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36E4D-5595-468C-958A-001A68F6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1933: „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art, </a:t>
            </a:r>
            <a:r>
              <a:rPr lang="cs-CZ" dirty="0" err="1"/>
              <a:t>hospitality</a:t>
            </a:r>
            <a:r>
              <a:rPr lang="cs-CZ" dirty="0"/>
              <a:t>, </a:t>
            </a:r>
            <a:r>
              <a:rPr lang="cs-CZ" dirty="0" err="1"/>
              <a:t>travel</a:t>
            </a:r>
            <a:r>
              <a:rPr lang="cs-CZ" dirty="0"/>
              <a:t> – these are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. But let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homespun</a:t>
            </a:r>
            <a:r>
              <a:rPr lang="cs-CZ" dirty="0"/>
              <a:t>, </a:t>
            </a:r>
            <a:r>
              <a:rPr lang="cs-CZ" b="1" dirty="0" err="1"/>
              <a:t>whenever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reasonable</a:t>
            </a:r>
            <a:r>
              <a:rPr lang="cs-CZ" b="1" dirty="0"/>
              <a:t> and </a:t>
            </a:r>
            <a:r>
              <a:rPr lang="cs-CZ" b="1" dirty="0" err="1"/>
              <a:t>conveniently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; and,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let finance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.“</a:t>
            </a:r>
          </a:p>
          <a:p>
            <a:endParaRPr lang="cs-CZ" dirty="0"/>
          </a:p>
          <a:p>
            <a:r>
              <a:rPr lang="cs-CZ" dirty="0"/>
              <a:t>&gt; ne jen protekce, ale soběstačnost! (autarkie)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108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AA6C8-FD14-4CF1-84E9-28DB7C1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36E4D-5595-468C-958A-001A68F6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1933: „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art, </a:t>
            </a:r>
            <a:r>
              <a:rPr lang="cs-CZ" dirty="0" err="1"/>
              <a:t>hospitality</a:t>
            </a:r>
            <a:r>
              <a:rPr lang="cs-CZ" dirty="0"/>
              <a:t>, </a:t>
            </a:r>
            <a:r>
              <a:rPr lang="cs-CZ" dirty="0" err="1"/>
              <a:t>travel</a:t>
            </a:r>
            <a:r>
              <a:rPr lang="cs-CZ" dirty="0"/>
              <a:t> – these are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. But let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homespun</a:t>
            </a:r>
            <a:r>
              <a:rPr lang="cs-CZ" dirty="0"/>
              <a:t>, </a:t>
            </a:r>
            <a:r>
              <a:rPr lang="cs-CZ" b="1" dirty="0" err="1"/>
              <a:t>whenever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reasonable</a:t>
            </a:r>
            <a:r>
              <a:rPr lang="cs-CZ" b="1" dirty="0"/>
              <a:t> and </a:t>
            </a:r>
            <a:r>
              <a:rPr lang="cs-CZ" b="1" dirty="0" err="1"/>
              <a:t>conveniently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; and,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let finance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.“</a:t>
            </a:r>
          </a:p>
          <a:p>
            <a:endParaRPr lang="cs-CZ" dirty="0"/>
          </a:p>
          <a:p>
            <a:r>
              <a:rPr lang="cs-CZ" dirty="0"/>
              <a:t>&gt; ne jen protekce, ale soběstačnost! (autarkie)</a:t>
            </a:r>
          </a:p>
          <a:p>
            <a:endParaRPr lang="cs-CZ" dirty="0"/>
          </a:p>
          <a:p>
            <a:r>
              <a:rPr lang="cs-CZ" dirty="0"/>
              <a:t>Autarkie je neekonomická myšlenka – převládá v dobách geopolitického soupeření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886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AB677-98AB-4956-82E6-BC5B23FA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5DF02-067E-417D-ACBD-342EF8BB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30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obchod – kolonie, Latinská Amerika, Osmanská říše – de-industrializace a zaostalost</a:t>
            </a:r>
          </a:p>
          <a:p>
            <a:r>
              <a:rPr lang="cs-CZ" dirty="0"/>
              <a:t>Evropa a USA – vysoká cla a rozvoj průmyslu</a:t>
            </a:r>
          </a:p>
        </p:txBody>
      </p:sp>
    </p:spTree>
    <p:extLst>
      <p:ext uri="{BB962C8B-B14F-4D97-AF65-F5344CB8AC3E}">
        <p14:creationId xmlns:p14="http://schemas.microsoft.com/office/powerpoint/2010/main" val="293547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AA60E-8000-4EF1-933D-8F6FA92D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Zástupný obsah 8" descr="Obsah obrázku bílá, houba, zavřít&#10;&#10;Popis byl vytvořen automaticky">
            <a:extLst>
              <a:ext uri="{FF2B5EF4-FFF2-40B4-BE49-F238E27FC236}">
                <a16:creationId xmlns:a16="http://schemas.microsoft.com/office/drawing/2014/main" id="{10676DC5-C4BB-4698-89AB-75ECE2411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01429225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obchod – kolonie, Latinská Amerika, Osmanská říše – de-industrializace a zaostalost</a:t>
            </a:r>
          </a:p>
          <a:p>
            <a:r>
              <a:rPr lang="cs-CZ" dirty="0"/>
              <a:t>Evropa a USA – vysoká cla a rozvoj průmyslu</a:t>
            </a:r>
          </a:p>
          <a:p>
            <a:endParaRPr lang="cs-CZ" dirty="0"/>
          </a:p>
          <a:p>
            <a:r>
              <a:rPr lang="cs-CZ" dirty="0"/>
              <a:t>Korelace vs. kauzalita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5699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4797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4328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r>
              <a:rPr lang="cs-CZ" dirty="0"/>
              <a:t>Neúspěch, návrat k protekcionismu cca 1875, </a:t>
            </a:r>
            <a:r>
              <a:rPr lang="cs-CZ" dirty="0" err="1"/>
              <a:t>Mélinův</a:t>
            </a:r>
            <a:r>
              <a:rPr lang="cs-CZ" dirty="0"/>
              <a:t> tarif 1892 ve Francii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244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r>
              <a:rPr lang="cs-CZ" dirty="0"/>
              <a:t>Neúspěch, návrat k protekcionismu cca 1875, </a:t>
            </a:r>
            <a:r>
              <a:rPr lang="cs-CZ" dirty="0" err="1"/>
              <a:t>Mélinův</a:t>
            </a:r>
            <a:r>
              <a:rPr lang="cs-CZ" dirty="0"/>
              <a:t> tarif 1892 ve Francii</a:t>
            </a:r>
          </a:p>
          <a:p>
            <a:r>
              <a:rPr lang="cs-CZ" dirty="0" err="1"/>
              <a:t>Bairoch</a:t>
            </a:r>
            <a:r>
              <a:rPr lang="cs-CZ" dirty="0"/>
              <a:t> – protekcionismus vedl k růstu HDP, růst HDP vedl k vyššímu obchodu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52050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r>
              <a:rPr lang="cs-CZ" dirty="0"/>
              <a:t>Neúspěch, návrat k protekcionismu cca 1875, </a:t>
            </a:r>
            <a:r>
              <a:rPr lang="cs-CZ" dirty="0" err="1"/>
              <a:t>Mélinův</a:t>
            </a:r>
            <a:r>
              <a:rPr lang="cs-CZ" dirty="0"/>
              <a:t> tarif 1892 ve Francii</a:t>
            </a:r>
          </a:p>
          <a:p>
            <a:r>
              <a:rPr lang="cs-CZ" dirty="0" err="1"/>
              <a:t>Bairoch</a:t>
            </a:r>
            <a:r>
              <a:rPr lang="cs-CZ" dirty="0"/>
              <a:t> – protekcionismus vedl k růstu HDP, růst HDP vedl k vyššímu obchodu</a:t>
            </a:r>
          </a:p>
          <a:p>
            <a:r>
              <a:rPr lang="cs-CZ" dirty="0"/>
              <a:t>Následující protekcionistické období (1890-1914) </a:t>
            </a:r>
            <a:r>
              <a:rPr lang="cs-CZ" b="1" dirty="0"/>
              <a:t>velmi úspěšné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05792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</p:txBody>
      </p:sp>
    </p:spTree>
    <p:extLst>
      <p:ext uri="{BB962C8B-B14F-4D97-AF65-F5344CB8AC3E}">
        <p14:creationId xmlns:p14="http://schemas.microsoft.com/office/powerpoint/2010/main" val="228295068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9956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r>
              <a:rPr lang="cs-CZ" dirty="0"/>
              <a:t>= vysoká cla, investice do infrastruktury, centrální banka podporující levné peníze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3161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r>
              <a:rPr lang="cs-CZ" dirty="0"/>
              <a:t>= vysoká cla, investice do infrastruktury, centrální banka podporující levné peníze</a:t>
            </a:r>
          </a:p>
          <a:p>
            <a:r>
              <a:rPr lang="cs-CZ" dirty="0"/>
              <a:t>Sever – protekcionismus, Jih – volný obchod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7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DDFDD-1AC6-4FF0-A2C7-76672C4E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bjekt, vlákno&#10;&#10;Popis byl vytvořen automaticky">
            <a:extLst>
              <a:ext uri="{FF2B5EF4-FFF2-40B4-BE49-F238E27FC236}">
                <a16:creationId xmlns:a16="http://schemas.microsoft.com/office/drawing/2014/main" id="{F60A99CA-8178-460E-A637-8D3FE228A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86" y="804672"/>
            <a:ext cx="4055555" cy="5407406"/>
          </a:xfrm>
        </p:spPr>
      </p:pic>
    </p:spTree>
    <p:extLst>
      <p:ext uri="{BB962C8B-B14F-4D97-AF65-F5344CB8AC3E}">
        <p14:creationId xmlns:p14="http://schemas.microsoft.com/office/powerpoint/2010/main" val="127260247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r>
              <a:rPr lang="cs-CZ" dirty="0"/>
              <a:t>= vysoká cla, investice do infrastruktury, centrální banka podporující levné peníze</a:t>
            </a:r>
          </a:p>
          <a:p>
            <a:r>
              <a:rPr lang="cs-CZ" dirty="0"/>
              <a:t>Sever – protekcionismus, Jih – volný obchod</a:t>
            </a:r>
          </a:p>
          <a:p>
            <a:r>
              <a:rPr lang="cs-CZ" dirty="0"/>
              <a:t>Další zvýšení cel pro válce Severu proti Jihu, odmítnutí MFN smluv, </a:t>
            </a:r>
            <a:r>
              <a:rPr lang="cs-CZ" dirty="0" err="1"/>
              <a:t>McKinleyho</a:t>
            </a:r>
            <a:r>
              <a:rPr lang="cs-CZ" dirty="0"/>
              <a:t> tarif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9614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Obrovský boom – „</a:t>
            </a:r>
            <a:r>
              <a:rPr lang="cs-CZ" b="1" dirty="0"/>
              <a:t>Druhá průmyslová revoluce</a:t>
            </a:r>
            <a:r>
              <a:rPr lang="cs-CZ" dirty="0"/>
              <a:t>“</a:t>
            </a:r>
          </a:p>
          <a:p>
            <a:r>
              <a:rPr lang="cs-CZ" dirty="0"/>
              <a:t>železnice, ocelárny, těžba ropy, elektřina, Fordismus…</a:t>
            </a:r>
          </a:p>
          <a:p>
            <a:endParaRPr lang="cs-CZ" dirty="0"/>
          </a:p>
          <a:p>
            <a:r>
              <a:rPr lang="cs-CZ" dirty="0"/>
              <a:t>Lídři – USA a Německo – protekcionistické státy předběhly Británii!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5071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Obrovský boom – „</a:t>
            </a:r>
            <a:r>
              <a:rPr lang="cs-CZ" b="1" dirty="0"/>
              <a:t>Druhá průmyslová revoluce</a:t>
            </a:r>
            <a:r>
              <a:rPr lang="cs-CZ" dirty="0"/>
              <a:t>“</a:t>
            </a:r>
          </a:p>
          <a:p>
            <a:r>
              <a:rPr lang="cs-CZ" dirty="0"/>
              <a:t>železnice, ocelárny, těžba ropy, elektřina, Fordismus…</a:t>
            </a:r>
          </a:p>
          <a:p>
            <a:endParaRPr lang="cs-CZ" dirty="0"/>
          </a:p>
          <a:p>
            <a:r>
              <a:rPr lang="cs-CZ" dirty="0"/>
              <a:t>Lídři – USA a Německo – protekcionistické státy předběhly Británii!</a:t>
            </a:r>
          </a:p>
          <a:p>
            <a:endParaRPr lang="cs-CZ" dirty="0"/>
          </a:p>
          <a:p>
            <a:r>
              <a:rPr lang="cs-CZ" dirty="0"/>
              <a:t>USA předstihly Británii v HDP cca 1870, v roce 1914 už srovnatelné HDP jako UK+FR+GER!</a:t>
            </a:r>
          </a:p>
          <a:p>
            <a:r>
              <a:rPr lang="cs-CZ" dirty="0"/>
              <a:t>Náznak velmocenského postavení – „Skvělá malá válka“ se Španělskem 1898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3421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Smoot-Hawleyho</a:t>
            </a:r>
            <a:r>
              <a:rPr lang="cs-CZ" dirty="0"/>
              <a:t> tarif 1930 – ne bezprecedentní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496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7541-C065-43AE-A243-B6B35BA5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F7D65-7370-4C90-8D20-B46767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Bilaterální obchodní dohody během 30s, obrat k volnému obchodu po WWII </a:t>
            </a:r>
          </a:p>
          <a:p>
            <a:r>
              <a:rPr lang="cs-CZ" dirty="0"/>
              <a:t>Britové (</a:t>
            </a:r>
            <a:r>
              <a:rPr lang="cs-CZ" dirty="0" err="1"/>
              <a:t>Keynes</a:t>
            </a:r>
            <a:r>
              <a:rPr lang="cs-CZ" dirty="0"/>
              <a:t>) se bojí, že USA je převálcují a vytlačí je z kolonií</a:t>
            </a:r>
          </a:p>
          <a:p>
            <a:r>
              <a:rPr lang="cs-CZ" dirty="0"/>
              <a:t>= Největší protekcionista se stává zastáncem volného obchodu, největší zastánce volného obchodu hájí protekcionismus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&gt; Čína vs. USA?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888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5B41B-1E7D-4D5C-A513-6D7583F5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97A99-B30F-44D2-82BA-4E38E8B7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4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BB238-935D-4802-9CD1-ADDD45C3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C1EF5D-9384-4567-B8D1-29A9BA3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82" y="1115568"/>
            <a:ext cx="8599985" cy="4667283"/>
          </a:xfrm>
        </p:spPr>
      </p:pic>
    </p:spTree>
    <p:extLst>
      <p:ext uri="{BB962C8B-B14F-4D97-AF65-F5344CB8AC3E}">
        <p14:creationId xmlns:p14="http://schemas.microsoft.com/office/powerpoint/2010/main" val="323864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50B4B-2879-4021-A51A-221F61DE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sukně&#10;&#10;Popis byl vytvořen automaticky">
            <a:extLst>
              <a:ext uri="{FF2B5EF4-FFF2-40B4-BE49-F238E27FC236}">
                <a16:creationId xmlns:a16="http://schemas.microsoft.com/office/drawing/2014/main" id="{ADC6577F-E27D-488E-A6FA-D0FA47F50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9" y="571411"/>
            <a:ext cx="3125182" cy="5715178"/>
          </a:xfrm>
        </p:spPr>
      </p:pic>
    </p:spTree>
    <p:extLst>
      <p:ext uri="{BB962C8B-B14F-4D97-AF65-F5344CB8AC3E}">
        <p14:creationId xmlns:p14="http://schemas.microsoft.com/office/powerpoint/2010/main" val="76342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</p:txBody>
      </p:sp>
    </p:spTree>
    <p:extLst>
      <p:ext uri="{BB962C8B-B14F-4D97-AF65-F5344CB8AC3E}">
        <p14:creationId xmlns:p14="http://schemas.microsoft.com/office/powerpoint/2010/main" val="18512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A4DE5-4310-4DA4-ADF7-F81488AA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9E59E7D-B0CB-4FA0-B5B1-2C81B9905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3" y="672543"/>
            <a:ext cx="4972174" cy="5512914"/>
          </a:xfrm>
        </p:spPr>
      </p:pic>
    </p:spTree>
    <p:extLst>
      <p:ext uri="{BB962C8B-B14F-4D97-AF65-F5344CB8AC3E}">
        <p14:creationId xmlns:p14="http://schemas.microsoft.com/office/powerpoint/2010/main" val="333339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7641E-05A2-481E-B28A-19121C10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7C5C2EED-39BA-4B13-862D-4CE78CA04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8027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917-EF8C-4F38-8950-4C69F89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E2227-B52C-43A6-9807-D846D39F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E29A2-1159-42C2-9C61-ADFA35C0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474287-6EB6-43D3-A5E0-FE81ADBD9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2075558"/>
            <a:ext cx="5205986" cy="3461168"/>
          </a:xfrm>
        </p:spPr>
      </p:pic>
    </p:spTree>
    <p:extLst>
      <p:ext uri="{BB962C8B-B14F-4D97-AF65-F5344CB8AC3E}">
        <p14:creationId xmlns:p14="http://schemas.microsoft.com/office/powerpoint/2010/main" val="20149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  <a:p>
            <a:r>
              <a:rPr lang="cs-CZ" dirty="0"/>
              <a:t>Tradičně – </a:t>
            </a:r>
            <a:r>
              <a:rPr lang="cs-CZ" dirty="0" err="1"/>
              <a:t>putting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=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97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876AE-7FC2-4F20-A458-90F1FC16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9A41AE5-6616-40A5-B72A-DD25D6BA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67" y="1426464"/>
            <a:ext cx="8118116" cy="4568031"/>
          </a:xfrm>
        </p:spPr>
      </p:pic>
    </p:spTree>
    <p:extLst>
      <p:ext uri="{BB962C8B-B14F-4D97-AF65-F5344CB8AC3E}">
        <p14:creationId xmlns:p14="http://schemas.microsoft.com/office/powerpoint/2010/main" val="31532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47022-F0F2-45F2-8BF7-7F864271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patro, interiér, kámen&#10;&#10;Popis byl vytvořen automaticky">
            <a:extLst>
              <a:ext uri="{FF2B5EF4-FFF2-40B4-BE49-F238E27FC236}">
                <a16:creationId xmlns:a16="http://schemas.microsoft.com/office/drawing/2014/main" id="{99290C2E-960D-413A-896E-8C3CF87B0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929606"/>
            <a:ext cx="6191250" cy="4143375"/>
          </a:xfrm>
        </p:spPr>
      </p:pic>
    </p:spTree>
    <p:extLst>
      <p:ext uri="{BB962C8B-B14F-4D97-AF65-F5344CB8AC3E}">
        <p14:creationId xmlns:p14="http://schemas.microsoft.com/office/powerpoint/2010/main" val="249095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  <a:p>
            <a:r>
              <a:rPr lang="cs-CZ" dirty="0"/>
              <a:t>Tradičně – </a:t>
            </a:r>
            <a:r>
              <a:rPr lang="cs-CZ" dirty="0" err="1"/>
              <a:t>putting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=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endParaRPr lang="cs-CZ" dirty="0"/>
          </a:p>
          <a:p>
            <a:r>
              <a:rPr lang="cs-CZ" dirty="0"/>
              <a:t>&gt; velká míra osobní svobody, neochota zaměstnanců pracovat v manufakturách</a:t>
            </a:r>
          </a:p>
        </p:txBody>
      </p:sp>
    </p:spTree>
    <p:extLst>
      <p:ext uri="{BB962C8B-B14F-4D97-AF65-F5344CB8AC3E}">
        <p14:creationId xmlns:p14="http://schemas.microsoft.com/office/powerpoint/2010/main" val="288434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  <a:p>
            <a:r>
              <a:rPr lang="cs-CZ" dirty="0"/>
              <a:t>Tradičně – </a:t>
            </a:r>
            <a:r>
              <a:rPr lang="cs-CZ" dirty="0" err="1"/>
              <a:t>putting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=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endParaRPr lang="cs-CZ" dirty="0"/>
          </a:p>
          <a:p>
            <a:r>
              <a:rPr lang="cs-CZ" dirty="0"/>
              <a:t>&gt; velká míra osobní svobody, neochota zaměstnanců pracovat v manufakturách</a:t>
            </a:r>
          </a:p>
          <a:p>
            <a:r>
              <a:rPr lang="cs-CZ" dirty="0"/>
              <a:t>Britská průmyslová revoluce = mechanizace předení a tkaní</a:t>
            </a:r>
          </a:p>
        </p:txBody>
      </p:sp>
    </p:spTree>
    <p:extLst>
      <p:ext uri="{BB962C8B-B14F-4D97-AF65-F5344CB8AC3E}">
        <p14:creationId xmlns:p14="http://schemas.microsoft.com/office/powerpoint/2010/main" val="153663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AE05A-676C-4BF3-9BD2-264550CD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ABEF4-7C99-42C5-963D-A394F29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Britská průmyslová revoluce = mechanizace předení a tkaní</a:t>
            </a:r>
          </a:p>
          <a:p>
            <a:r>
              <a:rPr lang="cs-CZ" dirty="0"/>
              <a:t>Parní stroj (původně pro odčerpávání vody z dolů)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6FE5E-F43E-42C0-A7B6-690FAA90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614DF0B-2473-4CA3-B34D-3E2951AF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7" y="1825625"/>
            <a:ext cx="6306286" cy="4351338"/>
          </a:xfrm>
        </p:spPr>
      </p:pic>
    </p:spTree>
    <p:extLst>
      <p:ext uri="{BB962C8B-B14F-4D97-AF65-F5344CB8AC3E}">
        <p14:creationId xmlns:p14="http://schemas.microsoft.com/office/powerpoint/2010/main" val="2787423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AE05A-676C-4BF3-9BD2-264550CD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ABEF4-7C99-42C5-963D-A394F29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Britská průmyslová revoluce = mechanizace předení a tkaní</a:t>
            </a:r>
          </a:p>
          <a:p>
            <a:r>
              <a:rPr lang="cs-CZ" dirty="0"/>
              <a:t>Parní stroj (původně pro odčerpávání vody z dolů, Watt jej zdokonalil)</a:t>
            </a:r>
          </a:p>
          <a:p>
            <a:r>
              <a:rPr lang="cs-CZ" dirty="0"/>
              <a:t>&gt; několika set násobný nárůst produktivity práce</a:t>
            </a:r>
          </a:p>
          <a:p>
            <a:r>
              <a:rPr lang="cs-CZ" dirty="0"/>
              <a:t>&gt; začátek moderního ekonomického růstu (</a:t>
            </a:r>
            <a:r>
              <a:rPr lang="cs-CZ" b="1" dirty="0"/>
              <a:t>cca 1760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61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AE05A-676C-4BF3-9BD2-264550CD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ABEF4-7C99-42C5-963D-A394F29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Britská průmyslová revoluce = mechanizace předení a tkaní</a:t>
            </a:r>
          </a:p>
          <a:p>
            <a:r>
              <a:rPr lang="cs-CZ" dirty="0"/>
              <a:t>Parní stroj (původně pro odčerpávání vody z dolů, Watt jej zdokonalil)</a:t>
            </a:r>
          </a:p>
          <a:p>
            <a:r>
              <a:rPr lang="cs-CZ" dirty="0"/>
              <a:t>&gt; několika set násobný nárůst produktivity práce</a:t>
            </a:r>
          </a:p>
          <a:p>
            <a:r>
              <a:rPr lang="cs-CZ" dirty="0"/>
              <a:t>&gt; začátek moderního ekonomického růstu (cca 1760)</a:t>
            </a:r>
          </a:p>
          <a:p>
            <a:r>
              <a:rPr lang="cs-CZ" dirty="0"/>
              <a:t>&gt; likvidace tradičního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&gt; práce v továrnách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C982F-FF0F-4F42-A394-4B8E19E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C7B8C-28B1-4A80-B4F8-12042440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Smith – mezinárodní obchod jako </a:t>
            </a:r>
            <a:r>
              <a:rPr lang="cs-CZ" b="1" dirty="0"/>
              <a:t>rozšíření dělby práce</a:t>
            </a:r>
          </a:p>
        </p:txBody>
      </p:sp>
    </p:spTree>
    <p:extLst>
      <p:ext uri="{BB962C8B-B14F-4D97-AF65-F5344CB8AC3E}">
        <p14:creationId xmlns:p14="http://schemas.microsoft.com/office/powerpoint/2010/main" val="667575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7809B-C5D3-4366-B629-D1972FE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11C7A-8EE9-453E-B1A4-AA8A24B3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na konci 18. století byla Británie jednoznačně nejvyspělejší zemí světa, dále zvyšovala svůj náskok</a:t>
            </a:r>
          </a:p>
        </p:txBody>
      </p:sp>
    </p:spTree>
    <p:extLst>
      <p:ext uri="{BB962C8B-B14F-4D97-AF65-F5344CB8AC3E}">
        <p14:creationId xmlns:p14="http://schemas.microsoft.com/office/powerpoint/2010/main" val="3255363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F199F-CC57-4865-BD9E-ACB6AB4E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&#10;&#10;Popis byl vytvořen automaticky">
            <a:extLst>
              <a:ext uri="{FF2B5EF4-FFF2-40B4-BE49-F238E27FC236}">
                <a16:creationId xmlns:a16="http://schemas.microsoft.com/office/drawing/2014/main" id="{24B79B93-CBEB-4F0A-90B7-A164BA29A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59" y="1778000"/>
            <a:ext cx="2837582" cy="4351338"/>
          </a:xfrm>
        </p:spPr>
      </p:pic>
    </p:spTree>
    <p:extLst>
      <p:ext uri="{BB962C8B-B14F-4D97-AF65-F5344CB8AC3E}">
        <p14:creationId xmlns:p14="http://schemas.microsoft.com/office/powerpoint/2010/main" val="256117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7809B-C5D3-4366-B629-D1972FE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11C7A-8EE9-453E-B1A4-AA8A24B3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na konci 18. století byla Británie jednoznačně nejvyspělejší zemí světa, dále zvyšovala svůj náskok</a:t>
            </a:r>
          </a:p>
          <a:p>
            <a:r>
              <a:rPr lang="cs-CZ" dirty="0"/>
              <a:t>&gt; snaha ostatních zemí Brity dohnat</a:t>
            </a:r>
          </a:p>
        </p:txBody>
      </p:sp>
    </p:spTree>
    <p:extLst>
      <p:ext uri="{BB962C8B-B14F-4D97-AF65-F5344CB8AC3E}">
        <p14:creationId xmlns:p14="http://schemas.microsoft.com/office/powerpoint/2010/main" val="1142795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7809B-C5D3-4366-B629-D1972FE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11C7A-8EE9-453E-B1A4-AA8A24B3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na konci 18. století byla Británie jednoznačně nejvyspělejší zemí světa, dále zvyšovala svůj náskok</a:t>
            </a:r>
          </a:p>
          <a:p>
            <a:r>
              <a:rPr lang="cs-CZ" dirty="0"/>
              <a:t>&gt; snaha ostatních zemí Brity dohnat</a:t>
            </a:r>
          </a:p>
          <a:p>
            <a:r>
              <a:rPr lang="cs-CZ" dirty="0"/>
              <a:t>&gt; </a:t>
            </a:r>
            <a:r>
              <a:rPr lang="cs-CZ" b="1" dirty="0"/>
              <a:t>podezřívavost k britským myšlenkám volného obchodu a dělby práce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9015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8669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Průmyslová revoluce změnila uvažování</a:t>
            </a:r>
          </a:p>
          <a:p>
            <a:r>
              <a:rPr lang="cs-CZ" b="1" dirty="0"/>
              <a:t>Poprvé v lidských dějinách se objevila myšlenka hospodářského růstu</a:t>
            </a:r>
          </a:p>
        </p:txBody>
      </p:sp>
    </p:spTree>
    <p:extLst>
      <p:ext uri="{BB962C8B-B14F-4D97-AF65-F5344CB8AC3E}">
        <p14:creationId xmlns:p14="http://schemas.microsoft.com/office/powerpoint/2010/main" val="904338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Průmyslová revoluce změnila uvažování</a:t>
            </a:r>
          </a:p>
          <a:p>
            <a:r>
              <a:rPr lang="cs-CZ" b="1" dirty="0"/>
              <a:t>Poprvé v lidských dějinách se objevila myšlenka hospodářského růstu</a:t>
            </a:r>
          </a:p>
          <a:p>
            <a:r>
              <a:rPr lang="cs-CZ" dirty="0"/>
              <a:t>x merkantilisté předpokládali stagnaci a konstantní bohatství</a:t>
            </a:r>
          </a:p>
        </p:txBody>
      </p:sp>
    </p:spTree>
    <p:extLst>
      <p:ext uri="{BB962C8B-B14F-4D97-AF65-F5344CB8AC3E}">
        <p14:creationId xmlns:p14="http://schemas.microsoft.com/office/powerpoint/2010/main" val="2651550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Průmyslová revoluce změnila uvažování</a:t>
            </a:r>
          </a:p>
          <a:p>
            <a:r>
              <a:rPr lang="cs-CZ" b="1" dirty="0"/>
              <a:t>Poprvé v lidských dějinách se objevila myšlenka hospodářského růstu</a:t>
            </a:r>
          </a:p>
          <a:p>
            <a:r>
              <a:rPr lang="cs-CZ" dirty="0"/>
              <a:t>x merkantilisté předpokládali stagnaci a konstantní bohatství</a:t>
            </a:r>
          </a:p>
          <a:p>
            <a:r>
              <a:rPr lang="cs-CZ" b="1" dirty="0"/>
              <a:t>Moderní protekcionisté si typicky přejí podporovat industrializaci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2905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5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r>
              <a:rPr lang="cs-CZ" dirty="0"/>
              <a:t>Obhajoba volného obchodu je často ahistorická a statická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C982F-FF0F-4F42-A394-4B8E19E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C7B8C-28B1-4A80-B4F8-12042440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Smith – mezinárodní obchod jako rozšíření dělby práce</a:t>
            </a:r>
          </a:p>
          <a:p>
            <a:r>
              <a:rPr lang="cs-CZ" dirty="0"/>
              <a:t>Ricardo, </a:t>
            </a:r>
            <a:r>
              <a:rPr lang="cs-CZ" dirty="0" err="1"/>
              <a:t>Mill</a:t>
            </a:r>
            <a:r>
              <a:rPr lang="cs-CZ" dirty="0"/>
              <a:t> a </a:t>
            </a:r>
            <a:r>
              <a:rPr lang="cs-CZ" dirty="0" err="1"/>
              <a:t>Torrens</a:t>
            </a:r>
            <a:r>
              <a:rPr lang="cs-CZ" dirty="0"/>
              <a:t> – </a:t>
            </a:r>
            <a:r>
              <a:rPr lang="cs-CZ" b="1" dirty="0"/>
              <a:t>komparativní výhoda</a:t>
            </a:r>
          </a:p>
        </p:txBody>
      </p:sp>
    </p:spTree>
    <p:extLst>
      <p:ext uri="{BB962C8B-B14F-4D97-AF65-F5344CB8AC3E}">
        <p14:creationId xmlns:p14="http://schemas.microsoft.com/office/powerpoint/2010/main" val="4288797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r>
              <a:rPr lang="cs-CZ" dirty="0"/>
              <a:t>Obhajoba volného obchodu je často ahistorická a statická</a:t>
            </a:r>
          </a:p>
          <a:p>
            <a:r>
              <a:rPr lang="cs-CZ" dirty="0"/>
              <a:t>= komparativní výhoda umožňuje maximalizovat zisk v daný okamžik, ale </a:t>
            </a:r>
            <a:r>
              <a:rPr lang="cs-CZ" b="1" dirty="0"/>
              <a:t>vůbec neřeší potřebu dlouhodobé změny a modernizace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96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r>
              <a:rPr lang="cs-CZ" dirty="0"/>
              <a:t>Obhajoba volného obchodu je často ahistorická a statická</a:t>
            </a:r>
          </a:p>
          <a:p>
            <a:r>
              <a:rPr lang="cs-CZ" dirty="0"/>
              <a:t>= komparativní výhoda umožňuje maximalizovat zisk v daný okamžik, ale vůbec neřeší potřebu dlouhodobé změny a modernizace</a:t>
            </a:r>
          </a:p>
          <a:p>
            <a:r>
              <a:rPr lang="cs-CZ" dirty="0"/>
              <a:t>&gt; „Co když máme komparativní výhodu v obilí?“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7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639FD-59E3-47FE-8EBD-2B71DBB0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21ED1-289A-45CC-BEBD-3036DD28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b="1" dirty="0"/>
              <a:t>komparativní výhody nejsou pevně dané, nevznikly samy od sebe </a:t>
            </a:r>
            <a:r>
              <a:rPr lang="cs-CZ" dirty="0"/>
              <a:t>(Navigační akta, Indian </a:t>
            </a:r>
            <a:r>
              <a:rPr lang="cs-CZ" dirty="0" err="1"/>
              <a:t>calisoes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08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639FD-59E3-47FE-8EBD-2B71DBB0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21ED1-289A-45CC-BEBD-3036DD28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Komparativní výhody nejsou pevně dané, nevznikly samy od sebe (Navigační akta, Indian </a:t>
            </a:r>
            <a:r>
              <a:rPr lang="cs-CZ" dirty="0" err="1"/>
              <a:t>calisoes</a:t>
            </a:r>
            <a:r>
              <a:rPr lang="cs-CZ" dirty="0"/>
              <a:t>)</a:t>
            </a:r>
          </a:p>
          <a:p>
            <a:r>
              <a:rPr lang="cs-CZ" b="1" dirty="0"/>
              <a:t>Volný obchod prospívá nejvyspělejší zemi a ta jej chce vnutit ostatním zemím, aby nemohly následovat její úspěšné politiky </a:t>
            </a:r>
            <a:r>
              <a:rPr lang="cs-CZ" dirty="0"/>
              <a:t>(„podkopnutí žebříku“)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61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Obrázek 4" descr="Obsah obrázku text, osoba, bílá, pózování&#10;&#10;Popis byl vytvořen automaticky">
            <a:extLst>
              <a:ext uri="{FF2B5EF4-FFF2-40B4-BE49-F238E27FC236}">
                <a16:creationId xmlns:a16="http://schemas.microsoft.com/office/drawing/2014/main" id="{F054A156-715C-474E-988C-9283D2320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924844"/>
            <a:ext cx="31432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2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 </a:t>
            </a:r>
            <a:r>
              <a:rPr lang="cs-CZ" dirty="0"/>
              <a:t>– KPE předpokládá kosmopolitní svět spolupráce, který zatím neexistuje – války, blokády….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56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 </a:t>
            </a:r>
            <a:r>
              <a:rPr lang="cs-CZ" dirty="0"/>
              <a:t>– KPE předpokládá kosmopolitní svět spolupráce, který zatím neexistuje – války, blokády….</a:t>
            </a:r>
          </a:p>
          <a:p>
            <a:r>
              <a:rPr lang="cs-CZ" b="1" dirty="0"/>
              <a:t>Některá odvětví (průmysl) jsou lepší než jiná </a:t>
            </a:r>
            <a:r>
              <a:rPr lang="cs-CZ" dirty="0"/>
              <a:t>– technologie, vysoká přidaná hodnota, kvalifikovaní pracovníci, význam pro vojenství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9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 </a:t>
            </a:r>
            <a:r>
              <a:rPr lang="cs-CZ" dirty="0"/>
              <a:t>– KPE předpokládá kosmopolitní svět spolupráce, který zatím neexistuje – války, blokády….</a:t>
            </a:r>
          </a:p>
          <a:p>
            <a:r>
              <a:rPr lang="cs-CZ" b="1" dirty="0"/>
              <a:t>Některá odvětví (průmysl) jsou lepší než jiná </a:t>
            </a:r>
            <a:r>
              <a:rPr lang="cs-CZ" dirty="0"/>
              <a:t>– technologie, vysoká přidaná hodnota, kvalifikovaní pracovníci, význam pro vojenství</a:t>
            </a:r>
          </a:p>
          <a:p>
            <a:r>
              <a:rPr lang="cs-CZ" dirty="0"/>
              <a:t>To, co je nejlepší pro svět jako celek, nemusí být nejlepší pro každý národ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95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4888E-A577-4437-9A00-D7886E06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E5920-728F-4916-897E-3E37D539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náklady při zavádění nového odvětví jsou na začátku, proto je potřeba </a:t>
            </a:r>
            <a:r>
              <a:rPr lang="cs-CZ" b="1" dirty="0"/>
              <a:t>dočasná ochrana </a:t>
            </a:r>
            <a:r>
              <a:rPr lang="cs-CZ" dirty="0"/>
              <a:t>(Ha-</a:t>
            </a:r>
            <a:r>
              <a:rPr lang="cs-CZ" dirty="0" err="1"/>
              <a:t>Joon</a:t>
            </a:r>
            <a:r>
              <a:rPr lang="cs-CZ" dirty="0"/>
              <a:t> </a:t>
            </a:r>
            <a:r>
              <a:rPr lang="cs-CZ" dirty="0" err="1"/>
              <a:t>Chang</a:t>
            </a:r>
            <a:r>
              <a:rPr lang="cs-CZ" dirty="0"/>
              <a:t> – může být ztrátové i několik desetiletí)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C982F-FF0F-4F42-A394-4B8E19E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C7B8C-28B1-4A80-B4F8-12042440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Smith – mezinárodní obchod jako rozšíření dělby práce</a:t>
            </a:r>
          </a:p>
          <a:p>
            <a:r>
              <a:rPr lang="cs-CZ" dirty="0"/>
              <a:t>Ricardo, </a:t>
            </a:r>
            <a:r>
              <a:rPr lang="cs-CZ" dirty="0" err="1"/>
              <a:t>Mill</a:t>
            </a:r>
            <a:r>
              <a:rPr lang="cs-CZ" dirty="0"/>
              <a:t> a </a:t>
            </a:r>
            <a:r>
              <a:rPr lang="cs-CZ" dirty="0" err="1"/>
              <a:t>Torrens</a:t>
            </a:r>
            <a:r>
              <a:rPr lang="cs-CZ" dirty="0"/>
              <a:t> – </a:t>
            </a:r>
            <a:r>
              <a:rPr lang="cs-CZ" b="1" dirty="0"/>
              <a:t>komparativní výhoda = orientace na tu činnost, která má nejnižší náklady příležitosti</a:t>
            </a:r>
          </a:p>
        </p:txBody>
      </p:sp>
    </p:spTree>
    <p:extLst>
      <p:ext uri="{BB962C8B-B14F-4D97-AF65-F5344CB8AC3E}">
        <p14:creationId xmlns:p14="http://schemas.microsoft.com/office/powerpoint/2010/main" val="3238768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náklady při zavádění nového odvětví jsou na začátku, proto je potřeba </a:t>
            </a:r>
            <a:r>
              <a:rPr lang="cs-CZ" b="1" dirty="0"/>
              <a:t>dočasná ochrana </a:t>
            </a:r>
            <a:r>
              <a:rPr lang="cs-CZ" dirty="0"/>
              <a:t>(Ha-</a:t>
            </a:r>
            <a:r>
              <a:rPr lang="cs-CZ" dirty="0" err="1"/>
              <a:t>Joon</a:t>
            </a:r>
            <a:r>
              <a:rPr lang="cs-CZ" dirty="0"/>
              <a:t> </a:t>
            </a:r>
            <a:r>
              <a:rPr lang="cs-CZ" dirty="0" err="1"/>
              <a:t>Chang</a:t>
            </a:r>
            <a:r>
              <a:rPr lang="cs-CZ" dirty="0"/>
              <a:t> – může být ztrátové i několik desetiletí)</a:t>
            </a:r>
          </a:p>
          <a:p>
            <a:r>
              <a:rPr lang="cs-CZ" dirty="0"/>
              <a:t>Země může být nekonkurenceschopná, i když nemá žádnou přirozenou nevýhodu, pouze se v ní odvětví zatím nerozvinulo</a:t>
            </a:r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2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náklady při zavádění nového odvětví jsou na začátku, proto je potřeba </a:t>
            </a:r>
            <a:r>
              <a:rPr lang="cs-CZ" b="1" dirty="0"/>
              <a:t>dočasná ochrana </a:t>
            </a:r>
            <a:r>
              <a:rPr lang="cs-CZ" dirty="0"/>
              <a:t>(Ha-</a:t>
            </a:r>
            <a:r>
              <a:rPr lang="cs-CZ" dirty="0" err="1"/>
              <a:t>Joon</a:t>
            </a:r>
            <a:r>
              <a:rPr lang="cs-CZ" dirty="0"/>
              <a:t> </a:t>
            </a:r>
            <a:r>
              <a:rPr lang="cs-CZ" dirty="0" err="1"/>
              <a:t>Chang</a:t>
            </a:r>
            <a:r>
              <a:rPr lang="cs-CZ" dirty="0"/>
              <a:t> – může být ztrátové i několik desetiletí)</a:t>
            </a:r>
          </a:p>
          <a:p>
            <a:r>
              <a:rPr lang="cs-CZ" dirty="0"/>
              <a:t>Země může být nekonkurenceschopná, i když nemá žádnou přirozenou nevýhodu, pouze se v ní odvětví zatím nerozvinulo</a:t>
            </a:r>
            <a:endParaRPr lang="cs-CZ" b="1" dirty="0"/>
          </a:p>
          <a:p>
            <a:r>
              <a:rPr lang="cs-CZ" dirty="0"/>
              <a:t>V praxi praktikováno od 17. století (obnovený zájem 19. století, jako první uznávaný ekonom John Stuart 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15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5ED46-C523-4CA6-803A-7C293274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8A39C-1E79-41C4-9DA6-E0CE13AD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b="1" dirty="0"/>
              <a:t>It </a:t>
            </a:r>
            <a:r>
              <a:rPr lang="cs-CZ" b="1" dirty="0" err="1"/>
              <a:t>cannot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expected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individuals</a:t>
            </a:r>
            <a:r>
              <a:rPr lang="cs-CZ" b="1" dirty="0"/>
              <a:t> </a:t>
            </a:r>
            <a:r>
              <a:rPr lang="cs-CZ" b="1" dirty="0" err="1"/>
              <a:t>should</a:t>
            </a:r>
            <a:r>
              <a:rPr lang="cs-CZ" b="1" dirty="0"/>
              <a:t>,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risk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, </a:t>
            </a:r>
            <a:r>
              <a:rPr lang="cs-CZ" b="1" dirty="0" err="1"/>
              <a:t>introduce</a:t>
            </a:r>
            <a:r>
              <a:rPr lang="cs-CZ" b="1" dirty="0"/>
              <a:t> a </a:t>
            </a:r>
            <a:r>
              <a:rPr lang="cs-CZ" b="1" dirty="0" err="1"/>
              <a:t>new</a:t>
            </a:r>
            <a:r>
              <a:rPr lang="cs-CZ" b="1" dirty="0"/>
              <a:t> </a:t>
            </a:r>
            <a:r>
              <a:rPr lang="cs-CZ" b="1" dirty="0" err="1"/>
              <a:t>manufacture</a:t>
            </a:r>
            <a:r>
              <a:rPr lang="cs-CZ" dirty="0"/>
              <a:t>, and </a:t>
            </a:r>
            <a:r>
              <a:rPr lang="cs-CZ" dirty="0" err="1"/>
              <a:t>bear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carrying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on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producers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educated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are </a:t>
            </a:r>
            <a:r>
              <a:rPr lang="cs-CZ" dirty="0" err="1"/>
              <a:t>traditional</a:t>
            </a:r>
            <a:r>
              <a:rPr lang="cs-CZ" dirty="0"/>
              <a:t>.“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29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Koordinační problém </a:t>
            </a:r>
            <a:r>
              <a:rPr lang="cs-CZ" dirty="0"/>
              <a:t>- lidé nemají motivaci brát na sebe riziko jako první zavést zahraniční technologie, se kterými doma nikdo nemá zkušenosti</a:t>
            </a:r>
          </a:p>
          <a:p>
            <a:r>
              <a:rPr lang="cs-CZ" dirty="0"/>
              <a:t>Jejich zavedení ale je v zájmu země, proto by to měla podporovat vláda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75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endParaRPr lang="en-US" dirty="0"/>
          </a:p>
        </p:txBody>
      </p:sp>
      <p:pic>
        <p:nvPicPr>
          <p:cNvPr id="5" name="Obrázek 4" descr="Obsah obrázku text, tmavé&#10;&#10;Popis byl vytvořen automaticky">
            <a:extLst>
              <a:ext uri="{FF2B5EF4-FFF2-40B4-BE49-F238E27FC236}">
                <a16:creationId xmlns:a16="http://schemas.microsoft.com/office/drawing/2014/main" id="{42690E21-9B9B-41F1-8535-23BA10F64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211263"/>
            <a:ext cx="4191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1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r>
              <a:rPr lang="cs-CZ" dirty="0"/>
              <a:t>Otec zakladatel USA – a moderního protekcionismu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58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r>
              <a:rPr lang="cs-CZ" dirty="0"/>
              <a:t>Otec zakladatel USA – a moderního protekcionismu</a:t>
            </a:r>
          </a:p>
          <a:p>
            <a:r>
              <a:rPr lang="cs-CZ" dirty="0"/>
              <a:t>Report on </a:t>
            </a:r>
            <a:r>
              <a:rPr lang="cs-CZ" dirty="0" err="1"/>
              <a:t>manufactures</a:t>
            </a:r>
            <a:r>
              <a:rPr lang="cs-CZ" dirty="0"/>
              <a:t>, 1791</a:t>
            </a:r>
          </a:p>
          <a:p>
            <a:r>
              <a:rPr lang="cs-CZ" dirty="0"/>
              <a:t>- lidé jsou ovlivnění zvykem a tradicí a bojí se nevyzkoušených metod</a:t>
            </a:r>
          </a:p>
        </p:txBody>
      </p:sp>
    </p:spTree>
    <p:extLst>
      <p:ext uri="{BB962C8B-B14F-4D97-AF65-F5344CB8AC3E}">
        <p14:creationId xmlns:p14="http://schemas.microsoft.com/office/powerpoint/2010/main" val="2040106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r>
              <a:rPr lang="cs-CZ" dirty="0"/>
              <a:t>Otec zakladatel USA – a moderního protekcionismu</a:t>
            </a:r>
          </a:p>
          <a:p>
            <a:r>
              <a:rPr lang="cs-CZ" dirty="0"/>
              <a:t>Report on </a:t>
            </a:r>
            <a:r>
              <a:rPr lang="cs-CZ" dirty="0" err="1"/>
              <a:t>manufactures</a:t>
            </a:r>
            <a:r>
              <a:rPr lang="cs-CZ" dirty="0"/>
              <a:t>, 1791</a:t>
            </a:r>
          </a:p>
          <a:p>
            <a:r>
              <a:rPr lang="cs-CZ" dirty="0"/>
              <a:t>- lidé jsou ovlivnění zvykem a tradicí a bojí se nevyzkoušených metod</a:t>
            </a:r>
          </a:p>
          <a:p>
            <a:r>
              <a:rPr lang="cs-CZ" dirty="0"/>
              <a:t>- po vzniku odvětví budou ostatní podnikatelé imitovat první firmu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6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John </a:t>
            </a:r>
            <a:r>
              <a:rPr lang="cs-CZ" dirty="0" err="1"/>
              <a:t>Rae</a:t>
            </a:r>
            <a:r>
              <a:rPr lang="cs-CZ" dirty="0"/>
              <a:t> -„New </a:t>
            </a:r>
            <a:r>
              <a:rPr lang="cs-CZ" dirty="0" err="1"/>
              <a:t>arts</a:t>
            </a:r>
            <a:r>
              <a:rPr lang="cs-CZ" dirty="0"/>
              <a:t>“ – podporují vzdělanost a inovace </a:t>
            </a:r>
          </a:p>
          <a:p>
            <a:r>
              <a:rPr lang="cs-CZ" dirty="0"/>
              <a:t>= </a:t>
            </a:r>
            <a:r>
              <a:rPr lang="cs-CZ" b="1" dirty="0"/>
              <a:t>pozitivní externality</a:t>
            </a:r>
          </a:p>
        </p:txBody>
      </p:sp>
    </p:spTree>
    <p:extLst>
      <p:ext uri="{BB962C8B-B14F-4D97-AF65-F5344CB8AC3E}">
        <p14:creationId xmlns:p14="http://schemas.microsoft.com/office/powerpoint/2010/main" val="1701581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5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C982F-FF0F-4F42-A394-4B8E19E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C7B8C-28B1-4A80-B4F8-12042440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Smith – mezinárodní obchod jako rozšíření dělby práce</a:t>
            </a:r>
          </a:p>
          <a:p>
            <a:r>
              <a:rPr lang="cs-CZ" dirty="0"/>
              <a:t>Ricardo, </a:t>
            </a:r>
            <a:r>
              <a:rPr lang="cs-CZ" dirty="0" err="1"/>
              <a:t>Mill</a:t>
            </a:r>
            <a:r>
              <a:rPr lang="cs-CZ" dirty="0"/>
              <a:t> a </a:t>
            </a:r>
            <a:r>
              <a:rPr lang="cs-CZ" dirty="0" err="1"/>
              <a:t>Torrens</a:t>
            </a:r>
            <a:r>
              <a:rPr lang="cs-CZ" dirty="0"/>
              <a:t> – </a:t>
            </a:r>
            <a:r>
              <a:rPr lang="cs-CZ" b="1" dirty="0"/>
              <a:t>komparativní výhoda = orientace na tu činnost, která má nejnižší náklady příležitosti = </a:t>
            </a:r>
            <a:r>
              <a:rPr lang="cs-CZ" dirty="0"/>
              <a:t>přináší relativně nejvyšší zisk oproti alternativám</a:t>
            </a:r>
          </a:p>
        </p:txBody>
      </p:sp>
    </p:spTree>
    <p:extLst>
      <p:ext uri="{BB962C8B-B14F-4D97-AF65-F5344CB8AC3E}">
        <p14:creationId xmlns:p14="http://schemas.microsoft.com/office/powerpoint/2010/main" val="39311167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r>
              <a:rPr lang="cs-CZ" dirty="0"/>
              <a:t>= první úvahy o dlouhodobém růstu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89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r>
              <a:rPr lang="cs-CZ" dirty="0"/>
              <a:t>= první úvahy o dlouhodobém růstu</a:t>
            </a:r>
          </a:p>
          <a:p>
            <a:endParaRPr lang="cs-CZ" dirty="0"/>
          </a:p>
          <a:p>
            <a:r>
              <a:rPr lang="cs-CZ" dirty="0"/>
              <a:t>Není to </a:t>
            </a:r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thy</a:t>
            </a:r>
            <a:r>
              <a:rPr lang="cs-CZ" dirty="0"/>
              <a:t> </a:t>
            </a:r>
            <a:r>
              <a:rPr lang="cs-CZ" dirty="0" err="1"/>
              <a:t>neighbour</a:t>
            </a:r>
            <a:r>
              <a:rPr lang="cs-CZ" dirty="0"/>
              <a:t> </a:t>
            </a:r>
            <a:r>
              <a:rPr lang="cs-CZ" b="1" dirty="0"/>
              <a:t>- </a:t>
            </a:r>
            <a:r>
              <a:rPr lang="cs-CZ" dirty="0"/>
              <a:t>Dlouhodobě to může být </a:t>
            </a:r>
            <a:r>
              <a:rPr lang="cs-CZ" dirty="0" err="1"/>
              <a:t>win-win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3483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r>
              <a:rPr lang="cs-CZ" dirty="0"/>
              <a:t>= první úvahy o dlouhodobém růstu</a:t>
            </a:r>
          </a:p>
          <a:p>
            <a:endParaRPr lang="cs-CZ" dirty="0"/>
          </a:p>
          <a:p>
            <a:r>
              <a:rPr lang="cs-CZ" dirty="0"/>
              <a:t>Není to </a:t>
            </a:r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thy</a:t>
            </a:r>
            <a:r>
              <a:rPr lang="cs-CZ" dirty="0"/>
              <a:t> </a:t>
            </a:r>
            <a:r>
              <a:rPr lang="cs-CZ" dirty="0" err="1"/>
              <a:t>neighbour</a:t>
            </a:r>
            <a:r>
              <a:rPr lang="cs-CZ" dirty="0"/>
              <a:t> </a:t>
            </a:r>
            <a:r>
              <a:rPr lang="cs-CZ" b="1" dirty="0"/>
              <a:t>- </a:t>
            </a:r>
            <a:r>
              <a:rPr lang="cs-CZ" dirty="0"/>
              <a:t>Dlouhodobě to může být </a:t>
            </a:r>
            <a:r>
              <a:rPr lang="cs-CZ" dirty="0" err="1"/>
              <a:t>win-win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dirty="0"/>
              <a:t>Myšleno jako </a:t>
            </a:r>
            <a:r>
              <a:rPr lang="cs-CZ" b="1" dirty="0"/>
              <a:t>výjimka</a:t>
            </a:r>
            <a:r>
              <a:rPr lang="cs-CZ" dirty="0"/>
              <a:t> z volného obchodu (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551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</p:txBody>
      </p:sp>
    </p:spTree>
    <p:extLst>
      <p:ext uri="{BB962C8B-B14F-4D97-AF65-F5344CB8AC3E}">
        <p14:creationId xmlns:p14="http://schemas.microsoft.com/office/powerpoint/2010/main" val="1773657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  <a:p>
            <a:r>
              <a:rPr lang="cs-CZ" dirty="0">
                <a:sym typeface="Wingdings" panose="05000000000000000000" pitchFamily="2" charset="2"/>
              </a:rPr>
              <a:t>Nejchudší i nejvyspělejší země by měly mít volný obchod</a:t>
            </a:r>
          </a:p>
        </p:txBody>
      </p:sp>
    </p:spTree>
    <p:extLst>
      <p:ext uri="{BB962C8B-B14F-4D97-AF65-F5344CB8AC3E}">
        <p14:creationId xmlns:p14="http://schemas.microsoft.com/office/powerpoint/2010/main" val="35063141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  <a:p>
            <a:r>
              <a:rPr lang="cs-CZ" dirty="0">
                <a:sym typeface="Wingdings" panose="05000000000000000000" pitchFamily="2" charset="2"/>
              </a:rPr>
              <a:t>Nejchudší i nejvyspělejší země by měly mít volný obchod</a:t>
            </a:r>
          </a:p>
          <a:p>
            <a:r>
              <a:rPr lang="cs-CZ" dirty="0">
                <a:sym typeface="Wingdings" panose="05000000000000000000" pitchFamily="2" charset="2"/>
              </a:rPr>
              <a:t>Jen u odvětví, u kterých je šance, že budou časem konkurenceschopná (vs. clo na válečné lodě v ČR před vstupem do EU)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7851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  <a:p>
            <a:r>
              <a:rPr lang="cs-CZ" dirty="0">
                <a:sym typeface="Wingdings" panose="05000000000000000000" pitchFamily="2" charset="2"/>
              </a:rPr>
              <a:t>Nejchudší i nejvyspělejší země by měly mít volný obchod</a:t>
            </a:r>
          </a:p>
          <a:p>
            <a:r>
              <a:rPr lang="cs-CZ" dirty="0">
                <a:sym typeface="Wingdings" panose="05000000000000000000" pitchFamily="2" charset="2"/>
              </a:rPr>
              <a:t>Jen u odvětví, u kterých je šance, že budou časem konkurenceschopná (vs. clo na válečné lodě v ČR před vstupem do EU)</a:t>
            </a:r>
            <a:endParaRPr lang="cs-CZ" b="1" dirty="0"/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/>
              <a:t>Ne všeobecná a dlouhodobá protekce! (vs. reálná obchodní politika USA před WWII)</a:t>
            </a:r>
          </a:p>
        </p:txBody>
      </p:sp>
    </p:spTree>
    <p:extLst>
      <p:ext uri="{BB962C8B-B14F-4D97-AF65-F5344CB8AC3E}">
        <p14:creationId xmlns:p14="http://schemas.microsoft.com/office/powerpoint/2010/main" val="24825261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Zastáncům argumentu se nikdy nepodařilo zcela přesně vysvětlit, v čem je překážka pro růst nedospělých odvětví</a:t>
            </a:r>
          </a:p>
        </p:txBody>
      </p:sp>
    </p:spTree>
    <p:extLst>
      <p:ext uri="{BB962C8B-B14F-4D97-AF65-F5344CB8AC3E}">
        <p14:creationId xmlns:p14="http://schemas.microsoft.com/office/powerpoint/2010/main" val="1448905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Zastáncům argumentu se nikdy nepodařilo zcela přesně vysvětlit, v čem je překážka pro růst nedospělých odvětví</a:t>
            </a:r>
          </a:p>
          <a:p>
            <a:r>
              <a:rPr lang="cs-CZ" dirty="0"/>
              <a:t>Je to nedostatek kapitálu?</a:t>
            </a:r>
          </a:p>
          <a:p>
            <a:r>
              <a:rPr lang="cs-CZ" dirty="0"/>
              <a:t>Nebo potřeba akumulovat znalosti? </a:t>
            </a:r>
          </a:p>
        </p:txBody>
      </p:sp>
    </p:spTree>
    <p:extLst>
      <p:ext uri="{BB962C8B-B14F-4D97-AF65-F5344CB8AC3E}">
        <p14:creationId xmlns:p14="http://schemas.microsoft.com/office/powerpoint/2010/main" val="3194778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C982F-FF0F-4F42-A394-4B8E19E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C7B8C-28B1-4A80-B4F8-12042440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Smith – mezinárodní obchod jako rozšíření dělby práce</a:t>
            </a:r>
          </a:p>
          <a:p>
            <a:r>
              <a:rPr lang="cs-CZ" dirty="0"/>
              <a:t>Ricardo, </a:t>
            </a:r>
            <a:r>
              <a:rPr lang="cs-CZ" dirty="0" err="1"/>
              <a:t>Mill</a:t>
            </a:r>
            <a:r>
              <a:rPr lang="cs-CZ" dirty="0"/>
              <a:t> a </a:t>
            </a:r>
            <a:r>
              <a:rPr lang="cs-CZ" dirty="0" err="1"/>
              <a:t>Torrens</a:t>
            </a:r>
            <a:r>
              <a:rPr lang="cs-CZ" dirty="0"/>
              <a:t> – komparativní výhoda = orientace na tu činnost, která má nejnižší náklady příležitosti = přináší relativně nejvyšší zisk oproti alternativám</a:t>
            </a:r>
          </a:p>
          <a:p>
            <a:r>
              <a:rPr lang="cs-CZ" dirty="0"/>
              <a:t>&gt; V 1. polovině 19. století dogma britské intelektuální elity</a:t>
            </a:r>
          </a:p>
        </p:txBody>
      </p:sp>
    </p:spTree>
    <p:extLst>
      <p:ext uri="{BB962C8B-B14F-4D97-AF65-F5344CB8AC3E}">
        <p14:creationId xmlns:p14="http://schemas.microsoft.com/office/powerpoint/2010/main" val="473584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r>
              <a:rPr lang="cs-CZ" dirty="0"/>
              <a:t>&gt; Ideální by bylo vyřešit tento problém, a ne omezovat volný obchod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10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r>
              <a:rPr lang="cs-CZ" dirty="0"/>
              <a:t>&gt; Ideální by bylo vyřešit tento problém, a ne omezovat volný obchod</a:t>
            </a:r>
          </a:p>
          <a:p>
            <a:r>
              <a:rPr lang="cs-CZ" dirty="0"/>
              <a:t>Proč se domácí výrobci nenaučí produkovat podle zahraniční produkce? 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831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r>
              <a:rPr lang="cs-CZ" dirty="0"/>
              <a:t>&gt; Ideální by bylo vyřešit tento problém, a ne omezovat volný obchod</a:t>
            </a:r>
          </a:p>
          <a:p>
            <a:r>
              <a:rPr lang="cs-CZ" dirty="0"/>
              <a:t>Proč se domácí výrobci nenaučí produkovat podle zahraniční produkce? </a:t>
            </a:r>
          </a:p>
          <a:p>
            <a:r>
              <a:rPr lang="cs-CZ" dirty="0"/>
              <a:t>Bude za této situace možné, aby se jiní domácí výrobci učili od těch prvních? (</a:t>
            </a:r>
            <a:r>
              <a:rPr lang="cs-CZ" b="1" dirty="0"/>
              <a:t>Lokální externalita?)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62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Politika povede ke vzniku </a:t>
            </a:r>
            <a:r>
              <a:rPr lang="cs-CZ" b="1" dirty="0"/>
              <a:t>zájmových skupin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3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Politika povede ke vzniku </a:t>
            </a:r>
            <a:r>
              <a:rPr lang="cs-CZ" b="1" dirty="0"/>
              <a:t>zájmových skupin</a:t>
            </a:r>
          </a:p>
          <a:p>
            <a:r>
              <a:rPr lang="cs-CZ" dirty="0"/>
              <a:t>Odvětví se nikdy nestane konkurenceschopným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00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4E40E-76E8-4769-9874-0435284E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argumentu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C3264-5B2A-44FF-A6EA-6EEA3EB8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Obrovský vliv na obchodní politiku posledních 200 let</a:t>
            </a:r>
          </a:p>
          <a:p>
            <a:r>
              <a:rPr lang="cs-CZ" dirty="0"/>
              <a:t>Teoreticky ale překvapivě málo propracované</a:t>
            </a:r>
          </a:p>
        </p:txBody>
      </p:sp>
    </p:spTree>
    <p:extLst>
      <p:ext uri="{BB962C8B-B14F-4D97-AF65-F5344CB8AC3E}">
        <p14:creationId xmlns:p14="http://schemas.microsoft.com/office/powerpoint/2010/main" val="29437138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4E40E-76E8-4769-9874-0435284E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argumentu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C3264-5B2A-44FF-A6EA-6EEA3EB8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Obrovský vliv na obchodní politiku posledních 200 let</a:t>
            </a:r>
          </a:p>
          <a:p>
            <a:r>
              <a:rPr lang="cs-CZ" dirty="0"/>
              <a:t>Teoreticky ale překvapivě málo propracované</a:t>
            </a:r>
          </a:p>
          <a:p>
            <a:endParaRPr lang="cs-CZ" dirty="0"/>
          </a:p>
          <a:p>
            <a:r>
              <a:rPr lang="cs-CZ" dirty="0"/>
              <a:t>Dnes – teorie podporuje spíše s obchodem slučitelná opatření, typu daňové úlevy na výzkum a vývoj</a:t>
            </a:r>
          </a:p>
          <a:p>
            <a:endParaRPr lang="cs-CZ" dirty="0"/>
          </a:p>
          <a:p>
            <a:r>
              <a:rPr lang="cs-CZ" dirty="0"/>
              <a:t>Větší příklon k průmyslové politice – ne k přímému omezování obchodu, spíše různé subvence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6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Economies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1343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Economies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  <a:p>
            <a:r>
              <a:rPr lang="cs-CZ" dirty="0"/>
              <a:t>Velký objem výroby &gt; rozložení fixních nákladů, větší dělba práce a specializace</a:t>
            </a:r>
          </a:p>
        </p:txBody>
      </p:sp>
    </p:spTree>
    <p:extLst>
      <p:ext uri="{BB962C8B-B14F-4D97-AF65-F5344CB8AC3E}">
        <p14:creationId xmlns:p14="http://schemas.microsoft.com/office/powerpoint/2010/main" val="20506180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68943-B061-490A-B4FB-33B7FA13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plný, několik&#10;&#10;Popis byl vytvořen automaticky">
            <a:extLst>
              <a:ext uri="{FF2B5EF4-FFF2-40B4-BE49-F238E27FC236}">
                <a16:creationId xmlns:a16="http://schemas.microsoft.com/office/drawing/2014/main" id="{052FE47F-39D9-472C-893D-2A47EBA33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0" y="1825625"/>
            <a:ext cx="6383380" cy="4351338"/>
          </a:xfrm>
        </p:spPr>
      </p:pic>
    </p:spTree>
    <p:extLst>
      <p:ext uri="{BB962C8B-B14F-4D97-AF65-F5344CB8AC3E}">
        <p14:creationId xmlns:p14="http://schemas.microsoft.com/office/powerpoint/2010/main" val="398660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C982F-FF0F-4F42-A394-4B8E19E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C7B8C-28B1-4A80-B4F8-12042440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Smith – mezinárodní obchod jako rozšíření dělby práce</a:t>
            </a:r>
          </a:p>
          <a:p>
            <a:r>
              <a:rPr lang="cs-CZ" dirty="0"/>
              <a:t>Ricardo, </a:t>
            </a:r>
            <a:r>
              <a:rPr lang="cs-CZ" dirty="0" err="1"/>
              <a:t>Mill</a:t>
            </a:r>
            <a:r>
              <a:rPr lang="cs-CZ" dirty="0"/>
              <a:t> a </a:t>
            </a:r>
            <a:r>
              <a:rPr lang="cs-CZ" dirty="0" err="1"/>
              <a:t>Torrens</a:t>
            </a:r>
            <a:r>
              <a:rPr lang="cs-CZ" dirty="0"/>
              <a:t> – komparativní výhoda = orientace na tu činnost, která má nejnižší náklady příležitosti = přináší relativně nejvyšší zisk oproti alternativám</a:t>
            </a:r>
          </a:p>
          <a:p>
            <a:r>
              <a:rPr lang="cs-CZ" dirty="0"/>
              <a:t>&gt; V 1. polovině 19. století dogma britské intelektuální elity</a:t>
            </a:r>
          </a:p>
          <a:p>
            <a:r>
              <a:rPr lang="cs-CZ" dirty="0"/>
              <a:t>Od zrušení Obilných zákonů v roce 1846 součást zahraniční politiky</a:t>
            </a:r>
          </a:p>
          <a:p>
            <a:r>
              <a:rPr lang="cs-CZ" dirty="0"/>
              <a:t>„Free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imperialism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41267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B1A1B-0AB5-4FB1-A63A-1B482DE3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AC461-0034-4F07-8F06-1FB76F7D8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Když zdvojnásobím vstup, produkt vzroste více než dvakrát</a:t>
            </a:r>
          </a:p>
          <a:p>
            <a:r>
              <a:rPr lang="cs-CZ" dirty="0"/>
              <a:t>&gt; přidání dalších pracovníků zvýší produktivitu všech, což povede k vyšším mzdám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171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Edward </a:t>
            </a:r>
            <a:r>
              <a:rPr lang="cs-CZ" dirty="0" err="1"/>
              <a:t>West</a:t>
            </a:r>
            <a:r>
              <a:rPr lang="cs-CZ" dirty="0"/>
              <a:t> - typické pro průmysl (v zemědělství mezní produkt práce spíše klesá)</a:t>
            </a:r>
          </a:p>
        </p:txBody>
      </p:sp>
    </p:spTree>
    <p:extLst>
      <p:ext uri="{BB962C8B-B14F-4D97-AF65-F5344CB8AC3E}">
        <p14:creationId xmlns:p14="http://schemas.microsoft.com/office/powerpoint/2010/main" val="3808707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Edward </a:t>
            </a:r>
            <a:r>
              <a:rPr lang="cs-CZ" dirty="0" err="1"/>
              <a:t>West</a:t>
            </a:r>
            <a:r>
              <a:rPr lang="cs-CZ" dirty="0"/>
              <a:t> - typické pro průmysl (v zemědělství mezní produkt práce spíše klesá)</a:t>
            </a:r>
          </a:p>
          <a:p>
            <a:r>
              <a:rPr lang="cs-CZ" dirty="0"/>
              <a:t>USA – úvahy o hypotéze, že clo nemusí vést k vyšším cenám</a:t>
            </a:r>
          </a:p>
        </p:txBody>
      </p:sp>
    </p:spTree>
    <p:extLst>
      <p:ext uri="{BB962C8B-B14F-4D97-AF65-F5344CB8AC3E}">
        <p14:creationId xmlns:p14="http://schemas.microsoft.com/office/powerpoint/2010/main" val="38210566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</a:t>
            </a:r>
            <a:r>
              <a:rPr lang="cs-CZ" b="1" dirty="0"/>
              <a:t>nižší mzdy</a:t>
            </a:r>
          </a:p>
        </p:txBody>
      </p:sp>
    </p:spTree>
    <p:extLst>
      <p:ext uri="{BB962C8B-B14F-4D97-AF65-F5344CB8AC3E}">
        <p14:creationId xmlns:p14="http://schemas.microsoft.com/office/powerpoint/2010/main" val="17256523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dirty="0"/>
              <a:t>Více lidí v zemědělství &gt; </a:t>
            </a:r>
            <a:r>
              <a:rPr lang="cs-CZ" b="1" dirty="0"/>
              <a:t>méně půdy na jednoho </a:t>
            </a:r>
            <a:r>
              <a:rPr lang="cs-CZ" dirty="0"/>
              <a:t>&gt; nižší produktivita a </a:t>
            </a:r>
            <a:r>
              <a:rPr lang="cs-CZ" b="1" dirty="0"/>
              <a:t>nižší mzdy</a:t>
            </a:r>
          </a:p>
          <a:p>
            <a:r>
              <a:rPr lang="cs-CZ" dirty="0"/>
              <a:t>Méně lidí v průmyslu &gt; </a:t>
            </a:r>
            <a:r>
              <a:rPr lang="cs-CZ" b="1" dirty="0"/>
              <a:t>menší dělba práce </a:t>
            </a:r>
            <a:r>
              <a:rPr lang="cs-CZ" dirty="0"/>
              <a:t>&gt; nižší produktivita práce a </a:t>
            </a:r>
            <a:r>
              <a:rPr lang="cs-CZ" b="1" dirty="0"/>
              <a:t>nižší mzdy</a:t>
            </a:r>
          </a:p>
        </p:txBody>
      </p:sp>
    </p:spTree>
    <p:extLst>
      <p:ext uri="{BB962C8B-B14F-4D97-AF65-F5344CB8AC3E}">
        <p14:creationId xmlns:p14="http://schemas.microsoft.com/office/powerpoint/2010/main" val="11956310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dirty="0"/>
              <a:t>Více lidí v zemědělství &gt; </a:t>
            </a:r>
            <a:r>
              <a:rPr lang="cs-CZ" b="1" dirty="0"/>
              <a:t>méně půdy na jednoho </a:t>
            </a:r>
            <a:r>
              <a:rPr lang="cs-CZ" dirty="0"/>
              <a:t>&gt; nižší produktivita a </a:t>
            </a:r>
            <a:r>
              <a:rPr lang="cs-CZ" b="1" dirty="0"/>
              <a:t>nižší mzdy</a:t>
            </a:r>
          </a:p>
          <a:p>
            <a:r>
              <a:rPr lang="cs-CZ" dirty="0"/>
              <a:t>Méně lidí v průmyslu &gt; </a:t>
            </a:r>
            <a:r>
              <a:rPr lang="cs-CZ" b="1" dirty="0"/>
              <a:t>menší dělba práce </a:t>
            </a:r>
            <a:r>
              <a:rPr lang="cs-CZ" dirty="0"/>
              <a:t>&gt; nižší produktivita práce a </a:t>
            </a:r>
            <a:r>
              <a:rPr lang="cs-CZ" b="1" dirty="0"/>
              <a:t>nižší mzdy</a:t>
            </a:r>
          </a:p>
          <a:p>
            <a:r>
              <a:rPr lang="cs-CZ" b="1" dirty="0"/>
              <a:t>= </a:t>
            </a:r>
            <a:r>
              <a:rPr lang="cs-CZ" dirty="0">
                <a:solidFill>
                  <a:srgbClr val="FF0000"/>
                </a:solidFill>
              </a:rPr>
              <a:t>Přesun pracovní síly z průmyslu do zemědělství sníží produktivitu v zemědělství, i v průmyslu!</a:t>
            </a:r>
          </a:p>
        </p:txBody>
      </p:sp>
    </p:spTree>
    <p:extLst>
      <p:ext uri="{BB962C8B-B14F-4D97-AF65-F5344CB8AC3E}">
        <p14:creationId xmlns:p14="http://schemas.microsoft.com/office/powerpoint/2010/main" val="19328124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b="1" dirty="0"/>
              <a:t>Průmyslová země opak!</a:t>
            </a:r>
          </a:p>
        </p:txBody>
      </p:sp>
    </p:spTree>
    <p:extLst>
      <p:ext uri="{BB962C8B-B14F-4D97-AF65-F5344CB8AC3E}">
        <p14:creationId xmlns:p14="http://schemas.microsoft.com/office/powerpoint/2010/main" val="1723018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b="1" dirty="0"/>
              <a:t>Průmyslová země opak!</a:t>
            </a:r>
          </a:p>
          <a:p>
            <a:r>
              <a:rPr lang="cs-CZ" dirty="0"/>
              <a:t>Přesun pracovní síly do průmyslu</a:t>
            </a:r>
          </a:p>
          <a:p>
            <a:r>
              <a:rPr lang="cs-CZ" dirty="0"/>
              <a:t>&gt; méně lidí v zemědělství &gt; </a:t>
            </a:r>
            <a:r>
              <a:rPr lang="cs-CZ" b="1" dirty="0"/>
              <a:t>více půdy na jednoho </a:t>
            </a:r>
            <a:r>
              <a:rPr lang="cs-CZ" dirty="0"/>
              <a:t>&gt; vyšší produktivita práce &gt; </a:t>
            </a:r>
            <a:r>
              <a:rPr lang="cs-CZ" b="1" dirty="0"/>
              <a:t>vyšší mzdy</a:t>
            </a:r>
          </a:p>
          <a:p>
            <a:r>
              <a:rPr lang="cs-CZ" dirty="0"/>
              <a:t>&gt; více lidí v průmyslu &gt; </a:t>
            </a:r>
            <a:r>
              <a:rPr lang="cs-CZ" b="1" dirty="0"/>
              <a:t>větší dělba práce </a:t>
            </a:r>
            <a:r>
              <a:rPr lang="cs-CZ" dirty="0"/>
              <a:t>&gt; vyšší produktivita práce &gt; </a:t>
            </a:r>
            <a:r>
              <a:rPr lang="cs-CZ" b="1" dirty="0"/>
              <a:t>vyšší mzdy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0157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Frank Graham (1920s) – </a:t>
            </a:r>
            <a:r>
              <a:rPr lang="cs-CZ" b="1" dirty="0"/>
              <a:t>agrární země potřebují </a:t>
            </a:r>
            <a:r>
              <a:rPr lang="cs-CZ" b="1" dirty="0">
                <a:solidFill>
                  <a:srgbClr val="FF0000"/>
                </a:solidFill>
              </a:rPr>
              <a:t>trvale</a:t>
            </a:r>
            <a:r>
              <a:rPr lang="cs-CZ" b="1" dirty="0"/>
              <a:t> podporovat průmysl</a:t>
            </a:r>
            <a:r>
              <a:rPr lang="cs-CZ" dirty="0"/>
              <a:t>, i když nikdy nebude konkurenceschopný!</a:t>
            </a:r>
          </a:p>
          <a:p>
            <a:r>
              <a:rPr lang="cs-CZ" dirty="0"/>
              <a:t>x infant </a:t>
            </a:r>
            <a:r>
              <a:rPr lang="cs-CZ" dirty="0" err="1"/>
              <a:t>industry</a:t>
            </a:r>
            <a:r>
              <a:rPr lang="cs-CZ" dirty="0"/>
              <a:t> požaduje pouze dočasnou protekci</a:t>
            </a:r>
          </a:p>
        </p:txBody>
      </p:sp>
    </p:spTree>
    <p:extLst>
      <p:ext uri="{BB962C8B-B14F-4D97-AF65-F5344CB8AC3E}">
        <p14:creationId xmlns:p14="http://schemas.microsoft.com/office/powerpoint/2010/main" val="25937497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Frank Graham (1920s) – </a:t>
            </a:r>
            <a:r>
              <a:rPr lang="cs-CZ" b="1" dirty="0"/>
              <a:t>agrární země potřebují trvale podporovat průmysl</a:t>
            </a:r>
            <a:r>
              <a:rPr lang="cs-CZ" dirty="0"/>
              <a:t>, i když nikdy nebude konkurenceschopný!</a:t>
            </a:r>
          </a:p>
          <a:p>
            <a:r>
              <a:rPr lang="cs-CZ" dirty="0"/>
              <a:t>x infant </a:t>
            </a:r>
            <a:r>
              <a:rPr lang="cs-CZ" dirty="0" err="1"/>
              <a:t>industry</a:t>
            </a:r>
            <a:r>
              <a:rPr lang="cs-CZ" dirty="0"/>
              <a:t> požaduje pouze dočasnou protekci</a:t>
            </a:r>
          </a:p>
          <a:p>
            <a:endParaRPr lang="cs-CZ" dirty="0"/>
          </a:p>
          <a:p>
            <a:r>
              <a:rPr lang="cs-CZ" b="1" dirty="0"/>
              <a:t>Průmyslově vyspělé země mohou mít volný obchod </a:t>
            </a:r>
            <a:r>
              <a:rPr lang="cs-CZ" dirty="0"/>
              <a:t>(stejně jako u infant </a:t>
            </a:r>
            <a:r>
              <a:rPr lang="cs-CZ" dirty="0" err="1"/>
              <a:t>industry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56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BE808-BA20-4AAA-93C1-04C2FFCE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45313-DB9B-4E70-B287-51B2C811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Argumenty pro protekcionismus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917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 – proč nejsou v celém průmyslu monopoly? Pokud existují, měli bychom je podporovat…?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784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Alfred </a:t>
            </a:r>
            <a:r>
              <a:rPr lang="cs-CZ" dirty="0" err="1"/>
              <a:t>Marshall</a:t>
            </a:r>
            <a:r>
              <a:rPr lang="cs-CZ" dirty="0"/>
              <a:t> – interní a externí úspory z rozsahu</a:t>
            </a:r>
          </a:p>
        </p:txBody>
      </p:sp>
    </p:spTree>
    <p:extLst>
      <p:ext uri="{BB962C8B-B14F-4D97-AF65-F5344CB8AC3E}">
        <p14:creationId xmlns:p14="http://schemas.microsoft.com/office/powerpoint/2010/main" val="9340998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Alfred </a:t>
            </a:r>
            <a:r>
              <a:rPr lang="cs-CZ" dirty="0" err="1"/>
              <a:t>Marshall</a:t>
            </a:r>
            <a:r>
              <a:rPr lang="cs-CZ" dirty="0"/>
              <a:t> – interní a externí úspory z rozsahu</a:t>
            </a:r>
          </a:p>
          <a:p>
            <a:r>
              <a:rPr lang="cs-CZ" dirty="0"/>
              <a:t>Interní - firma</a:t>
            </a:r>
          </a:p>
          <a:p>
            <a:r>
              <a:rPr lang="cs-CZ" dirty="0"/>
              <a:t>Externí – celé odvětví, které sdílí zaměstnance, know-how, subdodavatele)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4140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Alfred </a:t>
            </a:r>
            <a:r>
              <a:rPr lang="cs-CZ" dirty="0" err="1"/>
              <a:t>Marshall</a:t>
            </a:r>
            <a:r>
              <a:rPr lang="cs-CZ" dirty="0"/>
              <a:t> – interní a externí úspory z rozsahu</a:t>
            </a:r>
          </a:p>
          <a:p>
            <a:r>
              <a:rPr lang="cs-CZ" dirty="0"/>
              <a:t>Interní - firma</a:t>
            </a:r>
          </a:p>
          <a:p>
            <a:r>
              <a:rPr lang="cs-CZ" dirty="0"/>
              <a:t>Externí – celé odvětví, které sdílí zaměstnance, know-how, subdodavatele)</a:t>
            </a:r>
          </a:p>
          <a:p>
            <a:r>
              <a:rPr lang="cs-CZ" dirty="0"/>
              <a:t>&gt; Existuje to? Není to jenom dlouhodobý pokrok? Není to rozprostřeno mezi více zemí?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97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Obtížné prokazatelné jako argument pro protekcionismus, jelikož dobře nerozumíme externím úsporám z rozsahu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699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</p:txBody>
      </p:sp>
    </p:spTree>
    <p:extLst>
      <p:ext uri="{BB962C8B-B14F-4D97-AF65-F5344CB8AC3E}">
        <p14:creationId xmlns:p14="http://schemas.microsoft.com/office/powerpoint/2010/main" val="16609061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984F7-11F7-4BA7-A5D7-E08E3F63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Torrens</a:t>
            </a:r>
            <a:endParaRPr lang="en-US" dirty="0"/>
          </a:p>
        </p:txBody>
      </p:sp>
      <p:pic>
        <p:nvPicPr>
          <p:cNvPr id="5" name="Zástupný obsah 4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B5516F7C-22EC-4127-BBE0-02C3C381B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7" y="1819700"/>
            <a:ext cx="2832544" cy="3847675"/>
          </a:xfrm>
        </p:spPr>
      </p:pic>
    </p:spTree>
    <p:extLst>
      <p:ext uri="{BB962C8B-B14F-4D97-AF65-F5344CB8AC3E}">
        <p14:creationId xmlns:p14="http://schemas.microsoft.com/office/powerpoint/2010/main" val="30248238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8993A-C2A2-4D2D-AFD1-1F5954F7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Stuart </a:t>
            </a:r>
            <a:r>
              <a:rPr lang="cs-CZ" dirty="0" err="1"/>
              <a:t>Mill</a:t>
            </a:r>
            <a:endParaRPr lang="en-US" dirty="0"/>
          </a:p>
        </p:txBody>
      </p:sp>
      <p:pic>
        <p:nvPicPr>
          <p:cNvPr id="5" name="Zástupný obsah 4" descr="Obsah obrázku osoba, muž, zeď, oblek&#10;&#10;Popis byl vytvořen automaticky">
            <a:extLst>
              <a:ext uri="{FF2B5EF4-FFF2-40B4-BE49-F238E27FC236}">
                <a16:creationId xmlns:a16="http://schemas.microsoft.com/office/drawing/2014/main" id="{27146380-9A4D-4751-BD51-F40E0D639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50" y="1825625"/>
            <a:ext cx="3464900" cy="4351338"/>
          </a:xfrm>
        </p:spPr>
      </p:pic>
    </p:spTree>
    <p:extLst>
      <p:ext uri="{BB962C8B-B14F-4D97-AF65-F5344CB8AC3E}">
        <p14:creationId xmlns:p14="http://schemas.microsoft.com/office/powerpoint/2010/main" val="26981318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  <a:p>
            <a:r>
              <a:rPr lang="cs-CZ" b="1" dirty="0"/>
              <a:t>Cena exportů děleno cenou importů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43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  <a:p>
            <a:r>
              <a:rPr lang="cs-CZ" b="1" dirty="0"/>
              <a:t>Cena exportů děleno cenou importů</a:t>
            </a:r>
            <a:endParaRPr lang="cs-CZ" dirty="0"/>
          </a:p>
          <a:p>
            <a:r>
              <a:rPr lang="cs-CZ" dirty="0"/>
              <a:t>Cíl: mít drahé exporty, za které si země koupí mnoho importů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37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4512</Words>
  <Application>Microsoft Office PowerPoint</Application>
  <PresentationFormat>Širokoúhlá obrazovka</PresentationFormat>
  <Paragraphs>509</Paragraphs>
  <Slides>145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145</vt:i4>
      </vt:variant>
    </vt:vector>
  </HeadingPairs>
  <TitlesOfParts>
    <vt:vector size="149" baseType="lpstr">
      <vt:lpstr>Arial</vt:lpstr>
      <vt:lpstr>Calibri</vt:lpstr>
      <vt:lpstr>Calibri Light</vt:lpstr>
      <vt:lpstr>Motiv Office</vt:lpstr>
      <vt:lpstr>Protekcionismus</vt:lpstr>
      <vt:lpstr>Minule – volný obchod</vt:lpstr>
      <vt:lpstr>Volný obchod</vt:lpstr>
      <vt:lpstr>Volný obchod</vt:lpstr>
      <vt:lpstr>Volný obchod</vt:lpstr>
      <vt:lpstr>Volný obchod</vt:lpstr>
      <vt:lpstr>Volný obchod</vt:lpstr>
      <vt:lpstr>Volný obchod</vt:lpstr>
      <vt:lpstr>Dnes</vt:lpstr>
      <vt:lpstr>Mezitím – průmyslová revoluce</vt:lpstr>
      <vt:lpstr>Mezitím – průmyslová revoluce</vt:lpstr>
      <vt:lpstr>Mezitím – průmyslová revoluce</vt:lpstr>
      <vt:lpstr>Prezentace aplikace PowerPoint</vt:lpstr>
      <vt:lpstr>Prezentace aplikace PowerPoint</vt:lpstr>
      <vt:lpstr>Prezentace aplikace PowerPoint</vt:lpstr>
      <vt:lpstr>Prezentace aplikace PowerPoint</vt:lpstr>
      <vt:lpstr>Mezitím – průmyslová revoluce</vt:lpstr>
      <vt:lpstr>Prezentace aplikace PowerPoint</vt:lpstr>
      <vt:lpstr>Prezentace aplikace PowerPoint</vt:lpstr>
      <vt:lpstr>Prezentace aplikace PowerPoint</vt:lpstr>
      <vt:lpstr>Mezitím – průmyslová revoluce</vt:lpstr>
      <vt:lpstr>Prezentace aplikace PowerPoint</vt:lpstr>
      <vt:lpstr>Prezentace aplikace PowerPoint</vt:lpstr>
      <vt:lpstr>Mezitím – průmyslová revoluce</vt:lpstr>
      <vt:lpstr>Mezitím – průmyslová revoluce</vt:lpstr>
      <vt:lpstr>Mezitím – průmyslová revoluce</vt:lpstr>
      <vt:lpstr>Prezentace aplikace PowerPoint</vt:lpstr>
      <vt:lpstr>Mezitím – průmyslová revoluce</vt:lpstr>
      <vt:lpstr>Mezitím – průmyslová revoluce</vt:lpstr>
      <vt:lpstr>Mezitím – průmyslová revoluce</vt:lpstr>
      <vt:lpstr>Prezentace aplikace PowerPoint</vt:lpstr>
      <vt:lpstr>Mezitím – průmyslová revoluce</vt:lpstr>
      <vt:lpstr>Mezitím – průmyslová revoluce</vt:lpstr>
      <vt:lpstr>„Konec historického bezčasí“</vt:lpstr>
      <vt:lpstr>„Konec historického bezčasí“</vt:lpstr>
      <vt:lpstr>„Konec historického bezčasí“</vt:lpstr>
      <vt:lpstr>„Konec historického bezčasí“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Hodnocení argumentu infant industry</vt:lpstr>
      <vt:lpstr>Hodnocení argumentu infant industry</vt:lpstr>
      <vt:lpstr>Úspory z rozsahu</vt:lpstr>
      <vt:lpstr>Úspory z rozsahu</vt:lpstr>
      <vt:lpstr>Prezentace aplikace PowerPoint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Směnné relace</vt:lpstr>
      <vt:lpstr>Robert Torrens</vt:lpstr>
      <vt:lpstr>John Stuart Mill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Welfare ekonomie</vt:lpstr>
      <vt:lpstr>Welfare ekonomie</vt:lpstr>
      <vt:lpstr>Welfare ekonomie</vt:lpstr>
      <vt:lpstr>Welfare ekonomie</vt:lpstr>
      <vt:lpstr>Welfare ekonomie</vt:lpstr>
      <vt:lpstr>Welfare ekonomie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Protekcionismus</dc:title>
  <dc:creator>Svatoň</dc:creator>
  <cp:lastModifiedBy>Petr Svatoň</cp:lastModifiedBy>
  <cp:revision>170</cp:revision>
  <dcterms:created xsi:type="dcterms:W3CDTF">2020-01-13T15:49:13Z</dcterms:created>
  <dcterms:modified xsi:type="dcterms:W3CDTF">2022-03-04T08:51:48Z</dcterms:modified>
</cp:coreProperties>
</file>