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92" r:id="rId5"/>
    <p:sldId id="293" r:id="rId6"/>
    <p:sldId id="294" r:id="rId7"/>
    <p:sldId id="295" r:id="rId8"/>
    <p:sldId id="258" r:id="rId9"/>
    <p:sldId id="296" r:id="rId10"/>
    <p:sldId id="297" r:id="rId11"/>
    <p:sldId id="298" r:id="rId12"/>
    <p:sldId id="259" r:id="rId13"/>
    <p:sldId id="299" r:id="rId14"/>
    <p:sldId id="300" r:id="rId15"/>
    <p:sldId id="301" r:id="rId16"/>
    <p:sldId id="302" r:id="rId17"/>
    <p:sldId id="260" r:id="rId18"/>
    <p:sldId id="261" r:id="rId19"/>
    <p:sldId id="303" r:id="rId20"/>
    <p:sldId id="304" r:id="rId21"/>
    <p:sldId id="262" r:id="rId22"/>
    <p:sldId id="305" r:id="rId23"/>
    <p:sldId id="306" r:id="rId24"/>
    <p:sldId id="307" r:id="rId25"/>
    <p:sldId id="264" r:id="rId26"/>
    <p:sldId id="308" r:id="rId27"/>
    <p:sldId id="309" r:id="rId28"/>
    <p:sldId id="263" r:id="rId29"/>
    <p:sldId id="310" r:id="rId30"/>
    <p:sldId id="365" r:id="rId31"/>
    <p:sldId id="370" r:id="rId32"/>
    <p:sldId id="311" r:id="rId33"/>
    <p:sldId id="367" r:id="rId34"/>
    <p:sldId id="368" r:id="rId35"/>
    <p:sldId id="369" r:id="rId36"/>
    <p:sldId id="371" r:id="rId37"/>
    <p:sldId id="272" r:id="rId38"/>
    <p:sldId id="366" r:id="rId39"/>
    <p:sldId id="372" r:id="rId40"/>
    <p:sldId id="313" r:id="rId41"/>
    <p:sldId id="375" r:id="rId42"/>
    <p:sldId id="373" r:id="rId43"/>
    <p:sldId id="374" r:id="rId44"/>
    <p:sldId id="376" r:id="rId45"/>
    <p:sldId id="273" r:id="rId46"/>
    <p:sldId id="316" r:id="rId47"/>
    <p:sldId id="317" r:id="rId48"/>
    <p:sldId id="318" r:id="rId49"/>
    <p:sldId id="266" r:id="rId50"/>
    <p:sldId id="319" r:id="rId51"/>
    <p:sldId id="320" r:id="rId52"/>
    <p:sldId id="321" r:id="rId53"/>
    <p:sldId id="322" r:id="rId54"/>
    <p:sldId id="265" r:id="rId55"/>
    <p:sldId id="323" r:id="rId56"/>
    <p:sldId id="377" r:id="rId57"/>
    <p:sldId id="267" r:id="rId58"/>
    <p:sldId id="324" r:id="rId59"/>
    <p:sldId id="325" r:id="rId60"/>
    <p:sldId id="378" r:id="rId61"/>
    <p:sldId id="268" r:id="rId62"/>
    <p:sldId id="326" r:id="rId63"/>
    <p:sldId id="327" r:id="rId64"/>
    <p:sldId id="328" r:id="rId65"/>
    <p:sldId id="329" r:id="rId66"/>
    <p:sldId id="330" r:id="rId67"/>
    <p:sldId id="331" r:id="rId68"/>
    <p:sldId id="271" r:id="rId69"/>
    <p:sldId id="332" r:id="rId70"/>
    <p:sldId id="333" r:id="rId71"/>
    <p:sldId id="334" r:id="rId72"/>
    <p:sldId id="274" r:id="rId73"/>
    <p:sldId id="335" r:id="rId74"/>
    <p:sldId id="336" r:id="rId75"/>
    <p:sldId id="337" r:id="rId76"/>
    <p:sldId id="338" r:id="rId77"/>
    <p:sldId id="275" r:id="rId78"/>
    <p:sldId id="339" r:id="rId79"/>
    <p:sldId id="340" r:id="rId80"/>
    <p:sldId id="276" r:id="rId81"/>
    <p:sldId id="341" r:id="rId82"/>
    <p:sldId id="342" r:id="rId83"/>
    <p:sldId id="343" r:id="rId84"/>
    <p:sldId id="277" r:id="rId85"/>
    <p:sldId id="278" r:id="rId86"/>
    <p:sldId id="344" r:id="rId87"/>
    <p:sldId id="345" r:id="rId88"/>
    <p:sldId id="279" r:id="rId89"/>
    <p:sldId id="346" r:id="rId90"/>
    <p:sldId id="347" r:id="rId91"/>
    <p:sldId id="348" r:id="rId92"/>
    <p:sldId id="379" r:id="rId93"/>
    <p:sldId id="349" r:id="rId94"/>
    <p:sldId id="280" r:id="rId95"/>
    <p:sldId id="283" r:id="rId96"/>
    <p:sldId id="281" r:id="rId97"/>
    <p:sldId id="350" r:id="rId98"/>
    <p:sldId id="282" r:id="rId99"/>
    <p:sldId id="351" r:id="rId100"/>
    <p:sldId id="352" r:id="rId101"/>
    <p:sldId id="353" r:id="rId102"/>
    <p:sldId id="354" r:id="rId103"/>
    <p:sldId id="284" r:id="rId104"/>
    <p:sldId id="355" r:id="rId105"/>
    <p:sldId id="356" r:id="rId106"/>
    <p:sldId id="285" r:id="rId107"/>
    <p:sldId id="357" r:id="rId108"/>
    <p:sldId id="358" r:id="rId109"/>
    <p:sldId id="359" r:id="rId110"/>
    <p:sldId id="360" r:id="rId111"/>
    <p:sldId id="286" r:id="rId112"/>
    <p:sldId id="361" r:id="rId113"/>
    <p:sldId id="362" r:id="rId114"/>
    <p:sldId id="363" r:id="rId115"/>
    <p:sldId id="364" r:id="rId116"/>
    <p:sldId id="287" r:id="rId117"/>
    <p:sldId id="380" r:id="rId1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D4A96-4642-43AD-9714-69B1AEA15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E42DCF-4D64-436A-B075-E4E529D37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82248B-496B-428D-8FC9-1C8788709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4A647F-8514-45DF-A677-E22162324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2EE65-F1E5-48F2-A234-45C17377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3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93947-5D76-40AA-86BE-F5E35DEB9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597200-BB2D-4152-B40C-87E76EB4B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A0D95C-263B-4A51-803F-8DD3D69C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0E0DC6-E4CA-4254-B8FB-128605A17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18661-41F6-441C-9925-CF359AB43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4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484C9E8-2473-45DC-AEE1-BBAFB32C7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36C31E-DBB8-4672-AC35-DD94FACB7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CFC0C-B297-433B-8191-CA46EDDA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3D678F-A059-4823-9204-66F8B34D0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5EE8AE-ED3D-41AB-B04C-E5111BD1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7F436-B76C-4CA3-B6EF-64A0A10A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DDE24A-F4F2-4DF8-91E3-EB7C9D0FC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B054A-E467-4C45-A2DB-3AEAA6DD9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7B9263-53CB-493B-B498-699F88D50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7A861F-3290-4AB9-8196-431C9DEA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AB729-58F7-4B1C-BEB0-452C9B8F4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183DA3-0D80-4D8C-A277-15F5D7A32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36AF32-9062-4C64-8E8A-87A67A7E3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7FBEE3-CA2A-46ED-B803-7DBD56F3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6968A1-65FB-47AB-8405-8292316F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942AA-6943-43AF-A9A1-14FC62F18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374C8B-2D14-4FF4-A4AA-CBBCAC521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D219B1-2A3F-4E76-AC03-1E03A96CE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A986B9-C119-4BDD-B3AD-75D2ADD94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C08B4C-E0A5-4A4C-A9F2-A0038AE1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FA9DFA-E590-4E13-AD33-3228C413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0AA3B-7BC5-49CF-967E-C01EED3BA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C23B95-7CA6-4D0F-8C9F-DC5C7A3B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D024EE-2C0B-402D-8297-F930045CF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4401823-BD17-4FA6-A57B-52C88C26F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47AE4D2-7BBD-4557-BF2F-A60EB9EC3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5A19D8-73B4-4F91-BE56-D2F777AF9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2BBDFAF-09EC-492D-AAD6-4C7D2DF6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E45E491-E17C-4D4C-849E-9ECBB57F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6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E5FE7-3BA9-4093-A762-C625A163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39C1A6-5896-4D9B-8A8B-E7043BA69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00353B-8853-47FE-9815-200E6337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A45812-7D40-4986-9FB4-4B503F9A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5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E4C7AC-AA12-4C7A-A590-1D82E1FEF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4E70533-8D3E-49C9-A264-6A876060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E0199C-76EA-4B4F-9205-7D12AF4E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6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9F6D0-C192-40D5-8D40-8968F8624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D3E60C-6208-480D-8ECD-3B7008C0B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D124D2-0071-4F4E-B5DA-CCB72B396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5131CA-9CD4-4F28-B6CF-8540B9E0F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378899-4555-4BDD-A6F1-BAD789AE4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175E69-2F6A-4A4F-9E91-AA3089248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1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FBF3C-4828-4F57-8D50-D5E2913B5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3E2CA8-8016-4F52-979F-E9CE742602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9ECB4B-1C62-471C-B4FD-F09F88040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147423-8A8A-4CC4-9FD1-CE85FD9A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46A0A7-7010-46B9-99AC-D90EDEE58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56D94E-5A67-4D4C-A3CE-2675CA5D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8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BCCD46-8346-4405-AEB7-D93ECF8F0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4C3100-D549-4661-8BB6-E1046C23F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5F89FB-A870-4A75-BFE1-8A3D221DA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019F7-5C85-4242-98B6-C4EB8AFF4C31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50E40D-23DF-4CCD-8980-70FD02484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E265CF-CF39-45CC-A8BF-2927F5999D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0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FB2C5-273A-4538-8F59-C94F697509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Protekcionistické strategie rozvojových zemí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7FD599-0FD6-41A2-87CD-863CB42E7D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Mezinárodní obchodní režim, jaro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než národním zájmem</a:t>
            </a:r>
          </a:p>
          <a:p>
            <a:r>
              <a:rPr lang="cs-CZ" dirty="0"/>
              <a:t>Přechod na volný obchod na vrchol relativní vyspělosti</a:t>
            </a:r>
          </a:p>
          <a:p>
            <a:r>
              <a:rPr lang="cs-CZ" dirty="0"/>
              <a:t>Všechny pozdější státy – snaha kompenzovat protekcionismem počáteční nevýhodu</a:t>
            </a:r>
          </a:p>
        </p:txBody>
      </p:sp>
    </p:spTree>
    <p:extLst>
      <p:ext uri="{BB962C8B-B14F-4D97-AF65-F5344CB8AC3E}">
        <p14:creationId xmlns:p14="http://schemas.microsoft.com/office/powerpoint/2010/main" val="300772440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  <a:p>
            <a:r>
              <a:rPr lang="cs-CZ" b="1" dirty="0"/>
              <a:t>„</a:t>
            </a:r>
            <a:r>
              <a:rPr lang="cs-CZ" b="1" dirty="0" err="1"/>
              <a:t>low-hanging</a:t>
            </a:r>
            <a:r>
              <a:rPr lang="cs-CZ" b="1" dirty="0"/>
              <a:t> </a:t>
            </a:r>
            <a:r>
              <a:rPr lang="cs-CZ" b="1" dirty="0" err="1"/>
              <a:t>fruit</a:t>
            </a:r>
            <a:r>
              <a:rPr lang="cs-CZ" b="1" dirty="0"/>
              <a:t>“ </a:t>
            </a:r>
            <a:r>
              <a:rPr lang="cs-CZ" dirty="0"/>
              <a:t>– nejvíce očividně potřebné změny</a:t>
            </a:r>
          </a:p>
          <a:p>
            <a:r>
              <a:rPr lang="cs-CZ" dirty="0"/>
              <a:t>Základní industrializace (textilní průmysl atd.), výstavba základní infrastruktury</a:t>
            </a:r>
          </a:p>
        </p:txBody>
      </p:sp>
    </p:spTree>
    <p:extLst>
      <p:ext uri="{BB962C8B-B14F-4D97-AF65-F5344CB8AC3E}">
        <p14:creationId xmlns:p14="http://schemas.microsoft.com/office/powerpoint/2010/main" val="324895198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  <a:p>
            <a:r>
              <a:rPr lang="cs-CZ" b="1" dirty="0"/>
              <a:t>„</a:t>
            </a:r>
            <a:r>
              <a:rPr lang="cs-CZ" b="1" dirty="0" err="1"/>
              <a:t>low-hanging</a:t>
            </a:r>
            <a:r>
              <a:rPr lang="cs-CZ" b="1" dirty="0"/>
              <a:t> </a:t>
            </a:r>
            <a:r>
              <a:rPr lang="cs-CZ" b="1" dirty="0" err="1"/>
              <a:t>fruit</a:t>
            </a:r>
            <a:r>
              <a:rPr lang="cs-CZ" b="1" dirty="0"/>
              <a:t>“ </a:t>
            </a:r>
            <a:r>
              <a:rPr lang="cs-CZ" dirty="0"/>
              <a:t>– nejvíce očividně potřebné změny</a:t>
            </a:r>
          </a:p>
          <a:p>
            <a:r>
              <a:rPr lang="cs-CZ" dirty="0"/>
              <a:t>Základní industrializace (textilní průmysl atd.), výstavba základní infrastruktury </a:t>
            </a:r>
          </a:p>
          <a:p>
            <a:r>
              <a:rPr lang="cs-CZ" b="1" dirty="0"/>
              <a:t>– technologicky a organizačně zvládnutelné, státní investice to umožní udělat rychle</a:t>
            </a:r>
          </a:p>
        </p:txBody>
      </p:sp>
    </p:spTree>
    <p:extLst>
      <p:ext uri="{BB962C8B-B14F-4D97-AF65-F5344CB8AC3E}">
        <p14:creationId xmlns:p14="http://schemas.microsoft.com/office/powerpoint/2010/main" val="374079040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  <a:p>
            <a:r>
              <a:rPr lang="cs-CZ" b="1" dirty="0"/>
              <a:t>„</a:t>
            </a:r>
            <a:r>
              <a:rPr lang="cs-CZ" b="1" dirty="0" err="1"/>
              <a:t>low-hanging</a:t>
            </a:r>
            <a:r>
              <a:rPr lang="cs-CZ" b="1" dirty="0"/>
              <a:t> </a:t>
            </a:r>
            <a:r>
              <a:rPr lang="cs-CZ" b="1" dirty="0" err="1"/>
              <a:t>fruit</a:t>
            </a:r>
            <a:r>
              <a:rPr lang="cs-CZ" b="1" dirty="0"/>
              <a:t>“ </a:t>
            </a:r>
            <a:r>
              <a:rPr lang="cs-CZ" dirty="0"/>
              <a:t>– nejvíce očividně potřebné změny</a:t>
            </a:r>
          </a:p>
          <a:p>
            <a:r>
              <a:rPr lang="cs-CZ" dirty="0"/>
              <a:t>Základní industrializace (textilní průmysl atd.), výstavba základní infrastruktury </a:t>
            </a:r>
          </a:p>
          <a:p>
            <a:r>
              <a:rPr lang="cs-CZ" b="1" dirty="0"/>
              <a:t>– technologicky a organizačně zvládnutelné, státní investice to umožní udělat rychle</a:t>
            </a:r>
          </a:p>
          <a:p>
            <a:r>
              <a:rPr lang="cs-CZ" dirty="0"/>
              <a:t>= rychlý růst LATAM v 60. a 70. letech, boom v SSSR do 60. let</a:t>
            </a:r>
          </a:p>
        </p:txBody>
      </p:sp>
    </p:spTree>
    <p:extLst>
      <p:ext uri="{BB962C8B-B14F-4D97-AF65-F5344CB8AC3E}">
        <p14:creationId xmlns:p14="http://schemas.microsoft.com/office/powerpoint/2010/main" val="224771464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FD0B9-692D-4378-BE74-D7A18D08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00D1D-BE28-4B74-B2BD-D9B8E84BD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– </a:t>
            </a:r>
            <a:r>
              <a:rPr lang="cs-CZ" b="1" dirty="0"/>
              <a:t>čím více se stát blíží technologické špičce, tím méně je jasné a vyzkoušené, jak pokračovat dále</a:t>
            </a:r>
          </a:p>
        </p:txBody>
      </p:sp>
    </p:spTree>
    <p:extLst>
      <p:ext uri="{BB962C8B-B14F-4D97-AF65-F5344CB8AC3E}">
        <p14:creationId xmlns:p14="http://schemas.microsoft.com/office/powerpoint/2010/main" val="283888495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FD0B9-692D-4378-BE74-D7A18D08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00D1D-BE28-4B74-B2BD-D9B8E84BD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– </a:t>
            </a:r>
            <a:r>
              <a:rPr lang="cs-CZ" b="1" dirty="0"/>
              <a:t>čím více se stát blíží technologické špičce, tím méně je jasné a vyzkoušené, jak pokračovat dále</a:t>
            </a:r>
          </a:p>
          <a:p>
            <a:r>
              <a:rPr lang="cs-CZ" dirty="0"/>
              <a:t>Trh má možnost postupovat metodou pokusu a omylu, pro stát je toto těžší a může to vést ke katastrofickým neúspěchům</a:t>
            </a:r>
          </a:p>
        </p:txBody>
      </p:sp>
    </p:spTree>
    <p:extLst>
      <p:ext uri="{BB962C8B-B14F-4D97-AF65-F5344CB8AC3E}">
        <p14:creationId xmlns:p14="http://schemas.microsoft.com/office/powerpoint/2010/main" val="49690353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FD0B9-692D-4378-BE74-D7A18D08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00D1D-BE28-4B74-B2BD-D9B8E84BD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– </a:t>
            </a:r>
            <a:r>
              <a:rPr lang="cs-CZ" b="1" dirty="0"/>
              <a:t>čím více se stát blíží technologické špičce, tím méně je jasné a vyzkoušené, jak pokračovat dále</a:t>
            </a:r>
          </a:p>
          <a:p>
            <a:r>
              <a:rPr lang="cs-CZ" dirty="0"/>
              <a:t>Trh má možnost postupovat metodou pokusu a omylu, pro stát je toto těžší a může to vést ke katastrofickým neúspěchům</a:t>
            </a:r>
          </a:p>
          <a:p>
            <a:r>
              <a:rPr lang="cs-CZ" dirty="0"/>
              <a:t>Pokročilá odvětví – elektronika atd. – </a:t>
            </a:r>
            <a:r>
              <a:rPr lang="cs-CZ" b="1" dirty="0"/>
              <a:t>složitě propojené nabídkové řetězce se spoustou firem</a:t>
            </a:r>
            <a:r>
              <a:rPr lang="cs-CZ" dirty="0"/>
              <a:t> – pro uzavřenou ekonomiku není možné se do nich zapojit, náročné i pro průmyslovou politiku</a:t>
            </a:r>
          </a:p>
        </p:txBody>
      </p:sp>
    </p:spTree>
    <p:extLst>
      <p:ext uri="{BB962C8B-B14F-4D97-AF65-F5344CB8AC3E}">
        <p14:creationId xmlns:p14="http://schemas.microsoft.com/office/powerpoint/2010/main" val="12319741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B4DE0-EF5E-4416-B6FE-192C7D9E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B5232-6221-4B2E-A5A1-37EB11B64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Vyspělé země většinou přecházejí do </a:t>
            </a:r>
            <a:r>
              <a:rPr lang="cs-CZ" b="1" dirty="0"/>
              <a:t>post-industriální éry</a:t>
            </a:r>
          </a:p>
        </p:txBody>
      </p:sp>
    </p:spTree>
    <p:extLst>
      <p:ext uri="{BB962C8B-B14F-4D97-AF65-F5344CB8AC3E}">
        <p14:creationId xmlns:p14="http://schemas.microsoft.com/office/powerpoint/2010/main" val="391489447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B4DE0-EF5E-4416-B6FE-192C7D9E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B5232-6221-4B2E-A5A1-37EB11B64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Vyspělé země většinou přecházejí do </a:t>
            </a:r>
            <a:r>
              <a:rPr lang="cs-CZ" b="1" dirty="0"/>
              <a:t>post-industriální éry </a:t>
            </a:r>
          </a:p>
          <a:p>
            <a:r>
              <a:rPr lang="cs-CZ" dirty="0"/>
              <a:t>– služby jsou často decentralizované, </a:t>
            </a:r>
            <a:r>
              <a:rPr lang="cs-CZ" b="1" dirty="0"/>
              <a:t>hodnota služeb se špatně měří</a:t>
            </a:r>
            <a:r>
              <a:rPr lang="cs-CZ" dirty="0"/>
              <a:t>, protože jsou nehmotné</a:t>
            </a:r>
          </a:p>
        </p:txBody>
      </p:sp>
    </p:spTree>
    <p:extLst>
      <p:ext uri="{BB962C8B-B14F-4D97-AF65-F5344CB8AC3E}">
        <p14:creationId xmlns:p14="http://schemas.microsoft.com/office/powerpoint/2010/main" val="99636057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B4DE0-EF5E-4416-B6FE-192C7D9E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B5232-6221-4B2E-A5A1-37EB11B64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Vyspělé země většinou přecházejí do </a:t>
            </a:r>
            <a:r>
              <a:rPr lang="cs-CZ" b="1" dirty="0"/>
              <a:t>post-industriální éry </a:t>
            </a:r>
          </a:p>
          <a:p>
            <a:r>
              <a:rPr lang="cs-CZ" dirty="0"/>
              <a:t>– služby jsou často decentralizované, </a:t>
            </a:r>
            <a:r>
              <a:rPr lang="cs-CZ" b="1" dirty="0"/>
              <a:t>hodnota služeb se špatně měří</a:t>
            </a:r>
            <a:r>
              <a:rPr lang="cs-CZ" dirty="0"/>
              <a:t>, protože jsou nehmotné</a:t>
            </a:r>
          </a:p>
          <a:p>
            <a:r>
              <a:rPr lang="cs-CZ" dirty="0"/>
              <a:t>= stát je schopný nějak posoudit např. kvalitu auta nebo kalkulačka – ale co filmy, hudba, restaurace, hotely…?</a:t>
            </a:r>
          </a:p>
        </p:txBody>
      </p:sp>
    </p:spTree>
    <p:extLst>
      <p:ext uri="{BB962C8B-B14F-4D97-AF65-F5344CB8AC3E}">
        <p14:creationId xmlns:p14="http://schemas.microsoft.com/office/powerpoint/2010/main" val="16886510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B4DE0-EF5E-4416-B6FE-192C7D9E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B5232-6221-4B2E-A5A1-37EB11B64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Vyspělé země většinou přecházejí do </a:t>
            </a:r>
            <a:r>
              <a:rPr lang="cs-CZ" b="1" dirty="0"/>
              <a:t>post-industriální éry </a:t>
            </a:r>
          </a:p>
          <a:p>
            <a:r>
              <a:rPr lang="cs-CZ" dirty="0"/>
              <a:t>– služby jsou často decentralizované, </a:t>
            </a:r>
            <a:r>
              <a:rPr lang="cs-CZ" b="1" dirty="0"/>
              <a:t>hodnota služeb se špatně měří</a:t>
            </a:r>
            <a:r>
              <a:rPr lang="cs-CZ" dirty="0"/>
              <a:t>, protože jsou nehmotné</a:t>
            </a:r>
          </a:p>
          <a:p>
            <a:r>
              <a:rPr lang="cs-CZ" dirty="0"/>
              <a:t>= stát je schopný nějak posoudit např. kvalitu auta nebo kalkulačka – ale co filmy, hudba, restaurace, hotely…?</a:t>
            </a:r>
          </a:p>
          <a:p>
            <a:r>
              <a:rPr lang="cs-CZ" dirty="0"/>
              <a:t>Volný trh daleko lépe odhaluje, po čem je poptávka</a:t>
            </a:r>
          </a:p>
        </p:txBody>
      </p:sp>
    </p:spTree>
    <p:extLst>
      <p:ext uri="{BB962C8B-B14F-4D97-AF65-F5344CB8AC3E}">
        <p14:creationId xmlns:p14="http://schemas.microsoft.com/office/powerpoint/2010/main" val="3904938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než národním zájmem</a:t>
            </a:r>
          </a:p>
          <a:p>
            <a:r>
              <a:rPr lang="cs-CZ" dirty="0"/>
              <a:t>Přechod na volný obchod na vrchol relativní vyspělosti</a:t>
            </a:r>
          </a:p>
          <a:p>
            <a:r>
              <a:rPr lang="cs-CZ" dirty="0"/>
              <a:t>Všechny pozdější státy – snaha kompenzovat protekcionismem počáteční nevýhodu</a:t>
            </a:r>
          </a:p>
          <a:p>
            <a:r>
              <a:rPr lang="cs-CZ" b="1" dirty="0"/>
              <a:t>Čím později se stát začal industrializovat, tím větší role státu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28957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B4DE0-EF5E-4416-B6FE-192C7D9E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B5232-6221-4B2E-A5A1-37EB11B64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Vyspělé země většinou přecházejí do </a:t>
            </a:r>
            <a:r>
              <a:rPr lang="cs-CZ" b="1" dirty="0"/>
              <a:t>post-industriální éry </a:t>
            </a:r>
          </a:p>
          <a:p>
            <a:r>
              <a:rPr lang="cs-CZ" dirty="0"/>
              <a:t>– služby jsou často decentralizované, </a:t>
            </a:r>
            <a:r>
              <a:rPr lang="cs-CZ" b="1" dirty="0"/>
              <a:t>hodnota služeb se špatně měří</a:t>
            </a:r>
            <a:r>
              <a:rPr lang="cs-CZ" dirty="0"/>
              <a:t>, protože jsou nehmotné</a:t>
            </a:r>
          </a:p>
          <a:p>
            <a:r>
              <a:rPr lang="cs-CZ" dirty="0"/>
              <a:t>= stát je schopný nějak posoudit např. kvalitu auta nebo kalkulačka – ale co filmy, hudba, restaurace, hotely…?</a:t>
            </a:r>
          </a:p>
          <a:p>
            <a:r>
              <a:rPr lang="cs-CZ" dirty="0"/>
              <a:t>Volný trh daleko lépe odhaluje, po čem je poptávka</a:t>
            </a:r>
          </a:p>
          <a:p>
            <a:r>
              <a:rPr lang="cs-CZ" b="1" dirty="0"/>
              <a:t>Protekcionismus je navíc obtížně implementovatelný </a:t>
            </a:r>
            <a:r>
              <a:rPr lang="cs-CZ" dirty="0"/>
              <a:t>– některé odvětví jsou lokální ze své podstaty (restaurace), jiné naopak extrémně globalizované (Netflix, </a:t>
            </a:r>
            <a:r>
              <a:rPr lang="cs-CZ" dirty="0" err="1"/>
              <a:t>Youtube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155744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6AF58-8163-4EA8-BD71-582718A2D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571FD7-69DB-4F1A-A3E4-024CFB966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Státem vedené strategie jsou s větší vyspělostí ekonomiky složitější a složitější na implementaci</a:t>
            </a:r>
          </a:p>
        </p:txBody>
      </p:sp>
    </p:spTree>
    <p:extLst>
      <p:ext uri="{BB962C8B-B14F-4D97-AF65-F5344CB8AC3E}">
        <p14:creationId xmlns:p14="http://schemas.microsoft.com/office/powerpoint/2010/main" val="356841517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6AF58-8163-4EA8-BD71-582718A2D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571FD7-69DB-4F1A-A3E4-024CFB966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Státem vedené strategie jsou s větší vyspělostí ekonomiky složitější a složitější na implementaci</a:t>
            </a:r>
          </a:p>
          <a:p>
            <a:r>
              <a:rPr lang="cs-CZ" b="1" dirty="0"/>
              <a:t>&gt; potřeba postupné liberalizace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21387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6AF58-8163-4EA8-BD71-582718A2D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571FD7-69DB-4F1A-A3E4-024CFB966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Státem vedené strategie jsou s větší vyspělostí ekonomiky složitější a složitější na implementaci</a:t>
            </a:r>
          </a:p>
          <a:p>
            <a:r>
              <a:rPr lang="cs-CZ" b="1" dirty="0"/>
              <a:t>&gt; potřeba postupné liberalizace</a:t>
            </a:r>
          </a:p>
          <a:p>
            <a:r>
              <a:rPr lang="cs-CZ" b="1" dirty="0"/>
              <a:t>Z pohledu infant </a:t>
            </a:r>
            <a:r>
              <a:rPr lang="cs-CZ" b="1" dirty="0" err="1"/>
              <a:t>industry</a:t>
            </a:r>
            <a:r>
              <a:rPr lang="cs-CZ" b="1" dirty="0"/>
              <a:t> argumentu v pořádku – </a:t>
            </a:r>
            <a:r>
              <a:rPr lang="cs-CZ" dirty="0"/>
              <a:t>až nebudeme infant, nebudeme potřebovat protekci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6453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6AF58-8163-4EA8-BD71-582718A2D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571FD7-69DB-4F1A-A3E4-024CFB966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Státem vedené strategie jsou s větší vyspělostí ekonomiky složitější a složitější na implementaci</a:t>
            </a:r>
          </a:p>
          <a:p>
            <a:r>
              <a:rPr lang="cs-CZ" b="1" dirty="0"/>
              <a:t>&gt; potřeba postupné liberalizace</a:t>
            </a:r>
          </a:p>
          <a:p>
            <a:r>
              <a:rPr lang="cs-CZ" b="1" dirty="0"/>
              <a:t>Z pohledu infant </a:t>
            </a:r>
            <a:r>
              <a:rPr lang="cs-CZ" b="1" dirty="0" err="1"/>
              <a:t>industry</a:t>
            </a:r>
            <a:r>
              <a:rPr lang="cs-CZ" b="1" dirty="0"/>
              <a:t> argumentu v pořádku – </a:t>
            </a:r>
            <a:r>
              <a:rPr lang="cs-CZ" dirty="0"/>
              <a:t>až nebudeme infant, nebudeme potřebovat protekci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dirty="0"/>
              <a:t>&gt; Korea, Japonsko, Taiwan; – dnes volný obchod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25093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6AF58-8163-4EA8-BD71-582718A2D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571FD7-69DB-4F1A-A3E4-024CFB966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Státem vedené strategie jsou s větší vyspělostí ekonomiky složitější a složitější na implementaci</a:t>
            </a:r>
          </a:p>
          <a:p>
            <a:r>
              <a:rPr lang="cs-CZ" b="1" dirty="0"/>
              <a:t>&gt; potřeba postupné liberalizace</a:t>
            </a:r>
          </a:p>
          <a:p>
            <a:r>
              <a:rPr lang="cs-CZ" b="1" dirty="0"/>
              <a:t>Z pohledu infant </a:t>
            </a:r>
            <a:r>
              <a:rPr lang="cs-CZ" b="1" dirty="0" err="1"/>
              <a:t>industry</a:t>
            </a:r>
            <a:r>
              <a:rPr lang="cs-CZ" b="1" dirty="0"/>
              <a:t> argumentu v pořádku – </a:t>
            </a:r>
            <a:r>
              <a:rPr lang="cs-CZ" dirty="0"/>
              <a:t>až nebudeme infant, nebudeme potřebovat protekci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dirty="0"/>
              <a:t>&gt; Korea, Japonsko, Taiwan; – dnes volný obchod</a:t>
            </a:r>
          </a:p>
          <a:p>
            <a:endParaRPr lang="cs-CZ" dirty="0"/>
          </a:p>
          <a:p>
            <a:r>
              <a:rPr lang="cs-CZ" dirty="0"/>
              <a:t>Snaha pokračovat se státem vedeným modelem &gt; často stagnace a krach - komunistické země po roce 1970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6115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8AD55-334C-41CF-99F1-AFE01D60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6355A-AD67-458B-B95E-8E3CC8527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usilující o trvalé pokračování ve státem vedeném modelu – Čína – příště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82308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E1095-13A2-43B5-ADA6-B769BFDD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93E9CA-2961-45BC-9382-0B8E7DC56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651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– vysoká cla na hranicích, podpora budování infrastruktury, </a:t>
            </a:r>
            <a:r>
              <a:rPr lang="cs-CZ" b="1" dirty="0"/>
              <a:t>ale uvnitř země tržní kapitalismus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52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– vysoká cla na hranicích, podpora budování infrastruktury, </a:t>
            </a:r>
            <a:r>
              <a:rPr lang="cs-CZ" b="1" dirty="0"/>
              <a:t>ale uvnitř země tržní kapitalismus</a:t>
            </a:r>
          </a:p>
          <a:p>
            <a:r>
              <a:rPr lang="cs-CZ" dirty="0"/>
              <a:t>Německo, Francie – cla, podpora technického vzdělávání, investice do infrastruktury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86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– vysoká cla na hranicích, podpora budování infrastruktury, </a:t>
            </a:r>
            <a:r>
              <a:rPr lang="cs-CZ" b="1" dirty="0"/>
              <a:t>ale uvnitř země tržní kapitalismus</a:t>
            </a:r>
          </a:p>
          <a:p>
            <a:r>
              <a:rPr lang="cs-CZ" dirty="0"/>
              <a:t>Německo, Francie – cla, podpora technického vzdělávání, investice do infrastruktury</a:t>
            </a:r>
          </a:p>
          <a:p>
            <a:r>
              <a:rPr lang="cs-CZ" dirty="0"/>
              <a:t>Carské Rusko – stát vlastní banky a některé klíčové firmy (ocelárny, železniční doprava, doly)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02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– vysoká cla na hranicích, podpora budování infrastruktury, </a:t>
            </a:r>
            <a:r>
              <a:rPr lang="cs-CZ" b="1" dirty="0"/>
              <a:t>ale uvnitř země tržní kapitalismus</a:t>
            </a:r>
          </a:p>
          <a:p>
            <a:r>
              <a:rPr lang="cs-CZ" dirty="0"/>
              <a:t>Německo, Francie – cla, podpora technického vzdělávání, infrastruktura</a:t>
            </a:r>
          </a:p>
          <a:p>
            <a:r>
              <a:rPr lang="cs-CZ" dirty="0"/>
              <a:t>Carské Rusko – stát vlastní banky a některé klíčové firmy (ocelárny, železniční doprava, doly)</a:t>
            </a:r>
          </a:p>
          <a:p>
            <a:r>
              <a:rPr lang="cs-CZ" dirty="0"/>
              <a:t>Půjčky a investice ze zahraničí – čím relativně chudší země, tím větší prostor pro využití zahraničního kapitálu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18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u chudých zemí velká role státního vlastnictví a cizího kapitálu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717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07B4E-B5DB-4F83-9172-7A07C1A8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9163E-CBF8-491B-BE4E-63B23A053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03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7B19D-B933-4082-BDDA-CBD33915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C56C1F-9C41-4699-B033-00B77FAC3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problém – </a:t>
            </a:r>
            <a:r>
              <a:rPr lang="cs-CZ" b="1" dirty="0"/>
              <a:t>přetrvávající feudalismus kombinovaný s prvky moderní ekonomiky</a:t>
            </a:r>
            <a:r>
              <a:rPr lang="cs-CZ" dirty="0"/>
              <a:t>, kterou vlastní cizí kapitál (často koloniální mocnost)</a:t>
            </a:r>
          </a:p>
        </p:txBody>
      </p:sp>
    </p:spTree>
    <p:extLst>
      <p:ext uri="{BB962C8B-B14F-4D97-AF65-F5344CB8AC3E}">
        <p14:creationId xmlns:p14="http://schemas.microsoft.com/office/powerpoint/2010/main" val="2610517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7B19D-B933-4082-BDDA-CBD33915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C56C1F-9C41-4699-B033-00B77FAC3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problém – </a:t>
            </a:r>
            <a:r>
              <a:rPr lang="cs-CZ" b="1" dirty="0"/>
              <a:t>přetrvávající feudalismus kombinovaný s prvky moderní ekonomiky</a:t>
            </a:r>
            <a:r>
              <a:rPr lang="cs-CZ" dirty="0"/>
              <a:t>, kterou vlastní cizí kapitál (často koloniální mocnost)</a:t>
            </a:r>
          </a:p>
          <a:p>
            <a:r>
              <a:rPr lang="cs-CZ" dirty="0"/>
              <a:t>&gt; unikátní situace, která </a:t>
            </a:r>
            <a:r>
              <a:rPr lang="cs-CZ" b="1" dirty="0"/>
              <a:t>ve vyspělých státech nikdy nenastala</a:t>
            </a:r>
          </a:p>
        </p:txBody>
      </p:sp>
    </p:spTree>
    <p:extLst>
      <p:ext uri="{BB962C8B-B14F-4D97-AF65-F5344CB8AC3E}">
        <p14:creationId xmlns:p14="http://schemas.microsoft.com/office/powerpoint/2010/main" val="222559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108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7B19D-B933-4082-BDDA-CBD33915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C56C1F-9C41-4699-B033-00B77FAC3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Rozhodující silou ve společnosti je </a:t>
            </a:r>
            <a:r>
              <a:rPr lang="cs-CZ" b="1" dirty="0"/>
              <a:t>přetrvávající stará elita </a:t>
            </a:r>
            <a:r>
              <a:rPr lang="cs-CZ" dirty="0"/>
              <a:t>– pozemková aristokracie, která vykořisťuje rolníky, dominuje ozbrojeným silám</a:t>
            </a:r>
          </a:p>
          <a:p>
            <a:r>
              <a:rPr lang="cs-CZ" dirty="0"/>
              <a:t>&gt; autoritativní, oligarchické režimy</a:t>
            </a:r>
          </a:p>
        </p:txBody>
      </p:sp>
    </p:spTree>
    <p:extLst>
      <p:ext uri="{BB962C8B-B14F-4D97-AF65-F5344CB8AC3E}">
        <p14:creationId xmlns:p14="http://schemas.microsoft.com/office/powerpoint/2010/main" val="2357904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A930F-D61A-4F95-BAAF-F5C378DD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79B04-0BE1-40FB-BC39-9BFE44A4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Kolonialismus &gt; </a:t>
            </a:r>
            <a:r>
              <a:rPr lang="cs-CZ" b="1" dirty="0"/>
              <a:t>volný obchod s vyspělými státy </a:t>
            </a:r>
            <a:r>
              <a:rPr lang="cs-CZ" dirty="0"/>
              <a:t>&gt; </a:t>
            </a:r>
            <a:r>
              <a:rPr lang="cs-CZ" b="1" dirty="0"/>
              <a:t>šance pro latifundisty více zbohatnout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80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A930F-D61A-4F95-BAAF-F5C378DD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79B04-0BE1-40FB-BC39-9BFE44A4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Kolonialismus &gt; </a:t>
            </a:r>
            <a:r>
              <a:rPr lang="cs-CZ" b="1" dirty="0"/>
              <a:t>volný obchod s vyspělými státy </a:t>
            </a:r>
            <a:r>
              <a:rPr lang="cs-CZ" dirty="0"/>
              <a:t>&gt; </a:t>
            </a:r>
            <a:r>
              <a:rPr lang="cs-CZ" b="1" dirty="0"/>
              <a:t>šance pro latifundisty více zbohatnout</a:t>
            </a:r>
          </a:p>
          <a:p>
            <a:r>
              <a:rPr lang="cs-CZ" dirty="0"/>
              <a:t>&gt; přechod ze samozásobitelského zemědělství na exportní</a:t>
            </a:r>
          </a:p>
          <a:p>
            <a:r>
              <a:rPr lang="cs-CZ" dirty="0"/>
              <a:t>= </a:t>
            </a:r>
            <a:r>
              <a:rPr lang="cs-CZ" b="1" dirty="0"/>
              <a:t>„cash </a:t>
            </a:r>
            <a:r>
              <a:rPr lang="cs-CZ" b="1" dirty="0" err="1"/>
              <a:t>crops</a:t>
            </a:r>
            <a:r>
              <a:rPr lang="cs-CZ" b="1" dirty="0"/>
              <a:t>“ </a:t>
            </a:r>
            <a:r>
              <a:rPr lang="cs-CZ" dirty="0"/>
              <a:t>– káva, čaj, cukr, indigo</a:t>
            </a:r>
          </a:p>
        </p:txBody>
      </p:sp>
    </p:spTree>
    <p:extLst>
      <p:ext uri="{BB962C8B-B14F-4D97-AF65-F5344CB8AC3E}">
        <p14:creationId xmlns:p14="http://schemas.microsoft.com/office/powerpoint/2010/main" val="691596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A930F-D61A-4F95-BAAF-F5C378DD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79B04-0BE1-40FB-BC39-9BFE44A4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Kolonialismus &gt; </a:t>
            </a:r>
            <a:r>
              <a:rPr lang="cs-CZ" b="1" dirty="0"/>
              <a:t>volný obchod s vyspělými státy </a:t>
            </a:r>
            <a:r>
              <a:rPr lang="cs-CZ" dirty="0"/>
              <a:t>&gt; </a:t>
            </a:r>
            <a:r>
              <a:rPr lang="cs-CZ" b="1" dirty="0"/>
              <a:t>šance pro latifundisty více zbohatnout</a:t>
            </a:r>
          </a:p>
          <a:p>
            <a:r>
              <a:rPr lang="cs-CZ" dirty="0"/>
              <a:t>&gt; přechod ze samozásobitelského zemědělství na exportní</a:t>
            </a:r>
          </a:p>
          <a:p>
            <a:r>
              <a:rPr lang="cs-CZ" dirty="0"/>
              <a:t>= </a:t>
            </a:r>
            <a:r>
              <a:rPr lang="cs-CZ" b="1" dirty="0"/>
              <a:t>„cash </a:t>
            </a:r>
            <a:r>
              <a:rPr lang="cs-CZ" b="1" dirty="0" err="1"/>
              <a:t>crops</a:t>
            </a:r>
            <a:r>
              <a:rPr lang="cs-CZ" b="1" dirty="0"/>
              <a:t>“ </a:t>
            </a:r>
            <a:r>
              <a:rPr lang="cs-CZ" dirty="0"/>
              <a:t>– káva, čaj, cukr, indigo</a:t>
            </a:r>
          </a:p>
          <a:p>
            <a:r>
              <a:rPr lang="cs-CZ" dirty="0"/>
              <a:t>Přelámání tradičních společenských vazeb - šlechtic se stará o poddané &gt; </a:t>
            </a:r>
            <a:r>
              <a:rPr lang="cs-CZ" b="1" dirty="0"/>
              <a:t>neosobní byznys</a:t>
            </a:r>
          </a:p>
        </p:txBody>
      </p:sp>
    </p:spTree>
    <p:extLst>
      <p:ext uri="{BB962C8B-B14F-4D97-AF65-F5344CB8AC3E}">
        <p14:creationId xmlns:p14="http://schemas.microsoft.com/office/powerpoint/2010/main" val="1612542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A930F-D61A-4F95-BAAF-F5C378DD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79B04-0BE1-40FB-BC39-9BFE44A4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Kolonialismus &gt; </a:t>
            </a:r>
            <a:r>
              <a:rPr lang="cs-CZ" b="1" dirty="0"/>
              <a:t>volný obchod s vyspělými státy </a:t>
            </a:r>
            <a:r>
              <a:rPr lang="cs-CZ" dirty="0"/>
              <a:t>&gt; </a:t>
            </a:r>
            <a:r>
              <a:rPr lang="cs-CZ" b="1" dirty="0"/>
              <a:t>šance pro latifundisty více zbohatnout</a:t>
            </a:r>
          </a:p>
          <a:p>
            <a:r>
              <a:rPr lang="cs-CZ" dirty="0"/>
              <a:t>&gt; přechod ze samozásobitelského zemědělství na exportní</a:t>
            </a:r>
          </a:p>
          <a:p>
            <a:r>
              <a:rPr lang="cs-CZ" dirty="0"/>
              <a:t>= </a:t>
            </a:r>
            <a:r>
              <a:rPr lang="cs-CZ" b="1" dirty="0"/>
              <a:t>„cash </a:t>
            </a:r>
            <a:r>
              <a:rPr lang="cs-CZ" b="1" dirty="0" err="1"/>
              <a:t>crops</a:t>
            </a:r>
            <a:r>
              <a:rPr lang="cs-CZ" b="1" dirty="0"/>
              <a:t>“ </a:t>
            </a:r>
            <a:r>
              <a:rPr lang="cs-CZ" dirty="0"/>
              <a:t>– káva, čaj, cukr, indigo</a:t>
            </a:r>
          </a:p>
          <a:p>
            <a:r>
              <a:rPr lang="cs-CZ" dirty="0"/>
              <a:t>Přelámání tradičních společenských vazeb - šlechtic se stará o poddané &gt; </a:t>
            </a:r>
            <a:r>
              <a:rPr lang="cs-CZ" b="1" dirty="0"/>
              <a:t>neosobní byznys</a:t>
            </a:r>
          </a:p>
          <a:p>
            <a:r>
              <a:rPr lang="cs-CZ" b="1" dirty="0"/>
              <a:t>Vysoké daně </a:t>
            </a:r>
            <a:r>
              <a:rPr lang="cs-CZ" dirty="0"/>
              <a:t>– Evropané daní místní elitu, ta sdírá z kůže rolníky</a:t>
            </a:r>
          </a:p>
          <a:p>
            <a:r>
              <a:rPr lang="cs-CZ" dirty="0"/>
              <a:t>&gt; </a:t>
            </a:r>
            <a:r>
              <a:rPr lang="cs-CZ" b="1" dirty="0"/>
              <a:t>větší chudoba a vykořisťování než v klasickém feudalismu </a:t>
            </a:r>
            <a:r>
              <a:rPr lang="cs-CZ" dirty="0"/>
              <a:t>&gt; například hladomory v Britské Indii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49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3058-B961-47F8-95EA-DFAB1A1C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89617-78E0-466F-93FF-94B3C4F8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Studená válka – Západ podporuje </a:t>
            </a:r>
            <a:r>
              <a:rPr lang="cs-CZ" b="1" dirty="0"/>
              <a:t>pravicové režimy opírající se o tradiční elitu – pozemkoví vlastníci + armáda + církev</a:t>
            </a:r>
          </a:p>
        </p:txBody>
      </p:sp>
    </p:spTree>
    <p:extLst>
      <p:ext uri="{BB962C8B-B14F-4D97-AF65-F5344CB8AC3E}">
        <p14:creationId xmlns:p14="http://schemas.microsoft.com/office/powerpoint/2010/main" val="2385993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3058-B961-47F8-95EA-DFAB1A1C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89617-78E0-466F-93FF-94B3C4F8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Studená válka – Západ podporuje </a:t>
            </a:r>
            <a:r>
              <a:rPr lang="cs-CZ" b="1" dirty="0"/>
              <a:t>pravicové režimy opírající se o tradiční elitu – pozemkoví vlastníci + armáda + církev</a:t>
            </a:r>
          </a:p>
          <a:p>
            <a:r>
              <a:rPr lang="cs-CZ" dirty="0"/>
              <a:t>– Brazílie, Argentina, Chile, Irán, Filipíny, Indonésie</a:t>
            </a:r>
          </a:p>
        </p:txBody>
      </p:sp>
    </p:spTree>
    <p:extLst>
      <p:ext uri="{BB962C8B-B14F-4D97-AF65-F5344CB8AC3E}">
        <p14:creationId xmlns:p14="http://schemas.microsoft.com/office/powerpoint/2010/main" val="4231388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3058-B961-47F8-95EA-DFAB1A1C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89617-78E0-466F-93FF-94B3C4F8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Studená válka – Západ podporuje </a:t>
            </a:r>
            <a:r>
              <a:rPr lang="cs-CZ" b="1" dirty="0"/>
              <a:t>pravicové režimy opírající se o tradiční elitu – pozemkoví vlastníci + armáda + církev</a:t>
            </a:r>
          </a:p>
          <a:p>
            <a:r>
              <a:rPr lang="cs-CZ" dirty="0"/>
              <a:t>– Brazílie, Argentina, Chile, Irán, Filipíny, Indonésie</a:t>
            </a:r>
          </a:p>
          <a:p>
            <a:endParaRPr lang="cs-CZ" dirty="0"/>
          </a:p>
          <a:p>
            <a:r>
              <a:rPr lang="cs-CZ" dirty="0"/>
              <a:t>Komunistická revoluční hnutí a guerilly – podpora SSSR</a:t>
            </a:r>
          </a:p>
          <a:p>
            <a:endParaRPr lang="cs-CZ" dirty="0"/>
          </a:p>
          <a:p>
            <a:r>
              <a:rPr lang="cs-CZ" dirty="0"/>
              <a:t>(&gt; dodnes pozitivní obraz Ruska ve značné části světa!)</a:t>
            </a:r>
          </a:p>
        </p:txBody>
      </p:sp>
    </p:spTree>
    <p:extLst>
      <p:ext uri="{BB962C8B-B14F-4D97-AF65-F5344CB8AC3E}">
        <p14:creationId xmlns:p14="http://schemas.microsoft.com/office/powerpoint/2010/main" val="3565196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BCA8C-977D-4B0E-B526-11D06187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F3C25-3250-4DC9-8739-2D09864CC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Idea komunismu – Marxem zamýšlena pro </a:t>
            </a:r>
            <a:r>
              <a:rPr lang="cs-CZ" b="1" dirty="0"/>
              <a:t>dělníky v nejvyspělejších zemích světa</a:t>
            </a:r>
          </a:p>
        </p:txBody>
      </p:sp>
    </p:spTree>
    <p:extLst>
      <p:ext uri="{BB962C8B-B14F-4D97-AF65-F5344CB8AC3E}">
        <p14:creationId xmlns:p14="http://schemas.microsoft.com/office/powerpoint/2010/main" val="29483185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BCA8C-977D-4B0E-B526-11D06187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F3C25-3250-4DC9-8739-2D09864CC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Idea komunismu – Marxem zamýšlena pro </a:t>
            </a:r>
            <a:r>
              <a:rPr lang="cs-CZ" b="1" dirty="0"/>
              <a:t>dělníky v nejvyspělejších zemích světa</a:t>
            </a:r>
          </a:p>
          <a:p>
            <a:r>
              <a:rPr lang="cs-CZ" dirty="0"/>
              <a:t>Realita – vyspělé státy po WWII zavedly sociální podporu, i nižší vrstvy se mají relativně dobře</a:t>
            </a:r>
          </a:p>
        </p:txBody>
      </p:sp>
    </p:spTree>
    <p:extLst>
      <p:ext uri="{BB962C8B-B14F-4D97-AF65-F5344CB8AC3E}">
        <p14:creationId xmlns:p14="http://schemas.microsoft.com/office/powerpoint/2010/main" val="261486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00781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BCA8C-977D-4B0E-B526-11D06187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F3C25-3250-4DC9-8739-2D09864CC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Idea komunismu – Marxem zamýšlena pro </a:t>
            </a:r>
            <a:r>
              <a:rPr lang="cs-CZ" b="1" dirty="0"/>
              <a:t>dělníky v nejvyspělejších zemích světa</a:t>
            </a:r>
          </a:p>
          <a:p>
            <a:r>
              <a:rPr lang="cs-CZ" dirty="0"/>
              <a:t>Realita – vyspělé státy po WWII zavedly sociální podporu, i nižší vrstvy se mají relativně dobře</a:t>
            </a:r>
          </a:p>
          <a:p>
            <a:r>
              <a:rPr lang="cs-CZ" dirty="0"/>
              <a:t>Marxistické vysvětlení – je to jen proto, že vykořisťují rozvojové země a tím si mohou dovolit lépe se starat o dělníky</a:t>
            </a:r>
          </a:p>
          <a:p>
            <a:r>
              <a:rPr lang="cs-CZ" dirty="0"/>
              <a:t>&gt; predikce, že konec kolonialismu zničí světový kapitalismus &gt; Sovětská podpora Třetího světa</a:t>
            </a:r>
          </a:p>
        </p:txBody>
      </p:sp>
    </p:spTree>
    <p:extLst>
      <p:ext uri="{BB962C8B-B14F-4D97-AF65-F5344CB8AC3E}">
        <p14:creationId xmlns:p14="http://schemas.microsoft.com/office/powerpoint/2010/main" val="32127022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BCA8C-977D-4B0E-B526-11D06187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F3C25-3250-4DC9-8739-2D09864CC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Komunismus </a:t>
            </a:r>
            <a:r>
              <a:rPr lang="cs-CZ" b="1" dirty="0"/>
              <a:t>zakořenil na periferii světové ekonomiky</a:t>
            </a:r>
          </a:p>
        </p:txBody>
      </p:sp>
    </p:spTree>
    <p:extLst>
      <p:ext uri="{BB962C8B-B14F-4D97-AF65-F5344CB8AC3E}">
        <p14:creationId xmlns:p14="http://schemas.microsoft.com/office/powerpoint/2010/main" val="1351549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BCA8C-977D-4B0E-B526-11D06187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F3C25-3250-4DC9-8739-2D09864CC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Komunismus </a:t>
            </a:r>
            <a:r>
              <a:rPr lang="cs-CZ" b="1" dirty="0"/>
              <a:t>zakořenil na periferii světové ekonomiky</a:t>
            </a:r>
          </a:p>
          <a:p>
            <a:r>
              <a:rPr lang="cs-CZ" dirty="0"/>
              <a:t>Přesvědčivě kritizoval vykořisťování</a:t>
            </a:r>
          </a:p>
        </p:txBody>
      </p:sp>
    </p:spTree>
    <p:extLst>
      <p:ext uri="{BB962C8B-B14F-4D97-AF65-F5344CB8AC3E}">
        <p14:creationId xmlns:p14="http://schemas.microsoft.com/office/powerpoint/2010/main" val="21642410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BCA8C-977D-4B0E-B526-11D06187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F3C25-3250-4DC9-8739-2D09864CC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Komunismus </a:t>
            </a:r>
            <a:r>
              <a:rPr lang="cs-CZ" b="1" dirty="0"/>
              <a:t>zakořenil na periferii světové ekonomiky</a:t>
            </a:r>
          </a:p>
          <a:p>
            <a:r>
              <a:rPr lang="cs-CZ" dirty="0"/>
              <a:t>Přesvědčivě kritizoval vykořisťování</a:t>
            </a:r>
          </a:p>
          <a:p>
            <a:r>
              <a:rPr lang="cs-CZ" dirty="0"/>
              <a:t>Po vítězství Bolševiků v Rusku nabízel alternativní model společnosti, slibující rychlý rozvoj</a:t>
            </a:r>
          </a:p>
        </p:txBody>
      </p:sp>
    </p:spTree>
    <p:extLst>
      <p:ext uri="{BB962C8B-B14F-4D97-AF65-F5344CB8AC3E}">
        <p14:creationId xmlns:p14="http://schemas.microsoft.com/office/powerpoint/2010/main" val="3212556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BCA8C-977D-4B0E-B526-11D06187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F3C25-3250-4DC9-8739-2D09864CC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Komunismus </a:t>
            </a:r>
            <a:r>
              <a:rPr lang="cs-CZ" b="1" dirty="0"/>
              <a:t>zakořenil na periferii světové ekonomiky</a:t>
            </a:r>
          </a:p>
          <a:p>
            <a:r>
              <a:rPr lang="cs-CZ" dirty="0"/>
              <a:t>Přesvědčivě kritizoval vykořisťování</a:t>
            </a:r>
          </a:p>
          <a:p>
            <a:r>
              <a:rPr lang="cs-CZ" dirty="0"/>
              <a:t>Po vítězství Bolševiků v Rusku nabízel alternativní model společnosti, slibující rychlý rozvoj</a:t>
            </a:r>
          </a:p>
          <a:p>
            <a:r>
              <a:rPr lang="cs-CZ" dirty="0"/>
              <a:t>Anti-imperialistická rétorika SSSR přivedla nové sympatizanty</a:t>
            </a:r>
          </a:p>
        </p:txBody>
      </p:sp>
    </p:spTree>
    <p:extLst>
      <p:ext uri="{BB962C8B-B14F-4D97-AF65-F5344CB8AC3E}">
        <p14:creationId xmlns:p14="http://schemas.microsoft.com/office/powerpoint/2010/main" val="29093874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BCA8C-977D-4B0E-B526-11D06187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F3C25-3250-4DC9-8739-2D09864CC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Komunismus </a:t>
            </a:r>
            <a:r>
              <a:rPr lang="cs-CZ" b="1" dirty="0"/>
              <a:t>zakořenil na periferii světové ekonomiky</a:t>
            </a:r>
          </a:p>
          <a:p>
            <a:r>
              <a:rPr lang="cs-CZ" dirty="0"/>
              <a:t>Přesvědčivě kritizoval vykořisťování</a:t>
            </a:r>
          </a:p>
          <a:p>
            <a:r>
              <a:rPr lang="cs-CZ" dirty="0"/>
              <a:t>Po vítězství Bolševiků v Rusku nabízel alternativní model společnosti, slibující rychlý rozvoj</a:t>
            </a:r>
          </a:p>
          <a:p>
            <a:r>
              <a:rPr lang="cs-CZ" dirty="0"/>
              <a:t>Anti-imperialistická rétorika SSSR přivedla nové sympatizanty</a:t>
            </a:r>
          </a:p>
          <a:p>
            <a:r>
              <a:rPr lang="cs-CZ" dirty="0"/>
              <a:t>Řada komunistů ve Třetím světě (Ho </a:t>
            </a:r>
            <a:r>
              <a:rPr lang="cs-CZ" dirty="0" err="1"/>
              <a:t>Chi</a:t>
            </a:r>
            <a:r>
              <a:rPr lang="cs-CZ" dirty="0"/>
              <a:t> Ming, Castro) – z velké části nacionalisté, kteří především chtěli národní nezávislost</a:t>
            </a:r>
          </a:p>
        </p:txBody>
      </p:sp>
    </p:spTree>
    <p:extLst>
      <p:ext uri="{BB962C8B-B14F-4D97-AF65-F5344CB8AC3E}">
        <p14:creationId xmlns:p14="http://schemas.microsoft.com/office/powerpoint/2010/main" val="19374121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3058-B961-47F8-95EA-DFAB1A1C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89617-78E0-466F-93FF-94B3C4F8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Touha </a:t>
            </a:r>
            <a:r>
              <a:rPr lang="cs-CZ" b="1" dirty="0"/>
              <a:t>svrhnout parazitickou tradiční elitu </a:t>
            </a:r>
            <a:r>
              <a:rPr lang="cs-CZ" dirty="0"/>
              <a:t>a osvobodit rolníky, </a:t>
            </a:r>
            <a:r>
              <a:rPr lang="cs-CZ" b="1" dirty="0"/>
              <a:t>znárodnit cizinci vlastněné zárodky průmyslu</a:t>
            </a:r>
            <a:r>
              <a:rPr lang="cs-CZ" dirty="0"/>
              <a:t> a rozvinout je „ve prospěch lidu/národa“</a:t>
            </a:r>
          </a:p>
        </p:txBody>
      </p:sp>
    </p:spTree>
    <p:extLst>
      <p:ext uri="{BB962C8B-B14F-4D97-AF65-F5344CB8AC3E}">
        <p14:creationId xmlns:p14="http://schemas.microsoft.com/office/powerpoint/2010/main" val="5095766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3058-B961-47F8-95EA-DFAB1A1C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89617-78E0-466F-93FF-94B3C4F8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Touha </a:t>
            </a:r>
            <a:r>
              <a:rPr lang="cs-CZ" b="1" dirty="0"/>
              <a:t>svrhnout parazitickou tradiční elitu </a:t>
            </a:r>
            <a:r>
              <a:rPr lang="cs-CZ" dirty="0"/>
              <a:t>a osvobodit rolníky, </a:t>
            </a:r>
            <a:r>
              <a:rPr lang="cs-CZ" b="1" dirty="0"/>
              <a:t>znárodnit cizinci vlastněné zárodky průmyslu</a:t>
            </a:r>
            <a:r>
              <a:rPr lang="cs-CZ" dirty="0"/>
              <a:t> a rozvinout je „ve prospěch lidu/národa“</a:t>
            </a:r>
          </a:p>
          <a:p>
            <a:r>
              <a:rPr lang="cs-CZ" dirty="0"/>
              <a:t>+ část průmyslu byla státem vlastněná už předtím (Rusko, Čína)</a:t>
            </a:r>
          </a:p>
        </p:txBody>
      </p:sp>
    </p:spTree>
    <p:extLst>
      <p:ext uri="{BB962C8B-B14F-4D97-AF65-F5344CB8AC3E}">
        <p14:creationId xmlns:p14="http://schemas.microsoft.com/office/powerpoint/2010/main" val="21436173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3058-B961-47F8-95EA-DFAB1A1C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89617-78E0-466F-93FF-94B3C4F8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Prostředek – centrální plánování – státní vlastnictví a státem určované ceny = to </a:t>
            </a:r>
            <a:r>
              <a:rPr lang="cs-CZ" b="1" dirty="0"/>
              <a:t>umožňuje libovolně přerozdělovat zdroje a subvencovat některé sektory</a:t>
            </a:r>
          </a:p>
        </p:txBody>
      </p:sp>
    </p:spTree>
    <p:extLst>
      <p:ext uri="{BB962C8B-B14F-4D97-AF65-F5344CB8AC3E}">
        <p14:creationId xmlns:p14="http://schemas.microsoft.com/office/powerpoint/2010/main" val="29645528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3058-B961-47F8-95EA-DFAB1A1C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89617-78E0-466F-93FF-94B3C4F8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Prostředek – centrální plánování – státní vlastnictví a státem určované ceny = to </a:t>
            </a:r>
            <a:r>
              <a:rPr lang="cs-CZ" b="1" dirty="0"/>
              <a:t>umožňuje libovolně přerozdělovat zdroje a subvencovat některé sektory</a:t>
            </a:r>
          </a:p>
          <a:p>
            <a:r>
              <a:rPr lang="cs-CZ" dirty="0"/>
              <a:t>&gt; vždy šlo o to </a:t>
            </a:r>
            <a:r>
              <a:rPr lang="cs-CZ" b="1" dirty="0"/>
              <a:t>vysát zemědělství a dotovat rozvoj průmyslu </a:t>
            </a:r>
            <a:r>
              <a:rPr lang="cs-CZ" dirty="0"/>
              <a:t>(&gt; opět hladomory na venkově)</a:t>
            </a:r>
          </a:p>
        </p:txBody>
      </p:sp>
    </p:spTree>
    <p:extLst>
      <p:ext uri="{BB962C8B-B14F-4D97-AF65-F5344CB8AC3E}">
        <p14:creationId xmlns:p14="http://schemas.microsoft.com/office/powerpoint/2010/main" val="213416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  <a:p>
            <a:r>
              <a:rPr lang="cs-CZ" dirty="0"/>
              <a:t>= oslabování pozice vlastníků půdy, větší svoboda pro rolníky, rušení monopolních cechů ve městech</a:t>
            </a:r>
          </a:p>
        </p:txBody>
      </p:sp>
    </p:spTree>
    <p:extLst>
      <p:ext uri="{BB962C8B-B14F-4D97-AF65-F5344CB8AC3E}">
        <p14:creationId xmlns:p14="http://schemas.microsoft.com/office/powerpoint/2010/main" val="13469357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3058-B961-47F8-95EA-DFAB1A1C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89617-78E0-466F-93FF-94B3C4F8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Prostředek – centrální plánování – státní vlastnictví a státem určované ceny = to </a:t>
            </a:r>
            <a:r>
              <a:rPr lang="cs-CZ" b="1" dirty="0"/>
              <a:t>umožňuje libovolně přerozdělovat zdroje a subvencovat některé sektory</a:t>
            </a:r>
          </a:p>
          <a:p>
            <a:r>
              <a:rPr lang="cs-CZ" dirty="0"/>
              <a:t>&gt; vždy šlo o to </a:t>
            </a:r>
            <a:r>
              <a:rPr lang="cs-CZ" b="1" dirty="0"/>
              <a:t>vysát zemědělství a dotovat rozvoj průmyslu </a:t>
            </a:r>
            <a:r>
              <a:rPr lang="cs-CZ" dirty="0"/>
              <a:t>(&gt; opět hladomory na venkově)</a:t>
            </a:r>
          </a:p>
          <a:p>
            <a:r>
              <a:rPr lang="cs-CZ" dirty="0"/>
              <a:t>= vlastně </a:t>
            </a:r>
            <a:r>
              <a:rPr lang="cs-CZ" b="1" dirty="0"/>
              <a:t>radikální forma státem vedené rozvojové strategie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3450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3058-B961-47F8-95EA-DFAB1A1C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89617-78E0-466F-93FF-94B3C4F8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Prostředek – centrální plánování – státní vlastnictví a státem určované ceny = to </a:t>
            </a:r>
            <a:r>
              <a:rPr lang="cs-CZ" b="1" dirty="0"/>
              <a:t>umožňuje libovolně přerozdělovat zdroje a subvencovat některé sektory</a:t>
            </a:r>
          </a:p>
          <a:p>
            <a:r>
              <a:rPr lang="cs-CZ" dirty="0"/>
              <a:t>&gt; vždy šlo o to </a:t>
            </a:r>
            <a:r>
              <a:rPr lang="cs-CZ" b="1" dirty="0"/>
              <a:t>vysát zemědělství a dotovat rozvoj průmyslu </a:t>
            </a:r>
            <a:r>
              <a:rPr lang="cs-CZ" dirty="0"/>
              <a:t>(&gt; opět hladomory na venkově)</a:t>
            </a:r>
          </a:p>
          <a:p>
            <a:r>
              <a:rPr lang="cs-CZ" dirty="0"/>
              <a:t>= vlastně </a:t>
            </a:r>
            <a:r>
              <a:rPr lang="cs-CZ" b="1" dirty="0"/>
              <a:t>radikální forma státem vedené rozvojové strategie</a:t>
            </a:r>
            <a:endParaRPr lang="cs-CZ" dirty="0"/>
          </a:p>
          <a:p>
            <a:r>
              <a:rPr lang="cs-CZ" dirty="0"/>
              <a:t>Zahraniční obchod – </a:t>
            </a:r>
            <a:r>
              <a:rPr lang="cs-CZ" b="1" dirty="0"/>
              <a:t>přímo kontrolovaný státem </a:t>
            </a:r>
            <a:r>
              <a:rPr lang="cs-CZ" dirty="0"/>
              <a:t>= do extrému dovedený protekcionismus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778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AFF79-4053-4114-9637-E29FA738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9548A8-9367-4B69-A9B2-46E8E0D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Protože dělníků je málo a rolníci jsou konzervativní, revoluci bude muset provést </a:t>
            </a:r>
            <a:r>
              <a:rPr lang="cs-CZ" b="1" dirty="0"/>
              <a:t>malá, organizovaná skupina profesionálních revolucionářů</a:t>
            </a:r>
          </a:p>
          <a:p>
            <a:r>
              <a:rPr lang="cs-CZ" dirty="0"/>
              <a:t>Ta musí být </a:t>
            </a:r>
            <a:r>
              <a:rPr lang="cs-CZ" b="1" dirty="0"/>
              <a:t>přísně hierarchicky organizovaná </a:t>
            </a:r>
            <a:r>
              <a:rPr lang="cs-CZ" dirty="0"/>
              <a:t>= Strana</a:t>
            </a:r>
          </a:p>
        </p:txBody>
      </p:sp>
    </p:spTree>
    <p:extLst>
      <p:ext uri="{BB962C8B-B14F-4D97-AF65-F5344CB8AC3E}">
        <p14:creationId xmlns:p14="http://schemas.microsoft.com/office/powerpoint/2010/main" val="1590817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AFF79-4053-4114-9637-E29FA738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9548A8-9367-4B69-A9B2-46E8E0D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Protože dělníků je málo a rolníci jsou konzervativní, revoluci bude muset provést </a:t>
            </a:r>
            <a:r>
              <a:rPr lang="cs-CZ" b="1" dirty="0"/>
              <a:t>malá, organizovaná skupina profesionálních revolucionářů</a:t>
            </a:r>
          </a:p>
          <a:p>
            <a:r>
              <a:rPr lang="cs-CZ" dirty="0"/>
              <a:t>Ta musí být </a:t>
            </a:r>
            <a:r>
              <a:rPr lang="cs-CZ" b="1" dirty="0"/>
              <a:t>přísně hierarchicky organizovaná </a:t>
            </a:r>
            <a:r>
              <a:rPr lang="cs-CZ" dirty="0"/>
              <a:t>= Strana</a:t>
            </a:r>
          </a:p>
          <a:p>
            <a:r>
              <a:rPr lang="cs-CZ" dirty="0"/>
              <a:t>Po revoluci Strana zůstane u moci a bude dohlížet na industrializaci, až země zbohatne, tak nastane socialismus bez potřeby pro stát</a:t>
            </a:r>
          </a:p>
          <a:p>
            <a:r>
              <a:rPr lang="cs-CZ" b="1" dirty="0"/>
              <a:t>= Leninismus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67042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28644-A31D-442B-8CD5-3D88C644A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Komunismus ve Třetím světě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A01E8C-6CC0-47A8-856F-C841DCE71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mnohé nekomunistické země praktikovaly různé formy centrálního plánování</a:t>
            </a:r>
          </a:p>
          <a:p>
            <a:r>
              <a:rPr lang="cs-CZ" dirty="0"/>
              <a:t>Většinou s povolením drobného podnikání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133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241BD-3F59-42C7-82FF-8093D3CA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Hnutí nezúčastněných (NAM)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D7D87-66CB-42AA-83AF-554E3FB2D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8854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241BD-3F59-42C7-82FF-8093D3CA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Hnutí nezúčastněných (NAM)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D7D87-66CB-42AA-83AF-554E3FB2D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Indie, Alžírsko, Jugoslávie, Indonésie do 1965, Egypt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94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241BD-3F59-42C7-82FF-8093D3CA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Hnutí nezúčastněných (NAM)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D7D87-66CB-42AA-83AF-554E3FB2D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Indie, Alžírsko, Jugoslávie, Indonésie do 1965, Egypt, Sýrie</a:t>
            </a:r>
          </a:p>
          <a:p>
            <a:endParaRPr lang="cs-CZ" dirty="0"/>
          </a:p>
          <a:p>
            <a:r>
              <a:rPr lang="cs-CZ" dirty="0"/>
              <a:t>Speciální kategorie</a:t>
            </a:r>
          </a:p>
          <a:p>
            <a:r>
              <a:rPr lang="cs-CZ" dirty="0"/>
              <a:t>– </a:t>
            </a:r>
            <a:r>
              <a:rPr lang="cs-CZ" b="1" dirty="0"/>
              <a:t>heterodoxní formy socialismu</a:t>
            </a:r>
            <a:r>
              <a:rPr lang="cs-CZ" dirty="0"/>
              <a:t>, silná anti-koloniální ideologie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498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241BD-3F59-42C7-82FF-8093D3CA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Hnutí nezúčastněných (NAM)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D7D87-66CB-42AA-83AF-554E3FB2D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Indie, Alžírsko, Jugoslávie, Indonésie do 1965, Egypt</a:t>
            </a:r>
          </a:p>
          <a:p>
            <a:endParaRPr lang="cs-CZ" dirty="0"/>
          </a:p>
          <a:p>
            <a:r>
              <a:rPr lang="cs-CZ" dirty="0"/>
              <a:t>Speciální kategorie</a:t>
            </a:r>
          </a:p>
          <a:p>
            <a:r>
              <a:rPr lang="cs-CZ" dirty="0"/>
              <a:t>– </a:t>
            </a:r>
            <a:r>
              <a:rPr lang="cs-CZ" b="1" dirty="0"/>
              <a:t>heterodoxní formy socialismu</a:t>
            </a:r>
            <a:r>
              <a:rPr lang="cs-CZ" dirty="0"/>
              <a:t>, silná anti-koloniální ideologie</a:t>
            </a:r>
          </a:p>
          <a:p>
            <a:r>
              <a:rPr lang="cs-CZ" dirty="0"/>
              <a:t>- hospodářsky neúspěšné, opuštěno po roce 1980 &gt; </a:t>
            </a:r>
            <a:r>
              <a:rPr lang="cs-CZ" b="1" dirty="0"/>
              <a:t>pro naše účely nás to moc nezajímá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442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7D57-F354-40C9-A719-44FD4BEF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Anti-komunistické režimy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89A18-809A-4A04-B798-34E33D918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04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  <a:p>
            <a:r>
              <a:rPr lang="cs-CZ" dirty="0"/>
              <a:t>= oslabování pozice vlastníků půdy, větší svoboda pro rolníky, rušení monopolních cechů ve městech</a:t>
            </a:r>
          </a:p>
          <a:p>
            <a:r>
              <a:rPr lang="cs-CZ" dirty="0"/>
              <a:t>Politické revoluce – konstituční vláda a osobní svoboda (VFR, 1848)</a:t>
            </a:r>
          </a:p>
        </p:txBody>
      </p:sp>
    </p:spTree>
    <p:extLst>
      <p:ext uri="{BB962C8B-B14F-4D97-AF65-F5344CB8AC3E}">
        <p14:creationId xmlns:p14="http://schemas.microsoft.com/office/powerpoint/2010/main" val="2324212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7D57-F354-40C9-A719-44FD4BEF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Anti-komunistické režimy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89A18-809A-4A04-B798-34E33D918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Taiwan, Korea, Brazílie, Argentina...</a:t>
            </a:r>
          </a:p>
        </p:txBody>
      </p:sp>
    </p:spTree>
    <p:extLst>
      <p:ext uri="{BB962C8B-B14F-4D97-AF65-F5344CB8AC3E}">
        <p14:creationId xmlns:p14="http://schemas.microsoft.com/office/powerpoint/2010/main" val="21460819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7D57-F354-40C9-A719-44FD4BEF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Anti-komunistické režimy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89A18-809A-4A04-B798-34E33D918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Taiwan, Korea, Brazílie, Argentina...</a:t>
            </a:r>
          </a:p>
          <a:p>
            <a:r>
              <a:rPr lang="cs-CZ" dirty="0"/>
              <a:t>Ani pravicové diktatury </a:t>
            </a:r>
            <a:r>
              <a:rPr lang="cs-CZ" b="1" dirty="0"/>
              <a:t>nebyly</a:t>
            </a:r>
            <a:r>
              <a:rPr lang="cs-CZ" dirty="0"/>
              <a:t> </a:t>
            </a:r>
            <a:r>
              <a:rPr lang="cs-CZ" b="1" dirty="0"/>
              <a:t>nakloněné volnému obchodu!</a:t>
            </a:r>
          </a:p>
          <a:p>
            <a:r>
              <a:rPr lang="cs-CZ" dirty="0"/>
              <a:t>(</a:t>
            </a:r>
            <a:r>
              <a:rPr lang="cs-CZ" dirty="0" err="1"/>
              <a:t>Pinochetovo</a:t>
            </a:r>
            <a:r>
              <a:rPr lang="cs-CZ" dirty="0"/>
              <a:t> Chile – výjimka)</a:t>
            </a:r>
          </a:p>
        </p:txBody>
      </p:sp>
    </p:spTree>
    <p:extLst>
      <p:ext uri="{BB962C8B-B14F-4D97-AF65-F5344CB8AC3E}">
        <p14:creationId xmlns:p14="http://schemas.microsoft.com/office/powerpoint/2010/main" val="106458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7D57-F354-40C9-A719-44FD4BEF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Anti-komunistické režimy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89A18-809A-4A04-B798-34E33D918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Taiwan, Korea, Brazílie, Argentina...</a:t>
            </a:r>
          </a:p>
          <a:p>
            <a:r>
              <a:rPr lang="cs-CZ" dirty="0"/>
              <a:t>Ani pravicové diktatury </a:t>
            </a:r>
            <a:r>
              <a:rPr lang="cs-CZ" b="1" dirty="0"/>
              <a:t>nebyly</a:t>
            </a:r>
            <a:r>
              <a:rPr lang="cs-CZ" dirty="0"/>
              <a:t> </a:t>
            </a:r>
            <a:r>
              <a:rPr lang="cs-CZ" b="1" dirty="0"/>
              <a:t>nakloněné volnému obchodu!</a:t>
            </a:r>
          </a:p>
          <a:p>
            <a:r>
              <a:rPr lang="cs-CZ" dirty="0"/>
              <a:t>(</a:t>
            </a:r>
            <a:r>
              <a:rPr lang="cs-CZ" dirty="0" err="1"/>
              <a:t>Pinochetovo</a:t>
            </a:r>
            <a:r>
              <a:rPr lang="cs-CZ" dirty="0"/>
              <a:t> Chile – výjimka)</a:t>
            </a:r>
          </a:p>
          <a:p>
            <a:r>
              <a:rPr lang="cs-CZ" dirty="0"/>
              <a:t>I když celkově méně protekcionistické než NAM</a:t>
            </a:r>
          </a:p>
        </p:txBody>
      </p:sp>
    </p:spTree>
    <p:extLst>
      <p:ext uri="{BB962C8B-B14F-4D97-AF65-F5344CB8AC3E}">
        <p14:creationId xmlns:p14="http://schemas.microsoft.com/office/powerpoint/2010/main" val="12995054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7D57-F354-40C9-A719-44FD4BEF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Anti-komunistické režimy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89A18-809A-4A04-B798-34E33D918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Taiwan, Korea, Brazílie, Argentina...</a:t>
            </a:r>
          </a:p>
          <a:p>
            <a:r>
              <a:rPr lang="cs-CZ" dirty="0"/>
              <a:t>Ani pravicové diktatury </a:t>
            </a:r>
            <a:r>
              <a:rPr lang="cs-CZ" b="1" dirty="0"/>
              <a:t>nebyly</a:t>
            </a:r>
            <a:r>
              <a:rPr lang="cs-CZ" dirty="0"/>
              <a:t> </a:t>
            </a:r>
            <a:r>
              <a:rPr lang="cs-CZ" b="1" dirty="0"/>
              <a:t>nakloněné volnému obchodu!</a:t>
            </a:r>
          </a:p>
          <a:p>
            <a:r>
              <a:rPr lang="cs-CZ" dirty="0"/>
              <a:t>(</a:t>
            </a:r>
            <a:r>
              <a:rPr lang="cs-CZ" dirty="0" err="1"/>
              <a:t>Pinochetovo</a:t>
            </a:r>
            <a:r>
              <a:rPr lang="cs-CZ" dirty="0"/>
              <a:t> Chile – výjimka)</a:t>
            </a:r>
          </a:p>
          <a:p>
            <a:r>
              <a:rPr lang="cs-CZ" dirty="0"/>
              <a:t>I když celkově méně protekcionistické než NAM</a:t>
            </a:r>
          </a:p>
          <a:p>
            <a:endParaRPr lang="cs-CZ" dirty="0"/>
          </a:p>
          <a:p>
            <a:r>
              <a:rPr lang="cs-CZ" dirty="0"/>
              <a:t>Reakce USA – „OK, hlavně, že nejste komunisti“</a:t>
            </a:r>
          </a:p>
        </p:txBody>
      </p:sp>
    </p:spTree>
    <p:extLst>
      <p:ext uri="{BB962C8B-B14F-4D97-AF65-F5344CB8AC3E}">
        <p14:creationId xmlns:p14="http://schemas.microsoft.com/office/powerpoint/2010/main" val="16948370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47E00-2CD1-47AA-8B71-EBB4996D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rozvojových zemí pro protekcionismus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CAF56B-588B-43B8-A8EB-498970102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1) Propast oproti vyspělým zemím mnohem větší než pro USA na začátku 19. století</a:t>
            </a:r>
          </a:p>
          <a:p>
            <a:r>
              <a:rPr lang="cs-CZ" b="1" dirty="0"/>
              <a:t>&gt; potřeba většího protekcionismu</a:t>
            </a:r>
          </a:p>
        </p:txBody>
      </p:sp>
    </p:spTree>
    <p:extLst>
      <p:ext uri="{BB962C8B-B14F-4D97-AF65-F5344CB8AC3E}">
        <p14:creationId xmlns:p14="http://schemas.microsoft.com/office/powerpoint/2010/main" val="12193426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47E00-2CD1-47AA-8B71-EBB4996D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rozvojových zemí pro protekcionismus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CAF56B-588B-43B8-A8EB-498970102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1) Propast oproti vyspělým zemím mnohem větší než pro USA na začátku 19. století</a:t>
            </a:r>
          </a:p>
          <a:p>
            <a:r>
              <a:rPr lang="cs-CZ" b="1" dirty="0"/>
              <a:t>&gt; potřeba většího protekcionismu</a:t>
            </a:r>
          </a:p>
          <a:p>
            <a:r>
              <a:rPr lang="cs-CZ" dirty="0"/>
              <a:t>2) Po krizi a WWII obecně </a:t>
            </a:r>
            <a:r>
              <a:rPr lang="cs-CZ" b="1" dirty="0"/>
              <a:t>malá víra ve volný trh</a:t>
            </a:r>
            <a:r>
              <a:rPr lang="cs-CZ" dirty="0"/>
              <a:t>, naopak válečná ekonomika USA i výkon SSSR vedou státy k příklonu k silné roli státu v ekonomice</a:t>
            </a:r>
          </a:p>
        </p:txBody>
      </p:sp>
    </p:spTree>
    <p:extLst>
      <p:ext uri="{BB962C8B-B14F-4D97-AF65-F5344CB8AC3E}">
        <p14:creationId xmlns:p14="http://schemas.microsoft.com/office/powerpoint/2010/main" val="30251312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47E00-2CD1-47AA-8B71-EBB4996D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rozvojových zemí pro protekcionismus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CAF56B-588B-43B8-A8EB-498970102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1) Propast oproti vyspělým zemím mnohem větší než pro USA na začátku 19. století</a:t>
            </a:r>
          </a:p>
          <a:p>
            <a:r>
              <a:rPr lang="cs-CZ" b="1" dirty="0"/>
              <a:t>&gt; potřeba většího protekcionismu</a:t>
            </a:r>
          </a:p>
          <a:p>
            <a:r>
              <a:rPr lang="cs-CZ" dirty="0"/>
              <a:t>2) Po krizi a WWII obecně </a:t>
            </a:r>
            <a:r>
              <a:rPr lang="cs-CZ" b="1" dirty="0"/>
              <a:t>malá víra ve volný trh</a:t>
            </a:r>
            <a:r>
              <a:rPr lang="cs-CZ" dirty="0"/>
              <a:t>, naopak válečná ekonomika USA i výkon SSSR vedou státy k příklonu k silné roli státu v ekonomice</a:t>
            </a:r>
          </a:p>
          <a:p>
            <a:r>
              <a:rPr lang="cs-CZ" dirty="0"/>
              <a:t>3) Politické motivy – </a:t>
            </a:r>
            <a:r>
              <a:rPr lang="cs-CZ" b="1" dirty="0"/>
              <a:t>soběstačnost; socialistické a nacionalistické myšlenky</a:t>
            </a:r>
          </a:p>
        </p:txBody>
      </p:sp>
    </p:spTree>
    <p:extLst>
      <p:ext uri="{BB962C8B-B14F-4D97-AF65-F5344CB8AC3E}">
        <p14:creationId xmlns:p14="http://schemas.microsoft.com/office/powerpoint/2010/main" val="26622811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CF85D-D550-4F55-9799-2C018720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2D10F-18B5-4192-A61C-BE344C3C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Celkově – </a:t>
            </a:r>
            <a:r>
              <a:rPr lang="cs-CZ" b="1" dirty="0"/>
              <a:t>nejenom cla, ale i kroky uvnitř ekonomiky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576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CF85D-D550-4F55-9799-2C018720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2D10F-18B5-4192-A61C-BE344C3C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Celkově – </a:t>
            </a:r>
            <a:r>
              <a:rPr lang="cs-CZ" b="1" dirty="0"/>
              <a:t>nejenom cla, ale i kroky uvnitř ekonomiky</a:t>
            </a:r>
          </a:p>
          <a:p>
            <a:endParaRPr lang="cs-CZ" dirty="0"/>
          </a:p>
          <a:p>
            <a:r>
              <a:rPr lang="cs-CZ" b="1" dirty="0"/>
              <a:t>Státem vlastněné banky </a:t>
            </a:r>
            <a:r>
              <a:rPr lang="cs-CZ" dirty="0"/>
              <a:t>poskytující zvýhodněné půjčky</a:t>
            </a:r>
          </a:p>
          <a:p>
            <a:r>
              <a:rPr lang="cs-CZ" dirty="0"/>
              <a:t>Státní vlastnictví a </a:t>
            </a:r>
            <a:r>
              <a:rPr lang="cs-CZ" b="1" dirty="0"/>
              <a:t>přímé dotování průmyslových podniků</a:t>
            </a:r>
          </a:p>
          <a:p>
            <a:r>
              <a:rPr lang="cs-CZ" b="1" dirty="0"/>
              <a:t>Granty, daňové úlevy</a:t>
            </a:r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264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CF85D-D550-4F55-9799-2C018720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2D10F-18B5-4192-A61C-BE344C3C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Celkově – </a:t>
            </a:r>
            <a:r>
              <a:rPr lang="cs-CZ" b="1" dirty="0"/>
              <a:t>nejenom cla, ale i kroky uvnitř ekonomiky</a:t>
            </a:r>
          </a:p>
          <a:p>
            <a:endParaRPr lang="cs-CZ" dirty="0"/>
          </a:p>
          <a:p>
            <a:r>
              <a:rPr lang="cs-CZ" b="1" dirty="0"/>
              <a:t>Státem vlastněné banky </a:t>
            </a:r>
            <a:r>
              <a:rPr lang="cs-CZ" dirty="0"/>
              <a:t>poskytující zvýhodněné půjčky</a:t>
            </a:r>
          </a:p>
          <a:p>
            <a:r>
              <a:rPr lang="cs-CZ" dirty="0"/>
              <a:t>Státní vlastnictví a </a:t>
            </a:r>
            <a:r>
              <a:rPr lang="cs-CZ" b="1" dirty="0"/>
              <a:t>přímé dotování průmyslových podniků</a:t>
            </a:r>
          </a:p>
          <a:p>
            <a:r>
              <a:rPr lang="cs-CZ" b="1" dirty="0"/>
              <a:t>Granty, daňové úlevy</a:t>
            </a:r>
          </a:p>
          <a:p>
            <a:endParaRPr lang="cs-CZ" dirty="0"/>
          </a:p>
          <a:p>
            <a:r>
              <a:rPr lang="cs-CZ" dirty="0"/>
              <a:t>Podobné méně vyspělým evropských zemí na začátku 20. století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4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  <a:p>
            <a:r>
              <a:rPr lang="cs-CZ" dirty="0"/>
              <a:t>= oslabování pozice vlastníků půdy, větší svoboda pro rolníky, rušení monopolních cechů ve městech</a:t>
            </a:r>
          </a:p>
          <a:p>
            <a:r>
              <a:rPr lang="cs-CZ" dirty="0"/>
              <a:t>Politické revoluce – konstituční vláda a osobní svoboda (VFR, 1848)</a:t>
            </a:r>
          </a:p>
          <a:p>
            <a:r>
              <a:rPr lang="cs-CZ" dirty="0"/>
              <a:t>Co je následkem čeho? </a:t>
            </a:r>
          </a:p>
        </p:txBody>
      </p:sp>
    </p:spTree>
    <p:extLst>
      <p:ext uri="{BB962C8B-B14F-4D97-AF65-F5344CB8AC3E}">
        <p14:creationId xmlns:p14="http://schemas.microsoft.com/office/powerpoint/2010/main" val="13182468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EA0CCF-2337-46E8-A541-C3FAB3F47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662051-D947-4282-A4E0-4DAAC9C9F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– hlavní rozvojové strategie (kromě komunismu)</a:t>
            </a:r>
          </a:p>
          <a:p>
            <a:endParaRPr lang="cs-CZ" dirty="0"/>
          </a:p>
          <a:p>
            <a:r>
              <a:rPr lang="cs-CZ" dirty="0"/>
              <a:t>Platí všechno, co bylo řečeno na minulých slidech, rozdíly jsou hlavně v </a:t>
            </a:r>
            <a:r>
              <a:rPr lang="cs-CZ" b="1" dirty="0"/>
              <a:t>míře uzavření vůči světovému trhu a vztahu k exportu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9082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622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</p:txBody>
      </p:sp>
    </p:spTree>
    <p:extLst>
      <p:ext uri="{BB962C8B-B14F-4D97-AF65-F5344CB8AC3E}">
        <p14:creationId xmlns:p14="http://schemas.microsoft.com/office/powerpoint/2010/main" val="27793106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  <a:p>
            <a:r>
              <a:rPr lang="cs-CZ" b="1" dirty="0"/>
              <a:t>Dovnitř zaměřená </a:t>
            </a:r>
            <a:r>
              <a:rPr lang="cs-CZ" dirty="0"/>
              <a:t>– snaha o velké omezení obchodu, přesměrování ekonomické aktivity dovnitř</a:t>
            </a:r>
          </a:p>
        </p:txBody>
      </p:sp>
    </p:spTree>
    <p:extLst>
      <p:ext uri="{BB962C8B-B14F-4D97-AF65-F5344CB8AC3E}">
        <p14:creationId xmlns:p14="http://schemas.microsoft.com/office/powerpoint/2010/main" val="8847107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  <a:p>
            <a:r>
              <a:rPr lang="cs-CZ" b="1" dirty="0"/>
              <a:t>Dovnitř zaměřená </a:t>
            </a:r>
            <a:r>
              <a:rPr lang="cs-CZ" dirty="0"/>
              <a:t>– snaha o velké omezení obchodu, přesměrování ekonomické aktivity dovnitř</a:t>
            </a:r>
          </a:p>
          <a:p>
            <a:r>
              <a:rPr lang="cs-CZ" dirty="0"/>
              <a:t>Vysoká cla </a:t>
            </a:r>
            <a:r>
              <a:rPr lang="cs-CZ" b="1" dirty="0"/>
              <a:t>&gt; větší ceny na domácím než na světovém trhu </a:t>
            </a:r>
            <a:r>
              <a:rPr lang="cs-CZ" dirty="0"/>
              <a:t>&gt; malá motivace exportovat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2593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  <a:p>
            <a:r>
              <a:rPr lang="cs-CZ" b="1" dirty="0"/>
              <a:t>Dovnitř zaměřená </a:t>
            </a:r>
            <a:r>
              <a:rPr lang="cs-CZ" dirty="0"/>
              <a:t>– snaha o velké omezení obchodu, přesměrování ekonomické aktivity dovnitř</a:t>
            </a:r>
          </a:p>
          <a:p>
            <a:r>
              <a:rPr lang="cs-CZ" dirty="0"/>
              <a:t>Vysoká cla </a:t>
            </a:r>
            <a:r>
              <a:rPr lang="cs-CZ" b="1" dirty="0"/>
              <a:t>&gt; větší ceny na domácím než na světovém trhu </a:t>
            </a:r>
            <a:r>
              <a:rPr lang="cs-CZ" dirty="0"/>
              <a:t>&gt; malá motivace exportovat</a:t>
            </a:r>
          </a:p>
          <a:p>
            <a:r>
              <a:rPr lang="cs-CZ" dirty="0"/>
              <a:t>&gt; malá konkurence firem na chráněném domácím písečku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6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  <a:p>
            <a:r>
              <a:rPr lang="cs-CZ" b="1" dirty="0"/>
              <a:t>Dovnitř zaměřená </a:t>
            </a:r>
            <a:r>
              <a:rPr lang="cs-CZ" dirty="0"/>
              <a:t>– snaha o velké omezení obchodu, přesměrování ekonomické aktivity dovnitř</a:t>
            </a:r>
          </a:p>
          <a:p>
            <a:r>
              <a:rPr lang="cs-CZ" dirty="0"/>
              <a:t>Vysoká cla </a:t>
            </a:r>
            <a:r>
              <a:rPr lang="cs-CZ" b="1" dirty="0"/>
              <a:t>&gt; větší ceny na domácím než na světovém trhu </a:t>
            </a:r>
            <a:r>
              <a:rPr lang="cs-CZ" dirty="0"/>
              <a:t>&gt; malá motivace exportovat</a:t>
            </a:r>
          </a:p>
          <a:p>
            <a:r>
              <a:rPr lang="cs-CZ" dirty="0"/>
              <a:t>&gt; malá konkurence firem na chráněném domácím písečku</a:t>
            </a:r>
          </a:p>
          <a:p>
            <a:r>
              <a:rPr lang="cs-CZ" b="1" dirty="0"/>
              <a:t>Přehodnocené měny </a:t>
            </a:r>
            <a:r>
              <a:rPr lang="cs-CZ" dirty="0"/>
              <a:t>&gt; snadný import surovin a splácení dluhů &gt; </a:t>
            </a:r>
            <a:r>
              <a:rPr lang="cs-CZ" b="1" dirty="0"/>
              <a:t>velká ochota si půjčovat</a:t>
            </a:r>
          </a:p>
        </p:txBody>
      </p:sp>
    </p:spTree>
    <p:extLst>
      <p:ext uri="{BB962C8B-B14F-4D97-AF65-F5344CB8AC3E}">
        <p14:creationId xmlns:p14="http://schemas.microsoft.com/office/powerpoint/2010/main" val="96228121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  <a:p>
            <a:r>
              <a:rPr lang="cs-CZ" b="1" dirty="0"/>
              <a:t>Dovnitř zaměřená </a:t>
            </a:r>
            <a:r>
              <a:rPr lang="cs-CZ" dirty="0"/>
              <a:t>– snaha o velké omezení obchodu, přesměrování ekonomické aktivity dovnitř</a:t>
            </a:r>
          </a:p>
          <a:p>
            <a:r>
              <a:rPr lang="cs-CZ" dirty="0"/>
              <a:t>Vysoká cla </a:t>
            </a:r>
            <a:r>
              <a:rPr lang="cs-CZ" b="1" dirty="0"/>
              <a:t>&gt; větší ceny na domácím než na světovém trhu </a:t>
            </a:r>
            <a:r>
              <a:rPr lang="cs-CZ" dirty="0"/>
              <a:t>&gt; malá motivace exportovat</a:t>
            </a:r>
          </a:p>
          <a:p>
            <a:r>
              <a:rPr lang="cs-CZ" dirty="0"/>
              <a:t>&gt; malá konkurence firem na chráněném domácím písečku</a:t>
            </a:r>
          </a:p>
          <a:p>
            <a:r>
              <a:rPr lang="cs-CZ" b="1" dirty="0"/>
              <a:t>Přehodnocené měny </a:t>
            </a:r>
            <a:r>
              <a:rPr lang="cs-CZ" dirty="0"/>
              <a:t>&gt; snadný import surovin a splácení dluhů &gt; </a:t>
            </a:r>
            <a:r>
              <a:rPr lang="cs-CZ" b="1" dirty="0"/>
              <a:t>velká ochota si půjčovat</a:t>
            </a:r>
          </a:p>
          <a:p>
            <a:r>
              <a:rPr lang="cs-CZ" dirty="0"/>
              <a:t>Opět špatné pro export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9546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6C72-09B8-45E7-BE17-6686CDE8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AC1AA-A680-4D37-A50D-5BF9FA5E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ISI – </a:t>
            </a:r>
            <a:r>
              <a:rPr lang="cs-CZ" b="1" dirty="0"/>
              <a:t>zezačátku velmi rychlý růst</a:t>
            </a:r>
          </a:p>
        </p:txBody>
      </p:sp>
    </p:spTree>
    <p:extLst>
      <p:ext uri="{BB962C8B-B14F-4D97-AF65-F5344CB8AC3E}">
        <p14:creationId xmlns:p14="http://schemas.microsoft.com/office/powerpoint/2010/main" val="17448220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6C72-09B8-45E7-BE17-6686CDE8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AC1AA-A680-4D37-A50D-5BF9FA5E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ISI – </a:t>
            </a:r>
            <a:r>
              <a:rPr lang="cs-CZ" b="1" dirty="0"/>
              <a:t>zezačátku velmi rychlý růst</a:t>
            </a:r>
          </a:p>
          <a:p>
            <a:r>
              <a:rPr lang="cs-CZ" dirty="0"/>
              <a:t>60. a 70. léta – zlatá éra pro velkou část rozvojového světa</a:t>
            </a:r>
          </a:p>
          <a:p>
            <a:r>
              <a:rPr lang="cs-CZ" dirty="0"/>
              <a:t>Brazílie na začátku 70s – růst o 10 % ročně!</a:t>
            </a:r>
          </a:p>
        </p:txBody>
      </p:sp>
    </p:spTree>
    <p:extLst>
      <p:ext uri="{BB962C8B-B14F-4D97-AF65-F5344CB8AC3E}">
        <p14:creationId xmlns:p14="http://schemas.microsoft.com/office/powerpoint/2010/main" val="225412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  <a:p>
            <a:r>
              <a:rPr lang="cs-CZ" dirty="0"/>
              <a:t>= oslabování pozice vlastníků půdy, větší svoboda pro rolníky, rušení monopolních cechů ve městech</a:t>
            </a:r>
          </a:p>
          <a:p>
            <a:r>
              <a:rPr lang="cs-CZ" dirty="0"/>
              <a:t>Politické revoluce – konstituční vláda a osobní svoboda (VFR, 1848)</a:t>
            </a:r>
          </a:p>
          <a:p>
            <a:r>
              <a:rPr lang="cs-CZ" dirty="0"/>
              <a:t>Co je následkem čeho? </a:t>
            </a:r>
          </a:p>
          <a:p>
            <a:r>
              <a:rPr lang="cs-CZ" b="1" dirty="0"/>
              <a:t>Marx</a:t>
            </a:r>
            <a:r>
              <a:rPr lang="cs-CZ" dirty="0"/>
              <a:t> – ekonomika je základna</a:t>
            </a:r>
          </a:p>
          <a:p>
            <a:r>
              <a:rPr lang="cs-CZ" b="1" dirty="0"/>
              <a:t>Historický institucionalismus </a:t>
            </a:r>
            <a:r>
              <a:rPr lang="cs-CZ" dirty="0"/>
              <a:t>– změny v nastavení systému vedou k rozvoji ekonomiky</a:t>
            </a:r>
          </a:p>
        </p:txBody>
      </p:sp>
    </p:spTree>
    <p:extLst>
      <p:ext uri="{BB962C8B-B14F-4D97-AF65-F5344CB8AC3E}">
        <p14:creationId xmlns:p14="http://schemas.microsoft.com/office/powerpoint/2010/main" val="13267534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6C72-09B8-45E7-BE17-6686CDE8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AC1AA-A680-4D37-A50D-5BF9FA5E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ISI – </a:t>
            </a:r>
            <a:r>
              <a:rPr lang="cs-CZ" b="1" dirty="0"/>
              <a:t>zezačátku velmi rychlý růst</a:t>
            </a:r>
          </a:p>
          <a:p>
            <a:r>
              <a:rPr lang="cs-CZ" dirty="0"/>
              <a:t>60. a 70. léta – zlatá éra pro velkou část rozvojového světa</a:t>
            </a:r>
          </a:p>
          <a:p>
            <a:r>
              <a:rPr lang="cs-CZ" dirty="0"/>
              <a:t>Brazílie na začátku 70s – růst o 10 % ročně!</a:t>
            </a:r>
          </a:p>
          <a:p>
            <a:r>
              <a:rPr lang="cs-CZ" dirty="0"/>
              <a:t>&gt; velké sebevědomí a naděje do budoucna</a:t>
            </a:r>
          </a:p>
        </p:txBody>
      </p:sp>
    </p:spTree>
    <p:extLst>
      <p:ext uri="{BB962C8B-B14F-4D97-AF65-F5344CB8AC3E}">
        <p14:creationId xmlns:p14="http://schemas.microsoft.com/office/powerpoint/2010/main" val="2674352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6C72-09B8-45E7-BE17-6686CDE8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AC1AA-A680-4D37-A50D-5BF9FA5E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ISI – </a:t>
            </a:r>
            <a:r>
              <a:rPr lang="cs-CZ" b="1" dirty="0"/>
              <a:t>zezačátku velmi rychlý růst</a:t>
            </a:r>
          </a:p>
          <a:p>
            <a:r>
              <a:rPr lang="cs-CZ" dirty="0"/>
              <a:t>60. a 70. léta – zlatá éra pro velkou část rozvojového světa</a:t>
            </a:r>
          </a:p>
          <a:p>
            <a:r>
              <a:rPr lang="cs-CZ" dirty="0"/>
              <a:t>Brazílie na začátku 70s – růst o 10 % ročně!</a:t>
            </a:r>
          </a:p>
          <a:p>
            <a:r>
              <a:rPr lang="cs-CZ" dirty="0"/>
              <a:t>&gt; </a:t>
            </a:r>
            <a:r>
              <a:rPr lang="cs-CZ" b="1" dirty="0"/>
              <a:t>velké sebevědomí a naděje do budoucna </a:t>
            </a:r>
            <a:r>
              <a:rPr lang="cs-CZ" dirty="0"/>
              <a:t>&gt; UNCTAD, Valné shromáždění OSN – požadavky Nového mezinárodního ekonomického řádu</a:t>
            </a:r>
          </a:p>
        </p:txBody>
      </p:sp>
    </p:spTree>
    <p:extLst>
      <p:ext uri="{BB962C8B-B14F-4D97-AF65-F5344CB8AC3E}">
        <p14:creationId xmlns:p14="http://schemas.microsoft.com/office/powerpoint/2010/main" val="113956396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dirty="0"/>
              <a:t>Přetrvávající nerovnost (LATAM)</a:t>
            </a:r>
          </a:p>
        </p:txBody>
      </p:sp>
    </p:spTree>
    <p:extLst>
      <p:ext uri="{BB962C8B-B14F-4D97-AF65-F5344CB8AC3E}">
        <p14:creationId xmlns:p14="http://schemas.microsoft.com/office/powerpoint/2010/main" val="96206699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dirty="0"/>
              <a:t>Přetrvávající nerovnost (LATAM)</a:t>
            </a:r>
          </a:p>
          <a:p>
            <a:r>
              <a:rPr lang="cs-CZ" dirty="0"/>
              <a:t>Některé projekty </a:t>
            </a:r>
            <a:r>
              <a:rPr lang="cs-CZ" b="1" dirty="0"/>
              <a:t>neužitečné nebo komerčně neživotaschopné</a:t>
            </a:r>
          </a:p>
        </p:txBody>
      </p:sp>
    </p:spTree>
    <p:extLst>
      <p:ext uri="{BB962C8B-B14F-4D97-AF65-F5344CB8AC3E}">
        <p14:creationId xmlns:p14="http://schemas.microsoft.com/office/powerpoint/2010/main" val="309039798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dirty="0"/>
              <a:t>Přetrvávající nerovnost (LATAM)</a:t>
            </a:r>
          </a:p>
          <a:p>
            <a:r>
              <a:rPr lang="cs-CZ" dirty="0"/>
              <a:t>Některé projekty </a:t>
            </a:r>
            <a:r>
              <a:rPr lang="cs-CZ" b="1" dirty="0"/>
              <a:t>neužitečné nebo komerčně neživotaschopné</a:t>
            </a:r>
          </a:p>
          <a:p>
            <a:r>
              <a:rPr lang="cs-CZ" dirty="0"/>
              <a:t>Narůstající </a:t>
            </a:r>
            <a:r>
              <a:rPr lang="cs-CZ" b="1" dirty="0"/>
              <a:t>zahraniční dluh</a:t>
            </a:r>
          </a:p>
        </p:txBody>
      </p:sp>
    </p:spTree>
    <p:extLst>
      <p:ext uri="{BB962C8B-B14F-4D97-AF65-F5344CB8AC3E}">
        <p14:creationId xmlns:p14="http://schemas.microsoft.com/office/powerpoint/2010/main" val="63111039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dirty="0"/>
              <a:t>Přetrvávající nerovnost (LATAM)</a:t>
            </a:r>
          </a:p>
          <a:p>
            <a:r>
              <a:rPr lang="cs-CZ" dirty="0"/>
              <a:t>Některé projekty </a:t>
            </a:r>
            <a:r>
              <a:rPr lang="cs-CZ" b="1" dirty="0"/>
              <a:t>neužitečné nebo komerčně neživotaschopné</a:t>
            </a:r>
          </a:p>
          <a:p>
            <a:r>
              <a:rPr lang="cs-CZ" dirty="0"/>
              <a:t>Narůstající </a:t>
            </a:r>
            <a:r>
              <a:rPr lang="cs-CZ" b="1" dirty="0"/>
              <a:t>zahraniční dluh</a:t>
            </a:r>
          </a:p>
          <a:p>
            <a:r>
              <a:rPr lang="cs-CZ" dirty="0"/>
              <a:t>Nízký export a </a:t>
            </a:r>
            <a:r>
              <a:rPr lang="cs-CZ" b="1" dirty="0"/>
              <a:t>deficit na běžném účtu </a:t>
            </a:r>
            <a:r>
              <a:rPr lang="cs-CZ" dirty="0"/>
              <a:t>&gt; </a:t>
            </a:r>
            <a:r>
              <a:rPr lang="cs-CZ" b="1" dirty="0"/>
              <a:t>nedostatek cizích měn pro splácení dluhu</a:t>
            </a:r>
          </a:p>
        </p:txBody>
      </p:sp>
    </p:spTree>
    <p:extLst>
      <p:ext uri="{BB962C8B-B14F-4D97-AF65-F5344CB8AC3E}">
        <p14:creationId xmlns:p14="http://schemas.microsoft.com/office/powerpoint/2010/main" val="342463007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dirty="0"/>
              <a:t>Přetrvávající nerovnost (LATAM)</a:t>
            </a:r>
          </a:p>
          <a:p>
            <a:r>
              <a:rPr lang="cs-CZ" dirty="0"/>
              <a:t>Některé projekty </a:t>
            </a:r>
            <a:r>
              <a:rPr lang="cs-CZ" b="1" dirty="0"/>
              <a:t>neužitečné nebo komerčně neživotaschopné</a:t>
            </a:r>
          </a:p>
          <a:p>
            <a:r>
              <a:rPr lang="cs-CZ" dirty="0"/>
              <a:t>Narůstající </a:t>
            </a:r>
            <a:r>
              <a:rPr lang="cs-CZ" b="1" dirty="0"/>
              <a:t>zahraniční dluh</a:t>
            </a:r>
          </a:p>
          <a:p>
            <a:r>
              <a:rPr lang="cs-CZ" dirty="0"/>
              <a:t>Nízký export a </a:t>
            </a:r>
            <a:r>
              <a:rPr lang="cs-CZ" b="1" dirty="0"/>
              <a:t>deficit na běžném účtu </a:t>
            </a:r>
            <a:r>
              <a:rPr lang="cs-CZ" dirty="0"/>
              <a:t>&gt; </a:t>
            </a:r>
            <a:r>
              <a:rPr lang="cs-CZ" b="1" dirty="0"/>
              <a:t>nedostatek cizích měn pro splácení dluhu</a:t>
            </a:r>
          </a:p>
          <a:p>
            <a:r>
              <a:rPr lang="cs-CZ" dirty="0"/>
              <a:t>70s – ropný šok &gt; drahá ropa &gt; ještě větší obchodní deficit</a:t>
            </a:r>
          </a:p>
        </p:txBody>
      </p:sp>
    </p:spTree>
    <p:extLst>
      <p:ext uri="{BB962C8B-B14F-4D97-AF65-F5344CB8AC3E}">
        <p14:creationId xmlns:p14="http://schemas.microsoft.com/office/powerpoint/2010/main" val="391719313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Dluhová krize v 80. letech &gt; </a:t>
            </a:r>
            <a:r>
              <a:rPr lang="cs-CZ" b="1" dirty="0"/>
              <a:t>„ztracená dekáda“</a:t>
            </a:r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9630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Dluhová krize v 80. letech &gt; </a:t>
            </a:r>
            <a:r>
              <a:rPr lang="cs-CZ" b="1" dirty="0"/>
              <a:t>„ztracená dekáda“</a:t>
            </a:r>
          </a:p>
          <a:p>
            <a:endParaRPr lang="cs-CZ" dirty="0"/>
          </a:p>
          <a:p>
            <a:r>
              <a:rPr lang="cs-CZ" dirty="0"/>
              <a:t>Znechucená veřejnost + tlak IMF a WB </a:t>
            </a:r>
          </a:p>
          <a:p>
            <a:r>
              <a:rPr lang="cs-CZ" dirty="0"/>
              <a:t>&gt; přechod k volnému obchodu </a:t>
            </a:r>
          </a:p>
          <a:p>
            <a:r>
              <a:rPr lang="cs-CZ" b="1" dirty="0"/>
              <a:t>- interpretováno jako napodobování úspěšných vyspělých zemí a Asie!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60866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Dluhová krize v 80. letech &gt; </a:t>
            </a:r>
            <a:r>
              <a:rPr lang="cs-CZ" b="1" dirty="0"/>
              <a:t>„ztracená dekáda“</a:t>
            </a:r>
          </a:p>
          <a:p>
            <a:endParaRPr lang="cs-CZ" dirty="0"/>
          </a:p>
          <a:p>
            <a:r>
              <a:rPr lang="cs-CZ" dirty="0"/>
              <a:t>Znechucená veřejnost + tlak IMF a WB </a:t>
            </a:r>
          </a:p>
          <a:p>
            <a:r>
              <a:rPr lang="cs-CZ" dirty="0"/>
              <a:t>&gt; přechod k volnému obchodu </a:t>
            </a:r>
            <a:r>
              <a:rPr lang="cs-CZ" b="1" dirty="0"/>
              <a:t>- interpretováno jako napodobování úspěšných vyspělých zemí a Asie</a:t>
            </a:r>
          </a:p>
          <a:p>
            <a:endParaRPr lang="cs-CZ" dirty="0"/>
          </a:p>
          <a:p>
            <a:r>
              <a:rPr lang="cs-CZ" dirty="0"/>
              <a:t>Od té doby pomalý růst, žádná konvergence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9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než národním zájmem</a:t>
            </a:r>
          </a:p>
        </p:txBody>
      </p:sp>
    </p:spTree>
    <p:extLst>
      <p:ext uri="{BB962C8B-B14F-4D97-AF65-F5344CB8AC3E}">
        <p14:creationId xmlns:p14="http://schemas.microsoft.com/office/powerpoint/2010/main" val="258979913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en-US" dirty="0"/>
              <a:t>Export-oriented </a:t>
            </a:r>
            <a:r>
              <a:rPr lang="en-US" dirty="0" err="1"/>
              <a:t>industrialisation</a:t>
            </a:r>
            <a:r>
              <a:rPr lang="cs-CZ" dirty="0"/>
              <a:t>, EOI)</a:t>
            </a:r>
          </a:p>
        </p:txBody>
      </p:sp>
    </p:spTree>
    <p:extLst>
      <p:ext uri="{BB962C8B-B14F-4D97-AF65-F5344CB8AC3E}">
        <p14:creationId xmlns:p14="http://schemas.microsoft.com/office/powerpoint/2010/main" val="14641451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en-US" dirty="0"/>
              <a:t>Export-oriented </a:t>
            </a:r>
            <a:r>
              <a:rPr lang="en-US" dirty="0" err="1"/>
              <a:t>industrialisation</a:t>
            </a:r>
            <a:r>
              <a:rPr lang="cs-CZ" dirty="0"/>
              <a:t>, EOI)</a:t>
            </a:r>
          </a:p>
          <a:p>
            <a:r>
              <a:rPr lang="cs-CZ" dirty="0"/>
              <a:t>Asie</a:t>
            </a:r>
          </a:p>
        </p:txBody>
      </p:sp>
    </p:spTree>
    <p:extLst>
      <p:ext uri="{BB962C8B-B14F-4D97-AF65-F5344CB8AC3E}">
        <p14:creationId xmlns:p14="http://schemas.microsoft.com/office/powerpoint/2010/main" val="37657420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en-US" dirty="0"/>
              <a:t>Export-oriented </a:t>
            </a:r>
            <a:r>
              <a:rPr lang="en-US" dirty="0" err="1"/>
              <a:t>industrialisation</a:t>
            </a:r>
            <a:r>
              <a:rPr lang="cs-CZ" dirty="0"/>
              <a:t>, EOI)</a:t>
            </a:r>
          </a:p>
          <a:p>
            <a:r>
              <a:rPr lang="cs-CZ" dirty="0"/>
              <a:t>Asie </a:t>
            </a:r>
          </a:p>
          <a:p>
            <a:r>
              <a:rPr lang="cs-CZ" dirty="0"/>
              <a:t>- Japonsko</a:t>
            </a:r>
          </a:p>
          <a:p>
            <a:r>
              <a:rPr lang="cs-CZ" dirty="0"/>
              <a:t>- Korea, Taiwan, Singapur, Hong Kong</a:t>
            </a:r>
          </a:p>
          <a:p>
            <a:r>
              <a:rPr lang="cs-CZ" dirty="0"/>
              <a:t>- Čína</a:t>
            </a:r>
          </a:p>
        </p:txBody>
      </p:sp>
    </p:spTree>
    <p:extLst>
      <p:ext uri="{BB962C8B-B14F-4D97-AF65-F5344CB8AC3E}">
        <p14:creationId xmlns:p14="http://schemas.microsoft.com/office/powerpoint/2010/main" val="87045462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en-US" dirty="0"/>
              <a:t>Export-oriented </a:t>
            </a:r>
            <a:r>
              <a:rPr lang="en-US" dirty="0" err="1"/>
              <a:t>industrialisation</a:t>
            </a:r>
            <a:r>
              <a:rPr lang="cs-CZ" dirty="0"/>
              <a:t>, EOI)</a:t>
            </a:r>
          </a:p>
          <a:p>
            <a:r>
              <a:rPr lang="cs-CZ" dirty="0"/>
              <a:t>Asie </a:t>
            </a:r>
          </a:p>
          <a:p>
            <a:r>
              <a:rPr lang="cs-CZ" dirty="0"/>
              <a:t>- Japonsko</a:t>
            </a:r>
          </a:p>
          <a:p>
            <a:r>
              <a:rPr lang="cs-CZ" dirty="0"/>
              <a:t>- Korea, Taiwan, Singapur, Hong Kong</a:t>
            </a:r>
          </a:p>
          <a:p>
            <a:r>
              <a:rPr lang="cs-CZ" dirty="0"/>
              <a:t>- Čína</a:t>
            </a:r>
          </a:p>
          <a:p>
            <a:endParaRPr lang="cs-CZ" dirty="0"/>
          </a:p>
          <a:p>
            <a:r>
              <a:rPr lang="cs-CZ" dirty="0"/>
              <a:t>? - Vietnam, Malajsie, Laos, Bangladéš…?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54944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Také státem vedené!</a:t>
            </a:r>
          </a:p>
          <a:p>
            <a:r>
              <a:rPr lang="cs-CZ" b="1" dirty="0"/>
              <a:t>ALE usilující o zapojení se do mezinárodní obchodu</a:t>
            </a:r>
          </a:p>
        </p:txBody>
      </p:sp>
    </p:spTree>
    <p:extLst>
      <p:ext uri="{BB962C8B-B14F-4D97-AF65-F5344CB8AC3E}">
        <p14:creationId xmlns:p14="http://schemas.microsoft.com/office/powerpoint/2010/main" val="175536020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rozdíl – </a:t>
            </a:r>
            <a:r>
              <a:rPr lang="cs-CZ" b="1" dirty="0"/>
              <a:t>podhodnocená měna – podporuje export</a:t>
            </a:r>
          </a:p>
          <a:p>
            <a:r>
              <a:rPr lang="cs-CZ" dirty="0"/>
              <a:t>&gt; </a:t>
            </a:r>
            <a:r>
              <a:rPr lang="cs-CZ" b="1" dirty="0"/>
              <a:t>aktivní obchodní bilance &gt; devizové rezervy</a:t>
            </a:r>
            <a:r>
              <a:rPr lang="cs-CZ" dirty="0"/>
              <a:t>, ne dluh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66855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rozdíl – </a:t>
            </a:r>
            <a:r>
              <a:rPr lang="cs-CZ" b="1" dirty="0"/>
              <a:t>podhodnocená měna – podporuje export</a:t>
            </a:r>
          </a:p>
          <a:p>
            <a:r>
              <a:rPr lang="cs-CZ" dirty="0"/>
              <a:t>&gt; </a:t>
            </a:r>
            <a:r>
              <a:rPr lang="cs-CZ" b="1" dirty="0"/>
              <a:t>aktivní obchodní bilance &gt; devizové rezervy</a:t>
            </a:r>
            <a:r>
              <a:rPr lang="cs-CZ" dirty="0"/>
              <a:t>, ne dluh</a:t>
            </a:r>
          </a:p>
          <a:p>
            <a:endParaRPr lang="cs-CZ" dirty="0"/>
          </a:p>
          <a:p>
            <a:r>
              <a:rPr lang="cs-CZ" dirty="0"/>
              <a:t>Státní </a:t>
            </a:r>
            <a:r>
              <a:rPr lang="cs-CZ" b="1" dirty="0"/>
              <a:t>podpora vázaná na schopnost vyvážet </a:t>
            </a:r>
            <a:r>
              <a:rPr lang="cs-CZ" dirty="0"/>
              <a:t>– protože úspěch na domácím chráněném trhu nic neznamená</a:t>
            </a:r>
          </a:p>
          <a:p>
            <a:r>
              <a:rPr lang="cs-CZ" dirty="0"/>
              <a:t>= </a:t>
            </a:r>
            <a:r>
              <a:rPr lang="cs-CZ" b="1" dirty="0"/>
              <a:t>objektivní test</a:t>
            </a:r>
            <a:r>
              <a:rPr lang="cs-CZ" dirty="0"/>
              <a:t>, jestli státní podpora vede ke zvýšené efektivitě</a:t>
            </a:r>
          </a:p>
        </p:txBody>
      </p:sp>
    </p:spTree>
    <p:extLst>
      <p:ext uri="{BB962C8B-B14F-4D97-AF65-F5344CB8AC3E}">
        <p14:creationId xmlns:p14="http://schemas.microsoft.com/office/powerpoint/2010/main" val="245654347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rozdíl – </a:t>
            </a:r>
            <a:r>
              <a:rPr lang="cs-CZ" b="1" dirty="0"/>
              <a:t>podhodnocená měna – podporuje export</a:t>
            </a:r>
          </a:p>
          <a:p>
            <a:r>
              <a:rPr lang="cs-CZ" dirty="0"/>
              <a:t>&gt; </a:t>
            </a:r>
            <a:r>
              <a:rPr lang="cs-CZ" b="1" dirty="0"/>
              <a:t>aktivní obchodní bilance &gt; devizové rezervy</a:t>
            </a:r>
            <a:r>
              <a:rPr lang="cs-CZ" dirty="0"/>
              <a:t>, ne dluh</a:t>
            </a:r>
          </a:p>
          <a:p>
            <a:endParaRPr lang="cs-CZ" dirty="0"/>
          </a:p>
          <a:p>
            <a:r>
              <a:rPr lang="cs-CZ" dirty="0"/>
              <a:t>Státní </a:t>
            </a:r>
            <a:r>
              <a:rPr lang="cs-CZ" b="1" dirty="0"/>
              <a:t>podpora vázaná na schopnost vyvážet </a:t>
            </a:r>
            <a:r>
              <a:rPr lang="cs-CZ" dirty="0"/>
              <a:t>– protože úspěch na domácím chráněném trhu nic neznamená</a:t>
            </a:r>
          </a:p>
          <a:p>
            <a:r>
              <a:rPr lang="cs-CZ" dirty="0"/>
              <a:t>= </a:t>
            </a:r>
            <a:r>
              <a:rPr lang="cs-CZ" b="1" dirty="0"/>
              <a:t>objektivní test</a:t>
            </a:r>
            <a:r>
              <a:rPr lang="cs-CZ" dirty="0"/>
              <a:t>, jestli státní podpora vede ke zvýšené efektivitě</a:t>
            </a:r>
          </a:p>
          <a:p>
            <a:endParaRPr lang="cs-CZ" dirty="0"/>
          </a:p>
          <a:p>
            <a:r>
              <a:rPr lang="cs-CZ" dirty="0"/>
              <a:t>Podpora – typicky formou půjček od znárodněných bank – tento aspekt dost možná silnější než v LATAM!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719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2C40B-DEB3-4D6D-B993-A9D8257A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FEC15-F4A6-44EF-BCFF-0EF063232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Regulace zahraničních investic – </a:t>
            </a:r>
            <a:r>
              <a:rPr lang="cs-CZ" b="1" dirty="0"/>
              <a:t>překážky pro koupi firem zahraničním kapitálem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9269414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2C40B-DEB3-4D6D-B993-A9D8257A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FEC15-F4A6-44EF-BCFF-0EF063232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Zóny pro zpracování exportu</a:t>
            </a:r>
          </a:p>
          <a:p>
            <a:r>
              <a:rPr lang="cs-CZ" dirty="0"/>
              <a:t>- </a:t>
            </a:r>
            <a:r>
              <a:rPr lang="cs-CZ" b="1" dirty="0"/>
              <a:t>pobídky</a:t>
            </a:r>
            <a:r>
              <a:rPr lang="cs-CZ" dirty="0"/>
              <a:t> pro zahraniční investory (daňové prázdniny, zadarmo pozemek atd.)</a:t>
            </a:r>
          </a:p>
        </p:txBody>
      </p:sp>
    </p:spTree>
    <p:extLst>
      <p:ext uri="{BB962C8B-B14F-4D97-AF65-F5344CB8AC3E}">
        <p14:creationId xmlns:p14="http://schemas.microsoft.com/office/powerpoint/2010/main" val="296668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než národním zájmem</a:t>
            </a:r>
          </a:p>
          <a:p>
            <a:r>
              <a:rPr lang="cs-CZ" dirty="0"/>
              <a:t>Přechod na volný obchod na vrchol relativní vyspělosti</a:t>
            </a:r>
          </a:p>
        </p:txBody>
      </p:sp>
    </p:spTree>
    <p:extLst>
      <p:ext uri="{BB962C8B-B14F-4D97-AF65-F5344CB8AC3E}">
        <p14:creationId xmlns:p14="http://schemas.microsoft.com/office/powerpoint/2010/main" val="20131066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2C40B-DEB3-4D6D-B993-A9D8257A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FEC15-F4A6-44EF-BCFF-0EF063232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Zóny pro zpracování exportu</a:t>
            </a:r>
          </a:p>
          <a:p>
            <a:r>
              <a:rPr lang="cs-CZ" dirty="0"/>
              <a:t>- </a:t>
            </a:r>
            <a:r>
              <a:rPr lang="cs-CZ" b="1" dirty="0"/>
              <a:t>pobídky</a:t>
            </a:r>
            <a:r>
              <a:rPr lang="cs-CZ" dirty="0"/>
              <a:t> pro zahraniční investory (daňové prázdniny, zadarmo pozemek atd.)</a:t>
            </a:r>
          </a:p>
          <a:p>
            <a:r>
              <a:rPr lang="cs-CZ" dirty="0"/>
              <a:t>- </a:t>
            </a:r>
            <a:r>
              <a:rPr lang="cs-CZ" dirty="0" err="1"/>
              <a:t>TRIMs</a:t>
            </a:r>
            <a:r>
              <a:rPr lang="cs-CZ" dirty="0"/>
              <a:t> – potřeba používat </a:t>
            </a:r>
            <a:r>
              <a:rPr lang="cs-CZ" b="1" dirty="0"/>
              <a:t>lokálně vyráběné suroviny a součástky</a:t>
            </a:r>
            <a:r>
              <a:rPr lang="cs-CZ" dirty="0"/>
              <a:t>, sdílet duševní vlastnictví &gt; </a:t>
            </a:r>
            <a:r>
              <a:rPr lang="cs-CZ" b="1" dirty="0"/>
              <a:t>přenos know-how</a:t>
            </a:r>
          </a:p>
        </p:txBody>
      </p:sp>
    </p:spTree>
    <p:extLst>
      <p:ext uri="{BB962C8B-B14F-4D97-AF65-F5344CB8AC3E}">
        <p14:creationId xmlns:p14="http://schemas.microsoft.com/office/powerpoint/2010/main" val="402340010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F61B2-C343-4250-8CDF-041908C6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3E304-73D1-41DE-8306-8C561215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Postoj k investicím byl pragmatický – </a:t>
            </a:r>
            <a:r>
              <a:rPr lang="cs-CZ" b="1" dirty="0"/>
              <a:t>přilákat cizí kapitál, ale využít jej pro své účely, naučit se cizí technologie</a:t>
            </a:r>
          </a:p>
        </p:txBody>
      </p:sp>
    </p:spTree>
    <p:extLst>
      <p:ext uri="{BB962C8B-B14F-4D97-AF65-F5344CB8AC3E}">
        <p14:creationId xmlns:p14="http://schemas.microsoft.com/office/powerpoint/2010/main" val="190479300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F61B2-C343-4250-8CDF-041908C6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3E304-73D1-41DE-8306-8C561215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Postoj k investicím byl pragmatický – </a:t>
            </a:r>
            <a:r>
              <a:rPr lang="cs-CZ" b="1" dirty="0"/>
              <a:t>přilákat cizí kapitál, ale využít jej pro své účely, naučit se cizí technologie</a:t>
            </a:r>
          </a:p>
          <a:p>
            <a:endParaRPr lang="cs-CZ" dirty="0"/>
          </a:p>
          <a:p>
            <a:r>
              <a:rPr lang="cs-CZ" dirty="0"/>
              <a:t>= ani dogmatické nepřátelství k Západu, ani ochota se nechat vykořisťovat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92351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F4171-3470-477A-B70F-F7397E505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57AA3-A639-46AA-9269-A9A32403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Výsledky:</a:t>
            </a:r>
          </a:p>
          <a:p>
            <a:r>
              <a:rPr lang="cs-CZ" dirty="0"/>
              <a:t>Korea a Taiwan – jediné rozvojové země, které dohnaly od WWII vyspělý svět</a:t>
            </a:r>
          </a:p>
          <a:p>
            <a:r>
              <a:rPr lang="cs-CZ" dirty="0"/>
              <a:t>Čína – 30 let růst 10 % ročně, konkurenceschopnost v pokročilých technologických odvětvích v situaci, kdy mají HDP na osobu na úrovni Mexika</a:t>
            </a:r>
          </a:p>
          <a:p>
            <a:endParaRPr lang="cs-CZ" dirty="0"/>
          </a:p>
          <a:p>
            <a:r>
              <a:rPr lang="cs-CZ" dirty="0"/>
              <a:t>&gt; Další generace úspěšných států v Jihovýchodní Asii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94251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F61B2-C343-4250-8CDF-041908C6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3E304-73D1-41DE-8306-8C561215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Nebyl to volný trh!</a:t>
            </a:r>
          </a:p>
          <a:p>
            <a:r>
              <a:rPr lang="cs-CZ" dirty="0"/>
              <a:t>= politiky doporučovaná LATAM vlastně Asii vůbec nekopírovaly!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6101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C55F6-4FAB-4E58-B014-E63EA8A1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 toho plyne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561A-555F-475E-A831-7E749F822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64577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C55F6-4FAB-4E58-B014-E63EA8A1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vs průmyslová politika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561A-555F-475E-A831-7E749F822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Úspěch dnes přináší </a:t>
            </a:r>
            <a:r>
              <a:rPr lang="cs-CZ" b="1" dirty="0"/>
              <a:t>ne tolik klasický protekcionismus (cla), ale spíše průmyslová politika</a:t>
            </a:r>
          </a:p>
          <a:p>
            <a:r>
              <a:rPr lang="cs-CZ" dirty="0"/>
              <a:t>= subvence a </a:t>
            </a:r>
            <a:r>
              <a:rPr lang="cs-CZ" b="1" dirty="0"/>
              <a:t>další kroky odehrávající se uvnitř země, ne přímé omezování dovozu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64803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C55F6-4FAB-4E58-B014-E63EA8A1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vs průmyslová politika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561A-555F-475E-A831-7E749F822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Úspěch dnes přináší </a:t>
            </a:r>
            <a:r>
              <a:rPr lang="cs-CZ" b="1" dirty="0"/>
              <a:t>ne tolik klasický protekcionismus (cla), ale spíše průmyslová politika</a:t>
            </a:r>
          </a:p>
          <a:p>
            <a:r>
              <a:rPr lang="cs-CZ" dirty="0"/>
              <a:t>= subvence a </a:t>
            </a:r>
            <a:r>
              <a:rPr lang="cs-CZ" b="1" dirty="0"/>
              <a:t>další kroky odehrávající se uvnitř země, ne přímé omezování dovozu</a:t>
            </a:r>
          </a:p>
          <a:p>
            <a:endParaRPr lang="cs-CZ" dirty="0"/>
          </a:p>
          <a:p>
            <a:r>
              <a:rPr lang="cs-CZ" dirty="0"/>
              <a:t>Co zůstává nezměněné – </a:t>
            </a:r>
            <a:r>
              <a:rPr lang="cs-CZ" b="1" dirty="0"/>
              <a:t>že cesta k úspěchu vede přes industrializaci, která začíná typicky textilem</a:t>
            </a:r>
            <a:r>
              <a:rPr lang="cs-CZ" dirty="0"/>
              <a:t>, pak se přesunuje k elektronice nebo automobilům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64118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</p:txBody>
      </p:sp>
    </p:spTree>
    <p:extLst>
      <p:ext uri="{BB962C8B-B14F-4D97-AF65-F5344CB8AC3E}">
        <p14:creationId xmlns:p14="http://schemas.microsoft.com/office/powerpoint/2010/main" val="171076743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  <a:p>
            <a:r>
              <a:rPr lang="cs-CZ" b="1" dirty="0"/>
              <a:t>„</a:t>
            </a:r>
            <a:r>
              <a:rPr lang="cs-CZ" b="1" dirty="0" err="1"/>
              <a:t>low-hanging</a:t>
            </a:r>
            <a:r>
              <a:rPr lang="cs-CZ" b="1" dirty="0"/>
              <a:t> </a:t>
            </a:r>
            <a:r>
              <a:rPr lang="cs-CZ" b="1" dirty="0" err="1"/>
              <a:t>fruit</a:t>
            </a:r>
            <a:r>
              <a:rPr lang="cs-CZ" b="1" dirty="0"/>
              <a:t>“ </a:t>
            </a:r>
            <a:r>
              <a:rPr lang="cs-CZ" dirty="0"/>
              <a:t>– nejvíce očividně potřebné změny</a:t>
            </a:r>
          </a:p>
        </p:txBody>
      </p:sp>
    </p:spTree>
    <p:extLst>
      <p:ext uri="{BB962C8B-B14F-4D97-AF65-F5344CB8AC3E}">
        <p14:creationId xmlns:p14="http://schemas.microsoft.com/office/powerpoint/2010/main" val="2306364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3889</Words>
  <Application>Microsoft Office PowerPoint</Application>
  <PresentationFormat>Širokoúhlá obrazovka</PresentationFormat>
  <Paragraphs>457</Paragraphs>
  <Slides>117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117</vt:i4>
      </vt:variant>
    </vt:vector>
  </HeadingPairs>
  <TitlesOfParts>
    <vt:vector size="121" baseType="lpstr">
      <vt:lpstr>Arial</vt:lpstr>
      <vt:lpstr>Calibri</vt:lpstr>
      <vt:lpstr>Calibri Light</vt:lpstr>
      <vt:lpstr>Motiv Office</vt:lpstr>
      <vt:lpstr>Protekcionistické strategie rozvojových zemí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Rozvojové země v polovině 20. století</vt:lpstr>
      <vt:lpstr>Rozvojové země v polovině 20. století</vt:lpstr>
      <vt:lpstr>Rozvojové země v polovině 20. století</vt:lpstr>
      <vt:lpstr>Rozvojové země v polovině 20. století</vt:lpstr>
      <vt:lpstr>Rozvojové země v polovině 20. století</vt:lpstr>
      <vt:lpstr>Rozvojové země v polovině 20. století</vt:lpstr>
      <vt:lpstr>Rozvojové země v polovině 20. století</vt:lpstr>
      <vt:lpstr>Rozvojové země v polovině 20. století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Komunismus ve Třetím světě</vt:lpstr>
      <vt:lpstr>Hnutí nezúčastněných (NAM)</vt:lpstr>
      <vt:lpstr>Hnutí nezúčastněných (NAM)</vt:lpstr>
      <vt:lpstr>Hnutí nezúčastněných (NAM)</vt:lpstr>
      <vt:lpstr>Hnutí nezúčastněných (NAM)</vt:lpstr>
      <vt:lpstr>Anti-komunistické režimy</vt:lpstr>
      <vt:lpstr>Anti-komunistické režimy</vt:lpstr>
      <vt:lpstr>Anti-komunistické režimy</vt:lpstr>
      <vt:lpstr>Anti-komunistické režimy</vt:lpstr>
      <vt:lpstr>Anti-komunistické režimy</vt:lpstr>
      <vt:lpstr>Motivace rozvojových zemí pro protekcionismus</vt:lpstr>
      <vt:lpstr>Motivace rozvojových zemí pro protekcionismus</vt:lpstr>
      <vt:lpstr>Motivace rozvojových zemí pro protekcionismus</vt:lpstr>
      <vt:lpstr>Rozdíly oproti protekcionismu 19.století</vt:lpstr>
      <vt:lpstr>Rozdíly oproti protekcionismu 19.století</vt:lpstr>
      <vt:lpstr>Rozdíly oproti protekcionismu 19.století</vt:lpstr>
      <vt:lpstr>Prezentace aplikace PowerPoint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Co z toho plyne</vt:lpstr>
      <vt:lpstr>Obchodní vs průmyslová politika</vt:lpstr>
      <vt:lpstr>Obchodní vs průmyslová politika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Protekcionistické strategie rozvojových zemí</dc:title>
  <dc:creator>Petr Svatoň</dc:creator>
  <cp:lastModifiedBy>Petr Svatoň</cp:lastModifiedBy>
  <cp:revision>28</cp:revision>
  <dcterms:created xsi:type="dcterms:W3CDTF">2022-02-08T10:19:25Z</dcterms:created>
  <dcterms:modified xsi:type="dcterms:W3CDTF">2022-04-11T14:37:36Z</dcterms:modified>
</cp:coreProperties>
</file>