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407" r:id="rId2"/>
    <p:sldId id="322" r:id="rId3"/>
    <p:sldId id="324" r:id="rId4"/>
    <p:sldId id="262" r:id="rId5"/>
    <p:sldId id="390" r:id="rId6"/>
    <p:sldId id="299" r:id="rId7"/>
    <p:sldId id="263" r:id="rId8"/>
    <p:sldId id="276" r:id="rId9"/>
    <p:sldId id="408" r:id="rId10"/>
    <p:sldId id="264" r:id="rId11"/>
    <p:sldId id="346" r:id="rId12"/>
    <p:sldId id="300" r:id="rId13"/>
    <p:sldId id="279" r:id="rId14"/>
    <p:sldId id="301" r:id="rId15"/>
    <p:sldId id="281" r:id="rId16"/>
    <p:sldId id="286" r:id="rId17"/>
    <p:sldId id="309" r:id="rId18"/>
    <p:sldId id="310" r:id="rId19"/>
    <p:sldId id="311" r:id="rId20"/>
    <p:sldId id="282" r:id="rId21"/>
    <p:sldId id="283" r:id="rId22"/>
    <p:sldId id="284" r:id="rId23"/>
    <p:sldId id="290" r:id="rId24"/>
    <p:sldId id="288" r:id="rId25"/>
    <p:sldId id="289" r:id="rId26"/>
    <p:sldId id="291" r:id="rId27"/>
    <p:sldId id="285" r:id="rId28"/>
    <p:sldId id="313" r:id="rId29"/>
    <p:sldId id="292" r:id="rId30"/>
    <p:sldId id="296" r:id="rId31"/>
    <p:sldId id="293" r:id="rId32"/>
    <p:sldId id="295" r:id="rId33"/>
    <p:sldId id="294" r:id="rId34"/>
    <p:sldId id="297" r:id="rId35"/>
    <p:sldId id="409" r:id="rId36"/>
    <p:sldId id="410" r:id="rId37"/>
    <p:sldId id="411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0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93D86-956F-4B1C-BA53-08A31C1C640E}" type="datetimeFigureOut">
              <a:rPr lang="cs-CZ" smtClean="0"/>
              <a:t>09.05.2022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41594-B138-475D-B455-2111A8855C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419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C5A62-5AB2-4114-9EE0-AFB4EF25578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94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F20160-6E6D-4A2B-AF23-C07A54379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5E7BDEB-8D92-424C-B55A-C80629789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681F77-B7EB-4C6C-91FC-51C68DB86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AA8-AA4B-45D2-AC15-772479F65EE3}" type="datetimeFigureOut">
              <a:rPr lang="cs-CZ" smtClean="0"/>
              <a:t>09.05.2022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5749BD-90EE-4C0C-83D6-2C513BEFD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9DC3B3-3E76-4F79-A70D-30EFCEED3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1795-5915-4F76-938D-703F37ADA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301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3E6D16-3CE2-4FFB-9DC1-5EAD54637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D57C7D1-6072-48C2-AE2C-280D36705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7131A7-AD69-46E6-90B6-87C010DDF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AA8-AA4B-45D2-AC15-772479F65EE3}" type="datetimeFigureOut">
              <a:rPr lang="cs-CZ" smtClean="0"/>
              <a:t>09.05.2022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332A8D-88D1-440F-A490-123DB7024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F0773A-28CF-4DF3-AC11-147806B98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1795-5915-4F76-938D-703F37ADA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41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07F20B2-95E2-4A9B-9983-DC2DA72A3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6214CB9-03D5-4330-AFB8-850BE1D64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A5E5D7-936D-4DC9-91B6-B83D5898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AA8-AA4B-45D2-AC15-772479F65EE3}" type="datetimeFigureOut">
              <a:rPr lang="cs-CZ" smtClean="0"/>
              <a:t>09.05.2022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E3E5ED-1253-41BB-832A-D787DB8D6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775772-4506-4460-A306-5B03BFDF9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1795-5915-4F76-938D-703F37ADA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86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9ACC65-4AB5-43DD-82BF-38FC8F7F3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0D7B07-901D-4356-9F75-137C4CE64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493E7A-529E-46F5-B91B-5F03E9EC7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AA8-AA4B-45D2-AC15-772479F65EE3}" type="datetimeFigureOut">
              <a:rPr lang="cs-CZ" smtClean="0"/>
              <a:t>09.05.2022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6F0FF7-13CC-4F23-B8A1-EE4240B94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C91F4F-35AF-48A3-9721-D6ABBD0F7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1795-5915-4F76-938D-703F37ADA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869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B5CB41-251D-42E8-BFA3-5B1DA1F98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E6F1B44-3B9F-4699-93D3-00465887A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155ADE-1C71-449C-8479-48301000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AA8-AA4B-45D2-AC15-772479F65EE3}" type="datetimeFigureOut">
              <a:rPr lang="cs-CZ" smtClean="0"/>
              <a:t>09.05.2022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830A1A-1089-46CB-B25F-0F6B9A8E6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6D0512-6BC6-4421-B1D7-758B87A02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1795-5915-4F76-938D-703F37ADA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91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8F9184-AB8F-4F5C-A834-5B7BC1FFE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DA93AF-FEB1-4DB5-957F-B93A8F10C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6BBFDC6-B1D0-40F5-918F-57E2A2F14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0E6436-AB9E-46DD-AC98-091C9ECC2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AA8-AA4B-45D2-AC15-772479F65EE3}" type="datetimeFigureOut">
              <a:rPr lang="cs-CZ" smtClean="0"/>
              <a:t>09.05.2022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319D7D6-217B-4555-8ADE-394587A9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3C3601-BDEB-4C4F-9A6B-AF09EA043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1795-5915-4F76-938D-703F37ADA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36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9F0C95-6690-470C-905F-374D0E9D3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99B637F-9AF1-4DE3-A4A3-B69348244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24831E9-0314-4F6B-9C9C-A11876FA9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7016686-F2B7-4AE2-919C-03CA74A02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F28EC48-5ACF-4C32-A1BF-49E9065FB6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05E4BC0-94F3-450E-89F7-D4755DF45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AA8-AA4B-45D2-AC15-772479F65EE3}" type="datetimeFigureOut">
              <a:rPr lang="cs-CZ" smtClean="0"/>
              <a:t>09.05.2022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20E43DB-3353-4C56-83E2-CB47ACEC3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AC4D8CD-0780-472F-8413-B014370DC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1795-5915-4F76-938D-703F37ADA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38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1EB027-910C-4318-AE91-E46BADE54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76620F1-FB62-4E52-B0DB-0E71C10CD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AA8-AA4B-45D2-AC15-772479F65EE3}" type="datetimeFigureOut">
              <a:rPr lang="cs-CZ" smtClean="0"/>
              <a:t>09.05.2022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E3DCEA-7D4F-4311-B020-C7D1EA7E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F45BC9F-AA46-40F6-8CBD-5B1E8B44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1795-5915-4F76-938D-703F37ADA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3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B9599AC-DDFC-4980-9002-44D768D8B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AA8-AA4B-45D2-AC15-772479F65EE3}" type="datetimeFigureOut">
              <a:rPr lang="cs-CZ" smtClean="0"/>
              <a:t>09.05.2022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BD5B017-496A-4E12-8870-FB1753DBB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BB74BC3-CDAE-4721-9A15-9AAC54D6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1795-5915-4F76-938D-703F37ADA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31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96F8EA-C5F0-44B8-9E03-E5DA9589E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89AC28-99BF-4CAA-B50D-4C11A931D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D9C2DE8-0EAF-4EA7-A3DE-39DF7935A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810ACB1-8EC4-4BA2-B1B8-24D259EEB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AA8-AA4B-45D2-AC15-772479F65EE3}" type="datetimeFigureOut">
              <a:rPr lang="cs-CZ" smtClean="0"/>
              <a:t>09.05.2022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BF2802B-FCF0-429E-801A-F48DAE9CA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1748854-3B06-4D22-8476-EFD69342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1795-5915-4F76-938D-703F37ADA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37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F2A2C8-5487-41D7-A883-7A623968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381941A-724D-42D7-89AA-F0748F6A4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3AD3855-21DF-4ECD-BD5F-B20FC5C83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C1A042-968E-4A57-B010-79EF4D02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AA8-AA4B-45D2-AC15-772479F65EE3}" type="datetimeFigureOut">
              <a:rPr lang="cs-CZ" smtClean="0"/>
              <a:t>09.05.2022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070C7B7-4E80-4287-8F68-5D3C7870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F91190E-B1F2-4EFC-A0DA-699F9F9E1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1795-5915-4F76-938D-703F37ADA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21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E60D815-55C3-45D0-8522-2BF964422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C42734E-BE07-4CFA-941A-EA0EC2AC9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449290-1728-4DD8-BA98-D33D0899F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72AA8-AA4B-45D2-AC15-772479F65EE3}" type="datetimeFigureOut">
              <a:rPr lang="cs-CZ" smtClean="0"/>
              <a:t>09.05.2022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6B8A20-91DC-4959-A572-4EAA8A932C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B16066-1754-4E8B-BAA1-D1A4791C3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61795-5915-4F76-938D-703F37ADA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15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//upload.wikimedia.org/wikipedia/commons/f/fd/Bundesarchiv_Bild_183-B0527-0001-753,_Krefeld,_Hungerwinter,_Demonstration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30C2FE-4379-4AB7-B02B-391E5631C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338" y="1007749"/>
            <a:ext cx="10972799" cy="23876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latin typeface="+mn-lt"/>
              </a:rPr>
              <a:t>Evropa ve 2. pol. 20. století</a:t>
            </a:r>
            <a:endParaRPr lang="cs-CZ" sz="4800" b="1" dirty="0">
              <a:latin typeface="+mn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B975942-B5B7-4B02-8001-C26FC1227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001"/>
            <a:ext cx="9144000" cy="1655762"/>
          </a:xfrm>
        </p:spPr>
        <p:txBody>
          <a:bodyPr>
            <a:normAutofit/>
          </a:bodyPr>
          <a:lstStyle/>
          <a:p>
            <a:r>
              <a:rPr lang="cs-CZ" b="1" dirty="0"/>
              <a:t>Evropa ve světové ekonomice </a:t>
            </a:r>
          </a:p>
          <a:p>
            <a:r>
              <a:rPr lang="cs-CZ" b="1" dirty="0" smtClean="0"/>
              <a:t>2022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56152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224" y="0"/>
            <a:ext cx="10515600" cy="1325563"/>
          </a:xfrm>
        </p:spPr>
        <p:txBody>
          <a:bodyPr/>
          <a:lstStyle/>
          <a:p>
            <a:pPr algn="ctr"/>
            <a:r>
              <a:rPr lang="cs-CZ" sz="4000" b="1" dirty="0">
                <a:solidFill>
                  <a:srgbClr val="0070C0"/>
                </a:solidFill>
                <a:latin typeface="+mn-lt"/>
              </a:rPr>
              <a:t>Francie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68761"/>
            <a:ext cx="10719062" cy="485740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Nejvíce </a:t>
            </a:r>
            <a:r>
              <a:rPr lang="cs-CZ" b="1" dirty="0"/>
              <a:t>chráněná ekonomika</a:t>
            </a:r>
            <a:r>
              <a:rPr lang="cs-CZ" dirty="0"/>
              <a:t>, mezi </a:t>
            </a:r>
            <a:r>
              <a:rPr lang="cs-CZ" dirty="0" smtClean="0"/>
              <a:t>válkami – </a:t>
            </a:r>
            <a:r>
              <a:rPr lang="cs-CZ" dirty="0" err="1"/>
              <a:t>podrozvinutý</a:t>
            </a:r>
            <a:r>
              <a:rPr lang="cs-CZ" dirty="0"/>
              <a:t> průmysl;</a:t>
            </a:r>
          </a:p>
          <a:p>
            <a:r>
              <a:rPr lang="cs-CZ" dirty="0"/>
              <a:t>Dvojnásobný </a:t>
            </a:r>
            <a:r>
              <a:rPr lang="cs-CZ" b="1" dirty="0"/>
              <a:t>růst</a:t>
            </a:r>
            <a:r>
              <a:rPr lang="cs-CZ" dirty="0"/>
              <a:t> </a:t>
            </a:r>
            <a:r>
              <a:rPr lang="cs-CZ" b="1" dirty="0">
                <a:solidFill>
                  <a:srgbClr val="0070C0"/>
                </a:solidFill>
              </a:rPr>
              <a:t>GER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–&gt; </a:t>
            </a:r>
            <a:r>
              <a:rPr lang="cs-CZ" b="1" dirty="0"/>
              <a:t>problém</a:t>
            </a:r>
            <a:r>
              <a:rPr lang="cs-CZ" dirty="0"/>
              <a:t>: </a:t>
            </a:r>
            <a:r>
              <a:rPr lang="cs-CZ" b="1" dirty="0" err="1">
                <a:solidFill>
                  <a:srgbClr val="0070C0"/>
                </a:solidFill>
              </a:rPr>
              <a:t>Monetův</a:t>
            </a:r>
            <a:r>
              <a:rPr lang="cs-CZ" b="1" dirty="0">
                <a:solidFill>
                  <a:srgbClr val="0070C0"/>
                </a:solidFill>
              </a:rPr>
              <a:t> plán </a:t>
            </a:r>
            <a:r>
              <a:rPr lang="cs-CZ" dirty="0"/>
              <a:t>1946 (rozvoj </a:t>
            </a:r>
            <a:r>
              <a:rPr lang="cs-CZ" b="1" dirty="0"/>
              <a:t>průmyslu</a:t>
            </a:r>
            <a:r>
              <a:rPr lang="cs-CZ" dirty="0"/>
              <a:t>, kapacity do uhlí, oceli, elektrických a zemědělských strojů, dopravních prostředků);</a:t>
            </a:r>
          </a:p>
          <a:p>
            <a:r>
              <a:rPr lang="cs-CZ" dirty="0"/>
              <a:t>Dlouhodobé </a:t>
            </a:r>
            <a:r>
              <a:rPr lang="cs-CZ" b="1" dirty="0"/>
              <a:t>půjčky</a:t>
            </a:r>
            <a:r>
              <a:rPr lang="cs-CZ" dirty="0"/>
              <a:t> velkých </a:t>
            </a:r>
            <a:r>
              <a:rPr lang="cs-CZ" b="1" dirty="0"/>
              <a:t>bank </a:t>
            </a:r>
            <a:r>
              <a:rPr lang="cs-CZ" b="1" dirty="0">
                <a:solidFill>
                  <a:srgbClr val="0070C0"/>
                </a:solidFill>
              </a:rPr>
              <a:t>prioritním odvětvím</a:t>
            </a:r>
            <a:r>
              <a:rPr lang="cs-CZ" dirty="0"/>
              <a:t>; snaha o </a:t>
            </a:r>
            <a:r>
              <a:rPr lang="cs-CZ" b="1" dirty="0"/>
              <a:t>průmyslovou </a:t>
            </a:r>
            <a:r>
              <a:rPr lang="cs-CZ" b="1" dirty="0">
                <a:solidFill>
                  <a:srgbClr val="0070C0"/>
                </a:solidFill>
              </a:rPr>
              <a:t>nezávislost</a:t>
            </a:r>
            <a:r>
              <a:rPr lang="cs-CZ" b="1" dirty="0"/>
              <a:t> </a:t>
            </a:r>
            <a:r>
              <a:rPr lang="cs-CZ" dirty="0"/>
              <a:t>na GER -&gt; zdroje do průmyslových investic (vs. spotřební zboží a bydlení);</a:t>
            </a:r>
          </a:p>
          <a:p>
            <a:r>
              <a:rPr lang="cs-CZ" b="1" dirty="0"/>
              <a:t>Indikativní </a:t>
            </a:r>
            <a:r>
              <a:rPr lang="cs-CZ" b="1" dirty="0">
                <a:solidFill>
                  <a:srgbClr val="0070C0"/>
                </a:solidFill>
              </a:rPr>
              <a:t>plánování</a:t>
            </a:r>
            <a:r>
              <a:rPr lang="cs-CZ" b="1" dirty="0"/>
              <a:t> </a:t>
            </a:r>
            <a:r>
              <a:rPr lang="cs-CZ" dirty="0"/>
              <a:t>- </a:t>
            </a:r>
            <a:r>
              <a:rPr lang="cs-CZ" b="1" dirty="0"/>
              <a:t>technokraté</a:t>
            </a:r>
            <a:r>
              <a:rPr lang="cs-CZ" dirty="0"/>
              <a:t> (E</a:t>
            </a:r>
            <a:r>
              <a:rPr lang="cs-CZ" dirty="0" smtClean="0"/>
              <a:t>. integrace</a:t>
            </a:r>
            <a:r>
              <a:rPr lang="cs-CZ" dirty="0"/>
              <a:t>);</a:t>
            </a:r>
          </a:p>
          <a:p>
            <a:r>
              <a:rPr lang="cs-CZ" dirty="0"/>
              <a:t>Problém s </a:t>
            </a:r>
            <a:r>
              <a:rPr lang="cs-CZ" b="1" dirty="0"/>
              <a:t>platební bilancí </a:t>
            </a:r>
            <a:r>
              <a:rPr lang="cs-CZ" dirty="0"/>
              <a:t>(protekce), neochota devalvovat, náklady </a:t>
            </a:r>
            <a:r>
              <a:rPr lang="cs-CZ" b="1" dirty="0"/>
              <a:t>válek</a:t>
            </a:r>
            <a:r>
              <a:rPr lang="cs-CZ" dirty="0"/>
              <a:t> v </a:t>
            </a:r>
            <a:r>
              <a:rPr lang="cs-CZ" b="1" dirty="0"/>
              <a:t>koloniích</a:t>
            </a:r>
            <a:r>
              <a:rPr lang="cs-CZ" dirty="0"/>
              <a:t>, nedaří se moderovat </a:t>
            </a:r>
            <a:r>
              <a:rPr lang="cs-CZ" b="1" dirty="0">
                <a:solidFill>
                  <a:srgbClr val="0070C0"/>
                </a:solidFill>
              </a:rPr>
              <a:t>mzdy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(gen. stávka 1953 +10%);</a:t>
            </a:r>
          </a:p>
          <a:p>
            <a:r>
              <a:rPr lang="cs-CZ" dirty="0"/>
              <a:t>Přesto </a:t>
            </a:r>
            <a:r>
              <a:rPr lang="cs-CZ" b="1" dirty="0"/>
              <a:t>solidní růst </a:t>
            </a:r>
            <a:r>
              <a:rPr lang="cs-CZ" dirty="0"/>
              <a:t>– přesun síly z </a:t>
            </a:r>
            <a:r>
              <a:rPr lang="cs-CZ" b="1" dirty="0">
                <a:solidFill>
                  <a:srgbClr val="0070C0"/>
                </a:solidFill>
              </a:rPr>
              <a:t>AGRI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do INDU -&gt; zvýšení produktivity AGRI (rodinné farmy);</a:t>
            </a:r>
          </a:p>
          <a:p>
            <a:r>
              <a:rPr lang="cs-CZ" b="1" dirty="0"/>
              <a:t>Vyčerpání</a:t>
            </a:r>
            <a:r>
              <a:rPr lang="cs-CZ" dirty="0"/>
              <a:t> –&gt; návrat da </a:t>
            </a:r>
            <a:r>
              <a:rPr lang="cs-CZ" b="1" dirty="0" err="1"/>
              <a:t>Gaulla</a:t>
            </a:r>
            <a:r>
              <a:rPr lang="cs-CZ" dirty="0"/>
              <a:t> (1958) </a:t>
            </a:r>
            <a:r>
              <a:rPr lang="cs-CZ" b="1" dirty="0"/>
              <a:t>reorientace</a:t>
            </a:r>
            <a:r>
              <a:rPr lang="cs-CZ" dirty="0"/>
              <a:t> více na </a:t>
            </a:r>
            <a:r>
              <a:rPr lang="cs-CZ" b="1" dirty="0"/>
              <a:t>trh</a:t>
            </a:r>
            <a:r>
              <a:rPr lang="cs-CZ" dirty="0"/>
              <a:t>; </a:t>
            </a:r>
          </a:p>
          <a:p>
            <a:pPr lvl="1"/>
            <a:r>
              <a:rPr lang="cs-CZ" b="1" dirty="0" err="1">
                <a:solidFill>
                  <a:srgbClr val="0070C0"/>
                </a:solidFill>
              </a:rPr>
              <a:t>Rueffův</a:t>
            </a:r>
            <a:r>
              <a:rPr lang="cs-CZ" b="1" dirty="0">
                <a:solidFill>
                  <a:srgbClr val="0070C0"/>
                </a:solidFill>
              </a:rPr>
              <a:t> plán</a:t>
            </a:r>
            <a:r>
              <a:rPr lang="cs-CZ" b="1" dirty="0"/>
              <a:t> </a:t>
            </a:r>
            <a:r>
              <a:rPr lang="cs-CZ" dirty="0"/>
              <a:t>(1958) – </a:t>
            </a:r>
            <a:r>
              <a:rPr lang="cs-CZ" b="1" dirty="0"/>
              <a:t>devalvace</a:t>
            </a:r>
            <a:r>
              <a:rPr lang="cs-CZ" dirty="0"/>
              <a:t>, </a:t>
            </a:r>
            <a:r>
              <a:rPr lang="cs-CZ" b="1" dirty="0"/>
              <a:t>škrty</a:t>
            </a:r>
            <a:r>
              <a:rPr lang="cs-CZ" dirty="0"/>
              <a:t> v subvencích, vyšší ceny potravin a zboží; tlak na </a:t>
            </a:r>
            <a:r>
              <a:rPr lang="cs-CZ" b="1" dirty="0"/>
              <a:t>investice</a:t>
            </a:r>
            <a:r>
              <a:rPr lang="cs-CZ" dirty="0"/>
              <a:t> do </a:t>
            </a:r>
            <a:r>
              <a:rPr lang="cs-CZ" b="1" dirty="0"/>
              <a:t>exportního</a:t>
            </a:r>
            <a:r>
              <a:rPr lang="cs-CZ" dirty="0"/>
              <a:t> průmyslu, rozvoj </a:t>
            </a:r>
            <a:r>
              <a:rPr lang="cs-CZ" b="1" dirty="0"/>
              <a:t>energetiky</a:t>
            </a:r>
            <a:r>
              <a:rPr lang="cs-CZ" dirty="0"/>
              <a:t> (ropa z Afriky a jádro);</a:t>
            </a:r>
          </a:p>
        </p:txBody>
      </p:sp>
    </p:spTree>
    <p:extLst>
      <p:ext uri="{BB962C8B-B14F-4D97-AF65-F5344CB8AC3E}">
        <p14:creationId xmlns:p14="http://schemas.microsoft.com/office/powerpoint/2010/main" val="2694289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23120\Desktop\WIK_De-Gaulle+Adenauer.jpg">
            <a:extLst>
              <a:ext uri="{FF2B5EF4-FFF2-40B4-BE49-F238E27FC236}">
                <a16:creationId xmlns:a16="http://schemas.microsoft.com/office/drawing/2014/main" id="{DA9713E9-E71B-480D-AE4B-B215218BA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0"/>
            <a:ext cx="4835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1AE7BDE6-5F76-4902-A889-D1D0E548CF75}"/>
              </a:ext>
            </a:extLst>
          </p:cNvPr>
          <p:cNvSpPr/>
          <p:nvPr/>
        </p:nvSpPr>
        <p:spPr>
          <a:xfrm>
            <a:off x="6410227" y="2150106"/>
            <a:ext cx="45625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Ch. De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Gaulle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provisional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1944-1946; president 1959-1969;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K.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Adenauer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chancelor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 GER 1949-1963;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1/1963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(72 and 87)</a:t>
            </a:r>
            <a:endParaRPr lang="cs-CZ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4143" y="260648"/>
            <a:ext cx="10510887" cy="6361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40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cs-CZ" sz="4000" b="1" dirty="0">
                <a:solidFill>
                  <a:srgbClr val="0070C0"/>
                </a:solidFill>
              </a:rPr>
              <a:t>Itálie</a:t>
            </a:r>
            <a:endParaRPr lang="cs-CZ" sz="3500" dirty="0"/>
          </a:p>
          <a:p>
            <a:pPr marL="540000" lvl="1"/>
            <a:r>
              <a:rPr lang="cs-CZ" sz="2000" dirty="0"/>
              <a:t>Kolaps </a:t>
            </a:r>
            <a:r>
              <a:rPr lang="cs-CZ" sz="2000" b="1" dirty="0"/>
              <a:t>fašistického korporativismu </a:t>
            </a:r>
            <a:r>
              <a:rPr lang="cs-CZ" sz="2000" dirty="0"/>
              <a:t>&lt;–&gt; hrozba </a:t>
            </a:r>
            <a:r>
              <a:rPr lang="cs-CZ" sz="2000" b="1" dirty="0"/>
              <a:t>komunizmu</a:t>
            </a:r>
            <a:r>
              <a:rPr lang="cs-CZ" sz="2000" dirty="0"/>
              <a:t> (angažmá </a:t>
            </a:r>
            <a:r>
              <a:rPr lang="cs-CZ" sz="2000" b="1" dirty="0"/>
              <a:t>US</a:t>
            </a:r>
            <a:r>
              <a:rPr lang="cs-CZ" sz="2000" dirty="0"/>
              <a:t>);</a:t>
            </a:r>
          </a:p>
          <a:p>
            <a:pPr marL="540000" lvl="1"/>
            <a:r>
              <a:rPr lang="cs-CZ" sz="2000" dirty="0"/>
              <a:t>Ekonomická </a:t>
            </a:r>
            <a:r>
              <a:rPr lang="cs-CZ" sz="2000" b="1" dirty="0"/>
              <a:t>struktura</a:t>
            </a:r>
            <a:r>
              <a:rPr lang="cs-CZ" sz="2000" dirty="0"/>
              <a:t> zcela </a:t>
            </a:r>
            <a:r>
              <a:rPr lang="cs-CZ" sz="2000" b="1" dirty="0"/>
              <a:t>nevhodná</a:t>
            </a:r>
            <a:r>
              <a:rPr lang="cs-CZ" sz="2000" dirty="0"/>
              <a:t>: </a:t>
            </a:r>
            <a:r>
              <a:rPr lang="cs-CZ" sz="2000" b="1" dirty="0"/>
              <a:t>zemědělská</a:t>
            </a:r>
            <a:r>
              <a:rPr lang="cs-CZ" sz="2000" dirty="0"/>
              <a:t> země s </a:t>
            </a:r>
            <a:r>
              <a:rPr lang="cs-CZ" sz="2000" b="1" dirty="0"/>
              <a:t>tradičním</a:t>
            </a:r>
            <a:r>
              <a:rPr lang="cs-CZ" sz="2000" dirty="0"/>
              <a:t> průmyslem (textil a obuv); sociální </a:t>
            </a:r>
            <a:r>
              <a:rPr lang="cs-CZ" sz="2000" b="1" dirty="0"/>
              <a:t>dialog obtížný </a:t>
            </a:r>
            <a:r>
              <a:rPr lang="cs-CZ" sz="2000" dirty="0"/>
              <a:t>(odbory dle politického klíče); </a:t>
            </a:r>
          </a:p>
          <a:p>
            <a:pPr marL="940050" lvl="2"/>
            <a:r>
              <a:rPr lang="cs-CZ" sz="1800" b="1" dirty="0"/>
              <a:t>politika</a:t>
            </a:r>
            <a:r>
              <a:rPr lang="cs-CZ" sz="1800" dirty="0"/>
              <a:t> vlád: </a:t>
            </a:r>
            <a:r>
              <a:rPr lang="cs-CZ" sz="1800" b="1" dirty="0"/>
              <a:t>protekce</a:t>
            </a:r>
            <a:r>
              <a:rPr lang="cs-CZ" sz="1800" dirty="0"/>
              <a:t>, růst </a:t>
            </a:r>
            <a:r>
              <a:rPr lang="cs-CZ" sz="1800" b="1" dirty="0"/>
              <a:t>mezd</a:t>
            </a:r>
            <a:r>
              <a:rPr lang="cs-CZ" sz="1800" dirty="0"/>
              <a:t> a </a:t>
            </a:r>
            <a:r>
              <a:rPr lang="cs-CZ" sz="1800" b="1" dirty="0"/>
              <a:t>smír</a:t>
            </a:r>
            <a:r>
              <a:rPr lang="cs-CZ" sz="1800" dirty="0"/>
              <a:t>; </a:t>
            </a:r>
          </a:p>
          <a:p>
            <a:pPr marL="940050" lvl="2"/>
            <a:endParaRPr lang="cs-CZ" sz="1000" dirty="0"/>
          </a:p>
          <a:p>
            <a:pPr marL="540000" lvl="1"/>
            <a:r>
              <a:rPr lang="cs-CZ" sz="2000" dirty="0"/>
              <a:t>Přesto </a:t>
            </a:r>
            <a:r>
              <a:rPr lang="cs-CZ" sz="2000" b="1" dirty="0"/>
              <a:t>rychlý růst </a:t>
            </a:r>
            <a:r>
              <a:rPr lang="cs-CZ" sz="2000" dirty="0"/>
              <a:t>(</a:t>
            </a:r>
            <a:r>
              <a:rPr lang="cs-CZ" sz="2000" b="1" dirty="0"/>
              <a:t>AGRI</a:t>
            </a:r>
            <a:r>
              <a:rPr lang="cs-CZ" sz="2000" dirty="0"/>
              <a:t> z 46 na 36% za 7 let); </a:t>
            </a:r>
            <a:r>
              <a:rPr lang="cs-CZ" sz="2000" b="1" dirty="0"/>
              <a:t>průmysl</a:t>
            </a:r>
            <a:r>
              <a:rPr lang="cs-CZ" sz="2000" dirty="0"/>
              <a:t> a </a:t>
            </a:r>
            <a:r>
              <a:rPr lang="cs-CZ" sz="2000" b="1" dirty="0"/>
              <a:t>banky</a:t>
            </a:r>
            <a:r>
              <a:rPr lang="cs-CZ" sz="2000" dirty="0"/>
              <a:t> pod </a:t>
            </a:r>
            <a:r>
              <a:rPr lang="cs-CZ" sz="2000" b="1" dirty="0"/>
              <a:t>veřejnou</a:t>
            </a:r>
            <a:r>
              <a:rPr lang="cs-CZ" sz="2000" dirty="0"/>
              <a:t> kontrolou; </a:t>
            </a:r>
            <a:r>
              <a:rPr lang="cs-CZ" sz="2000" b="1" dirty="0"/>
              <a:t>malé podniky </a:t>
            </a:r>
            <a:r>
              <a:rPr lang="cs-CZ" sz="2000" dirty="0"/>
              <a:t>– masová výroba na počátku;</a:t>
            </a:r>
          </a:p>
          <a:p>
            <a:pPr marL="940050" lvl="2"/>
            <a:r>
              <a:rPr lang="cs-CZ" sz="1800" dirty="0"/>
              <a:t>FIAT, </a:t>
            </a:r>
            <a:r>
              <a:rPr lang="cs-CZ" sz="1800" b="1" dirty="0"/>
              <a:t>energetika</a:t>
            </a:r>
            <a:r>
              <a:rPr lang="cs-CZ" sz="1800" dirty="0"/>
              <a:t> (ropa a plyn); </a:t>
            </a:r>
          </a:p>
          <a:p>
            <a:pPr marL="940050" lvl="2"/>
            <a:r>
              <a:rPr lang="cs-CZ" sz="1800" dirty="0"/>
              <a:t>tradice </a:t>
            </a:r>
            <a:r>
              <a:rPr lang="cs-CZ" sz="1800" b="1" dirty="0"/>
              <a:t>spotřebního zboží </a:t>
            </a:r>
            <a:r>
              <a:rPr lang="cs-CZ" sz="1800" dirty="0"/>
              <a:t>(textil); postupem času přesun na </a:t>
            </a:r>
            <a:r>
              <a:rPr lang="cs-CZ" sz="1800" b="1" dirty="0"/>
              <a:t>méně náročné </a:t>
            </a:r>
            <a:r>
              <a:rPr lang="cs-CZ" sz="1800" dirty="0"/>
              <a:t>ale (na nenáročném trhu) </a:t>
            </a:r>
            <a:r>
              <a:rPr lang="cs-CZ" sz="1800" b="1" dirty="0"/>
              <a:t>poptávané</a:t>
            </a:r>
            <a:r>
              <a:rPr lang="cs-CZ" sz="1800" dirty="0"/>
              <a:t> produkty (skútry, ledničky); </a:t>
            </a:r>
          </a:p>
          <a:p>
            <a:pPr marL="940050" lvl="2"/>
            <a:r>
              <a:rPr lang="cs-CZ" sz="1800" dirty="0"/>
              <a:t>reorientace ze SZM na E </a:t>
            </a:r>
            <a:r>
              <a:rPr lang="cs-CZ" sz="1800" b="1" dirty="0"/>
              <a:t>vnitřní trh</a:t>
            </a:r>
            <a:r>
              <a:rPr lang="cs-CZ" sz="1800" dirty="0"/>
              <a:t>;</a:t>
            </a:r>
          </a:p>
          <a:p>
            <a:pPr lvl="1"/>
            <a:endParaRPr lang="cs-CZ" sz="17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0057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3120\Desktop\fran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56" y="23569"/>
            <a:ext cx="32115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ranco a Salazar — Česká televize">
            <a:extLst>
              <a:ext uri="{FF2B5EF4-FFF2-40B4-BE49-F238E27FC236}">
                <a16:creationId xmlns:a16="http://schemas.microsoft.com/office/drawing/2014/main" id="{ECC595F5-8E6A-4189-832A-6FBD73927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34" y="515125"/>
            <a:ext cx="57150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830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-99392"/>
            <a:ext cx="8229600" cy="1143000"/>
          </a:xfrm>
        </p:spPr>
        <p:txBody>
          <a:bodyPr/>
          <a:lstStyle/>
          <a:p>
            <a:pPr algn="ctr"/>
            <a:r>
              <a:rPr lang="cs-CZ" sz="3200" b="1" dirty="0">
                <a:solidFill>
                  <a:srgbClr val="0070C0"/>
                </a:solidFill>
                <a:latin typeface="+mn-lt"/>
              </a:rPr>
              <a:t>Španělsko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6755" y="645326"/>
            <a:ext cx="10671142" cy="583264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cs-CZ" sz="2900" dirty="0"/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4200" dirty="0"/>
              <a:t>Pod Francem ve 40.letech </a:t>
            </a:r>
            <a:r>
              <a:rPr lang="cs-CZ" sz="4200" b="1" dirty="0"/>
              <a:t>regrese</a:t>
            </a:r>
            <a:r>
              <a:rPr lang="cs-CZ" sz="4200" dirty="0"/>
              <a:t>; zákaz vlastnění </a:t>
            </a:r>
            <a:r>
              <a:rPr lang="cs-CZ" sz="4200" b="1" dirty="0"/>
              <a:t>zahraničními firmami</a:t>
            </a:r>
            <a:r>
              <a:rPr lang="cs-CZ" sz="4200" dirty="0"/>
              <a:t>, cenové </a:t>
            </a:r>
            <a:r>
              <a:rPr lang="cs-CZ" sz="4200" b="1" dirty="0"/>
              <a:t>kontroly</a:t>
            </a:r>
            <a:r>
              <a:rPr lang="cs-CZ" sz="4200" dirty="0"/>
              <a:t> a </a:t>
            </a:r>
            <a:r>
              <a:rPr lang="cs-CZ" sz="4200" b="1" dirty="0"/>
              <a:t>monopolní</a:t>
            </a:r>
            <a:r>
              <a:rPr lang="cs-CZ" sz="4200" dirty="0"/>
              <a:t> průmysl; ekonomická </a:t>
            </a:r>
            <a:r>
              <a:rPr lang="cs-CZ" sz="4200" b="1" dirty="0"/>
              <a:t>soběstačnost</a:t>
            </a:r>
            <a:r>
              <a:rPr lang="cs-CZ" sz="4200" dirty="0"/>
              <a:t> a </a:t>
            </a:r>
            <a:r>
              <a:rPr lang="cs-CZ" sz="4200" b="1" dirty="0"/>
              <a:t>dotované potraviny </a:t>
            </a:r>
            <a:r>
              <a:rPr lang="cs-CZ" sz="4200" dirty="0"/>
              <a:t>pro města;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4200" dirty="0"/>
              <a:t>Přesto </a:t>
            </a:r>
            <a:r>
              <a:rPr lang="cs-CZ" sz="4200" b="1" dirty="0"/>
              <a:t>značný růst </a:t>
            </a:r>
            <a:r>
              <a:rPr lang="cs-CZ" sz="4200" dirty="0"/>
              <a:t>v 50.letech; </a:t>
            </a:r>
            <a:r>
              <a:rPr lang="cs-CZ" sz="4200" b="1" dirty="0"/>
              <a:t>korporativistická</a:t>
            </a:r>
            <a:r>
              <a:rPr lang="cs-CZ" sz="4200" dirty="0"/>
              <a:t> struktura umožňovala </a:t>
            </a:r>
            <a:r>
              <a:rPr lang="cs-CZ" sz="4200" b="1" dirty="0"/>
              <a:t>fixovat</a:t>
            </a:r>
            <a:r>
              <a:rPr lang="cs-CZ" sz="4200" dirty="0"/>
              <a:t> </a:t>
            </a:r>
            <a:r>
              <a:rPr lang="cs-CZ" sz="4200" b="1" dirty="0"/>
              <a:t>mzdy</a:t>
            </a:r>
            <a:r>
              <a:rPr lang="cs-CZ" sz="4200" dirty="0"/>
              <a:t>, zakázat </a:t>
            </a:r>
            <a:r>
              <a:rPr lang="cs-CZ" sz="4200" b="1" dirty="0"/>
              <a:t>stávky</a:t>
            </a:r>
            <a:r>
              <a:rPr lang="cs-CZ" sz="4200" dirty="0"/>
              <a:t>; přesun pracovníků </a:t>
            </a:r>
            <a:r>
              <a:rPr lang="cs-CZ" sz="4200" b="1" dirty="0"/>
              <a:t>ze zemědělství</a:t>
            </a:r>
            <a:r>
              <a:rPr lang="cs-CZ" sz="4200" dirty="0"/>
              <a:t>; rostly investice;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4200" dirty="0"/>
              <a:t>V kontextu </a:t>
            </a:r>
            <a:r>
              <a:rPr lang="cs-CZ" sz="4200" b="1" dirty="0"/>
              <a:t>studené války </a:t>
            </a:r>
            <a:r>
              <a:rPr lang="cs-CZ" sz="4200" dirty="0"/>
              <a:t>transfery z </a:t>
            </a:r>
            <a:r>
              <a:rPr lang="cs-CZ" sz="4200" b="1" dirty="0"/>
              <a:t>US</a:t>
            </a:r>
            <a:r>
              <a:rPr lang="cs-CZ" sz="4200" dirty="0"/>
              <a:t>; kapitál umožnil uvolnit omezení obchodní bilancí; rostly příjmy z </a:t>
            </a:r>
            <a:r>
              <a:rPr lang="cs-CZ" sz="4200" b="1" dirty="0"/>
              <a:t>turismu</a:t>
            </a:r>
            <a:r>
              <a:rPr lang="cs-CZ" sz="4200" dirty="0"/>
              <a:t>; </a:t>
            </a:r>
            <a:r>
              <a:rPr lang="cs-CZ" sz="4200" b="1" dirty="0" err="1"/>
              <a:t>remitence</a:t>
            </a:r>
            <a:r>
              <a:rPr lang="cs-CZ" sz="4200" dirty="0"/>
              <a:t> (FRA, LATAM), návrat znamenal růst lidského kapitálu;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4200" b="1" dirty="0"/>
              <a:t>Industrializace</a:t>
            </a:r>
            <a:r>
              <a:rPr lang="cs-CZ" sz="4200" dirty="0"/>
              <a:t> s </a:t>
            </a:r>
            <a:r>
              <a:rPr lang="cs-CZ" sz="4200" b="1" dirty="0"/>
              <a:t>veřejným</a:t>
            </a:r>
            <a:r>
              <a:rPr lang="cs-CZ" sz="4200" dirty="0"/>
              <a:t> dohledem – produkce elektřiny, hliníku, lodí, kovovýroba, automobily (SEAT);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4200" b="1" dirty="0"/>
              <a:t>Klientelismus</a:t>
            </a:r>
            <a:r>
              <a:rPr lang="cs-CZ" sz="4200" dirty="0"/>
              <a:t>, </a:t>
            </a:r>
            <a:r>
              <a:rPr lang="cs-CZ" sz="4200" b="1" dirty="0"/>
              <a:t>zastaralý</a:t>
            </a:r>
            <a:r>
              <a:rPr lang="cs-CZ" sz="4200" dirty="0"/>
              <a:t> fyzický </a:t>
            </a:r>
            <a:r>
              <a:rPr lang="cs-CZ" sz="4200" b="1" dirty="0"/>
              <a:t>kapitál</a:t>
            </a:r>
            <a:r>
              <a:rPr lang="cs-CZ" sz="4200" dirty="0"/>
              <a:t> – kumulace </a:t>
            </a:r>
            <a:r>
              <a:rPr lang="cs-CZ" sz="4200" b="1" dirty="0"/>
              <a:t>problémů</a:t>
            </a:r>
            <a:r>
              <a:rPr lang="cs-CZ" sz="4200" dirty="0"/>
              <a:t> na konci </a:t>
            </a:r>
            <a:r>
              <a:rPr lang="cs-CZ" sz="4200" b="1" dirty="0"/>
              <a:t>50let</a:t>
            </a:r>
            <a:r>
              <a:rPr lang="cs-CZ" sz="4200" dirty="0"/>
              <a:t>; </a:t>
            </a:r>
            <a:r>
              <a:rPr lang="cs-CZ" sz="4200" b="1" dirty="0"/>
              <a:t>otevírání</a:t>
            </a:r>
            <a:r>
              <a:rPr lang="cs-CZ" sz="4200" dirty="0"/>
              <a:t> ekonomiky; </a:t>
            </a:r>
            <a:r>
              <a:rPr lang="cs-CZ" sz="4200" b="1" dirty="0"/>
              <a:t>reformy</a:t>
            </a:r>
            <a:r>
              <a:rPr lang="cs-CZ" sz="4200" dirty="0"/>
              <a:t> dle </a:t>
            </a:r>
            <a:r>
              <a:rPr lang="cs-CZ" sz="4200" b="1" dirty="0"/>
              <a:t>IMF a IBRD </a:t>
            </a:r>
            <a:r>
              <a:rPr lang="cs-CZ" sz="4200" dirty="0"/>
              <a:t>– devalvace, uvolnění monopolů, </a:t>
            </a:r>
            <a:r>
              <a:rPr lang="cs-CZ" sz="4200" dirty="0" err="1"/>
              <a:t>FDIs</a:t>
            </a:r>
            <a:r>
              <a:rPr lang="cs-CZ" sz="4200" dirty="0"/>
              <a:t>;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4200" dirty="0"/>
              <a:t>Rostou </a:t>
            </a:r>
            <a:r>
              <a:rPr lang="cs-CZ" sz="4200" b="1" dirty="0"/>
              <a:t>exporty</a:t>
            </a:r>
            <a:r>
              <a:rPr lang="cs-CZ" sz="4200" dirty="0"/>
              <a:t>, klesá </a:t>
            </a:r>
            <a:r>
              <a:rPr lang="cs-CZ" sz="4200" b="1" dirty="0"/>
              <a:t>podíl AGRI </a:t>
            </a:r>
            <a:r>
              <a:rPr lang="cs-CZ" sz="4200" dirty="0"/>
              <a:t>v exportu; když se státem vedený rozvoj </a:t>
            </a:r>
            <a:r>
              <a:rPr lang="cs-CZ" sz="4200" b="1" dirty="0"/>
              <a:t>vyčerpává</a:t>
            </a:r>
            <a:r>
              <a:rPr lang="cs-CZ" sz="4200" dirty="0"/>
              <a:t> (začátek 70.let) Franco umírá (1975) a je </a:t>
            </a:r>
            <a:r>
              <a:rPr lang="cs-CZ" sz="4200" b="1" dirty="0"/>
              <a:t>obrat</a:t>
            </a:r>
            <a:r>
              <a:rPr lang="cs-CZ" sz="4200" dirty="0"/>
              <a:t> k </a:t>
            </a:r>
            <a:r>
              <a:rPr lang="cs-CZ" sz="4200" b="1" dirty="0"/>
              <a:t>EHS</a:t>
            </a:r>
            <a:r>
              <a:rPr lang="cs-CZ" sz="4200" dirty="0"/>
              <a:t>; 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1008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latin typeface="+mn-lt"/>
              </a:rPr>
              <a:t>Konec zázraku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1237" y="764704"/>
            <a:ext cx="10324214" cy="576064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Konec 60.let – </a:t>
            </a:r>
            <a:r>
              <a:rPr lang="cs-CZ" b="1" dirty="0"/>
              <a:t>vyčerpání </a:t>
            </a:r>
            <a:r>
              <a:rPr lang="cs-CZ" b="1" dirty="0">
                <a:solidFill>
                  <a:srgbClr val="0070C0"/>
                </a:solidFill>
              </a:rPr>
              <a:t>extenzivního růstu </a:t>
            </a:r>
            <a:r>
              <a:rPr lang="cs-CZ" dirty="0"/>
              <a:t>(pracovníci z </a:t>
            </a:r>
            <a:r>
              <a:rPr lang="cs-CZ" b="1" dirty="0"/>
              <a:t>AGRI</a:t>
            </a:r>
            <a:r>
              <a:rPr lang="cs-CZ" dirty="0"/>
              <a:t>. a </a:t>
            </a:r>
            <a:r>
              <a:rPr lang="cs-CZ" b="1" dirty="0"/>
              <a:t>jihu</a:t>
            </a:r>
            <a:r>
              <a:rPr lang="cs-CZ" dirty="0"/>
              <a:t> E; </a:t>
            </a:r>
            <a:r>
              <a:rPr lang="cs-CZ" b="1" dirty="0"/>
              <a:t>rekonstrukce</a:t>
            </a:r>
            <a:r>
              <a:rPr lang="cs-CZ" dirty="0"/>
              <a:t> INDU, zavedení </a:t>
            </a:r>
            <a:r>
              <a:rPr lang="cs-CZ" b="1" dirty="0"/>
              <a:t>masové výroby </a:t>
            </a:r>
            <a:r>
              <a:rPr lang="cs-CZ" dirty="0"/>
              <a:t>a vybudování </a:t>
            </a:r>
            <a:r>
              <a:rPr lang="cs-CZ" b="1" dirty="0"/>
              <a:t>infrastruktury</a:t>
            </a:r>
            <a:r>
              <a:rPr lang="cs-CZ" dirty="0"/>
              <a:t>; US </a:t>
            </a:r>
            <a:r>
              <a:rPr lang="cs-CZ" b="1" dirty="0"/>
              <a:t>technologie</a:t>
            </a:r>
            <a:r>
              <a:rPr lang="cs-CZ" dirty="0"/>
              <a:t>);</a:t>
            </a:r>
          </a:p>
          <a:p>
            <a:pPr lvl="1"/>
            <a:r>
              <a:rPr lang="cs-CZ" b="1" dirty="0"/>
              <a:t>GER</a:t>
            </a:r>
            <a:r>
              <a:rPr lang="cs-CZ" dirty="0"/>
              <a:t> </a:t>
            </a:r>
            <a:r>
              <a:rPr lang="cs-CZ" b="1" dirty="0"/>
              <a:t>zpomaluje</a:t>
            </a:r>
            <a:r>
              <a:rPr lang="cs-CZ" dirty="0"/>
              <a:t>, </a:t>
            </a:r>
            <a:r>
              <a:rPr lang="cs-CZ" b="1" dirty="0"/>
              <a:t>FRA</a:t>
            </a:r>
            <a:r>
              <a:rPr lang="cs-CZ" dirty="0"/>
              <a:t> se </a:t>
            </a:r>
            <a:r>
              <a:rPr lang="cs-CZ" b="1" dirty="0"/>
              <a:t>drží</a:t>
            </a:r>
            <a:r>
              <a:rPr lang="cs-CZ" dirty="0"/>
              <a:t>, </a:t>
            </a:r>
            <a:r>
              <a:rPr lang="cs-CZ" b="1" dirty="0"/>
              <a:t>GB</a:t>
            </a:r>
            <a:r>
              <a:rPr lang="cs-CZ" dirty="0"/>
              <a:t> pokračuje v </a:t>
            </a:r>
            <a:r>
              <a:rPr lang="cs-CZ" b="1" dirty="0"/>
              <a:t>erozi</a:t>
            </a:r>
            <a:r>
              <a:rPr lang="cs-CZ" dirty="0"/>
              <a:t> pozice; </a:t>
            </a:r>
            <a:r>
              <a:rPr lang="cs-CZ" b="1" dirty="0"/>
              <a:t>skandinávský</a:t>
            </a:r>
            <a:r>
              <a:rPr lang="cs-CZ" dirty="0"/>
              <a:t> </a:t>
            </a:r>
            <a:r>
              <a:rPr lang="cs-CZ" b="1" dirty="0"/>
              <a:t>model</a:t>
            </a:r>
            <a:r>
              <a:rPr lang="cs-CZ" dirty="0"/>
              <a:t> (suroviny, kvalifikace, korporativismus, koheze – konkurenceschopný INDU);</a:t>
            </a:r>
          </a:p>
          <a:p>
            <a:pPr marL="457200" lvl="1" indent="0">
              <a:buNone/>
            </a:pPr>
            <a:endParaRPr lang="cs-CZ" sz="1300" dirty="0"/>
          </a:p>
          <a:p>
            <a:r>
              <a:rPr lang="cs-CZ" dirty="0"/>
              <a:t>Vyčerpání </a:t>
            </a:r>
            <a:r>
              <a:rPr lang="cs-CZ" b="1" dirty="0"/>
              <a:t>zásoby práce</a:t>
            </a:r>
            <a:r>
              <a:rPr lang="cs-CZ" dirty="0"/>
              <a:t>, </a:t>
            </a:r>
            <a:r>
              <a:rPr lang="cs-CZ" b="1" dirty="0">
                <a:solidFill>
                  <a:srgbClr val="0070C0"/>
                </a:solidFill>
              </a:rPr>
              <a:t>imigrace</a:t>
            </a:r>
            <a:r>
              <a:rPr lang="cs-CZ" dirty="0"/>
              <a:t>:</a:t>
            </a:r>
          </a:p>
          <a:p>
            <a:pPr lvl="1"/>
            <a:r>
              <a:rPr lang="cs-CZ" b="1" dirty="0"/>
              <a:t>W. GER</a:t>
            </a:r>
            <a:r>
              <a:rPr lang="cs-CZ" dirty="0"/>
              <a:t> z 5,1 na 3,1% (příliv práce z jihu ustal, SVE železná opona – </a:t>
            </a:r>
            <a:r>
              <a:rPr lang="cs-CZ" b="1" dirty="0"/>
              <a:t>Turecko</a:t>
            </a:r>
            <a:r>
              <a:rPr lang="cs-CZ" dirty="0"/>
              <a:t> a </a:t>
            </a:r>
            <a:r>
              <a:rPr lang="cs-CZ" b="1" dirty="0"/>
              <a:t>Irán</a:t>
            </a:r>
            <a:r>
              <a:rPr lang="cs-CZ" dirty="0"/>
              <a:t> 2,16mil v 1971);</a:t>
            </a:r>
          </a:p>
          <a:p>
            <a:pPr lvl="1"/>
            <a:r>
              <a:rPr lang="cs-CZ" b="1" dirty="0"/>
              <a:t>FRA</a:t>
            </a:r>
            <a:r>
              <a:rPr lang="cs-CZ" dirty="0"/>
              <a:t> – domovský status </a:t>
            </a:r>
            <a:r>
              <a:rPr lang="cs-CZ" b="1" dirty="0"/>
              <a:t>kolonií</a:t>
            </a:r>
            <a:r>
              <a:rPr lang="cs-CZ" dirty="0"/>
              <a:t> – kulturní enklávy, nevhodná kvalifikace, příliv imigrantů z </a:t>
            </a:r>
            <a:r>
              <a:rPr lang="cs-CZ" dirty="0" err="1"/>
              <a:t>býv</a:t>
            </a:r>
            <a:r>
              <a:rPr lang="cs-CZ" dirty="0"/>
              <a:t>. kolonií do </a:t>
            </a:r>
            <a:r>
              <a:rPr lang="cs-CZ" b="1" dirty="0"/>
              <a:t>GB</a:t>
            </a:r>
            <a:r>
              <a:rPr lang="cs-CZ" dirty="0"/>
              <a:t> a </a:t>
            </a:r>
            <a:r>
              <a:rPr lang="cs-CZ" b="1" dirty="0"/>
              <a:t>NED</a:t>
            </a:r>
            <a:r>
              <a:rPr lang="cs-CZ" dirty="0"/>
              <a:t>;</a:t>
            </a:r>
          </a:p>
          <a:p>
            <a:pPr lvl="1"/>
            <a:endParaRPr lang="cs-CZ" sz="1600" dirty="0"/>
          </a:p>
          <a:p>
            <a:r>
              <a:rPr lang="cs-CZ" b="1" dirty="0">
                <a:solidFill>
                  <a:srgbClr val="0070C0"/>
                </a:solidFill>
              </a:rPr>
              <a:t>Sociální tlaky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- stávky, hodnotové změny:</a:t>
            </a:r>
          </a:p>
          <a:p>
            <a:pPr lvl="1"/>
            <a:r>
              <a:rPr lang="cs-CZ" b="1" dirty="0"/>
              <a:t>poválečná generace </a:t>
            </a:r>
            <a:r>
              <a:rPr lang="cs-CZ" dirty="0"/>
              <a:t>– renesance </a:t>
            </a:r>
            <a:r>
              <a:rPr lang="cs-CZ" b="1" dirty="0"/>
              <a:t>aktivismu</a:t>
            </a:r>
            <a:r>
              <a:rPr lang="cs-CZ" dirty="0"/>
              <a:t>; samozřejmost - základní </a:t>
            </a:r>
            <a:r>
              <a:rPr lang="cs-CZ" b="1" dirty="0"/>
              <a:t>životní</a:t>
            </a:r>
            <a:r>
              <a:rPr lang="cs-CZ" dirty="0"/>
              <a:t> </a:t>
            </a:r>
            <a:r>
              <a:rPr lang="cs-CZ" b="1" dirty="0"/>
              <a:t>standard</a:t>
            </a:r>
            <a:r>
              <a:rPr lang="cs-CZ" dirty="0"/>
              <a:t> vs. </a:t>
            </a:r>
            <a:r>
              <a:rPr lang="cs-CZ" b="1" dirty="0"/>
              <a:t>práce</a:t>
            </a:r>
            <a:r>
              <a:rPr lang="cs-CZ" dirty="0"/>
              <a:t> jako osvobození (válečná generace);</a:t>
            </a:r>
          </a:p>
          <a:p>
            <a:pPr lvl="1"/>
            <a:r>
              <a:rPr lang="cs-CZ" b="1" dirty="0"/>
              <a:t>kvalita života </a:t>
            </a:r>
            <a:r>
              <a:rPr lang="cs-CZ" dirty="0"/>
              <a:t>(ŽP, sociální jistoty); práce dle </a:t>
            </a:r>
            <a:r>
              <a:rPr lang="cs-CZ" b="1" dirty="0"/>
              <a:t>sociálního statusu</a:t>
            </a:r>
            <a:r>
              <a:rPr lang="cs-CZ" dirty="0"/>
              <a:t>;</a:t>
            </a:r>
          </a:p>
          <a:p>
            <a:pPr lvl="1"/>
            <a:r>
              <a:rPr lang="cs-CZ" dirty="0"/>
              <a:t>kritická reflexe </a:t>
            </a:r>
            <a:r>
              <a:rPr lang="cs-CZ" b="1" dirty="0">
                <a:solidFill>
                  <a:srgbClr val="0070C0"/>
                </a:solidFill>
              </a:rPr>
              <a:t>US politiky </a:t>
            </a:r>
            <a:r>
              <a:rPr lang="cs-CZ" dirty="0"/>
              <a:t>(Vietnam);</a:t>
            </a:r>
          </a:p>
          <a:p>
            <a:pPr lvl="1"/>
            <a:endParaRPr lang="cs-CZ" sz="1300" dirty="0"/>
          </a:p>
          <a:p>
            <a:r>
              <a:rPr lang="cs-CZ" b="1" dirty="0">
                <a:solidFill>
                  <a:srgbClr val="0070C0"/>
                </a:solidFill>
              </a:rPr>
              <a:t>Protesty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ve </a:t>
            </a:r>
            <a:r>
              <a:rPr lang="cs-CZ" b="1" dirty="0"/>
              <a:t>FRA 1968:</a:t>
            </a:r>
            <a:r>
              <a:rPr lang="cs-CZ" dirty="0"/>
              <a:t> </a:t>
            </a:r>
            <a:r>
              <a:rPr lang="cs-CZ" b="1" dirty="0"/>
              <a:t>průmysl</a:t>
            </a:r>
            <a:r>
              <a:rPr lang="cs-CZ" dirty="0"/>
              <a:t> (růst minimální mzdy o 35% a mezd o 10%) (ITA, NED, DEN, IRL), </a:t>
            </a:r>
            <a:r>
              <a:rPr lang="cs-CZ" b="1" dirty="0"/>
              <a:t>zaostává produktivita </a:t>
            </a:r>
            <a:r>
              <a:rPr lang="cs-CZ" dirty="0"/>
              <a:t>– konkurenceschopnost; pokles zisků – </a:t>
            </a:r>
            <a:r>
              <a:rPr lang="cs-CZ" b="1" dirty="0"/>
              <a:t>propouštění</a:t>
            </a:r>
            <a:r>
              <a:rPr lang="cs-CZ" dirty="0"/>
              <a:t>; </a:t>
            </a:r>
            <a:r>
              <a:rPr lang="cs-CZ" b="1" dirty="0"/>
              <a:t>aktivizace odborů</a:t>
            </a:r>
            <a:r>
              <a:rPr lang="cs-CZ" dirty="0"/>
              <a:t>;</a:t>
            </a:r>
          </a:p>
          <a:p>
            <a:r>
              <a:rPr lang="cs-CZ" b="1" dirty="0">
                <a:solidFill>
                  <a:srgbClr val="0070C0"/>
                </a:solidFill>
              </a:rPr>
              <a:t>Inflační prostředí </a:t>
            </a:r>
            <a:r>
              <a:rPr lang="cs-CZ" dirty="0"/>
              <a:t>po pádu B-W systému, neexistuje plán na přechod k intenzivnímu růstu; </a:t>
            </a:r>
            <a:r>
              <a:rPr lang="cs-CZ" b="1" dirty="0"/>
              <a:t>problémy</a:t>
            </a:r>
            <a:r>
              <a:rPr lang="cs-CZ" dirty="0"/>
              <a:t> </a:t>
            </a:r>
            <a:r>
              <a:rPr lang="cs-CZ" b="1" dirty="0"/>
              <a:t>keynesiánského</a:t>
            </a:r>
            <a:r>
              <a:rPr lang="cs-CZ" dirty="0"/>
              <a:t> modelu – </a:t>
            </a:r>
            <a:r>
              <a:rPr lang="cs-CZ" b="1" dirty="0">
                <a:solidFill>
                  <a:srgbClr val="0070C0"/>
                </a:solidFill>
              </a:rPr>
              <a:t>stagflace</a:t>
            </a:r>
            <a:r>
              <a:rPr lang="cs-CZ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484428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3120\Desktop\GRR-085_Paris-police-storming-student-barricades_1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991" y="762433"/>
            <a:ext cx="9007126" cy="522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542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692151"/>
            <a:ext cx="7213600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9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495601" y="476673"/>
            <a:ext cx="7921075" cy="600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1552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580001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765175"/>
            <a:ext cx="6988175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369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0070C0"/>
                </a:solidFill>
                <a:latin typeface="+mn-lt"/>
              </a:rPr>
              <a:t>Rekonstrukce</a:t>
            </a:r>
            <a:r>
              <a:rPr lang="cs-CZ" sz="2400" b="1" dirty="0">
                <a:latin typeface="+mn-lt"/>
              </a:rPr>
              <a:t> pod vedením US v kontextu Studené války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9875" y="692695"/>
            <a:ext cx="11269855" cy="60377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b="1" u="sng" dirty="0">
                <a:solidFill>
                  <a:srgbClr val="0070C0"/>
                </a:solidFill>
              </a:rPr>
              <a:t>US</a:t>
            </a:r>
            <a:r>
              <a:rPr lang="cs-CZ" sz="1800" dirty="0"/>
              <a:t>: </a:t>
            </a:r>
            <a:r>
              <a:rPr lang="cs-CZ" sz="1800" b="1" dirty="0">
                <a:solidFill>
                  <a:srgbClr val="0070C0"/>
                </a:solidFill>
              </a:rPr>
              <a:t>masová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b="1" dirty="0">
                <a:solidFill>
                  <a:srgbClr val="0070C0"/>
                </a:solidFill>
              </a:rPr>
              <a:t>tovární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/>
              <a:t>výroba, produkce </a:t>
            </a:r>
            <a:r>
              <a:rPr lang="cs-CZ" sz="1800" b="1" dirty="0">
                <a:solidFill>
                  <a:srgbClr val="0070C0"/>
                </a:solidFill>
              </a:rPr>
              <a:t>spotřebního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b="1" dirty="0"/>
              <a:t>zboží</a:t>
            </a:r>
            <a:r>
              <a:rPr lang="cs-CZ" sz="1800" dirty="0"/>
              <a:t>, </a:t>
            </a:r>
            <a:r>
              <a:rPr lang="cs-CZ" sz="1800" b="1" dirty="0"/>
              <a:t>inovace</a:t>
            </a:r>
            <a:r>
              <a:rPr lang="cs-CZ" sz="1800" dirty="0"/>
              <a:t>; silná </a:t>
            </a:r>
            <a:r>
              <a:rPr lang="cs-CZ" sz="1800" b="1" dirty="0"/>
              <a:t>střední třída </a:t>
            </a:r>
            <a:r>
              <a:rPr lang="cs-CZ" sz="1800" dirty="0"/>
              <a:t>(mohutná spotřeba v E vzácného zboží – elektronika);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800" b="1" dirty="0">
                <a:solidFill>
                  <a:srgbClr val="0070C0"/>
                </a:solidFill>
              </a:rPr>
              <a:t>USD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/>
              <a:t>jako hlavní </a:t>
            </a:r>
            <a:r>
              <a:rPr lang="cs-CZ" sz="1800" b="1" dirty="0"/>
              <a:t>mezinárodní měna </a:t>
            </a:r>
            <a:r>
              <a:rPr lang="cs-CZ" sz="1800" dirty="0"/>
              <a:t>– </a:t>
            </a:r>
            <a:r>
              <a:rPr lang="cs-CZ" sz="1800" b="1" dirty="0"/>
              <a:t>US industrializace </a:t>
            </a:r>
            <a:r>
              <a:rPr lang="cs-CZ" sz="1800" dirty="0"/>
              <a:t>do </a:t>
            </a:r>
            <a:r>
              <a:rPr lang="cs-CZ" sz="1800" b="1" dirty="0">
                <a:solidFill>
                  <a:srgbClr val="0070C0"/>
                </a:solidFill>
              </a:rPr>
              <a:t>světové ekonomiky </a:t>
            </a:r>
            <a:r>
              <a:rPr lang="cs-CZ" sz="1800" dirty="0"/>
              <a:t>(CAN, AUS, JAP, T-W); </a:t>
            </a:r>
            <a:r>
              <a:rPr lang="cs-CZ" sz="1800" b="1" dirty="0">
                <a:solidFill>
                  <a:srgbClr val="0070C0"/>
                </a:solidFill>
              </a:rPr>
              <a:t>pozice E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/>
              <a:t>jako jednoho z center nebyla samozřejmá;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/>
              <a:t>US: uvědomění </a:t>
            </a:r>
            <a:r>
              <a:rPr lang="cs-CZ" sz="1800" b="1" dirty="0">
                <a:solidFill>
                  <a:srgbClr val="0070C0"/>
                </a:solidFill>
              </a:rPr>
              <a:t>historické role </a:t>
            </a:r>
            <a:r>
              <a:rPr lang="cs-CZ" sz="1800" dirty="0"/>
              <a:t>v rekonstrukci: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800" b="1" dirty="0">
                <a:solidFill>
                  <a:srgbClr val="0070C0"/>
                </a:solidFill>
              </a:rPr>
              <a:t>CW: aktivistická</a:t>
            </a:r>
            <a:r>
              <a:rPr lang="cs-CZ" sz="1800" dirty="0"/>
              <a:t>, </a:t>
            </a:r>
            <a:r>
              <a:rPr lang="cs-CZ" sz="1800" b="1" dirty="0"/>
              <a:t>velkorysá</a:t>
            </a:r>
            <a:r>
              <a:rPr lang="cs-CZ" sz="1800" dirty="0"/>
              <a:t> strategie;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800" dirty="0"/>
              <a:t>cílem </a:t>
            </a:r>
            <a:r>
              <a:rPr lang="cs-CZ" sz="1800" b="1" dirty="0"/>
              <a:t>hospodářská výkonnost </a:t>
            </a:r>
            <a:r>
              <a:rPr lang="cs-CZ" sz="1800" dirty="0"/>
              <a:t>a plná </a:t>
            </a:r>
            <a:r>
              <a:rPr lang="cs-CZ" sz="1800" b="1" dirty="0">
                <a:solidFill>
                  <a:srgbClr val="0070C0"/>
                </a:solidFill>
              </a:rPr>
              <a:t>zaměstnanost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/>
              <a:t>ve </a:t>
            </a:r>
            <a:r>
              <a:rPr lang="cs-CZ" sz="1800" b="1" dirty="0"/>
              <a:t>světě</a:t>
            </a:r>
            <a:r>
              <a:rPr lang="cs-CZ" sz="1800" dirty="0"/>
              <a:t> (optimálně demokracie);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800" b="1" dirty="0">
                <a:solidFill>
                  <a:srgbClr val="0070C0"/>
                </a:solidFill>
              </a:rPr>
              <a:t>podpora E </a:t>
            </a:r>
            <a:r>
              <a:rPr lang="cs-CZ" sz="1800" dirty="0"/>
              <a:t>a její </a:t>
            </a:r>
            <a:r>
              <a:rPr lang="cs-CZ" sz="1800" b="1" dirty="0"/>
              <a:t>integrace</a:t>
            </a:r>
            <a:r>
              <a:rPr lang="cs-CZ" sz="1800" dirty="0"/>
              <a:t>; GB nejbližší partner a GER základ E hospodářské obnovy;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/>
              <a:t>Mezinárodní</a:t>
            </a:r>
            <a:r>
              <a:rPr lang="cs-CZ" sz="1800" b="1" dirty="0"/>
              <a:t> instituce</a:t>
            </a:r>
            <a:r>
              <a:rPr lang="cs-CZ" sz="1800" dirty="0"/>
              <a:t>: OSN, IMF, IBRD, GATT;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/>
              <a:t>Nová role </a:t>
            </a:r>
            <a:r>
              <a:rPr lang="cs-CZ" sz="1800" b="1" dirty="0">
                <a:solidFill>
                  <a:srgbClr val="0070C0"/>
                </a:solidFill>
              </a:rPr>
              <a:t>protekce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/>
              <a:t>– ochrana před </a:t>
            </a:r>
            <a:r>
              <a:rPr lang="cs-CZ" sz="1800" b="1" dirty="0" smtClean="0"/>
              <a:t>nerovnováhou </a:t>
            </a:r>
            <a:r>
              <a:rPr lang="cs-CZ" sz="1800" dirty="0" smtClean="0"/>
              <a:t>– </a:t>
            </a:r>
            <a:r>
              <a:rPr lang="cs-CZ" sz="1800" dirty="0"/>
              <a:t>značná </a:t>
            </a:r>
            <a:r>
              <a:rPr lang="cs-CZ" sz="1800" b="1" dirty="0">
                <a:solidFill>
                  <a:srgbClr val="0070C0"/>
                </a:solidFill>
              </a:rPr>
              <a:t>otevřenost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/>
              <a:t>(IT);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/>
              <a:t>Akceptování </a:t>
            </a:r>
            <a:r>
              <a:rPr lang="cs-CZ" sz="1800" b="1" dirty="0">
                <a:solidFill>
                  <a:srgbClr val="0070C0"/>
                </a:solidFill>
              </a:rPr>
              <a:t>hegemonie US</a:t>
            </a:r>
            <a:r>
              <a:rPr lang="cs-CZ" sz="1800" dirty="0"/>
              <a:t>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800" b="1" dirty="0"/>
              <a:t>garant </a:t>
            </a:r>
            <a:r>
              <a:rPr lang="cs-CZ" sz="1800" b="1" dirty="0">
                <a:solidFill>
                  <a:srgbClr val="0070C0"/>
                </a:solidFill>
              </a:rPr>
              <a:t>bezpečnosti</a:t>
            </a:r>
            <a:r>
              <a:rPr lang="cs-CZ" sz="1800" b="1" dirty="0"/>
              <a:t> </a:t>
            </a:r>
            <a:r>
              <a:rPr lang="cs-CZ" sz="1800" dirty="0"/>
              <a:t>(dividenda); korejská válka (dodávky US a </a:t>
            </a:r>
            <a:r>
              <a:rPr lang="cs-CZ" sz="1800" b="1" dirty="0"/>
              <a:t>transfer technologií</a:t>
            </a:r>
            <a:r>
              <a:rPr lang="cs-CZ" sz="1800" dirty="0"/>
              <a:t>);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800" b="1" dirty="0">
                <a:solidFill>
                  <a:srgbClr val="0070C0"/>
                </a:solidFill>
              </a:rPr>
              <a:t>keynesiánské</a:t>
            </a:r>
            <a:r>
              <a:rPr lang="cs-CZ" sz="1800" b="1" dirty="0"/>
              <a:t> politiky  </a:t>
            </a:r>
            <a:r>
              <a:rPr lang="cs-CZ" sz="1800" dirty="0"/>
              <a:t>- omezení hospodářského cyklu (deflace);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/>
              <a:t>Podstatou </a:t>
            </a:r>
            <a:r>
              <a:rPr lang="cs-CZ" sz="1800" b="1" dirty="0">
                <a:solidFill>
                  <a:srgbClr val="0070C0"/>
                </a:solidFill>
              </a:rPr>
              <a:t>E růstu </a:t>
            </a:r>
            <a:r>
              <a:rPr lang="cs-CZ" sz="1800" dirty="0"/>
              <a:t>v 50.letech: mohutné</a:t>
            </a:r>
            <a:r>
              <a:rPr lang="cs-CZ" sz="1800" b="1" dirty="0"/>
              <a:t> investice </a:t>
            </a:r>
            <a:r>
              <a:rPr lang="cs-CZ" sz="1800" dirty="0"/>
              <a:t>při nižší domácí spotřebě a </a:t>
            </a:r>
            <a:r>
              <a:rPr lang="cs-CZ" sz="1800" b="1" dirty="0"/>
              <a:t>export</a:t>
            </a:r>
            <a:r>
              <a:rPr lang="cs-CZ" sz="1800" dirty="0"/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b="1" dirty="0"/>
              <a:t>Výsledky</a:t>
            </a:r>
            <a:r>
              <a:rPr lang="cs-CZ" sz="1800" dirty="0"/>
              <a:t> zemí a strategie se </a:t>
            </a:r>
            <a:r>
              <a:rPr lang="cs-CZ" sz="1800" b="1" dirty="0"/>
              <a:t>liší</a:t>
            </a:r>
            <a:r>
              <a:rPr lang="cs-CZ" sz="1800" dirty="0"/>
              <a:t>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800" dirty="0"/>
              <a:t>míra </a:t>
            </a:r>
            <a:r>
              <a:rPr lang="cs-CZ" sz="1800" b="1" dirty="0"/>
              <a:t>válečných </a:t>
            </a:r>
            <a:r>
              <a:rPr lang="cs-CZ" sz="1800" b="1" dirty="0">
                <a:solidFill>
                  <a:srgbClr val="0070C0"/>
                </a:solidFill>
              </a:rPr>
              <a:t>škod</a:t>
            </a:r>
            <a:r>
              <a:rPr lang="cs-CZ" sz="1800" b="1" dirty="0"/>
              <a:t> </a:t>
            </a:r>
            <a:r>
              <a:rPr lang="cs-CZ" sz="1800" dirty="0"/>
              <a:t>(GER, FRA – aplikace </a:t>
            </a:r>
            <a:r>
              <a:rPr lang="cs-CZ" sz="1800" b="1" dirty="0"/>
              <a:t>moderních</a:t>
            </a:r>
            <a:r>
              <a:rPr lang="cs-CZ" sz="1800" dirty="0"/>
              <a:t> </a:t>
            </a:r>
            <a:r>
              <a:rPr lang="cs-CZ" sz="1800" b="1" dirty="0"/>
              <a:t>postupů</a:t>
            </a:r>
            <a:r>
              <a:rPr lang="cs-CZ" sz="1800" dirty="0"/>
              <a:t>);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800" b="1" dirty="0"/>
              <a:t>předválečná </a:t>
            </a:r>
            <a:r>
              <a:rPr lang="cs-CZ" sz="1800" b="1" dirty="0">
                <a:solidFill>
                  <a:srgbClr val="0070C0"/>
                </a:solidFill>
              </a:rPr>
              <a:t>úroveň</a:t>
            </a:r>
            <a:r>
              <a:rPr lang="cs-CZ" sz="1800" b="1" dirty="0"/>
              <a:t> </a:t>
            </a:r>
            <a:r>
              <a:rPr lang="cs-CZ" sz="1800" dirty="0"/>
              <a:t>(FRA, ITA, SPA, POR – růst industrializací a </a:t>
            </a:r>
            <a:r>
              <a:rPr lang="cs-CZ" sz="1800" b="1" dirty="0"/>
              <a:t>přesunem</a:t>
            </a:r>
            <a:r>
              <a:rPr lang="cs-CZ" sz="1800" dirty="0"/>
              <a:t> z </a:t>
            </a:r>
            <a:r>
              <a:rPr lang="cs-CZ" sz="1800" b="1" dirty="0"/>
              <a:t>AGRI</a:t>
            </a:r>
            <a:r>
              <a:rPr lang="cs-CZ" sz="1800" dirty="0"/>
              <a:t> do INDU);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800" b="1" dirty="0"/>
              <a:t>instituce</a:t>
            </a:r>
            <a:r>
              <a:rPr lang="cs-CZ" sz="1800" dirty="0"/>
              <a:t> (</a:t>
            </a:r>
            <a:r>
              <a:rPr lang="cs-CZ" sz="1800" b="1" dirty="0">
                <a:solidFill>
                  <a:srgbClr val="0070C0"/>
                </a:solidFill>
              </a:rPr>
              <a:t>korporativismus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/>
              <a:t>GER, AUT, NED, SCAN) – sociální </a:t>
            </a:r>
            <a:r>
              <a:rPr lang="cs-CZ" sz="1800" b="1" dirty="0"/>
              <a:t>dialog</a:t>
            </a:r>
            <a:r>
              <a:rPr lang="cs-CZ" sz="1800" dirty="0"/>
              <a:t> (mzdy, spotřeba, investice);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800" b="1" dirty="0"/>
              <a:t>angažmá </a:t>
            </a:r>
            <a:r>
              <a:rPr lang="cs-CZ" sz="1800" b="1" dirty="0">
                <a:solidFill>
                  <a:srgbClr val="0070C0"/>
                </a:solidFill>
              </a:rPr>
              <a:t>státu</a:t>
            </a:r>
            <a:r>
              <a:rPr lang="cs-CZ" sz="1800" dirty="0"/>
              <a:t>: zdroje do prioritních odvětví, koordinace, plánování – úspěch v období přebírání vyzkoušených postupů </a:t>
            </a:r>
            <a:r>
              <a:rPr lang="cs-CZ" sz="1800" b="1" dirty="0"/>
              <a:t>lídra</a:t>
            </a:r>
            <a:r>
              <a:rPr lang="cs-CZ" sz="1800" dirty="0"/>
              <a:t>;  </a:t>
            </a:r>
          </a:p>
        </p:txBody>
      </p:sp>
    </p:spTree>
    <p:extLst>
      <p:ext uri="{BB962C8B-B14F-4D97-AF65-F5344CB8AC3E}">
        <p14:creationId xmlns:p14="http://schemas.microsoft.com/office/powerpoint/2010/main" val="79646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4151785" y="1484784"/>
          <a:ext cx="3928873" cy="441655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66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1960–1975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1975–2000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Británie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1,96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FF0000"/>
                          </a:solidFill>
                          <a:effectLst/>
                        </a:rPr>
                        <a:t>1,86</a:t>
                      </a:r>
                      <a:endParaRPr lang="cs-CZ" sz="18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Francie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3,87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FF0000"/>
                          </a:solidFill>
                          <a:effectLst/>
                        </a:rPr>
                        <a:t>1,67</a:t>
                      </a:r>
                      <a:endParaRPr lang="cs-CZ" sz="18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Německo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3,45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1,21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Itálie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4,40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2,05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Nizozemí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2,78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1,11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Belgie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3,88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1,79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Dánsko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2,07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1,74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Švédsko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2,56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1,15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Norsko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2,62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2,21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Irsko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3,68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4,23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Španělsko 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70C0"/>
                          </a:solidFill>
                          <a:effectLst/>
                        </a:rPr>
                        <a:t>6,47</a:t>
                      </a:r>
                      <a:endParaRPr lang="cs-CZ" sz="180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1,28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Řecko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6,47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1,06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Spojené státy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1,81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1,94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351584" y="476672"/>
            <a:ext cx="7848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Růst produktu na pracovníka</a:t>
            </a:r>
            <a:r>
              <a:rPr lang="cs-CZ" sz="2400" dirty="0"/>
              <a:t> 1960-2000 </a:t>
            </a:r>
          </a:p>
          <a:p>
            <a:pPr algn="ctr"/>
            <a:r>
              <a:rPr lang="cs-CZ" sz="2400" dirty="0"/>
              <a:t>(průměrný roční růst v procentech)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5805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2135560" y="2492896"/>
          <a:ext cx="7691948" cy="234848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537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09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09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1951–1960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1961–1970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1971–1980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1981–1990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1992–2000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Spojené státy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Růst HDP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3,4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4,2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3,3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3,2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3,6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Inflace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2,1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2,8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7,9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4,7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2,6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EU-15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Růst HDP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4,8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4,8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3,0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2,4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2,1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Inflace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3,6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3,9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10,8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6,7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2,4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219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3359696" y="1916832"/>
          <a:ext cx="5359080" cy="347014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40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1913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1929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1938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1950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1973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2003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Produkt na obyvatele </a:t>
                      </a:r>
                      <a:r>
                        <a:rPr lang="cs-CZ" sz="1800" dirty="0">
                          <a:effectLst/>
                        </a:rPr>
                        <a:t>USA=100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Francie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66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68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73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55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79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73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Německo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59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82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41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72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64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Itálie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54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64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66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Británie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102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73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72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72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>
                          <a:effectLst/>
                        </a:rPr>
                        <a:t>Produkt na hodinu </a:t>
                      </a:r>
                      <a:r>
                        <a:rPr lang="cs-CZ" sz="1800" dirty="0">
                          <a:effectLst/>
                        </a:rPr>
                        <a:t>USA=100</a:t>
                      </a:r>
                      <a:endParaRPr lang="cs-CZ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Francie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56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-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46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74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111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Německo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-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79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98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Itálie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-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78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100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Británie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84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-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63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60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83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071664" y="1268760"/>
            <a:ext cx="698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Produkt na obyvatele a hodinu práce</a:t>
            </a:r>
            <a:r>
              <a:rPr lang="cs-CZ" sz="2400" dirty="0"/>
              <a:t> (procenta)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9307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korra.com/blog/wp-content/uploads/2009/03/the-oil-crisis-of-19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332656"/>
            <a:ext cx="5616624" cy="618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33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9536" y="766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latin typeface="+mn-lt"/>
              </a:rPr>
              <a:t>Ropné šoky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399" y="908720"/>
            <a:ext cx="10760149" cy="576064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Šoky v </a:t>
            </a:r>
            <a:r>
              <a:rPr lang="cs-CZ" b="1" dirty="0"/>
              <a:t>období </a:t>
            </a:r>
            <a:r>
              <a:rPr lang="cs-CZ" b="1" dirty="0">
                <a:solidFill>
                  <a:srgbClr val="0070C0"/>
                </a:solidFill>
              </a:rPr>
              <a:t>zpomalování</a:t>
            </a:r>
            <a:r>
              <a:rPr lang="cs-CZ" b="1" dirty="0"/>
              <a:t> </a:t>
            </a:r>
            <a:r>
              <a:rPr lang="cs-CZ" dirty="0"/>
              <a:t>světové ekonomiky 1960-1973 E +4,6% a US +4%; do 1980 jen 2,3% a 1,5%;</a:t>
            </a:r>
          </a:p>
          <a:p>
            <a:endParaRPr lang="cs-CZ" sz="1300" dirty="0"/>
          </a:p>
          <a:p>
            <a:r>
              <a:rPr lang="cs-CZ" b="1" dirty="0">
                <a:solidFill>
                  <a:srgbClr val="0070C0"/>
                </a:solidFill>
              </a:rPr>
              <a:t>Levná ropa </a:t>
            </a:r>
            <a:r>
              <a:rPr lang="cs-CZ" dirty="0"/>
              <a:t>podporovala růst:</a:t>
            </a:r>
          </a:p>
          <a:p>
            <a:pPr lvl="1"/>
            <a:r>
              <a:rPr lang="cs-CZ" b="1" dirty="0"/>
              <a:t>nahradila uhlí </a:t>
            </a:r>
            <a:r>
              <a:rPr lang="cs-CZ" dirty="0"/>
              <a:t>(kromě GB) – těžba </a:t>
            </a:r>
            <a:r>
              <a:rPr lang="cs-CZ" b="1" dirty="0"/>
              <a:t>citlivá</a:t>
            </a:r>
            <a:r>
              <a:rPr lang="cs-CZ" dirty="0"/>
              <a:t> záležitost; </a:t>
            </a:r>
          </a:p>
          <a:p>
            <a:pPr lvl="1"/>
            <a:r>
              <a:rPr lang="cs-CZ" b="1" dirty="0"/>
              <a:t>rozvoj</a:t>
            </a:r>
            <a:r>
              <a:rPr lang="cs-CZ" dirty="0"/>
              <a:t> kapacit </a:t>
            </a:r>
            <a:r>
              <a:rPr lang="cs-CZ" b="1" dirty="0"/>
              <a:t>těžby</a:t>
            </a:r>
            <a:r>
              <a:rPr lang="cs-CZ" dirty="0"/>
              <a:t> (Irán, Irák, SA, KUW, LIB), </a:t>
            </a:r>
            <a:r>
              <a:rPr lang="cs-CZ" b="1" dirty="0"/>
              <a:t>dopravy</a:t>
            </a:r>
            <a:r>
              <a:rPr lang="cs-CZ" dirty="0"/>
              <a:t> (tankery a terminály); rozvoj </a:t>
            </a:r>
            <a:r>
              <a:rPr lang="cs-CZ" b="1" dirty="0" err="1"/>
              <a:t>energ.náročných</a:t>
            </a:r>
            <a:r>
              <a:rPr lang="cs-CZ" b="1" dirty="0"/>
              <a:t> odvětví </a:t>
            </a:r>
            <a:r>
              <a:rPr lang="cs-CZ" dirty="0"/>
              <a:t>(auta, chemie, ropa jako palivo) </a:t>
            </a:r>
          </a:p>
          <a:p>
            <a:pPr lvl="1"/>
            <a:r>
              <a:rPr lang="cs-CZ" b="1" dirty="0"/>
              <a:t>kooperace s US </a:t>
            </a:r>
            <a:r>
              <a:rPr lang="cs-CZ" dirty="0"/>
              <a:t>(</a:t>
            </a:r>
            <a:r>
              <a:rPr lang="cs-CZ" b="1" dirty="0">
                <a:solidFill>
                  <a:srgbClr val="0070C0"/>
                </a:solidFill>
              </a:rPr>
              <a:t>Blízký východ</a:t>
            </a:r>
            <a:r>
              <a:rPr lang="cs-CZ" dirty="0"/>
              <a:t>) – koncese již v 20letech; 1980 25% světové produkce a </a:t>
            </a:r>
            <a:r>
              <a:rPr lang="cs-CZ" b="1" dirty="0"/>
              <a:t>80% E spotřeby</a:t>
            </a:r>
            <a:r>
              <a:rPr lang="cs-CZ" dirty="0"/>
              <a:t>;</a:t>
            </a:r>
          </a:p>
          <a:p>
            <a:pPr lvl="1"/>
            <a:r>
              <a:rPr lang="cs-CZ" dirty="0"/>
              <a:t>1968 OPEC pevné ceny, devalvace US (B-W), závislost FRA 72,5% a ITA 78,6%;</a:t>
            </a:r>
          </a:p>
          <a:p>
            <a:endParaRPr lang="cs-CZ" sz="1100" b="1" dirty="0"/>
          </a:p>
          <a:p>
            <a:r>
              <a:rPr lang="cs-CZ" b="1" dirty="0">
                <a:solidFill>
                  <a:srgbClr val="0070C0"/>
                </a:solidFill>
              </a:rPr>
              <a:t>Ropný šok 1973 </a:t>
            </a:r>
            <a:r>
              <a:rPr lang="cs-CZ" dirty="0"/>
              <a:t>– </a:t>
            </a:r>
            <a:r>
              <a:rPr lang="cs-CZ" b="1" dirty="0" err="1"/>
              <a:t>Jomkipurská</a:t>
            </a:r>
            <a:r>
              <a:rPr lang="cs-CZ" dirty="0"/>
              <a:t> válka:</a:t>
            </a:r>
          </a:p>
          <a:p>
            <a:pPr lvl="1"/>
            <a:r>
              <a:rPr lang="cs-CZ" dirty="0"/>
              <a:t>OPEC </a:t>
            </a:r>
            <a:r>
              <a:rPr lang="cs-CZ" b="1" dirty="0"/>
              <a:t>5% redukce </a:t>
            </a:r>
            <a:r>
              <a:rPr lang="cs-CZ" dirty="0"/>
              <a:t>těžby a </a:t>
            </a:r>
            <a:r>
              <a:rPr lang="cs-CZ" b="1" dirty="0"/>
              <a:t>embargo</a:t>
            </a:r>
            <a:r>
              <a:rPr lang="cs-CZ" dirty="0"/>
              <a:t> (US a NED) – kartel; </a:t>
            </a:r>
            <a:r>
              <a:rPr lang="cs-CZ" b="1" dirty="0"/>
              <a:t>šok</a:t>
            </a:r>
            <a:r>
              <a:rPr lang="cs-CZ" dirty="0"/>
              <a:t> (z 2,6USD na 11,7USD), </a:t>
            </a:r>
            <a:r>
              <a:rPr lang="cs-CZ" b="1" dirty="0"/>
              <a:t>podpora</a:t>
            </a:r>
            <a:r>
              <a:rPr lang="cs-CZ" dirty="0"/>
              <a:t> Arabských </a:t>
            </a:r>
            <a:r>
              <a:rPr lang="cs-CZ" b="1" dirty="0"/>
              <a:t>požadavků</a:t>
            </a:r>
            <a:r>
              <a:rPr lang="cs-CZ" dirty="0"/>
              <a:t> (stažení IZR);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Druhý</a:t>
            </a:r>
            <a:r>
              <a:rPr lang="cs-CZ" b="1" dirty="0"/>
              <a:t> šok 1979 </a:t>
            </a:r>
            <a:r>
              <a:rPr lang="cs-CZ" dirty="0"/>
              <a:t>– </a:t>
            </a:r>
            <a:r>
              <a:rPr lang="cs-CZ" b="1" dirty="0"/>
              <a:t>Iránská</a:t>
            </a:r>
            <a:r>
              <a:rPr lang="cs-CZ" dirty="0"/>
              <a:t> </a:t>
            </a:r>
            <a:r>
              <a:rPr lang="cs-CZ" b="1" dirty="0"/>
              <a:t>revoluce</a:t>
            </a:r>
            <a:r>
              <a:rPr lang="cs-CZ" dirty="0"/>
              <a:t> (70.léta 10x nárůst ceny);</a:t>
            </a:r>
          </a:p>
          <a:p>
            <a:pPr lvl="1"/>
            <a:endParaRPr lang="cs-CZ" sz="1300" dirty="0"/>
          </a:p>
          <a:p>
            <a:r>
              <a:rPr lang="cs-CZ" dirty="0"/>
              <a:t>Šoky: B-W, </a:t>
            </a:r>
            <a:r>
              <a:rPr lang="cs-CZ" b="1" dirty="0">
                <a:solidFill>
                  <a:srgbClr val="0070C0"/>
                </a:solidFill>
              </a:rPr>
              <a:t>inflace</a:t>
            </a:r>
            <a:r>
              <a:rPr lang="cs-CZ" b="1" dirty="0"/>
              <a:t> 13-15%, </a:t>
            </a:r>
            <a:r>
              <a:rPr lang="cs-CZ" dirty="0"/>
              <a:t>růst </a:t>
            </a:r>
            <a:r>
              <a:rPr lang="cs-CZ" b="1" dirty="0"/>
              <a:t>nezaměstnanosti</a:t>
            </a:r>
            <a:r>
              <a:rPr lang="cs-CZ" dirty="0"/>
              <a:t>, stimulace – </a:t>
            </a:r>
            <a:r>
              <a:rPr lang="cs-CZ" b="1" dirty="0"/>
              <a:t>fiskální</a:t>
            </a:r>
            <a:r>
              <a:rPr lang="cs-CZ" dirty="0"/>
              <a:t> </a:t>
            </a:r>
            <a:r>
              <a:rPr lang="cs-CZ" b="1" dirty="0">
                <a:solidFill>
                  <a:srgbClr val="0070C0"/>
                </a:solidFill>
              </a:rPr>
              <a:t>deficity</a:t>
            </a:r>
            <a:r>
              <a:rPr lang="cs-CZ" dirty="0"/>
              <a:t>, sociální neklid, pokles konkurenceschopnosti + nástup </a:t>
            </a:r>
            <a:r>
              <a:rPr lang="cs-CZ" b="1" dirty="0">
                <a:solidFill>
                  <a:srgbClr val="0070C0"/>
                </a:solidFill>
              </a:rPr>
              <a:t>NIC</a:t>
            </a:r>
            <a:r>
              <a:rPr lang="cs-CZ" dirty="0"/>
              <a:t>;</a:t>
            </a:r>
          </a:p>
          <a:p>
            <a:r>
              <a:rPr lang="cs-CZ" dirty="0"/>
              <a:t>Dopady na </a:t>
            </a:r>
            <a:r>
              <a:rPr lang="cs-CZ" b="1" dirty="0"/>
              <a:t>Světovou ekonomiku </a:t>
            </a:r>
            <a:r>
              <a:rPr lang="cs-CZ" dirty="0"/>
              <a:t>– přesun příjmů k OPEC (malá poptávka), prostředky pro zhoršení </a:t>
            </a:r>
            <a:r>
              <a:rPr lang="cs-CZ" b="1" dirty="0">
                <a:solidFill>
                  <a:srgbClr val="0070C0"/>
                </a:solidFill>
              </a:rPr>
              <a:t>dlužnické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b="1" dirty="0">
                <a:solidFill>
                  <a:srgbClr val="0070C0"/>
                </a:solidFill>
              </a:rPr>
              <a:t>pozice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/>
              <a:t>DCs</a:t>
            </a:r>
            <a:r>
              <a:rPr lang="cs-CZ" dirty="0"/>
              <a:t> s ISI strategií (ty stojí mimo GATT liberální trendy) – </a:t>
            </a:r>
            <a:r>
              <a:rPr lang="cs-CZ" b="1" dirty="0"/>
              <a:t>strukturální přizpůsobení</a:t>
            </a:r>
            <a:r>
              <a:rPr lang="cs-CZ" dirty="0"/>
              <a:t>;</a:t>
            </a:r>
          </a:p>
          <a:p>
            <a:r>
              <a:rPr lang="cs-CZ" b="1" dirty="0">
                <a:solidFill>
                  <a:srgbClr val="0070C0"/>
                </a:solidFill>
              </a:rPr>
              <a:t>Monetární reformy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v AIC;</a:t>
            </a:r>
          </a:p>
        </p:txBody>
      </p:sp>
    </p:spTree>
    <p:extLst>
      <p:ext uri="{BB962C8B-B14F-4D97-AF65-F5344CB8AC3E}">
        <p14:creationId xmlns:p14="http://schemas.microsoft.com/office/powerpoint/2010/main" val="1927443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3575720" y="1916832"/>
          <a:ext cx="4729688" cy="28041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1955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1972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Uhlí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75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23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Ropa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60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Zemní plyn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1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9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Jiné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2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8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Vyprodukováno 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v Evropě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78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Dovezeno 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z mimoevropského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regionu (čistý dovoz)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65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711624" y="1124744"/>
            <a:ext cx="7272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Primární zdroje energie v západní Evropě</a:t>
            </a:r>
            <a:r>
              <a:rPr lang="cs-CZ" sz="2400" dirty="0"/>
              <a:t> (procenta)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4463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8" y="2269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latin typeface="+mn-lt"/>
              </a:rPr>
              <a:t>Strukturální změny </a:t>
            </a:r>
            <a:r>
              <a:rPr lang="cs-CZ" sz="3600" b="1" dirty="0" err="1">
                <a:latin typeface="+mn-lt"/>
              </a:rPr>
              <a:t>AICs</a:t>
            </a:r>
            <a:r>
              <a:rPr lang="cs-CZ" sz="3600" b="1" dirty="0">
                <a:latin typeface="+mn-lt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340768"/>
            <a:ext cx="10515599" cy="5040560"/>
          </a:xfrm>
        </p:spPr>
        <p:txBody>
          <a:bodyPr>
            <a:normAutofit fontScale="92500" lnSpcReduction="20000"/>
          </a:bodyPr>
          <a:lstStyle/>
          <a:p>
            <a:r>
              <a:rPr lang="cs-CZ" b="1" u="sng" dirty="0"/>
              <a:t>Robustnost ekonomik</a:t>
            </a:r>
            <a:r>
              <a:rPr lang="cs-CZ" b="1" dirty="0"/>
              <a:t> </a:t>
            </a:r>
            <a:r>
              <a:rPr lang="cs-CZ" dirty="0" err="1"/>
              <a:t>AICs</a:t>
            </a:r>
            <a:r>
              <a:rPr lang="cs-CZ" dirty="0"/>
              <a:t> v reakci na komoditní šoky:</a:t>
            </a:r>
          </a:p>
          <a:p>
            <a:pPr lvl="1"/>
            <a:r>
              <a:rPr lang="cs-CZ" b="1" dirty="0"/>
              <a:t>Ochrana průmyslu </a:t>
            </a:r>
            <a:r>
              <a:rPr lang="cs-CZ" dirty="0"/>
              <a:t>(dostatečné rezervy 80d); </a:t>
            </a:r>
            <a:r>
              <a:rPr lang="cs-CZ" b="1" dirty="0"/>
              <a:t>omezení</a:t>
            </a:r>
            <a:r>
              <a:rPr lang="cs-CZ" dirty="0"/>
              <a:t> energetické </a:t>
            </a:r>
            <a:r>
              <a:rPr lang="cs-CZ" b="1" dirty="0"/>
              <a:t>náročnosti</a:t>
            </a:r>
            <a:r>
              <a:rPr lang="cs-CZ" dirty="0"/>
              <a:t> a významu náročných odvětví;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Diverzifikace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- </a:t>
            </a:r>
            <a:r>
              <a:rPr lang="cs-CZ" b="1" dirty="0"/>
              <a:t>komodity</a:t>
            </a:r>
            <a:r>
              <a:rPr lang="cs-CZ" dirty="0"/>
              <a:t> (plyn) a </a:t>
            </a:r>
            <a:r>
              <a:rPr lang="cs-CZ" b="1" dirty="0"/>
              <a:t>regiony</a:t>
            </a:r>
            <a:r>
              <a:rPr lang="cs-CZ" dirty="0"/>
              <a:t> (Severní moře; Afrika – Nigérie, Angola; Aljaška a Mexický záliv);</a:t>
            </a:r>
          </a:p>
          <a:p>
            <a:pPr lvl="1"/>
            <a:r>
              <a:rPr lang="cs-CZ" dirty="0"/>
              <a:t>Stimul pro </a:t>
            </a:r>
            <a:r>
              <a:rPr lang="cs-CZ" b="1" dirty="0">
                <a:solidFill>
                  <a:srgbClr val="0070C0"/>
                </a:solidFill>
              </a:rPr>
              <a:t>inovace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(těžba, úspory); (</a:t>
            </a:r>
            <a:r>
              <a:rPr lang="cs-CZ" i="1" dirty="0"/>
              <a:t>zelené technologie…</a:t>
            </a:r>
            <a:r>
              <a:rPr lang="cs-CZ" dirty="0"/>
              <a:t>);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Kartel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(SA – free </a:t>
            </a:r>
            <a:r>
              <a:rPr lang="cs-CZ" dirty="0" err="1"/>
              <a:t>riding</a:t>
            </a:r>
            <a:r>
              <a:rPr lang="cs-CZ" dirty="0"/>
              <a:t>; </a:t>
            </a:r>
            <a:r>
              <a:rPr lang="cs-CZ" b="1" dirty="0"/>
              <a:t>1991</a:t>
            </a:r>
            <a:r>
              <a:rPr lang="cs-CZ" dirty="0"/>
              <a:t> malé zvýšení) vs. </a:t>
            </a:r>
            <a:r>
              <a:rPr lang="cs-CZ" b="1" dirty="0"/>
              <a:t>flexibilita</a:t>
            </a:r>
            <a:r>
              <a:rPr lang="cs-CZ" dirty="0"/>
              <a:t> </a:t>
            </a:r>
            <a:r>
              <a:rPr lang="cs-CZ" b="1" dirty="0" err="1"/>
              <a:t>AICs</a:t>
            </a:r>
            <a:r>
              <a:rPr lang="cs-CZ" dirty="0"/>
              <a:t> (precedens);</a:t>
            </a:r>
          </a:p>
          <a:p>
            <a:pPr lvl="1"/>
            <a:endParaRPr lang="cs-CZ" sz="1400" dirty="0"/>
          </a:p>
          <a:p>
            <a:r>
              <a:rPr lang="cs-CZ" b="1" u="sng" dirty="0"/>
              <a:t>Vlny růstu</a:t>
            </a:r>
            <a:r>
              <a:rPr lang="cs-CZ" dirty="0"/>
              <a:t>:</a:t>
            </a:r>
          </a:p>
          <a:p>
            <a:pPr lvl="1"/>
            <a:r>
              <a:rPr lang="cs-CZ" b="1" dirty="0"/>
              <a:t>19st</a:t>
            </a:r>
            <a:r>
              <a:rPr lang="cs-CZ" dirty="0"/>
              <a:t>. pára, vysoké pece, železnice (potraviny, oděvy, kovové výrobky);</a:t>
            </a:r>
          </a:p>
          <a:p>
            <a:pPr lvl="1"/>
            <a:r>
              <a:rPr lang="cs-CZ" b="1" dirty="0"/>
              <a:t>20st.</a:t>
            </a:r>
            <a:r>
              <a:rPr lang="cs-CZ" dirty="0"/>
              <a:t>  Chemie, elektřina, doprava (motorizovaná pozemní, námořní kontejnerová, letecká); spotřební zboží (automobily, spotřebiče) a vybavení domácností (elektřina, plyn, voda);</a:t>
            </a:r>
          </a:p>
          <a:p>
            <a:pPr lvl="1"/>
            <a:r>
              <a:rPr lang="cs-CZ" b="1" dirty="0"/>
              <a:t>Od 80.let</a:t>
            </a:r>
            <a:r>
              <a:rPr lang="cs-CZ" dirty="0"/>
              <a:t>. – elektronika, komunikační, informační a výpočetní technika</a:t>
            </a:r>
          </a:p>
          <a:p>
            <a:pPr lvl="1"/>
            <a:r>
              <a:rPr lang="cs-CZ" dirty="0"/>
              <a:t>E není zdrojem (vs. 19st) ani nezískává technologie od hegemona (20.st.); přechod na </a:t>
            </a:r>
            <a:r>
              <a:rPr lang="cs-CZ" b="1" dirty="0"/>
              <a:t>inovační fázi </a:t>
            </a:r>
            <a:r>
              <a:rPr lang="cs-CZ" dirty="0"/>
              <a:t>(samy US pod tlakem inovátorů);</a:t>
            </a:r>
          </a:p>
        </p:txBody>
      </p:sp>
    </p:spTree>
    <p:extLst>
      <p:ext uri="{BB962C8B-B14F-4D97-AF65-F5344CB8AC3E}">
        <p14:creationId xmlns:p14="http://schemas.microsoft.com/office/powerpoint/2010/main" val="187479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3359697" y="3501008"/>
          <a:ext cx="5846447" cy="324231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46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99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546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Inflace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1950–1973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1974–1983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1984–1993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1994–1998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Británie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4,6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13,5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5,2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3,0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Francie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5,0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11,2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3,7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1,5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Německo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2,7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4,9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2,4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1,7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Itálie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3,9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16,7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6,4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3,5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Nizozemí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4,1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6,5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1,8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2,2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Belgie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2,9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8,1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3,1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1,8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Španělsko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4,6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16,4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6,9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3,4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Západní Evropa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4,3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11,2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4,5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2,2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Spojené státy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2,7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8,2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3,8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2,4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Japonsko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5,2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7,6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1,7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0,6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/>
          </p:nvPr>
        </p:nvGraphicFramePr>
        <p:xfrm>
          <a:off x="3359696" y="116632"/>
          <a:ext cx="5823714" cy="324231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82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99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271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u="non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cs-CZ" sz="2000" u="none" dirty="0">
                          <a:solidFill>
                            <a:schemeClr val="tx1"/>
                          </a:solidFill>
                          <a:effectLst/>
                        </a:rPr>
                        <a:t>Nezaměstnanost</a:t>
                      </a:r>
                      <a:endParaRPr lang="cs-CZ" sz="20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1950-1973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1974–1983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1984–1993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1994–1998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Británie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2,8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7,0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9,7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8,0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Francie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2,0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5,7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10,0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12,1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Německo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2,5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4,1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6,2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9,0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Itálie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5,5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7,2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9,3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11,9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Nizozemí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2,2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7,3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7,3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5,9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Belgie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3,0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8,2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8,8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9,7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Španělsko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2,9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9,1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19,4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21,8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Západní Evropa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2,6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6,0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9,2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10,7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Spojené státy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4,6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7,4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6,7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5,3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Japonsko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1,6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2,1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2,3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3,4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870326" y="27506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731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648" y="476672"/>
            <a:ext cx="6941748" cy="562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154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554623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0440" y="-2342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0070C0"/>
                </a:solidFill>
                <a:latin typeface="+mn-lt"/>
              </a:rPr>
              <a:t>Reforma</a:t>
            </a:r>
            <a:r>
              <a:rPr lang="cs-CZ" sz="3200" b="1" dirty="0">
                <a:latin typeface="+mn-lt"/>
              </a:rPr>
              <a:t> státu blahobytu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6686" y="727966"/>
            <a:ext cx="10877107" cy="56886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2400" dirty="0"/>
              <a:t>Výdaje na </a:t>
            </a:r>
            <a:r>
              <a:rPr lang="cs-CZ" sz="2400" b="1" u="sng" dirty="0">
                <a:solidFill>
                  <a:srgbClr val="0070C0"/>
                </a:solidFill>
              </a:rPr>
              <a:t>sociální programy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dirty="0"/>
              <a:t>v 80.letech 30% HDP (US 21% a JAP 18%)</a:t>
            </a:r>
          </a:p>
          <a:p>
            <a:pPr lvl="1">
              <a:spcBef>
                <a:spcPts val="0"/>
              </a:spcBef>
            </a:pPr>
            <a:r>
              <a:rPr lang="cs-CZ" sz="2000" dirty="0"/>
              <a:t>vzdalování od </a:t>
            </a:r>
            <a:r>
              <a:rPr lang="cs-CZ" sz="2000" b="1" dirty="0"/>
              <a:t>poslání</a:t>
            </a:r>
            <a:r>
              <a:rPr lang="cs-CZ" sz="2000" dirty="0"/>
              <a:t> – </a:t>
            </a:r>
            <a:r>
              <a:rPr lang="cs-CZ" sz="2000" b="1" dirty="0"/>
              <a:t>pojištění</a:t>
            </a:r>
            <a:r>
              <a:rPr lang="cs-CZ" sz="2000" dirty="0"/>
              <a:t> (snižování rizika a marginalizace) -&gt; </a:t>
            </a:r>
            <a:r>
              <a:rPr lang="cs-CZ" sz="2000" b="1" dirty="0"/>
              <a:t>snížení </a:t>
            </a:r>
            <a:r>
              <a:rPr lang="cs-CZ" sz="2000" b="1" dirty="0">
                <a:solidFill>
                  <a:srgbClr val="0070C0"/>
                </a:solidFill>
              </a:rPr>
              <a:t>motivace</a:t>
            </a:r>
            <a:r>
              <a:rPr lang="cs-CZ" sz="2000" dirty="0"/>
              <a:t>;</a:t>
            </a:r>
          </a:p>
          <a:p>
            <a:pPr lvl="1">
              <a:spcBef>
                <a:spcPts val="0"/>
              </a:spcBef>
            </a:pPr>
            <a:r>
              <a:rPr lang="cs-CZ" sz="2000" dirty="0"/>
              <a:t>minimální standard na základě občanství – poprvé možná </a:t>
            </a:r>
            <a:r>
              <a:rPr lang="cs-CZ" sz="2000" b="1" dirty="0"/>
              <a:t>existence bez příjmu </a:t>
            </a:r>
            <a:r>
              <a:rPr lang="cs-CZ" sz="2000" dirty="0"/>
              <a:t>mimo solidaritu rodiny, komunity (</a:t>
            </a:r>
            <a:r>
              <a:rPr lang="cs-CZ" sz="2000" b="1" dirty="0"/>
              <a:t>neformální</a:t>
            </a:r>
            <a:r>
              <a:rPr lang="cs-CZ" sz="2000" dirty="0"/>
              <a:t> </a:t>
            </a:r>
            <a:r>
              <a:rPr lang="cs-CZ" sz="2000" b="1" dirty="0"/>
              <a:t>sankce</a:t>
            </a:r>
            <a:r>
              <a:rPr lang="cs-CZ" sz="2000" dirty="0"/>
              <a:t>);</a:t>
            </a:r>
          </a:p>
          <a:p>
            <a:pPr lvl="1">
              <a:spcBef>
                <a:spcPts val="0"/>
              </a:spcBef>
            </a:pPr>
            <a:r>
              <a:rPr lang="cs-CZ" sz="2000" dirty="0"/>
              <a:t>nižší tlak na výkonnost, na </a:t>
            </a:r>
            <a:r>
              <a:rPr lang="cs-CZ" sz="2000" b="1" dirty="0"/>
              <a:t>akceptování </a:t>
            </a:r>
            <a:r>
              <a:rPr lang="cs-CZ" sz="2000" b="1" dirty="0" err="1"/>
              <a:t>konkur</a:t>
            </a:r>
            <a:r>
              <a:rPr lang="cs-CZ" sz="2000" b="1" dirty="0"/>
              <a:t>. mzdy</a:t>
            </a:r>
            <a:r>
              <a:rPr lang="cs-CZ" sz="2000" dirty="0"/>
              <a:t>, </a:t>
            </a:r>
            <a:r>
              <a:rPr lang="cs-CZ" sz="2000" b="1" dirty="0"/>
              <a:t>nestatusové pozice </a:t>
            </a:r>
            <a:r>
              <a:rPr lang="cs-CZ" sz="2000" dirty="0"/>
              <a:t>bez bonusu;</a:t>
            </a:r>
          </a:p>
          <a:p>
            <a:pPr lvl="1">
              <a:spcBef>
                <a:spcPts val="0"/>
              </a:spcBef>
            </a:pPr>
            <a:r>
              <a:rPr lang="cs-CZ" sz="2000" dirty="0"/>
              <a:t>v </a:t>
            </a:r>
            <a:r>
              <a:rPr lang="cs-CZ" sz="2000" b="1" dirty="0"/>
              <a:t>kontextu </a:t>
            </a:r>
            <a:r>
              <a:rPr lang="cs-CZ" sz="2000" b="1" dirty="0">
                <a:solidFill>
                  <a:srgbClr val="0070C0"/>
                </a:solidFill>
              </a:rPr>
              <a:t>zpomalení</a:t>
            </a:r>
            <a:r>
              <a:rPr lang="cs-CZ" sz="2000" dirty="0"/>
              <a:t>, zhoršení </a:t>
            </a:r>
            <a:r>
              <a:rPr lang="cs-CZ" sz="2000" b="1" dirty="0"/>
              <a:t>směnných relací</a:t>
            </a:r>
            <a:r>
              <a:rPr lang="cs-CZ" sz="2000" dirty="0"/>
              <a:t>, nárůstu </a:t>
            </a:r>
            <a:r>
              <a:rPr lang="cs-CZ" sz="2000" b="1" dirty="0">
                <a:solidFill>
                  <a:srgbClr val="0070C0"/>
                </a:solidFill>
              </a:rPr>
              <a:t>konkurence</a:t>
            </a:r>
            <a:r>
              <a:rPr lang="cs-CZ" sz="2000" dirty="0"/>
              <a:t>; posílení </a:t>
            </a:r>
            <a:r>
              <a:rPr lang="cs-CZ" sz="2000" b="1" dirty="0"/>
              <a:t>nátlakových skupin </a:t>
            </a:r>
            <a:r>
              <a:rPr lang="cs-CZ" sz="2000" dirty="0"/>
              <a:t>-&gt; aktivní stimulují aktivity ostatních;</a:t>
            </a:r>
          </a:p>
          <a:p>
            <a:pPr lvl="1">
              <a:spcBef>
                <a:spcPts val="0"/>
              </a:spcBef>
            </a:pPr>
            <a:r>
              <a:rPr lang="cs-CZ" sz="2000" b="1" dirty="0">
                <a:solidFill>
                  <a:srgbClr val="0070C0"/>
                </a:solidFill>
              </a:rPr>
              <a:t>mezera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/>
              <a:t>mezi </a:t>
            </a:r>
            <a:r>
              <a:rPr lang="cs-CZ" sz="2000" b="1" dirty="0"/>
              <a:t>E a US </a:t>
            </a:r>
            <a:r>
              <a:rPr lang="cs-CZ" sz="2000" dirty="0"/>
              <a:t>(JAP) se rozevírá + penetrace NIC;  </a:t>
            </a:r>
          </a:p>
          <a:p>
            <a:pPr lvl="1">
              <a:spcBef>
                <a:spcPts val="0"/>
              </a:spcBef>
            </a:pPr>
            <a:endParaRPr lang="cs-CZ" sz="1000" dirty="0"/>
          </a:p>
          <a:p>
            <a:pPr>
              <a:spcBef>
                <a:spcPts val="0"/>
              </a:spcBef>
            </a:pPr>
            <a:r>
              <a:rPr lang="cs-CZ" sz="2400" b="1" u="sng" dirty="0">
                <a:solidFill>
                  <a:srgbClr val="0070C0"/>
                </a:solidFill>
              </a:rPr>
              <a:t>GB reforma </a:t>
            </a:r>
            <a:r>
              <a:rPr lang="cs-CZ" sz="2400" dirty="0"/>
              <a:t>(M</a:t>
            </a:r>
            <a:r>
              <a:rPr lang="cs-CZ" sz="2400" dirty="0" smtClean="0"/>
              <a:t>. Thatcherová</a:t>
            </a:r>
            <a:r>
              <a:rPr lang="cs-CZ" sz="2400" dirty="0"/>
              <a:t>):</a:t>
            </a:r>
          </a:p>
          <a:p>
            <a:pPr lvl="1">
              <a:spcBef>
                <a:spcPts val="0"/>
              </a:spcBef>
            </a:pPr>
            <a:r>
              <a:rPr lang="cs-CZ" sz="2000" dirty="0"/>
              <a:t>4letý plán (1979) – </a:t>
            </a:r>
            <a:r>
              <a:rPr lang="cs-CZ" sz="2000" b="1" dirty="0">
                <a:solidFill>
                  <a:srgbClr val="0070C0"/>
                </a:solidFill>
              </a:rPr>
              <a:t>monetární restrikce </a:t>
            </a:r>
            <a:r>
              <a:rPr lang="cs-CZ" sz="2000" dirty="0"/>
              <a:t>(proti inflaci), omezení </a:t>
            </a:r>
            <a:r>
              <a:rPr lang="cs-CZ" sz="2000" b="1" dirty="0">
                <a:solidFill>
                  <a:srgbClr val="0070C0"/>
                </a:solidFill>
              </a:rPr>
              <a:t>veřejného sektoru</a:t>
            </a:r>
            <a:r>
              <a:rPr lang="cs-CZ" sz="2000" dirty="0"/>
              <a:t>, omezení </a:t>
            </a:r>
            <a:r>
              <a:rPr lang="cs-CZ" sz="2000" b="1" dirty="0"/>
              <a:t>odborů</a:t>
            </a:r>
            <a:r>
              <a:rPr lang="cs-CZ" sz="2000" dirty="0"/>
              <a:t> – flexibilnější </a:t>
            </a:r>
            <a:r>
              <a:rPr lang="cs-CZ" sz="2000" b="1" dirty="0">
                <a:solidFill>
                  <a:srgbClr val="0070C0"/>
                </a:solidFill>
              </a:rPr>
              <a:t>trh práce</a:t>
            </a:r>
            <a:r>
              <a:rPr lang="cs-CZ" sz="2000" dirty="0"/>
              <a:t>; konfrontace </a:t>
            </a:r>
            <a:r>
              <a:rPr lang="cs-CZ" sz="2000" b="1" dirty="0"/>
              <a:t>stávek</a:t>
            </a:r>
            <a:r>
              <a:rPr lang="cs-CZ" sz="2000" dirty="0"/>
              <a:t>;</a:t>
            </a:r>
          </a:p>
          <a:p>
            <a:pPr lvl="1">
              <a:spcBef>
                <a:spcPts val="0"/>
              </a:spcBef>
            </a:pPr>
            <a:r>
              <a:rPr lang="cs-CZ" sz="2000" b="1" dirty="0"/>
              <a:t>Pomalé</a:t>
            </a:r>
            <a:r>
              <a:rPr lang="cs-CZ" sz="2000" dirty="0"/>
              <a:t> přizpůsobení – </a:t>
            </a:r>
            <a:r>
              <a:rPr lang="cs-CZ" sz="2000" b="1" dirty="0"/>
              <a:t>inflace </a:t>
            </a:r>
            <a:r>
              <a:rPr lang="cs-CZ" sz="2000" dirty="0"/>
              <a:t>11,9%, zvýšení </a:t>
            </a:r>
            <a:r>
              <a:rPr lang="cs-CZ" sz="2000" b="1" dirty="0"/>
              <a:t>úrokových měr </a:t>
            </a:r>
            <a:r>
              <a:rPr lang="cs-CZ" sz="2000" dirty="0"/>
              <a:t>– </a:t>
            </a:r>
            <a:r>
              <a:rPr lang="cs-CZ" sz="2000" b="1" dirty="0"/>
              <a:t>posílení libry </a:t>
            </a:r>
            <a:r>
              <a:rPr lang="cs-CZ" sz="2000" dirty="0"/>
              <a:t>a recese; </a:t>
            </a:r>
            <a:r>
              <a:rPr lang="cs-CZ" sz="2000" b="1" dirty="0">
                <a:solidFill>
                  <a:srgbClr val="0070C0"/>
                </a:solidFill>
              </a:rPr>
              <a:t>pokles produktu </a:t>
            </a:r>
            <a:r>
              <a:rPr lang="cs-CZ" sz="2000" dirty="0"/>
              <a:t>o 4,8%, zdvojnásobení </a:t>
            </a:r>
            <a:r>
              <a:rPr lang="cs-CZ" sz="2000" b="1" dirty="0">
                <a:solidFill>
                  <a:srgbClr val="0070C0"/>
                </a:solidFill>
              </a:rPr>
              <a:t>nezaměstnanosti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/>
              <a:t>(10,5%);</a:t>
            </a:r>
          </a:p>
          <a:p>
            <a:pPr lvl="1">
              <a:spcBef>
                <a:spcPts val="0"/>
              </a:spcBef>
            </a:pPr>
            <a:r>
              <a:rPr lang="cs-CZ" sz="2000" dirty="0"/>
              <a:t>Uvolnění politiky 1981 (volnější měnová, pokračující fiskální restrikce);</a:t>
            </a:r>
          </a:p>
          <a:p>
            <a:pPr lvl="1">
              <a:spcBef>
                <a:spcPts val="0"/>
              </a:spcBef>
            </a:pPr>
            <a:r>
              <a:rPr lang="cs-CZ" sz="2000" dirty="0"/>
              <a:t>Pokles cen ropy a úrokové míry 14%;</a:t>
            </a:r>
          </a:p>
          <a:p>
            <a:pPr lvl="1">
              <a:spcBef>
                <a:spcPts val="0"/>
              </a:spcBef>
            </a:pPr>
            <a:r>
              <a:rPr lang="cs-CZ" sz="2000" b="1" dirty="0">
                <a:solidFill>
                  <a:srgbClr val="0070C0"/>
                </a:solidFill>
              </a:rPr>
              <a:t>Privatizace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/>
              <a:t>a prodej majetku;</a:t>
            </a:r>
          </a:p>
          <a:p>
            <a:pPr lvl="1">
              <a:spcBef>
                <a:spcPts val="0"/>
              </a:spcBef>
            </a:pPr>
            <a:r>
              <a:rPr lang="cs-CZ" sz="2000" dirty="0"/>
              <a:t>Teprve pak </a:t>
            </a:r>
            <a:r>
              <a:rPr lang="cs-CZ" sz="2000" b="1" dirty="0"/>
              <a:t>zvýšení </a:t>
            </a:r>
            <a:r>
              <a:rPr lang="cs-CZ" sz="2000" b="1" dirty="0">
                <a:solidFill>
                  <a:srgbClr val="0070C0"/>
                </a:solidFill>
              </a:rPr>
              <a:t>produktivity</a:t>
            </a:r>
            <a:r>
              <a:rPr lang="cs-CZ" sz="2000" b="1" dirty="0"/>
              <a:t> </a:t>
            </a:r>
            <a:r>
              <a:rPr lang="cs-CZ" sz="2000" dirty="0"/>
              <a:t>v důsledku deregulace; snížení </a:t>
            </a:r>
            <a:r>
              <a:rPr lang="cs-CZ" sz="2000" b="1" dirty="0"/>
              <a:t>podílu veřejných výdajů </a:t>
            </a:r>
            <a:r>
              <a:rPr lang="cs-CZ" sz="2000" dirty="0"/>
              <a:t>pod 40% HDP jen pomalu a v důsledku obnovy růstu;</a:t>
            </a:r>
          </a:p>
          <a:p>
            <a:pPr lvl="1">
              <a:spcBef>
                <a:spcPts val="0"/>
              </a:spcBef>
            </a:pPr>
            <a:r>
              <a:rPr lang="cs-CZ" sz="2000" dirty="0"/>
              <a:t> </a:t>
            </a:r>
            <a:r>
              <a:rPr lang="cs-CZ" sz="2000" b="1" u="sng" dirty="0"/>
              <a:t>revize sociálního státu </a:t>
            </a:r>
            <a:r>
              <a:rPr lang="cs-CZ" sz="2000" dirty="0"/>
              <a:t>v demokratických podmínkách skoro </a:t>
            </a:r>
            <a:r>
              <a:rPr lang="cs-CZ" sz="2000" b="1" dirty="0"/>
              <a:t>nemožná</a:t>
            </a:r>
            <a:r>
              <a:rPr lang="cs-CZ" sz="2000" dirty="0"/>
              <a:t>, pokus USA (Reagan) v kontextu studené války a v GB po 30 letech frustrace ze slabého výkonu; </a:t>
            </a:r>
          </a:p>
        </p:txBody>
      </p:sp>
    </p:spTree>
    <p:extLst>
      <p:ext uri="{BB962C8B-B14F-4D97-AF65-F5344CB8AC3E}">
        <p14:creationId xmlns:p14="http://schemas.microsoft.com/office/powerpoint/2010/main" val="1186297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7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0070C0"/>
                </a:solidFill>
                <a:latin typeface="+mn-lt"/>
              </a:rPr>
              <a:t>Situace ve WE a Marshallův plán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4523" y="548680"/>
            <a:ext cx="11434713" cy="61206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1800" b="1" dirty="0">
                <a:solidFill>
                  <a:srgbClr val="0070C0"/>
                </a:solidFill>
              </a:rPr>
              <a:t>Růst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/>
              <a:t>– </a:t>
            </a:r>
            <a:r>
              <a:rPr lang="cs-CZ" sz="1800" b="1" dirty="0"/>
              <a:t>zapojení</a:t>
            </a:r>
            <a:r>
              <a:rPr lang="cs-CZ" sz="1800" dirty="0"/>
              <a:t> </a:t>
            </a:r>
            <a:r>
              <a:rPr lang="cs-CZ" sz="1800" b="1" dirty="0"/>
              <a:t>faktorů</a:t>
            </a:r>
            <a:r>
              <a:rPr lang="cs-CZ" sz="1800" dirty="0"/>
              <a:t> do produkce, </a:t>
            </a:r>
            <a:r>
              <a:rPr lang="cs-CZ" sz="1800" b="1" dirty="0"/>
              <a:t>étos práce</a:t>
            </a:r>
            <a:r>
              <a:rPr lang="cs-CZ" sz="1800" dirty="0"/>
              <a:t>; všechny skupiny identifikované (</a:t>
            </a:r>
            <a:r>
              <a:rPr lang="cs-CZ" sz="1800" b="1" dirty="0"/>
              <a:t>odbory</a:t>
            </a:r>
            <a:r>
              <a:rPr lang="cs-CZ" sz="1800" dirty="0"/>
              <a:t>, levice, komunisti – </a:t>
            </a:r>
            <a:r>
              <a:rPr lang="cs-CZ" sz="1800" b="1" dirty="0"/>
              <a:t>stávky</a:t>
            </a:r>
            <a:r>
              <a:rPr lang="cs-CZ" sz="1800" dirty="0"/>
              <a:t> ustaly); </a:t>
            </a:r>
            <a:r>
              <a:rPr lang="cs-CZ" sz="1800" b="1" dirty="0"/>
              <a:t>INDU</a:t>
            </a:r>
            <a:r>
              <a:rPr lang="cs-CZ" sz="1800" dirty="0"/>
              <a:t> na úrovni 1938 již v 1947 (</a:t>
            </a:r>
            <a:r>
              <a:rPr lang="cs-CZ" sz="1800" b="1" dirty="0"/>
              <a:t>AGRI</a:t>
            </a:r>
            <a:r>
              <a:rPr lang="cs-CZ" sz="1800" dirty="0"/>
              <a:t> 80%);</a:t>
            </a:r>
          </a:p>
          <a:p>
            <a:pPr>
              <a:spcBef>
                <a:spcPts val="0"/>
              </a:spcBef>
            </a:pPr>
            <a:r>
              <a:rPr lang="cs-CZ" sz="1800" dirty="0"/>
              <a:t>Zaměření na </a:t>
            </a:r>
            <a:r>
              <a:rPr lang="cs-CZ" sz="1800" b="1" dirty="0">
                <a:solidFill>
                  <a:srgbClr val="0070C0"/>
                </a:solidFill>
              </a:rPr>
              <a:t>těžký průmysl </a:t>
            </a:r>
            <a:r>
              <a:rPr lang="cs-CZ" sz="1800" dirty="0"/>
              <a:t>(</a:t>
            </a:r>
            <a:r>
              <a:rPr lang="cs-CZ" sz="1800" dirty="0" err="1"/>
              <a:t>Monetův</a:t>
            </a:r>
            <a:r>
              <a:rPr lang="cs-CZ" sz="1800" dirty="0"/>
              <a:t> plán 1946 FRA); problém: získání </a:t>
            </a:r>
            <a:r>
              <a:rPr lang="cs-CZ" sz="1800" b="1" dirty="0">
                <a:solidFill>
                  <a:srgbClr val="0070C0"/>
                </a:solidFill>
              </a:rPr>
              <a:t>strojního vybavení </a:t>
            </a:r>
            <a:r>
              <a:rPr lang="cs-CZ" sz="1800" dirty="0"/>
              <a:t>(z </a:t>
            </a:r>
            <a:r>
              <a:rPr lang="cs-CZ" sz="1800" b="1" dirty="0"/>
              <a:t>US</a:t>
            </a:r>
            <a:r>
              <a:rPr lang="cs-CZ" sz="1800" dirty="0"/>
              <a:t>, nedostatek </a:t>
            </a:r>
            <a:r>
              <a:rPr lang="cs-CZ" sz="1800" b="1" dirty="0"/>
              <a:t>USD</a:t>
            </a:r>
            <a:r>
              <a:rPr lang="cs-CZ" sz="1800" dirty="0"/>
              <a:t>);</a:t>
            </a:r>
          </a:p>
          <a:p>
            <a:pPr>
              <a:spcBef>
                <a:spcPts val="0"/>
              </a:spcBef>
            </a:pPr>
            <a:r>
              <a:rPr lang="cs-CZ" sz="1800" b="1" dirty="0">
                <a:solidFill>
                  <a:srgbClr val="0070C0"/>
                </a:solidFill>
              </a:rPr>
              <a:t>Deficit BÚ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/>
              <a:t>5% HDP (minimální vývoz, žádné rezervy, potřeba dovozu jídla); </a:t>
            </a:r>
            <a:r>
              <a:rPr lang="cs-CZ" sz="1800" b="1" dirty="0"/>
              <a:t>US – lekce </a:t>
            </a:r>
            <a:r>
              <a:rPr lang="cs-CZ" sz="1800" dirty="0"/>
              <a:t>s </a:t>
            </a:r>
            <a:r>
              <a:rPr lang="cs-CZ" sz="1800" b="1" dirty="0">
                <a:solidFill>
                  <a:srgbClr val="0070C0"/>
                </a:solidFill>
              </a:rPr>
              <a:t>konvertibilitou</a:t>
            </a:r>
            <a:r>
              <a:rPr lang="cs-CZ" sz="1800" dirty="0">
                <a:solidFill>
                  <a:srgbClr val="0070C0"/>
                </a:solidFill>
              </a:rPr>
              <a:t> GB </a:t>
            </a:r>
            <a:r>
              <a:rPr lang="cs-CZ" sz="1800" dirty="0"/>
              <a:t>libry 1947 (6 týdnů);</a:t>
            </a:r>
          </a:p>
          <a:p>
            <a:pPr>
              <a:spcBef>
                <a:spcPts val="0"/>
              </a:spcBef>
            </a:pPr>
            <a:r>
              <a:rPr lang="cs-CZ" sz="1800" b="1" u="sng" dirty="0">
                <a:solidFill>
                  <a:srgbClr val="0070C0"/>
                </a:solidFill>
              </a:rPr>
              <a:t>Kontroly</a:t>
            </a:r>
            <a:r>
              <a:rPr lang="cs-CZ" sz="1800" dirty="0"/>
              <a:t>: </a:t>
            </a:r>
            <a:r>
              <a:rPr lang="cs-CZ" sz="1800" b="1" dirty="0"/>
              <a:t>cen</a:t>
            </a:r>
            <a:r>
              <a:rPr lang="cs-CZ" sz="1800" dirty="0"/>
              <a:t> a </a:t>
            </a:r>
            <a:r>
              <a:rPr lang="cs-CZ" sz="1800" b="1" dirty="0"/>
              <a:t>mezd</a:t>
            </a:r>
            <a:r>
              <a:rPr lang="cs-CZ" sz="1800" dirty="0"/>
              <a:t> (nasměrování faktorů do klíčových výrob, zabránění nepokojům); </a:t>
            </a:r>
            <a:r>
              <a:rPr lang="cs-CZ" sz="1800" b="1" dirty="0"/>
              <a:t>nedostatek zboží</a:t>
            </a:r>
            <a:r>
              <a:rPr lang="cs-CZ" sz="1800" dirty="0"/>
              <a:t>, hromadění, platby v naturáliích, </a:t>
            </a:r>
            <a:r>
              <a:rPr lang="cs-CZ" sz="1800" b="1" dirty="0"/>
              <a:t>černý trh</a:t>
            </a:r>
            <a:r>
              <a:rPr lang="cs-CZ" sz="1800" dirty="0"/>
              <a:t>, </a:t>
            </a:r>
            <a:r>
              <a:rPr lang="cs-CZ" sz="1800" b="1" dirty="0"/>
              <a:t>absentérství</a:t>
            </a:r>
            <a:r>
              <a:rPr lang="cs-CZ" sz="1800" dirty="0"/>
              <a:t>; „</a:t>
            </a:r>
            <a:r>
              <a:rPr lang="cs-CZ" sz="1800" b="1" dirty="0"/>
              <a:t>dilema dělníka</a:t>
            </a:r>
            <a:r>
              <a:rPr lang="cs-CZ" sz="1800" dirty="0"/>
              <a:t>“; </a:t>
            </a:r>
            <a:r>
              <a:rPr lang="cs-CZ" sz="1800" b="1" dirty="0"/>
              <a:t>antikapitalistické</a:t>
            </a:r>
            <a:r>
              <a:rPr lang="cs-CZ" sz="1800" dirty="0"/>
              <a:t> </a:t>
            </a:r>
            <a:r>
              <a:rPr lang="cs-CZ" sz="1800" b="1" dirty="0"/>
              <a:t>myšlení</a:t>
            </a:r>
            <a:r>
              <a:rPr lang="cs-CZ" sz="1800" dirty="0"/>
              <a:t>; </a:t>
            </a:r>
            <a:endParaRPr lang="cs-CZ" sz="1800" b="1" dirty="0"/>
          </a:p>
          <a:p>
            <a:pPr marL="0" indent="0">
              <a:spcBef>
                <a:spcPts val="0"/>
              </a:spcBef>
              <a:buNone/>
            </a:pPr>
            <a:endParaRPr lang="cs-CZ" sz="1000" b="1" u="sng" dirty="0"/>
          </a:p>
          <a:p>
            <a:pPr>
              <a:spcBef>
                <a:spcPts val="0"/>
              </a:spcBef>
            </a:pPr>
            <a:r>
              <a:rPr lang="cs-CZ" sz="2400" b="1" u="sng" dirty="0">
                <a:solidFill>
                  <a:srgbClr val="0070C0"/>
                </a:solidFill>
              </a:rPr>
              <a:t>Marshallův plán</a:t>
            </a:r>
            <a:r>
              <a:rPr lang="cs-CZ" sz="2000" dirty="0"/>
              <a:t>:</a:t>
            </a:r>
          </a:p>
          <a:p>
            <a:pPr lvl="1">
              <a:spcBef>
                <a:spcPts val="0"/>
              </a:spcBef>
            </a:pPr>
            <a:r>
              <a:rPr lang="cs-CZ" sz="1600" b="1" dirty="0"/>
              <a:t>Cíl</a:t>
            </a:r>
            <a:r>
              <a:rPr lang="cs-CZ" sz="1600" dirty="0"/>
              <a:t>: </a:t>
            </a:r>
            <a:r>
              <a:rPr lang="cs-CZ" sz="1600" b="1" dirty="0"/>
              <a:t>koordinace</a:t>
            </a:r>
            <a:r>
              <a:rPr lang="cs-CZ" sz="1600" dirty="0"/>
              <a:t> </a:t>
            </a:r>
            <a:r>
              <a:rPr lang="cs-CZ" sz="1600" b="1" dirty="0"/>
              <a:t>reforem</a:t>
            </a:r>
            <a:r>
              <a:rPr lang="cs-CZ" sz="1600" dirty="0"/>
              <a:t>, </a:t>
            </a:r>
            <a:r>
              <a:rPr lang="cs-CZ" sz="1600" b="1" dirty="0"/>
              <a:t>odstranění kontrol</a:t>
            </a:r>
            <a:r>
              <a:rPr lang="cs-CZ" sz="1600" dirty="0"/>
              <a:t>, </a:t>
            </a:r>
            <a:r>
              <a:rPr lang="cs-CZ" sz="1600" b="1" dirty="0"/>
              <a:t>inflace</a:t>
            </a:r>
            <a:r>
              <a:rPr lang="cs-CZ" sz="1600" dirty="0"/>
              <a:t>, vyrovnání veřejných</a:t>
            </a:r>
            <a:r>
              <a:rPr lang="cs-CZ" sz="1600" b="1" dirty="0"/>
              <a:t> rozpočtů </a:t>
            </a:r>
            <a:r>
              <a:rPr lang="cs-CZ" sz="1600" dirty="0"/>
              <a:t>-&gt; </a:t>
            </a:r>
            <a:r>
              <a:rPr lang="cs-CZ" sz="1600" b="1" dirty="0"/>
              <a:t>podmínky</a:t>
            </a:r>
            <a:r>
              <a:rPr lang="cs-CZ" sz="1600" dirty="0"/>
              <a:t> přijetí pomoci;</a:t>
            </a:r>
          </a:p>
          <a:p>
            <a:pPr lvl="1">
              <a:spcBef>
                <a:spcPts val="0"/>
              </a:spcBef>
            </a:pPr>
            <a:r>
              <a:rPr lang="cs-CZ" sz="1600" b="1" dirty="0"/>
              <a:t>Transfer</a:t>
            </a:r>
            <a:r>
              <a:rPr lang="cs-CZ" sz="1600" dirty="0"/>
              <a:t> 13mld. USD na období 1948-1952; </a:t>
            </a:r>
            <a:r>
              <a:rPr lang="cs-CZ" sz="1600" b="1" dirty="0"/>
              <a:t>deficit</a:t>
            </a:r>
            <a:r>
              <a:rPr lang="cs-CZ" sz="1600" dirty="0"/>
              <a:t> na </a:t>
            </a:r>
            <a:r>
              <a:rPr lang="cs-CZ" sz="1600" b="1" dirty="0">
                <a:solidFill>
                  <a:srgbClr val="0070C0"/>
                </a:solidFill>
              </a:rPr>
              <a:t>BÚ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/>
              <a:t>11,5mld. – vyřešeno dilema potřeby exportů na nákup </a:t>
            </a:r>
            <a:r>
              <a:rPr lang="cs-CZ" sz="1600" dirty="0" err="1"/>
              <a:t>fyz</a:t>
            </a:r>
            <a:r>
              <a:rPr lang="cs-CZ" sz="1600" dirty="0"/>
              <a:t>. kapitálu, který byl nutný k nastartování exportů; MP </a:t>
            </a:r>
            <a:r>
              <a:rPr lang="cs-CZ" sz="1600" b="1" dirty="0"/>
              <a:t>nastartoval </a:t>
            </a:r>
            <a:r>
              <a:rPr lang="cs-CZ" sz="1600" b="1" dirty="0">
                <a:solidFill>
                  <a:srgbClr val="0070C0"/>
                </a:solidFill>
              </a:rPr>
              <a:t>ELG</a:t>
            </a:r>
            <a:r>
              <a:rPr lang="cs-CZ" sz="1600" dirty="0"/>
              <a:t>;</a:t>
            </a:r>
          </a:p>
          <a:p>
            <a:pPr lvl="1">
              <a:spcBef>
                <a:spcPts val="0"/>
              </a:spcBef>
            </a:pPr>
            <a:r>
              <a:rPr lang="cs-CZ" sz="1600" dirty="0"/>
              <a:t>Pomoc US -&gt; posun ke </a:t>
            </a:r>
            <a:r>
              <a:rPr lang="cs-CZ" sz="1600" b="1" dirty="0">
                <a:solidFill>
                  <a:srgbClr val="0070C0"/>
                </a:solidFill>
              </a:rPr>
              <a:t>středovým stranám</a:t>
            </a:r>
            <a:r>
              <a:rPr lang="cs-CZ" sz="1600" dirty="0"/>
              <a:t>; konflikt </a:t>
            </a:r>
            <a:r>
              <a:rPr lang="cs-CZ" sz="1600" b="1" dirty="0"/>
              <a:t>US vs. SSSR</a:t>
            </a:r>
            <a:r>
              <a:rPr lang="cs-CZ" sz="1600" dirty="0"/>
              <a:t> - </a:t>
            </a:r>
            <a:r>
              <a:rPr lang="cs-CZ" sz="1600" b="1" dirty="0"/>
              <a:t>demokracie</a:t>
            </a:r>
            <a:r>
              <a:rPr lang="cs-CZ" sz="1600" dirty="0"/>
              <a:t> a </a:t>
            </a:r>
            <a:r>
              <a:rPr lang="cs-CZ" sz="1600" b="1" dirty="0"/>
              <a:t>tržní</a:t>
            </a:r>
            <a:r>
              <a:rPr lang="cs-CZ" sz="1600" dirty="0"/>
              <a:t> </a:t>
            </a:r>
            <a:r>
              <a:rPr lang="cs-CZ" sz="1600" b="1" dirty="0"/>
              <a:t>ekonomika</a:t>
            </a:r>
            <a:r>
              <a:rPr lang="cs-CZ" sz="1600" dirty="0"/>
              <a:t>;</a:t>
            </a:r>
          </a:p>
          <a:p>
            <a:pPr lvl="1">
              <a:spcBef>
                <a:spcPts val="0"/>
              </a:spcBef>
            </a:pPr>
            <a:r>
              <a:rPr lang="cs-CZ" sz="1600" dirty="0"/>
              <a:t>Reakce na </a:t>
            </a:r>
            <a:r>
              <a:rPr lang="cs-CZ" sz="1600" b="1" dirty="0">
                <a:solidFill>
                  <a:srgbClr val="0070C0"/>
                </a:solidFill>
              </a:rPr>
              <a:t>odstranění kontrol </a:t>
            </a:r>
            <a:r>
              <a:rPr lang="cs-CZ" sz="1600" dirty="0"/>
              <a:t>blesková: </a:t>
            </a:r>
            <a:r>
              <a:rPr lang="cs-CZ" sz="1600" b="1" dirty="0"/>
              <a:t>zboží</a:t>
            </a:r>
            <a:r>
              <a:rPr lang="cs-CZ" sz="1600" dirty="0"/>
              <a:t> v obchodech, </a:t>
            </a:r>
            <a:r>
              <a:rPr lang="cs-CZ" sz="1600" b="1" dirty="0"/>
              <a:t>lidé v práci</a:t>
            </a:r>
            <a:r>
              <a:rPr lang="cs-CZ" sz="1600" dirty="0"/>
              <a:t>, </a:t>
            </a:r>
            <a:r>
              <a:rPr lang="cs-CZ" sz="1600" b="1" dirty="0"/>
              <a:t>suroviny</a:t>
            </a:r>
            <a:r>
              <a:rPr lang="cs-CZ" sz="1600" dirty="0"/>
              <a:t> do </a:t>
            </a:r>
            <a:r>
              <a:rPr lang="cs-CZ" sz="1600" dirty="0" smtClean="0"/>
              <a:t>průmyslu…;</a:t>
            </a:r>
            <a:endParaRPr lang="cs-CZ" sz="1600" dirty="0"/>
          </a:p>
          <a:p>
            <a:pPr lvl="1">
              <a:spcBef>
                <a:spcPts val="0"/>
              </a:spcBef>
            </a:pPr>
            <a:r>
              <a:rPr lang="cs-CZ" sz="1600" dirty="0"/>
              <a:t>Zvláštní cíl MP – </a:t>
            </a:r>
            <a:r>
              <a:rPr lang="cs-CZ" sz="1600" b="1" dirty="0"/>
              <a:t>evropská </a:t>
            </a:r>
            <a:r>
              <a:rPr lang="cs-CZ" sz="1600" b="1" dirty="0">
                <a:solidFill>
                  <a:srgbClr val="0070C0"/>
                </a:solidFill>
              </a:rPr>
              <a:t>integrace</a:t>
            </a:r>
            <a:r>
              <a:rPr lang="cs-CZ" sz="1600" dirty="0"/>
              <a:t>… </a:t>
            </a:r>
          </a:p>
          <a:p>
            <a:pPr lvl="1">
              <a:spcBef>
                <a:spcPts val="0"/>
              </a:spcBef>
            </a:pPr>
            <a:r>
              <a:rPr lang="cs-CZ" sz="1600" dirty="0"/>
              <a:t>1948 OEEC (v 1961 na OECD); vytvořeno </a:t>
            </a:r>
            <a:r>
              <a:rPr lang="cs-CZ" sz="1600" b="1" dirty="0">
                <a:solidFill>
                  <a:srgbClr val="0070C0"/>
                </a:solidFill>
              </a:rPr>
              <a:t>W</a:t>
            </a:r>
            <a:r>
              <a:rPr lang="cs-CZ" sz="1600" b="1" dirty="0" smtClean="0">
                <a:solidFill>
                  <a:srgbClr val="0070C0"/>
                </a:solidFill>
              </a:rPr>
              <a:t>. GER</a:t>
            </a:r>
            <a:r>
              <a:rPr lang="cs-CZ" sz="1600" dirty="0" smtClean="0">
                <a:solidFill>
                  <a:srgbClr val="0070C0"/>
                </a:solidFill>
              </a:rPr>
              <a:t> </a:t>
            </a:r>
            <a:r>
              <a:rPr lang="cs-CZ" sz="1600" dirty="0"/>
              <a:t>zrušeny </a:t>
            </a:r>
            <a:r>
              <a:rPr lang="cs-CZ" sz="1600" b="1" dirty="0"/>
              <a:t>limity</a:t>
            </a:r>
            <a:r>
              <a:rPr lang="cs-CZ" sz="1600" dirty="0"/>
              <a:t> na </a:t>
            </a:r>
            <a:r>
              <a:rPr lang="cs-CZ" sz="1600" b="1" dirty="0"/>
              <a:t>INDU</a:t>
            </a:r>
            <a:r>
              <a:rPr lang="cs-CZ" sz="1600" dirty="0"/>
              <a:t>, </a:t>
            </a:r>
            <a:r>
              <a:rPr lang="cs-CZ" sz="1600" b="1" dirty="0"/>
              <a:t>vyzbrojeno</a:t>
            </a:r>
            <a:r>
              <a:rPr lang="cs-CZ" sz="1600" dirty="0"/>
              <a:t> a do </a:t>
            </a:r>
            <a:r>
              <a:rPr lang="cs-CZ" sz="1600" b="1" dirty="0"/>
              <a:t>NATO 1955</a:t>
            </a:r>
            <a:r>
              <a:rPr lang="cs-CZ" sz="1600" dirty="0"/>
              <a:t>;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cs-CZ" sz="1100" dirty="0"/>
              <a:t>  </a:t>
            </a:r>
          </a:p>
          <a:p>
            <a:pPr>
              <a:spcBef>
                <a:spcPts val="0"/>
              </a:spcBef>
            </a:pPr>
            <a:r>
              <a:rPr lang="cs-CZ" sz="2000" dirty="0"/>
              <a:t>Problém </a:t>
            </a:r>
            <a:r>
              <a:rPr lang="cs-CZ" sz="2000" b="1" dirty="0"/>
              <a:t>vnitřního E obchodu</a:t>
            </a:r>
            <a:r>
              <a:rPr lang="cs-CZ" sz="2000" dirty="0"/>
              <a:t>:</a:t>
            </a:r>
          </a:p>
          <a:p>
            <a:pPr lvl="1">
              <a:spcBef>
                <a:spcPts val="0"/>
              </a:spcBef>
            </a:pPr>
            <a:r>
              <a:rPr lang="cs-CZ" sz="1600" b="1" dirty="0"/>
              <a:t>nekonvertibilní</a:t>
            </a:r>
            <a:r>
              <a:rPr lang="cs-CZ" sz="1600" dirty="0"/>
              <a:t> měny – země </a:t>
            </a:r>
            <a:r>
              <a:rPr lang="cs-CZ" sz="1600" b="1" dirty="0"/>
              <a:t>potřebují</a:t>
            </a:r>
            <a:r>
              <a:rPr lang="cs-CZ" sz="1600" dirty="0"/>
              <a:t> </a:t>
            </a:r>
            <a:r>
              <a:rPr lang="cs-CZ" sz="1600" b="1" dirty="0">
                <a:solidFill>
                  <a:srgbClr val="0070C0"/>
                </a:solidFill>
              </a:rPr>
              <a:t>USD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/>
              <a:t>na nákupy z US; každý </a:t>
            </a:r>
            <a:r>
              <a:rPr lang="cs-CZ" sz="1600" b="1" dirty="0"/>
              <a:t>omezil</a:t>
            </a:r>
            <a:r>
              <a:rPr lang="cs-CZ" sz="1600" dirty="0"/>
              <a:t> </a:t>
            </a:r>
            <a:r>
              <a:rPr lang="cs-CZ" sz="1600" b="1" dirty="0"/>
              <a:t>export</a:t>
            </a:r>
            <a:r>
              <a:rPr lang="cs-CZ" sz="1600" dirty="0"/>
              <a:t> na úroveň </a:t>
            </a:r>
            <a:r>
              <a:rPr lang="cs-CZ" sz="1600" b="1" dirty="0"/>
              <a:t>vlastního dovozu </a:t>
            </a:r>
            <a:r>
              <a:rPr lang="cs-CZ" sz="1600" dirty="0"/>
              <a:t>(aby nedostal nepoužitelnou měnu); </a:t>
            </a:r>
            <a:r>
              <a:rPr lang="cs-CZ" sz="1600" b="1" dirty="0"/>
              <a:t>US</a:t>
            </a:r>
            <a:r>
              <a:rPr lang="cs-CZ" sz="1600" dirty="0"/>
              <a:t> </a:t>
            </a:r>
            <a:r>
              <a:rPr lang="cs-CZ" sz="1600" b="1" dirty="0"/>
              <a:t>lobují</a:t>
            </a:r>
            <a:r>
              <a:rPr lang="cs-CZ" sz="1600" dirty="0"/>
              <a:t> za </a:t>
            </a:r>
            <a:r>
              <a:rPr lang="cs-CZ" sz="1600" b="1" dirty="0">
                <a:solidFill>
                  <a:srgbClr val="0070C0"/>
                </a:solidFill>
              </a:rPr>
              <a:t>Evropskou platební unii</a:t>
            </a:r>
            <a:r>
              <a:rPr lang="cs-CZ" sz="1600" b="1" dirty="0"/>
              <a:t> </a:t>
            </a:r>
            <a:r>
              <a:rPr lang="cs-CZ" sz="1600" dirty="0"/>
              <a:t>(EPU) (peníze za export na dovoz z kterékoliv země); </a:t>
            </a:r>
          </a:p>
          <a:p>
            <a:pPr lvl="1">
              <a:spcBef>
                <a:spcPts val="0"/>
              </a:spcBef>
            </a:pPr>
            <a:r>
              <a:rPr lang="cs-CZ" sz="1600" dirty="0"/>
              <a:t>problém </a:t>
            </a:r>
            <a:r>
              <a:rPr lang="cs-CZ" sz="1600" b="1" dirty="0"/>
              <a:t>slabá </a:t>
            </a:r>
            <a:r>
              <a:rPr lang="cs-CZ" sz="1600" b="1" dirty="0">
                <a:solidFill>
                  <a:srgbClr val="0070C0"/>
                </a:solidFill>
              </a:rPr>
              <a:t>konkurenceschopnost</a:t>
            </a:r>
            <a:r>
              <a:rPr lang="cs-CZ" sz="1600" b="1" dirty="0"/>
              <a:t> </a:t>
            </a:r>
            <a:r>
              <a:rPr lang="cs-CZ" sz="1600" dirty="0"/>
              <a:t>- </a:t>
            </a:r>
            <a:r>
              <a:rPr lang="cs-CZ" sz="1600" b="1" dirty="0"/>
              <a:t>devalvace</a:t>
            </a:r>
            <a:r>
              <a:rPr lang="cs-CZ" sz="1600" dirty="0"/>
              <a:t> nebyly dostatečné (politické důvody); </a:t>
            </a:r>
            <a:r>
              <a:rPr lang="cs-CZ" sz="1600" b="1" dirty="0"/>
              <a:t>US</a:t>
            </a:r>
            <a:r>
              <a:rPr lang="cs-CZ" sz="1600" dirty="0"/>
              <a:t> tlak na </a:t>
            </a:r>
            <a:r>
              <a:rPr lang="cs-CZ" sz="1600" b="1" dirty="0"/>
              <a:t>snížení</a:t>
            </a:r>
            <a:r>
              <a:rPr lang="cs-CZ" sz="1600" dirty="0"/>
              <a:t> obchodních </a:t>
            </a:r>
            <a:r>
              <a:rPr lang="cs-CZ" sz="1600" b="1" dirty="0">
                <a:solidFill>
                  <a:srgbClr val="0070C0"/>
                </a:solidFill>
              </a:rPr>
              <a:t>bariér</a:t>
            </a:r>
            <a:r>
              <a:rPr lang="cs-CZ" sz="1600" b="1" dirty="0"/>
              <a:t> o 50% </a:t>
            </a:r>
            <a:r>
              <a:rPr lang="cs-CZ" sz="1600" dirty="0"/>
              <a:t>v EPU (peníze z </a:t>
            </a:r>
            <a:r>
              <a:rPr lang="cs-CZ" sz="1600" b="1" dirty="0"/>
              <a:t>MP</a:t>
            </a:r>
            <a:r>
              <a:rPr lang="cs-CZ" sz="1600" dirty="0"/>
              <a:t> na pokrytí přechodných </a:t>
            </a:r>
            <a:r>
              <a:rPr lang="cs-CZ" sz="1600" b="1" dirty="0"/>
              <a:t>nerovnováh</a:t>
            </a:r>
            <a:r>
              <a:rPr lang="cs-CZ" sz="1600" dirty="0"/>
              <a:t>);</a:t>
            </a:r>
          </a:p>
          <a:p>
            <a:pPr lvl="1">
              <a:spcBef>
                <a:spcPts val="0"/>
              </a:spcBef>
            </a:pPr>
            <a:r>
              <a:rPr lang="cs-CZ" sz="1600" dirty="0"/>
              <a:t>rozhodující moment </a:t>
            </a:r>
            <a:r>
              <a:rPr lang="cs-CZ" sz="1600" b="1" dirty="0"/>
              <a:t>odstranění </a:t>
            </a:r>
            <a:r>
              <a:rPr lang="cs-CZ" sz="1600" b="1" dirty="0">
                <a:solidFill>
                  <a:srgbClr val="0070C0"/>
                </a:solidFill>
              </a:rPr>
              <a:t>GER kvót</a:t>
            </a:r>
            <a:r>
              <a:rPr lang="cs-CZ" sz="1600" b="1" dirty="0"/>
              <a:t> </a:t>
            </a:r>
            <a:r>
              <a:rPr lang="cs-CZ" sz="1600" dirty="0"/>
              <a:t>(zhoršení BÚ, další úvěr, v roce 1951 zlepšení, vstup do GATT, předčasné splacení půjček)</a:t>
            </a:r>
          </a:p>
          <a:p>
            <a:pPr lvl="1">
              <a:spcBef>
                <a:spcPts val="0"/>
              </a:spcBef>
            </a:pPr>
            <a:r>
              <a:rPr lang="cs-CZ" sz="1600" dirty="0"/>
              <a:t>úplná směnitelnost až 1959, ale </a:t>
            </a:r>
            <a:r>
              <a:rPr lang="cs-CZ" sz="1600" b="1" dirty="0"/>
              <a:t>US recept funguje</a:t>
            </a:r>
            <a:r>
              <a:rPr lang="cs-CZ" sz="1600" dirty="0"/>
              <a:t>; důležitý prvek: </a:t>
            </a:r>
            <a:r>
              <a:rPr lang="cs-CZ" sz="1600" b="1" dirty="0" err="1">
                <a:solidFill>
                  <a:srgbClr val="0070C0"/>
                </a:solidFill>
              </a:rPr>
              <a:t>expertnost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/>
              <a:t>/ depolitizace (Evropská integrace);</a:t>
            </a:r>
          </a:p>
        </p:txBody>
      </p:sp>
    </p:spTree>
    <p:extLst>
      <p:ext uri="{BB962C8B-B14F-4D97-AF65-F5344CB8AC3E}">
        <p14:creationId xmlns:p14="http://schemas.microsoft.com/office/powerpoint/2010/main" val="82207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23120\Desktop\strike[1]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764704"/>
            <a:ext cx="6336704" cy="499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060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1631504" y="2636912"/>
          <a:ext cx="8862574" cy="119176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78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3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3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30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30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30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30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30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30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309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309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 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1979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1980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1981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1982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1983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1984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1985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1986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1987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1988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1989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Růst HDP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2,8</a:t>
                      </a:r>
                      <a:endParaRPr lang="cs-CZ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-2,0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-1,2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1,7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0070C0"/>
                          </a:solidFill>
                          <a:effectLst/>
                        </a:rPr>
                        <a:t>3,8</a:t>
                      </a:r>
                      <a:endParaRPr lang="cs-CZ" sz="17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1,8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0070C0"/>
                          </a:solidFill>
                          <a:effectLst/>
                        </a:rPr>
                        <a:t>3,8</a:t>
                      </a:r>
                      <a:endParaRPr lang="cs-CZ" sz="17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0070C0"/>
                          </a:solidFill>
                          <a:effectLst/>
                        </a:rPr>
                        <a:t>3,6</a:t>
                      </a:r>
                      <a:endParaRPr lang="cs-CZ" sz="17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0070C0"/>
                          </a:solidFill>
                          <a:effectLst/>
                        </a:rPr>
                        <a:t>4,4</a:t>
                      </a:r>
                      <a:endParaRPr lang="cs-CZ" sz="17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0070C0"/>
                          </a:solidFill>
                          <a:effectLst/>
                        </a:rPr>
                        <a:t>4,7</a:t>
                      </a:r>
                      <a:endParaRPr lang="cs-CZ" sz="17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2,1</a:t>
                      </a:r>
                      <a:endParaRPr lang="cs-CZ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Inflace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13,4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18,0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11,9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8,6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4,5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5,0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6,0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0070C0"/>
                          </a:solidFill>
                          <a:effectLst/>
                        </a:rPr>
                        <a:t>3,4</a:t>
                      </a:r>
                      <a:endParaRPr lang="cs-CZ" sz="17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4,2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4,9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7,8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Nezaměstnanost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0070C0"/>
                          </a:solidFill>
                          <a:effectLst/>
                        </a:rPr>
                        <a:t>4,0</a:t>
                      </a:r>
                      <a:endParaRPr lang="cs-CZ" sz="17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0070C0"/>
                          </a:solidFill>
                          <a:effectLst/>
                        </a:rPr>
                        <a:t>4,8</a:t>
                      </a:r>
                      <a:endParaRPr lang="cs-CZ" sz="17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7,9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9,5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10,5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10,7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10,9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11,8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10,3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8,3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6,4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3431704" y="2003649"/>
            <a:ext cx="6086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/>
              <a:t>Hospodářský vývoj ve Velké Británii</a:t>
            </a:r>
            <a:r>
              <a:rPr lang="cs-CZ" sz="2400" dirty="0"/>
              <a:t> (procenta)</a:t>
            </a:r>
          </a:p>
        </p:txBody>
      </p:sp>
    </p:spTree>
    <p:extLst>
      <p:ext uri="{BB962C8B-B14F-4D97-AF65-F5344CB8AC3E}">
        <p14:creationId xmlns:p14="http://schemas.microsoft.com/office/powerpoint/2010/main" val="3727514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23120\Desktop\miners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836712"/>
            <a:ext cx="7213394" cy="488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214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2567608" y="2204864"/>
          <a:ext cx="7108504" cy="220827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883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1960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1967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1973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1980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1981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1982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1995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1999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Spojené státy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27,8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31,2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31,2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33,2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33,5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35,5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34,3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30,1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Japonsko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20,7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22,7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22,1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32,7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33,3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34,8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28,5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38,1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Francie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34,6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39,0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38,5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46,2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50,8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51,9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50,9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52,4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SRN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32,0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38,2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40,5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46,9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49,3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49,7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46,6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47,6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Británie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32,6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38,5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41,1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44,3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45,3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46,2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42,3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39,7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Itálie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30,1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33,7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37,8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45,6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53,0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54,9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49,5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2279576" y="1268760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/>
              <a:t>Výdaje veřejného sektoru</a:t>
            </a:r>
            <a:r>
              <a:rPr lang="cs-CZ" sz="2400" dirty="0"/>
              <a:t> </a:t>
            </a:r>
          </a:p>
          <a:p>
            <a:pPr algn="ctr"/>
            <a:r>
              <a:rPr lang="cs-CZ" dirty="0"/>
              <a:t>(jako procento domácího produktu)</a:t>
            </a:r>
          </a:p>
        </p:txBody>
      </p:sp>
    </p:spTree>
    <p:extLst>
      <p:ext uri="{BB962C8B-B14F-4D97-AF65-F5344CB8AC3E}">
        <p14:creationId xmlns:p14="http://schemas.microsoft.com/office/powerpoint/2010/main" val="1423705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latin typeface="+mn-lt"/>
              </a:rPr>
              <a:t>Instituce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3135" y="1268761"/>
            <a:ext cx="10483702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i="1" dirty="0" err="1"/>
              <a:t>Eichengreen</a:t>
            </a:r>
            <a:r>
              <a:rPr lang="cs-CZ" dirty="0"/>
              <a:t> – </a:t>
            </a:r>
            <a:r>
              <a:rPr lang="cs-CZ" dirty="0">
                <a:solidFill>
                  <a:srgbClr val="0070C0"/>
                </a:solidFill>
              </a:rPr>
              <a:t>stejné instituce</a:t>
            </a:r>
            <a:r>
              <a:rPr lang="cs-CZ" dirty="0"/>
              <a:t>, které byly základem úspěchu po WWII, byly příčinou problému v 70. letech</a:t>
            </a:r>
          </a:p>
          <a:p>
            <a:pPr algn="just"/>
            <a:r>
              <a:rPr lang="cs-CZ" dirty="0"/>
              <a:t>Možnosti </a:t>
            </a:r>
            <a:r>
              <a:rPr lang="cs-CZ" b="1" dirty="0">
                <a:solidFill>
                  <a:srgbClr val="0070C0"/>
                </a:solidFill>
              </a:rPr>
              <a:t>extenzivního růstu </a:t>
            </a:r>
            <a:r>
              <a:rPr lang="cs-CZ" dirty="0"/>
              <a:t>(přesun výrobních faktorů, akumulace fyzického kapitálu, přebírání postupů a technologií, produkce známého zboží) vyčerpány – nutnost přechodu na </a:t>
            </a:r>
            <a:r>
              <a:rPr lang="cs-CZ" b="1" dirty="0"/>
              <a:t>růst </a:t>
            </a:r>
            <a:r>
              <a:rPr lang="cs-CZ" b="1" dirty="0">
                <a:solidFill>
                  <a:srgbClr val="0070C0"/>
                </a:solidFill>
              </a:rPr>
              <a:t>intenzivní</a:t>
            </a:r>
            <a:r>
              <a:rPr lang="cs-CZ" b="1" dirty="0"/>
              <a:t> </a:t>
            </a:r>
            <a:r>
              <a:rPr lang="cs-CZ" dirty="0"/>
              <a:t>(inovace – nové/neznámé způsoby produkce nebo nové produkty);</a:t>
            </a:r>
          </a:p>
          <a:p>
            <a:pPr algn="just"/>
            <a:r>
              <a:rPr lang="cs-CZ" b="1" dirty="0"/>
              <a:t>Velké</a:t>
            </a:r>
            <a:r>
              <a:rPr lang="cs-CZ" dirty="0"/>
              <a:t> (státní) E </a:t>
            </a:r>
            <a:r>
              <a:rPr lang="cs-CZ" b="1" dirty="0"/>
              <a:t>banky</a:t>
            </a:r>
            <a:r>
              <a:rPr lang="cs-CZ" dirty="0"/>
              <a:t> – konzervativní investice do velkých podniků a známých výrob vs. decentralizovaný </a:t>
            </a:r>
            <a:r>
              <a:rPr lang="cs-CZ" b="1" dirty="0">
                <a:solidFill>
                  <a:srgbClr val="0070C0"/>
                </a:solidFill>
              </a:rPr>
              <a:t>kapitálový trh </a:t>
            </a:r>
            <a:r>
              <a:rPr lang="cs-CZ" dirty="0"/>
              <a:t>US (sázka na úspěch, IT);</a:t>
            </a:r>
          </a:p>
          <a:p>
            <a:pPr algn="just"/>
            <a:r>
              <a:rPr lang="cs-CZ" b="1" dirty="0"/>
              <a:t>Sociální výdaje </a:t>
            </a:r>
            <a:r>
              <a:rPr lang="cs-CZ" dirty="0"/>
              <a:t>– jistota v období přesunů faktorů do masové produkce – vedla k posílení spolupráce v rámci tripartity vs. překážka pro růst v prostředí vyžadujícím </a:t>
            </a:r>
            <a:r>
              <a:rPr lang="cs-CZ" b="1" dirty="0">
                <a:solidFill>
                  <a:srgbClr val="0070C0"/>
                </a:solidFill>
              </a:rPr>
              <a:t>flexibilitu</a:t>
            </a:r>
            <a:r>
              <a:rPr lang="cs-CZ" dirty="0"/>
              <a:t>; </a:t>
            </a:r>
          </a:p>
          <a:p>
            <a:pPr algn="just"/>
            <a:r>
              <a:rPr lang="cs-CZ" b="1" dirty="0"/>
              <a:t>Participace zaměstnanců </a:t>
            </a:r>
            <a:r>
              <a:rPr lang="cs-CZ" dirty="0"/>
              <a:t>na řízení vede ke konzervativnímu přístupu k inovacím, restrukturalizací a zavádění technologií pro zvýšení produktivity;</a:t>
            </a:r>
          </a:p>
          <a:p>
            <a:pPr algn="just"/>
            <a:r>
              <a:rPr lang="cs-CZ" b="1" dirty="0"/>
              <a:t>Státní podniky </a:t>
            </a:r>
            <a:r>
              <a:rPr lang="cs-CZ" dirty="0"/>
              <a:t>které byly motorem investic a pokroku – nyní často odkázány na podpory, usilující o protekci, bašta nátlakových skupin. </a:t>
            </a:r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91466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490194" y="491094"/>
            <a:ext cx="11528981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Single market</a:t>
            </a:r>
            <a:endParaRPr lang="cs-CZ" altLang="cs-CZ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cs-CZ" sz="1800" b="1" dirty="0">
                <a:latin typeface="Calibri" panose="020F0502020204030204" pitchFamily="34" charset="0"/>
              </a:rPr>
              <a:t>1980s</a:t>
            </a:r>
            <a:r>
              <a:rPr lang="en-US" altLang="cs-CZ" sz="1800" dirty="0">
                <a:latin typeface="Calibri" panose="020F0502020204030204" pitchFamily="34" charset="0"/>
              </a:rPr>
              <a:t> Europe </a:t>
            </a:r>
            <a:r>
              <a:rPr lang="en-US" altLang="cs-CZ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stagnated</a:t>
            </a:r>
            <a:r>
              <a:rPr lang="en-US" altLang="cs-CZ" sz="1800" dirty="0">
                <a:latin typeface="Calibri" panose="020F0502020204030204" pitchFamily="34" charset="0"/>
              </a:rPr>
              <a:t>, while </a:t>
            </a:r>
            <a:r>
              <a:rPr lang="en-US" altLang="cs-CZ" sz="1800" b="1" dirty="0">
                <a:latin typeface="Calibri" panose="020F0502020204030204" pitchFamily="34" charset="0"/>
              </a:rPr>
              <a:t>US and Japan </a:t>
            </a:r>
            <a:r>
              <a:rPr lang="en-US" altLang="cs-CZ" sz="1800" dirty="0">
                <a:latin typeface="Calibri" panose="020F0502020204030204" pitchFamily="34" charset="0"/>
              </a:rPr>
              <a:t>surged</a:t>
            </a:r>
            <a:r>
              <a:rPr lang="en-US" altLang="cs-CZ" sz="1800" b="1" dirty="0">
                <a:latin typeface="Calibri" panose="020F0502020204030204" pitchFamily="34" charset="0"/>
              </a:rPr>
              <a:t> ahead</a:t>
            </a:r>
            <a:r>
              <a:rPr lang="en-US" altLang="cs-CZ" sz="1800" dirty="0">
                <a:latin typeface="Calibri" panose="020F0502020204030204" pitchFamily="34" charset="0"/>
              </a:rPr>
              <a:t> (losing market share in cars, electronics) - </a:t>
            </a:r>
            <a:r>
              <a:rPr lang="en-US" altLang="cs-CZ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deeper integration</a:t>
            </a:r>
            <a:r>
              <a:rPr lang="en-US" altLang="cs-CZ" sz="18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cs-CZ" sz="1800" dirty="0">
                <a:latin typeface="Calibri" panose="020F0502020204030204" pitchFamily="34" charset="0"/>
              </a:rPr>
              <a:t>seen as a </a:t>
            </a:r>
            <a:r>
              <a:rPr lang="en-US" altLang="cs-CZ" sz="1800" b="1" dirty="0">
                <a:latin typeface="Calibri" panose="020F0502020204030204" pitchFamily="34" charset="0"/>
              </a:rPr>
              <a:t>tonic</a:t>
            </a:r>
            <a:r>
              <a:rPr lang="en-US" altLang="cs-CZ" sz="1800" dirty="0">
                <a:latin typeface="Calibri" panose="020F0502020204030204" pitchFamily="34" charset="0"/>
              </a:rPr>
              <a:t> for these ills;</a:t>
            </a:r>
            <a:r>
              <a:rPr lang="cs-CZ" altLang="cs-CZ" sz="1800" dirty="0">
                <a:latin typeface="Calibri" panose="020F0502020204030204" pitchFamily="34" charset="0"/>
              </a:rPr>
              <a:t> (Vs. 1995-2005)</a:t>
            </a:r>
          </a:p>
          <a:p>
            <a:pPr eaLnBrk="1" hangingPunct="1">
              <a:spcBef>
                <a:spcPct val="0"/>
              </a:spcBef>
            </a:pPr>
            <a:endParaRPr lang="en-US" altLang="cs-CZ" sz="9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cs-CZ" sz="1800" b="1" dirty="0">
                <a:latin typeface="Calibri" panose="020F0502020204030204" pitchFamily="34" charset="0"/>
              </a:rPr>
              <a:t>Governments</a:t>
            </a:r>
            <a:r>
              <a:rPr lang="en-US" altLang="cs-CZ" sz="1800" dirty="0">
                <a:latin typeface="Calibri" panose="020F0502020204030204" pitchFamily="34" charset="0"/>
              </a:rPr>
              <a:t> such as FRA and UK were </a:t>
            </a:r>
            <a:r>
              <a:rPr lang="en-US" altLang="cs-CZ" sz="1800" b="1" dirty="0">
                <a:latin typeface="Calibri" panose="020F0502020204030204" pitchFamily="34" charset="0"/>
              </a:rPr>
              <a:t>using</a:t>
            </a:r>
            <a:r>
              <a:rPr lang="en-US" altLang="cs-CZ" sz="1800" dirty="0">
                <a:latin typeface="Calibri" panose="020F0502020204030204" pitchFamily="34" charset="0"/>
              </a:rPr>
              <a:t> the institutions of the </a:t>
            </a:r>
            <a:r>
              <a:rPr lang="en-US" altLang="cs-CZ" sz="1800" b="1" dirty="0">
                <a:latin typeface="Calibri" panose="020F0502020204030204" pitchFamily="34" charset="0"/>
              </a:rPr>
              <a:t>EC</a:t>
            </a:r>
            <a:r>
              <a:rPr lang="en-US" altLang="cs-CZ" sz="1800" dirty="0">
                <a:latin typeface="Calibri" panose="020F0502020204030204" pitchFamily="34" charset="0"/>
              </a:rPr>
              <a:t> to </a:t>
            </a:r>
            <a:r>
              <a:rPr lang="en-US" altLang="cs-CZ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advance</a:t>
            </a:r>
            <a:r>
              <a:rPr lang="en-US" altLang="cs-CZ" sz="18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cs-CZ" sz="1800" dirty="0">
                <a:latin typeface="Calibri" panose="020F0502020204030204" pitchFamily="34" charset="0"/>
              </a:rPr>
              <a:t>their </a:t>
            </a:r>
            <a:r>
              <a:rPr lang="en-US" altLang="cs-CZ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national</a:t>
            </a:r>
            <a:r>
              <a:rPr lang="en-US" altLang="cs-CZ" sz="18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cs-CZ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agendas</a:t>
            </a:r>
            <a:r>
              <a:rPr lang="en-US" altLang="cs-CZ" sz="18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cs-CZ" sz="1800" dirty="0">
                <a:latin typeface="Calibri" panose="020F0502020204030204" pitchFamily="34" charset="0"/>
              </a:rPr>
              <a:t>– delegating to the Commission and the Court </a:t>
            </a:r>
            <a:r>
              <a:rPr lang="en-US" altLang="cs-CZ" sz="1800" b="1" dirty="0">
                <a:latin typeface="Calibri" panose="020F0502020204030204" pitchFamily="34" charset="0"/>
              </a:rPr>
              <a:t>responsibility</a:t>
            </a:r>
            <a:r>
              <a:rPr lang="en-US" altLang="cs-CZ" sz="1800" dirty="0">
                <a:latin typeface="Calibri" panose="020F0502020204030204" pitchFamily="34" charset="0"/>
              </a:rPr>
              <a:t> for implementing painful</a:t>
            </a:r>
            <a:r>
              <a:rPr lang="en-US" altLang="cs-CZ" sz="1800" b="1" dirty="0">
                <a:latin typeface="Calibri" panose="020F0502020204030204" pitchFamily="34" charset="0"/>
              </a:rPr>
              <a:t> </a:t>
            </a:r>
            <a:r>
              <a:rPr lang="en-US" altLang="cs-CZ" sz="1800" dirty="0">
                <a:latin typeface="Calibri" panose="020F0502020204030204" pitchFamily="34" charset="0"/>
              </a:rPr>
              <a:t>economic</a:t>
            </a:r>
            <a:r>
              <a:rPr lang="en-US" altLang="cs-CZ" sz="1800" b="1" dirty="0">
                <a:latin typeface="Calibri" panose="020F0502020204030204" pitchFamily="34" charset="0"/>
              </a:rPr>
              <a:t> reforms</a:t>
            </a:r>
            <a:r>
              <a:rPr lang="en-US" altLang="cs-CZ" sz="1800" dirty="0">
                <a:latin typeface="Calibri" panose="020F0502020204030204" pitchFamily="34" charset="0"/>
              </a:rPr>
              <a:t>;</a:t>
            </a:r>
            <a:endParaRPr lang="cs-CZ" altLang="cs-CZ" sz="1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9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cs-CZ" sz="1800" dirty="0">
                <a:latin typeface="Calibri" panose="020F0502020204030204" pitchFamily="34" charset="0"/>
              </a:rPr>
              <a:t>Founding document – </a:t>
            </a:r>
            <a:r>
              <a:rPr lang="cs-CZ" altLang="cs-CZ" sz="1800" i="1" dirty="0">
                <a:latin typeface="Calibri" panose="020F0502020204030204" pitchFamily="34" charset="0"/>
              </a:rPr>
              <a:t>W</a:t>
            </a:r>
            <a:r>
              <a:rPr lang="en-US" altLang="cs-CZ" sz="1800" i="1" dirty="0" err="1">
                <a:latin typeface="Calibri" panose="020F0502020204030204" pitchFamily="34" charset="0"/>
              </a:rPr>
              <a:t>hite</a:t>
            </a:r>
            <a:r>
              <a:rPr lang="en-US" altLang="cs-CZ" sz="1800" i="1" dirty="0">
                <a:latin typeface="Calibri" panose="020F0502020204030204" pitchFamily="34" charset="0"/>
              </a:rPr>
              <a:t> </a:t>
            </a:r>
            <a:r>
              <a:rPr lang="cs-CZ" altLang="cs-CZ" sz="1800" i="1" dirty="0">
                <a:latin typeface="Calibri" panose="020F0502020204030204" pitchFamily="34" charset="0"/>
              </a:rPr>
              <a:t>P</a:t>
            </a:r>
            <a:r>
              <a:rPr lang="en-US" altLang="cs-CZ" sz="1800" i="1" dirty="0" err="1">
                <a:latin typeface="Calibri" panose="020F0502020204030204" pitchFamily="34" charset="0"/>
              </a:rPr>
              <a:t>aper</a:t>
            </a:r>
            <a:r>
              <a:rPr lang="en-US" altLang="cs-CZ" sz="1800" i="1" dirty="0">
                <a:latin typeface="Calibri" panose="020F0502020204030204" pitchFamily="34" charset="0"/>
              </a:rPr>
              <a:t> </a:t>
            </a:r>
            <a:r>
              <a:rPr lang="en-US" altLang="cs-CZ" sz="1800" dirty="0">
                <a:latin typeface="Calibri" panose="020F0502020204030204" pitchFamily="34" charset="0"/>
              </a:rPr>
              <a:t>by team of experts 1985 the </a:t>
            </a:r>
            <a:r>
              <a:rPr lang="en-US" altLang="cs-CZ" sz="1800" b="1" dirty="0">
                <a:latin typeface="Calibri" panose="020F0502020204030204" pitchFamily="34" charset="0"/>
              </a:rPr>
              <a:t>Cockfield Report</a:t>
            </a:r>
            <a:r>
              <a:rPr lang="en-US" altLang="cs-CZ" sz="1800" dirty="0">
                <a:latin typeface="Calibri" panose="020F0502020204030204" pitchFamily="34" charset="0"/>
              </a:rPr>
              <a:t> (UK civil servant) – summarized </a:t>
            </a:r>
            <a:r>
              <a:rPr lang="en-US" altLang="cs-CZ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dissatisfaction</a:t>
            </a:r>
            <a:r>
              <a:rPr lang="en-US" altLang="cs-CZ" sz="18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cs-CZ" sz="1800" dirty="0">
                <a:latin typeface="Calibri" panose="020F0502020204030204" pitchFamily="34" charset="0"/>
              </a:rPr>
              <a:t>with progress</a:t>
            </a:r>
            <a:r>
              <a:rPr lang="cs-CZ" altLang="cs-CZ" sz="1800" dirty="0">
                <a:latin typeface="Calibri" panose="020F0502020204030204" pitchFamily="34" charset="0"/>
              </a:rPr>
              <a:t> (</a:t>
            </a:r>
            <a:r>
              <a:rPr lang="cs-CZ" altLang="cs-CZ" sz="1800" i="1" dirty="0">
                <a:latin typeface="Calibri" panose="020F0502020204030204" pitchFamily="34" charset="0"/>
              </a:rPr>
              <a:t>Delorse </a:t>
            </a:r>
            <a:r>
              <a:rPr lang="cs-CZ" altLang="cs-CZ" sz="1800" i="1" dirty="0" err="1">
                <a:latin typeface="Calibri" panose="020F0502020204030204" pitchFamily="34" charset="0"/>
              </a:rPr>
              <a:t>commison</a:t>
            </a:r>
            <a:r>
              <a:rPr lang="cs-CZ" altLang="cs-CZ" sz="1800" dirty="0">
                <a:latin typeface="Calibri" panose="020F0502020204030204" pitchFamily="34" charset="0"/>
              </a:rPr>
              <a:t>)</a:t>
            </a:r>
            <a:r>
              <a:rPr lang="en-US" altLang="cs-CZ" sz="1800" dirty="0">
                <a:latin typeface="Calibri" panose="020F0502020204030204" pitchFamily="34" charset="0"/>
              </a:rPr>
              <a:t>;</a:t>
            </a:r>
            <a:endParaRPr lang="cs-CZ" altLang="cs-CZ" sz="1800" dirty="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cs-CZ" sz="1800" dirty="0">
                <a:latin typeface="Calibri" panose="020F0502020204030204" pitchFamily="34" charset="0"/>
              </a:rPr>
              <a:t>Reinvigorating </a:t>
            </a:r>
            <a:r>
              <a:rPr lang="en-US" altLang="cs-CZ" sz="1800" b="1" dirty="0">
                <a:latin typeface="Calibri" panose="020F0502020204030204" pitchFamily="34" charset="0"/>
              </a:rPr>
              <a:t>growth</a:t>
            </a:r>
            <a:r>
              <a:rPr lang="en-US" altLang="cs-CZ" sz="1800" dirty="0">
                <a:latin typeface="Calibri" panose="020F0502020204030204" pitchFamily="34" charset="0"/>
              </a:rPr>
              <a:t> and </a:t>
            </a:r>
            <a:r>
              <a:rPr lang="en-US" altLang="cs-CZ" sz="1800" b="1" dirty="0">
                <a:latin typeface="Calibri" panose="020F0502020204030204" pitchFamily="34" charset="0"/>
              </a:rPr>
              <a:t>accelerating</a:t>
            </a:r>
            <a:r>
              <a:rPr lang="en-US" altLang="cs-CZ" sz="1800" dirty="0">
                <a:latin typeface="Calibri" panose="020F0502020204030204" pitchFamily="34" charset="0"/>
              </a:rPr>
              <a:t> the </a:t>
            </a:r>
            <a:r>
              <a:rPr lang="en-US" altLang="cs-CZ" sz="1800" b="1" dirty="0">
                <a:latin typeface="Calibri" panose="020F0502020204030204" pitchFamily="34" charset="0"/>
              </a:rPr>
              <a:t>integration</a:t>
            </a:r>
            <a:r>
              <a:rPr lang="en-US" altLang="cs-CZ" sz="1800" dirty="0">
                <a:latin typeface="Calibri" panose="020F0502020204030204" pitchFamily="34" charset="0"/>
              </a:rPr>
              <a:t> – portrayed as </a:t>
            </a:r>
            <a:r>
              <a:rPr lang="en-US" altLang="cs-CZ" sz="1800" b="1" dirty="0">
                <a:latin typeface="Calibri" panose="020F0502020204030204" pitchFamily="34" charset="0"/>
              </a:rPr>
              <a:t>synonymous</a:t>
            </a:r>
            <a:r>
              <a:rPr lang="en-US" altLang="cs-CZ" sz="1800" dirty="0">
                <a:latin typeface="Calibri" panose="020F0502020204030204" pitchFamily="34" charset="0"/>
              </a:rPr>
              <a:t>;</a:t>
            </a:r>
            <a:endParaRPr lang="cs-CZ" altLang="cs-CZ" sz="1800" dirty="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cs-CZ" sz="1800" dirty="0">
                <a:latin typeface="Calibri" panose="020F0502020204030204" pitchFamily="34" charset="0"/>
              </a:rPr>
              <a:t>Goal: </a:t>
            </a:r>
            <a:r>
              <a:rPr lang="en-US" altLang="cs-CZ" sz="1800" b="1" dirty="0">
                <a:latin typeface="Calibri" panose="020F0502020204030204" pitchFamily="34" charset="0"/>
              </a:rPr>
              <a:t>market free</a:t>
            </a:r>
            <a:r>
              <a:rPr lang="en-US" altLang="cs-CZ" sz="1800" dirty="0">
                <a:latin typeface="Calibri" panose="020F0502020204030204" pitchFamily="34" charset="0"/>
              </a:rPr>
              <a:t> not just of internal tariffs</a:t>
            </a:r>
            <a:r>
              <a:rPr lang="cs-CZ" altLang="cs-CZ" sz="1800" dirty="0">
                <a:latin typeface="Calibri" panose="020F0502020204030204" pitchFamily="34" charset="0"/>
              </a:rPr>
              <a:t>,</a:t>
            </a:r>
            <a:r>
              <a:rPr lang="en-US" altLang="cs-CZ" sz="1800" dirty="0">
                <a:latin typeface="Calibri" panose="020F0502020204030204" pitchFamily="34" charset="0"/>
              </a:rPr>
              <a:t> but also of </a:t>
            </a:r>
            <a:r>
              <a:rPr lang="en-US" altLang="cs-CZ" sz="1800" b="1" dirty="0">
                <a:latin typeface="Calibri" panose="020F0502020204030204" pitchFamily="34" charset="0"/>
              </a:rPr>
              <a:t>regulatory barriers</a:t>
            </a:r>
            <a:r>
              <a:rPr lang="en-US" altLang="cs-CZ" sz="1800" dirty="0">
                <a:latin typeface="Calibri" panose="020F0502020204030204" pitchFamily="34" charset="0"/>
              </a:rPr>
              <a:t> to the movement of goods and services (</a:t>
            </a:r>
            <a:r>
              <a:rPr lang="en-US" altLang="cs-CZ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Common</a:t>
            </a:r>
            <a:r>
              <a:rPr lang="en-US" altLang="cs-CZ" sz="1800" dirty="0">
                <a:solidFill>
                  <a:srgbClr val="0070C0"/>
                </a:solidFill>
                <a:latin typeface="Calibri" panose="020F0502020204030204" pitchFamily="34" charset="0"/>
              </a:rPr>
              <a:t> -&gt; </a:t>
            </a:r>
            <a:r>
              <a:rPr lang="en-US" altLang="cs-CZ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Single</a:t>
            </a:r>
            <a:r>
              <a:rPr lang="en-US" altLang="cs-CZ" sz="1800" dirty="0">
                <a:latin typeface="Calibri" panose="020F0502020204030204" pitchFamily="34" charset="0"/>
              </a:rPr>
              <a:t>);</a:t>
            </a:r>
            <a:endParaRPr lang="cs-CZ" altLang="cs-CZ" sz="1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cs-CZ" sz="1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cs-CZ" sz="1800" dirty="0">
                <a:latin typeface="Calibri" panose="020F0502020204030204" pitchFamily="34" charset="0"/>
              </a:rPr>
              <a:t>Intergovernmental conference </a:t>
            </a:r>
            <a:r>
              <a:rPr lang="en-US" altLang="cs-CZ" sz="1800" b="1" dirty="0">
                <a:latin typeface="Calibri" panose="020F0502020204030204" pitchFamily="34" charset="0"/>
              </a:rPr>
              <a:t>1986</a:t>
            </a:r>
            <a:r>
              <a:rPr lang="en-US" altLang="cs-CZ" sz="1800" dirty="0">
                <a:latin typeface="Calibri" panose="020F0502020204030204" pitchFamily="34" charset="0"/>
              </a:rPr>
              <a:t> -&gt; </a:t>
            </a:r>
            <a:r>
              <a:rPr lang="en-US" altLang="cs-CZ" sz="2000" b="1" u="sng" dirty="0">
                <a:solidFill>
                  <a:srgbClr val="0070C0"/>
                </a:solidFill>
                <a:latin typeface="Calibri" panose="020F0502020204030204" pitchFamily="34" charset="0"/>
              </a:rPr>
              <a:t>Single European Act</a:t>
            </a:r>
            <a:r>
              <a:rPr lang="en-US" altLang="cs-CZ" sz="2000" u="sng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cs-CZ" sz="1800" dirty="0">
                <a:latin typeface="Calibri" panose="020F0502020204030204" pitchFamily="34" charset="0"/>
              </a:rPr>
              <a:t>(SEA)</a:t>
            </a:r>
            <a:r>
              <a:rPr lang="cs-CZ" altLang="cs-CZ" sz="1800" dirty="0">
                <a:latin typeface="Calibri" panose="020F0502020204030204" pitchFamily="34" charset="0"/>
              </a:rPr>
              <a:t>: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cs-CZ" sz="1800" dirty="0">
                <a:latin typeface="Calibri" panose="020F0502020204030204" pitchFamily="34" charset="0"/>
              </a:rPr>
              <a:t>commitment to establish a </a:t>
            </a:r>
            <a:r>
              <a:rPr lang="en-US" altLang="cs-CZ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single market</a:t>
            </a:r>
            <a:r>
              <a:rPr lang="en-US" altLang="cs-CZ" sz="18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cs-CZ" sz="1800" b="1" dirty="0">
                <a:latin typeface="Calibri" panose="020F0502020204030204" pitchFamily="34" charset="0"/>
              </a:rPr>
              <a:t>free</a:t>
            </a:r>
            <a:r>
              <a:rPr lang="en-US" altLang="cs-CZ" sz="1800" dirty="0">
                <a:latin typeface="Calibri" panose="020F0502020204030204" pitchFamily="34" charset="0"/>
              </a:rPr>
              <a:t> of </a:t>
            </a:r>
            <a:r>
              <a:rPr lang="en-US" altLang="cs-CZ" sz="1800" b="1" dirty="0">
                <a:latin typeface="Calibri" panose="020F0502020204030204" pitchFamily="34" charset="0"/>
              </a:rPr>
              <a:t>barriers</a:t>
            </a:r>
            <a:r>
              <a:rPr lang="en-US" altLang="cs-CZ" sz="1800" dirty="0">
                <a:latin typeface="Calibri" panose="020F0502020204030204" pitchFamily="34" charset="0"/>
              </a:rPr>
              <a:t> to the </a:t>
            </a:r>
            <a:r>
              <a:rPr lang="en-US" altLang="cs-CZ" sz="1800" b="1" dirty="0">
                <a:latin typeface="Calibri" panose="020F0502020204030204" pitchFamily="34" charset="0"/>
              </a:rPr>
              <a:t>movement</a:t>
            </a:r>
            <a:r>
              <a:rPr lang="en-US" altLang="cs-CZ" sz="1800" dirty="0">
                <a:latin typeface="Calibri" panose="020F0502020204030204" pitchFamily="34" charset="0"/>
              </a:rPr>
              <a:t> of </a:t>
            </a:r>
            <a:r>
              <a:rPr lang="en-US" altLang="cs-CZ" sz="1800" b="1" dirty="0">
                <a:latin typeface="Calibri" panose="020F0502020204030204" pitchFamily="34" charset="0"/>
              </a:rPr>
              <a:t>goods</a:t>
            </a:r>
            <a:r>
              <a:rPr lang="en-US" altLang="cs-CZ" sz="1800" dirty="0">
                <a:latin typeface="Calibri" panose="020F0502020204030204" pitchFamily="34" charset="0"/>
              </a:rPr>
              <a:t> and </a:t>
            </a:r>
            <a:r>
              <a:rPr lang="en-US" altLang="cs-CZ" sz="1800" b="1" dirty="0">
                <a:latin typeface="Calibri" panose="020F0502020204030204" pitchFamily="34" charset="0"/>
              </a:rPr>
              <a:t>factors</a:t>
            </a:r>
            <a:r>
              <a:rPr lang="en-US" altLang="cs-CZ" sz="1800" dirty="0">
                <a:latin typeface="Calibri" panose="020F0502020204030204" pitchFamily="34" charset="0"/>
              </a:rPr>
              <a:t> of production</a:t>
            </a:r>
            <a:r>
              <a:rPr lang="cs-CZ" altLang="cs-CZ" sz="1800" dirty="0">
                <a:latin typeface="Calibri" panose="020F0502020204030204" pitchFamily="34" charset="0"/>
              </a:rPr>
              <a:t>;</a:t>
            </a:r>
            <a:r>
              <a:rPr lang="en-US" altLang="cs-CZ" sz="1800" dirty="0">
                <a:latin typeface="Calibri" panose="020F0502020204030204" pitchFamily="34" charset="0"/>
              </a:rPr>
              <a:t> </a:t>
            </a:r>
            <a:endParaRPr lang="cs-CZ" altLang="cs-CZ" sz="1800" dirty="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cs-CZ" sz="1800" dirty="0">
                <a:latin typeface="Calibri" panose="020F0502020204030204" pitchFamily="34" charset="0"/>
              </a:rPr>
              <a:t>greater use of </a:t>
            </a:r>
            <a:r>
              <a:rPr lang="en-US" altLang="cs-CZ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qualified majority</a:t>
            </a:r>
            <a:r>
              <a:rPr lang="en-US" altLang="cs-CZ" sz="18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cs-CZ" sz="1800" dirty="0">
                <a:latin typeface="Calibri" panose="020F0502020204030204" pitchFamily="34" charset="0"/>
              </a:rPr>
              <a:t>and </a:t>
            </a:r>
            <a:r>
              <a:rPr lang="en-US" altLang="cs-CZ" sz="1800" b="1" dirty="0">
                <a:latin typeface="Calibri" panose="020F0502020204030204" pitchFamily="34" charset="0"/>
              </a:rPr>
              <a:t>cooperative procedure</a:t>
            </a:r>
            <a:r>
              <a:rPr lang="en-US" altLang="cs-CZ" sz="1800" dirty="0">
                <a:latin typeface="Calibri" panose="020F0502020204030204" pitchFamily="34" charset="0"/>
              </a:rPr>
              <a:t> (first direct elections to </a:t>
            </a:r>
            <a:r>
              <a:rPr lang="cs-CZ" altLang="cs-CZ" sz="1800" dirty="0">
                <a:latin typeface="Calibri" panose="020F0502020204030204" pitchFamily="34" charset="0"/>
              </a:rPr>
              <a:t>P</a:t>
            </a:r>
            <a:r>
              <a:rPr lang="en-US" altLang="cs-CZ" sz="1800" dirty="0" err="1">
                <a:latin typeface="Calibri" panose="020F0502020204030204" pitchFamily="34" charset="0"/>
              </a:rPr>
              <a:t>arliament</a:t>
            </a:r>
            <a:r>
              <a:rPr lang="en-US" altLang="cs-CZ" sz="1800" dirty="0">
                <a:latin typeface="Calibri" panose="020F0502020204030204" pitchFamily="34" charset="0"/>
              </a:rPr>
              <a:t> 1979);</a:t>
            </a:r>
            <a:endParaRPr lang="cs-CZ" altLang="cs-CZ" sz="1800" dirty="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cs-CZ" sz="1800" dirty="0">
                <a:latin typeface="Calibri" panose="020F0502020204030204" pitchFamily="34" charset="0"/>
              </a:rPr>
              <a:t>SEA provided expansion of the </a:t>
            </a:r>
            <a:r>
              <a:rPr lang="en-US" altLang="cs-CZ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structural Funds</a:t>
            </a:r>
            <a:r>
              <a:rPr lang="en-US" altLang="cs-CZ" sz="18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cs-CZ" sz="1800" dirty="0">
                <a:latin typeface="Calibri" panose="020F0502020204030204" pitchFamily="34" charset="0"/>
              </a:rPr>
              <a:t>– program for funding of infrastructure investment in its poorer member states – </a:t>
            </a:r>
            <a:r>
              <a:rPr lang="en-US" altLang="cs-CZ" sz="1800" b="1" dirty="0">
                <a:latin typeface="Calibri" panose="020F0502020204030204" pitchFamily="34" charset="0"/>
              </a:rPr>
              <a:t>side payment</a:t>
            </a:r>
            <a:r>
              <a:rPr lang="en-US" altLang="cs-CZ" sz="1800" dirty="0">
                <a:latin typeface="Calibri" panose="020F0502020204030204" pitchFamily="34" charset="0"/>
              </a:rPr>
              <a:t>;</a:t>
            </a:r>
            <a:endParaRPr lang="cs-CZ" altLang="cs-CZ" sz="1800" dirty="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cs-CZ" sz="1800" dirty="0">
                <a:latin typeface="Calibri" panose="020F0502020204030204" pitchFamily="34" charset="0"/>
              </a:rPr>
              <a:t>SEA </a:t>
            </a:r>
            <a:r>
              <a:rPr lang="en-US" altLang="cs-CZ" sz="1800" b="1" dirty="0">
                <a:latin typeface="Calibri" panose="020F0502020204030204" pitchFamily="34" charset="0"/>
              </a:rPr>
              <a:t>emphasized</a:t>
            </a:r>
            <a:r>
              <a:rPr lang="en-US" altLang="cs-CZ" sz="1800" dirty="0">
                <a:latin typeface="Calibri" panose="020F0502020204030204" pitchFamily="34" charset="0"/>
              </a:rPr>
              <a:t> the </a:t>
            </a:r>
            <a:r>
              <a:rPr lang="en-US" altLang="cs-CZ" sz="1800" b="1" dirty="0">
                <a:latin typeface="Calibri" panose="020F0502020204030204" pitchFamily="34" charset="0"/>
              </a:rPr>
              <a:t>need for </a:t>
            </a:r>
            <a:r>
              <a:rPr lang="en-US" altLang="cs-CZ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cooperation</a:t>
            </a:r>
            <a:r>
              <a:rPr lang="en-US" altLang="cs-CZ" sz="18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cs-CZ" sz="1800" dirty="0">
                <a:latin typeface="Calibri" panose="020F0502020204030204" pitchFamily="34" charset="0"/>
              </a:rPr>
              <a:t>in the conduct of </a:t>
            </a:r>
            <a:r>
              <a:rPr lang="en-US" altLang="cs-CZ" sz="1800" dirty="0">
                <a:solidFill>
                  <a:srgbClr val="0070C0"/>
                </a:solidFill>
                <a:latin typeface="Calibri" panose="020F0502020204030204" pitchFamily="34" charset="0"/>
              </a:rPr>
              <a:t>economic</a:t>
            </a:r>
            <a:r>
              <a:rPr lang="en-US" altLang="cs-CZ" sz="1800" dirty="0">
                <a:latin typeface="Calibri" panose="020F0502020204030204" pitchFamily="34" charset="0"/>
              </a:rPr>
              <a:t> and </a:t>
            </a:r>
            <a:r>
              <a:rPr lang="en-US" altLang="cs-CZ" sz="1800" dirty="0">
                <a:solidFill>
                  <a:srgbClr val="0070C0"/>
                </a:solidFill>
                <a:latin typeface="Calibri" panose="020F0502020204030204" pitchFamily="34" charset="0"/>
              </a:rPr>
              <a:t>monetary policies </a:t>
            </a:r>
            <a:r>
              <a:rPr lang="en-US" altLang="cs-CZ" sz="1800" dirty="0">
                <a:latin typeface="Calibri" panose="020F0502020204030204" pitchFamily="34" charset="0"/>
              </a:rPr>
              <a:t>– progressive realization of monetary union;</a:t>
            </a:r>
          </a:p>
        </p:txBody>
      </p:sp>
    </p:spTree>
    <p:extLst>
      <p:ext uri="{BB962C8B-B14F-4D97-AF65-F5344CB8AC3E}">
        <p14:creationId xmlns:p14="http://schemas.microsoft.com/office/powerpoint/2010/main" val="6425643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D51F3C1A-85E4-43E8-90FA-BFD30B9EB11D}"/>
              </a:ext>
            </a:extLst>
          </p:cNvPr>
          <p:cNvSpPr/>
          <p:nvPr/>
        </p:nvSpPr>
        <p:spPr>
          <a:xfrm>
            <a:off x="857840" y="838201"/>
            <a:ext cx="10558020" cy="5097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stronger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performance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 EEC in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1990s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Economy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(ICTs, services, retailing);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interpretation of success of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pro-market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policies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export on world market and resulting growth;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LATAM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debt crisis – result of state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intervention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into economy and ISI strategies; 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endParaRPr lang="cs-CZ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preferential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EEC; vs. USA (Kennedy round 1962-69);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1958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CCP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vs. non-members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endParaRPr lang="cs-CZ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EEC antidumping and safeguards compatible with GATT – other policies in disposition of MS;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article 115 exemptions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quotas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DCs – textile, shoes);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(informal – out of GATT) vs.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JAP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Korea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(cars, electronics);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 70s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champions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subsidies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public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procurement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TBTs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obstructions to competition policy); only steel under EEC policy – quota agreements with US (market quotas assigned);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endParaRPr lang="cs-CZ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TBT, safeguards, countervailing duties –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Kennedy round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(pushed by US) 1973-79;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 pressing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extension GATT to areas of their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financial, transportation and others; IPRs; Uruguay 1986-94, 1995 WTO;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817241C-E408-47D8-B6AF-4D4FE23B7ECA}"/>
              </a:ext>
            </a:extLst>
          </p:cNvPr>
          <p:cNvSpPr txBox="1"/>
          <p:nvPr/>
        </p:nvSpPr>
        <p:spPr>
          <a:xfrm>
            <a:off x="4267200" y="152401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solidFill>
                  <a:srgbClr val="FF0000"/>
                </a:solidFill>
              </a:rPr>
              <a:t>Fortress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b="1" dirty="0" err="1">
                <a:solidFill>
                  <a:srgbClr val="FF0000"/>
                </a:solidFill>
              </a:rPr>
              <a:t>Europe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(</a:t>
            </a:r>
            <a:r>
              <a:rPr lang="cs-CZ" sz="2000" dirty="0" err="1"/>
              <a:t>Hanson</a:t>
            </a:r>
            <a:r>
              <a:rPr lang="cs-CZ" sz="2000" dirty="0"/>
              <a:t> 1998)</a:t>
            </a:r>
          </a:p>
        </p:txBody>
      </p:sp>
    </p:spTree>
    <p:extLst>
      <p:ext uri="{BB962C8B-B14F-4D97-AF65-F5344CB8AC3E}">
        <p14:creationId xmlns:p14="http://schemas.microsoft.com/office/powerpoint/2010/main" val="8201249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BFA188B-D82E-494B-ACEB-0DF7E903E971}"/>
              </a:ext>
            </a:extLst>
          </p:cNvPr>
          <p:cNvSpPr/>
          <p:nvPr/>
        </p:nvSpPr>
        <p:spPr>
          <a:xfrm>
            <a:off x="425777" y="61524"/>
            <a:ext cx="11340445" cy="6938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EEC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problems in </a:t>
            </a:r>
            <a:r>
              <a:rPr lang="en-US" sz="2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low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growth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unemployment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stronger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competition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non-members;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shift form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protectionism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20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competitiveness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electoral success of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 wing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parties -&gt;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monetarism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analysis of US success – proposals to create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continental scale market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compete vs. fragmented E market and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mobility of factors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(labor, languages);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Cockfield report 1985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1973-1984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5 to 187 cases; quotas on textile, even WGER restrictions on cars, electronics;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anti-dumping</a:t>
            </a:r>
            <a:endParaRPr lang="cs-CZ" sz="2000" b="1" u="sng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</a:pPr>
            <a:endParaRPr lang="cs-CZ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deregulation and </a:t>
            </a:r>
            <a:r>
              <a:rPr lang="en-US" sz="20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completion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common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en-US" sz="20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 1986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(1992 market without physical barriers); key element: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dissolution of border controls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internal boarders; fundamental and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unintended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consequences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n-US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quotas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TBT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could be used only with </a:t>
            </a:r>
            <a:r>
              <a:rPr lang="en-US" sz="20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border controls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what goods and from where is coming in and what conditions have to meet;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extra-EEC goods can enter form any MS! is enough to meet the conditions of MS where it is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introduced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common market – specific (FRA-JAP) requirements are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circumvented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n-US" sz="20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article 115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exemptions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1979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260, 1988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128, 1990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79, 1991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48, 1992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8, 1993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0;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endParaRPr lang="cs-CZ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shift to </a:t>
            </a:r>
            <a:r>
              <a:rPr lang="en-US" sz="20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preference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liberalization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GATT/WTO system, no preference of FT by E actors;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1985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round table of industrialists (</a:t>
            </a:r>
            <a:r>
              <a:rPr lang="en-US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ERTI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to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internal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market but to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 it against non-member states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CCP;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EEC market for E business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vs. US; FRA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reconquer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market; 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042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9054"/>
            <a:ext cx="10515600" cy="1325563"/>
          </a:xfrm>
        </p:spPr>
        <p:txBody>
          <a:bodyPr/>
          <a:lstStyle/>
          <a:p>
            <a:pPr algn="ctr"/>
            <a:r>
              <a:rPr lang="cs-CZ" sz="4000" b="1" dirty="0">
                <a:solidFill>
                  <a:srgbClr val="0070C0"/>
                </a:solidFill>
                <a:latin typeface="+mn-lt"/>
              </a:rPr>
              <a:t>Německo</a:t>
            </a:r>
            <a:endParaRPr lang="cs-CZ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014" y="1196753"/>
            <a:ext cx="10821971" cy="4929411"/>
          </a:xfrm>
        </p:spPr>
        <p:txBody>
          <a:bodyPr>
            <a:normAutofit/>
          </a:bodyPr>
          <a:lstStyle/>
          <a:p>
            <a:r>
              <a:rPr lang="cs-CZ" sz="2000" b="1" dirty="0"/>
              <a:t>Měnová reforma </a:t>
            </a:r>
            <a:r>
              <a:rPr lang="cs-CZ" sz="2000" dirty="0"/>
              <a:t>a snížení </a:t>
            </a:r>
            <a:r>
              <a:rPr lang="cs-CZ" sz="2000" b="1" dirty="0"/>
              <a:t>dluhů</a:t>
            </a:r>
            <a:r>
              <a:rPr lang="cs-CZ" sz="2000" dirty="0"/>
              <a:t>; rychlý růst výroby po </a:t>
            </a:r>
            <a:r>
              <a:rPr lang="cs-CZ" sz="2000" b="1" dirty="0"/>
              <a:t>zrušení</a:t>
            </a:r>
            <a:r>
              <a:rPr lang="cs-CZ" sz="2000" dirty="0"/>
              <a:t> </a:t>
            </a:r>
            <a:r>
              <a:rPr lang="cs-CZ" sz="2000" b="1" dirty="0">
                <a:solidFill>
                  <a:srgbClr val="0070C0"/>
                </a:solidFill>
              </a:rPr>
              <a:t>kontrol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/>
              <a:t>(INDU+50% za 6 m);</a:t>
            </a:r>
          </a:p>
          <a:p>
            <a:r>
              <a:rPr lang="cs-CZ" sz="2000" b="1" dirty="0">
                <a:solidFill>
                  <a:srgbClr val="0070C0"/>
                </a:solidFill>
              </a:rPr>
              <a:t>Pracovní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b="1" dirty="0">
                <a:solidFill>
                  <a:srgbClr val="0070C0"/>
                </a:solidFill>
              </a:rPr>
              <a:t>síla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/>
              <a:t>E.GER a SVE </a:t>
            </a:r>
            <a:r>
              <a:rPr lang="cs-CZ" sz="2000" b="1" dirty="0"/>
              <a:t>vysídlenci</a:t>
            </a:r>
            <a:r>
              <a:rPr lang="cs-CZ" sz="2000" dirty="0"/>
              <a:t> – tvrdá práce za nízké mzdy;</a:t>
            </a:r>
          </a:p>
          <a:p>
            <a:r>
              <a:rPr lang="cs-CZ" sz="2000" b="1" dirty="0"/>
              <a:t>Kvalitní lidský kapitál</a:t>
            </a:r>
            <a:r>
              <a:rPr lang="cs-CZ" sz="2000" dirty="0"/>
              <a:t>; </a:t>
            </a:r>
            <a:r>
              <a:rPr lang="cs-CZ" sz="2000" b="1" dirty="0"/>
              <a:t>tradice</a:t>
            </a:r>
            <a:r>
              <a:rPr lang="cs-CZ" sz="2000" dirty="0"/>
              <a:t> výroby </a:t>
            </a:r>
            <a:r>
              <a:rPr lang="cs-CZ" sz="2000" b="1" dirty="0">
                <a:solidFill>
                  <a:srgbClr val="0070C0"/>
                </a:solidFill>
              </a:rPr>
              <a:t>kapitálového zboží </a:t>
            </a:r>
            <a:r>
              <a:rPr lang="cs-CZ" sz="2000" dirty="0"/>
              <a:t>(obrovská poptávka v E); dostatek </a:t>
            </a:r>
            <a:r>
              <a:rPr lang="cs-CZ" sz="2000" b="1" dirty="0"/>
              <a:t>uhlí</a:t>
            </a:r>
            <a:r>
              <a:rPr lang="cs-CZ" sz="2000" dirty="0"/>
              <a:t>, </a:t>
            </a:r>
            <a:r>
              <a:rPr lang="cs-CZ" sz="2000" b="1" dirty="0"/>
              <a:t>ocel</a:t>
            </a:r>
            <a:r>
              <a:rPr lang="cs-CZ" sz="2000" dirty="0"/>
              <a:t> – není třeba „velký třesk“;</a:t>
            </a:r>
          </a:p>
          <a:p>
            <a:r>
              <a:rPr lang="cs-CZ" sz="2000" dirty="0"/>
              <a:t>Když na konci 50let </a:t>
            </a:r>
            <a:r>
              <a:rPr lang="cs-CZ" sz="2000" b="1" dirty="0">
                <a:solidFill>
                  <a:srgbClr val="0070C0"/>
                </a:solidFill>
              </a:rPr>
              <a:t>diverzifikace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/>
              <a:t>na </a:t>
            </a:r>
            <a:r>
              <a:rPr lang="cs-CZ" sz="2000" b="1" dirty="0"/>
              <a:t>spotřební</a:t>
            </a:r>
            <a:r>
              <a:rPr lang="cs-CZ" sz="2000" dirty="0"/>
              <a:t> zboží – roste po něm </a:t>
            </a:r>
            <a:r>
              <a:rPr lang="cs-CZ" sz="2000" b="1" dirty="0"/>
              <a:t>poptávka</a:t>
            </a:r>
            <a:r>
              <a:rPr lang="cs-CZ" sz="2000" dirty="0"/>
              <a:t> v rekonstruované E; </a:t>
            </a:r>
          </a:p>
          <a:p>
            <a:r>
              <a:rPr lang="cs-CZ" sz="2000" b="1" dirty="0"/>
              <a:t>Levné</a:t>
            </a:r>
            <a:r>
              <a:rPr lang="cs-CZ" sz="2000" dirty="0"/>
              <a:t> a </a:t>
            </a:r>
            <a:r>
              <a:rPr lang="cs-CZ" sz="2000" b="1" dirty="0"/>
              <a:t>kvalitní</a:t>
            </a:r>
            <a:r>
              <a:rPr lang="cs-CZ" sz="2000" dirty="0"/>
              <a:t> produkty rychle </a:t>
            </a:r>
            <a:r>
              <a:rPr lang="cs-CZ" sz="2000" b="1" dirty="0">
                <a:solidFill>
                  <a:srgbClr val="0070C0"/>
                </a:solidFill>
              </a:rPr>
              <a:t>konkurenceschopné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/>
              <a:t>– export (růst o 12,4% ročně);</a:t>
            </a:r>
          </a:p>
          <a:p>
            <a:r>
              <a:rPr lang="cs-CZ" sz="2000" b="1" dirty="0">
                <a:solidFill>
                  <a:srgbClr val="0070C0"/>
                </a:solidFill>
              </a:rPr>
              <a:t>Korporativismus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/>
              <a:t>– </a:t>
            </a:r>
            <a:r>
              <a:rPr lang="cs-CZ" sz="2000" b="1" dirty="0"/>
              <a:t>dialog</a:t>
            </a:r>
            <a:r>
              <a:rPr lang="cs-CZ" sz="2000" dirty="0"/>
              <a:t>; </a:t>
            </a:r>
          </a:p>
          <a:p>
            <a:pPr lvl="1"/>
            <a:r>
              <a:rPr lang="cs-CZ" sz="1800" b="1" dirty="0"/>
              <a:t>mzdy</a:t>
            </a:r>
            <a:r>
              <a:rPr lang="cs-CZ" sz="1800" dirty="0"/>
              <a:t> rostou pomaleji než </a:t>
            </a:r>
            <a:r>
              <a:rPr lang="cs-CZ" sz="1800" b="1" dirty="0"/>
              <a:t>produktivita</a:t>
            </a:r>
            <a:r>
              <a:rPr lang="cs-CZ" sz="1800" dirty="0"/>
              <a:t> (v 50s není růst, v GB o 50%);</a:t>
            </a:r>
          </a:p>
          <a:p>
            <a:pPr lvl="1"/>
            <a:r>
              <a:rPr lang="cs-CZ" sz="1800" dirty="0"/>
              <a:t>vysoká </a:t>
            </a:r>
            <a:r>
              <a:rPr lang="cs-CZ" sz="1800" b="1" dirty="0"/>
              <a:t>konkurence</a:t>
            </a:r>
            <a:r>
              <a:rPr lang="cs-CZ" sz="1800" dirty="0"/>
              <a:t> MSP a nízké </a:t>
            </a:r>
            <a:r>
              <a:rPr lang="cs-CZ" sz="1800" b="1" dirty="0"/>
              <a:t>marže</a:t>
            </a:r>
            <a:r>
              <a:rPr lang="cs-CZ" sz="1800" dirty="0"/>
              <a:t> (v GB 2x) vysoké tempo </a:t>
            </a:r>
            <a:r>
              <a:rPr lang="cs-CZ" sz="1800" b="1" dirty="0">
                <a:solidFill>
                  <a:srgbClr val="0070C0"/>
                </a:solidFill>
              </a:rPr>
              <a:t>investic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/>
              <a:t>(25% HDP);</a:t>
            </a:r>
          </a:p>
          <a:p>
            <a:r>
              <a:rPr lang="cs-CZ" sz="2000" b="1" dirty="0"/>
              <a:t>Sociálně-tržní model </a:t>
            </a:r>
            <a:r>
              <a:rPr lang="cs-CZ" sz="2000" dirty="0"/>
              <a:t>(řád vs. proces, spotřebitel, hospodářská soutěž, sociální systém);</a:t>
            </a:r>
          </a:p>
          <a:p>
            <a:r>
              <a:rPr lang="cs-CZ" sz="2000" dirty="0"/>
              <a:t>Podobný výkon </a:t>
            </a:r>
            <a:r>
              <a:rPr lang="cs-CZ" sz="2000" b="1" u="sng" dirty="0">
                <a:solidFill>
                  <a:srgbClr val="0070C0"/>
                </a:solidFill>
              </a:rPr>
              <a:t>Rakousko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/>
              <a:t>a </a:t>
            </a:r>
            <a:r>
              <a:rPr lang="cs-CZ" sz="2000" b="1" u="sng" dirty="0">
                <a:solidFill>
                  <a:srgbClr val="0070C0"/>
                </a:solidFill>
              </a:rPr>
              <a:t>Nizozemí</a:t>
            </a:r>
            <a:r>
              <a:rPr lang="cs-CZ" sz="20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453978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le:Bundesarchiv Bild 183-B0527-0001-753, Krefeld, Hungerwinter, Demonstr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908720"/>
            <a:ext cx="7620000" cy="53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98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9/93/Bundesarchiv_Bild_146-1988-013-34A,_Fl%C3%BCchtlingski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315990"/>
            <a:ext cx="4392488" cy="586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aimler.com/Projects/c2c/channel/images/799024_1467226_800_1200_620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618" y="315990"/>
            <a:ext cx="3910952" cy="586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383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55741" y="-3896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0070C0"/>
                </a:solidFill>
                <a:latin typeface="+mn-lt"/>
              </a:rPr>
              <a:t>Británie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7752" y="880747"/>
            <a:ext cx="11076495" cy="633670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b="1" dirty="0"/>
              <a:t>Nejvyšší</a:t>
            </a:r>
            <a:r>
              <a:rPr lang="cs-CZ" dirty="0"/>
              <a:t> </a:t>
            </a:r>
            <a:r>
              <a:rPr lang="cs-CZ" b="1" dirty="0">
                <a:solidFill>
                  <a:srgbClr val="0070C0"/>
                </a:solidFill>
              </a:rPr>
              <a:t>HDP/obyv</a:t>
            </a:r>
            <a:r>
              <a:rPr lang="cs-CZ" dirty="0"/>
              <a:t>. v E, </a:t>
            </a:r>
            <a:r>
              <a:rPr lang="cs-CZ" b="1" dirty="0"/>
              <a:t>nejkvalifikovanější</a:t>
            </a:r>
            <a:r>
              <a:rPr lang="cs-CZ" dirty="0"/>
              <a:t> pracovní síla, </a:t>
            </a:r>
            <a:r>
              <a:rPr lang="cs-CZ" b="1" dirty="0"/>
              <a:t>kapitálová</a:t>
            </a:r>
            <a:r>
              <a:rPr lang="cs-CZ" dirty="0"/>
              <a:t> vybavenost; logický </a:t>
            </a:r>
            <a:r>
              <a:rPr lang="cs-CZ" b="1" dirty="0">
                <a:solidFill>
                  <a:srgbClr val="0070C0"/>
                </a:solidFill>
              </a:rPr>
              <a:t>US partner </a:t>
            </a:r>
            <a:r>
              <a:rPr lang="cs-CZ" dirty="0"/>
              <a:t>a destinace </a:t>
            </a:r>
            <a:r>
              <a:rPr lang="cs-CZ" b="1" dirty="0"/>
              <a:t>FDI</a:t>
            </a:r>
            <a:r>
              <a:rPr lang="cs-CZ" dirty="0"/>
              <a:t>; anglosaský </a:t>
            </a:r>
            <a:r>
              <a:rPr lang="cs-CZ" b="1" dirty="0"/>
              <a:t>výzkumný</a:t>
            </a:r>
            <a:r>
              <a:rPr lang="cs-CZ" dirty="0"/>
              <a:t> prostor;</a:t>
            </a:r>
          </a:p>
          <a:p>
            <a:pPr algn="just"/>
            <a:r>
              <a:rPr lang="cs-CZ" dirty="0"/>
              <a:t>Privilegovaná pozice v </a:t>
            </a:r>
            <a:r>
              <a:rPr lang="cs-CZ" b="1" dirty="0" err="1">
                <a:solidFill>
                  <a:srgbClr val="0070C0"/>
                </a:solidFill>
              </a:rPr>
              <a:t>Commonwealth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(konzervativní, chráněný trh); pocit nezávislosti na integraci – </a:t>
            </a:r>
            <a:r>
              <a:rPr lang="cs-CZ" b="1" dirty="0">
                <a:solidFill>
                  <a:srgbClr val="0070C0"/>
                </a:solidFill>
              </a:rPr>
              <a:t>EFTA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(ani rozsah, ani konkurence jako EHS);</a:t>
            </a:r>
          </a:p>
          <a:p>
            <a:pPr algn="just"/>
            <a:r>
              <a:rPr lang="cs-CZ" dirty="0"/>
              <a:t>Navazuje na katastrofální dekády – </a:t>
            </a:r>
            <a:r>
              <a:rPr lang="cs-CZ" b="1" dirty="0">
                <a:solidFill>
                  <a:srgbClr val="0070C0"/>
                </a:solidFill>
              </a:rPr>
              <a:t>eroze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pozice:</a:t>
            </a:r>
          </a:p>
          <a:p>
            <a:pPr lvl="1" algn="just"/>
            <a:r>
              <a:rPr lang="cs-CZ" b="1" dirty="0"/>
              <a:t>není</a:t>
            </a:r>
            <a:r>
              <a:rPr lang="cs-CZ" dirty="0"/>
              <a:t> prostor pro rychlý </a:t>
            </a:r>
            <a:r>
              <a:rPr lang="cs-CZ" b="1" dirty="0"/>
              <a:t>technologický</a:t>
            </a:r>
            <a:r>
              <a:rPr lang="cs-CZ" dirty="0"/>
              <a:t> </a:t>
            </a:r>
            <a:r>
              <a:rPr lang="cs-CZ" b="1" dirty="0"/>
              <a:t>růst</a:t>
            </a:r>
            <a:r>
              <a:rPr lang="cs-CZ" dirty="0"/>
              <a:t>; přesun z </a:t>
            </a:r>
            <a:r>
              <a:rPr lang="cs-CZ" b="1" dirty="0"/>
              <a:t>AGRI</a:t>
            </a:r>
            <a:r>
              <a:rPr lang="cs-CZ" dirty="0"/>
              <a:t> do INDU vyčerpán;</a:t>
            </a:r>
          </a:p>
          <a:p>
            <a:pPr lvl="1" algn="just"/>
            <a:r>
              <a:rPr lang="cs-CZ" dirty="0"/>
              <a:t>přesun práce z </a:t>
            </a:r>
            <a:r>
              <a:rPr lang="cs-CZ" b="1" dirty="0">
                <a:solidFill>
                  <a:srgbClr val="0070C0"/>
                </a:solidFill>
              </a:rPr>
              <a:t>INDU do SERV</a:t>
            </a:r>
            <a:r>
              <a:rPr lang="cs-CZ" dirty="0"/>
              <a:t>; není jasná </a:t>
            </a:r>
            <a:r>
              <a:rPr lang="cs-CZ" b="1" dirty="0"/>
              <a:t>vazba</a:t>
            </a:r>
            <a:r>
              <a:rPr lang="cs-CZ" dirty="0"/>
              <a:t> na </a:t>
            </a:r>
            <a:r>
              <a:rPr lang="cs-CZ" b="1" dirty="0"/>
              <a:t>produktivitu</a:t>
            </a:r>
            <a:r>
              <a:rPr lang="cs-CZ" dirty="0"/>
              <a:t> – </a:t>
            </a:r>
            <a:r>
              <a:rPr lang="cs-CZ" b="1" dirty="0"/>
              <a:t>statusová</a:t>
            </a:r>
            <a:r>
              <a:rPr lang="cs-CZ" dirty="0"/>
              <a:t> záležitost „post-industriální“ ekonomiky; tlak na </a:t>
            </a:r>
            <a:r>
              <a:rPr lang="cs-CZ" b="1" dirty="0"/>
              <a:t>růst mezd</a:t>
            </a:r>
            <a:r>
              <a:rPr lang="cs-CZ" dirty="0"/>
              <a:t> v INDU;</a:t>
            </a:r>
          </a:p>
          <a:p>
            <a:pPr lvl="1" algn="just"/>
            <a:r>
              <a:rPr lang="cs-CZ" dirty="0"/>
              <a:t>poválečné období není o </a:t>
            </a:r>
            <a:r>
              <a:rPr lang="cs-CZ" b="1" dirty="0"/>
              <a:t>obnově</a:t>
            </a:r>
            <a:r>
              <a:rPr lang="cs-CZ" dirty="0"/>
              <a:t>, ale </a:t>
            </a:r>
            <a:r>
              <a:rPr lang="cs-CZ" b="1" dirty="0">
                <a:solidFill>
                  <a:srgbClr val="0070C0"/>
                </a:solidFill>
              </a:rPr>
              <a:t>kompenzaci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za úsilí; </a:t>
            </a:r>
            <a:r>
              <a:rPr lang="cs-CZ" b="1" dirty="0"/>
              <a:t>vláda</a:t>
            </a:r>
            <a:r>
              <a:rPr lang="cs-CZ" dirty="0"/>
              <a:t> akceptuje, </a:t>
            </a:r>
            <a:r>
              <a:rPr lang="cs-CZ" b="1" dirty="0"/>
              <a:t>plná zaměstnanost </a:t>
            </a:r>
            <a:r>
              <a:rPr lang="cs-CZ" dirty="0"/>
              <a:t>+ </a:t>
            </a:r>
            <a:r>
              <a:rPr lang="cs-CZ" b="1" dirty="0"/>
              <a:t>stimuly</a:t>
            </a:r>
            <a:r>
              <a:rPr lang="cs-CZ" dirty="0"/>
              <a:t>;</a:t>
            </a:r>
          </a:p>
          <a:p>
            <a:pPr lvl="1" algn="just"/>
            <a:r>
              <a:rPr lang="cs-CZ" b="1" dirty="0"/>
              <a:t>dialog</a:t>
            </a:r>
            <a:r>
              <a:rPr lang="cs-CZ" dirty="0"/>
              <a:t> v decentralizované struktuře </a:t>
            </a:r>
            <a:r>
              <a:rPr lang="cs-CZ" b="1" dirty="0"/>
              <a:t>problém</a:t>
            </a:r>
            <a:r>
              <a:rPr lang="cs-CZ" dirty="0"/>
              <a:t> (radikálové na úrovni firem);</a:t>
            </a:r>
          </a:p>
          <a:p>
            <a:pPr lvl="1" algn="just"/>
            <a:r>
              <a:rPr lang="cs-CZ" b="1" dirty="0"/>
              <a:t>bránění</a:t>
            </a:r>
            <a:r>
              <a:rPr lang="cs-CZ" dirty="0"/>
              <a:t> zavádění </a:t>
            </a:r>
            <a:r>
              <a:rPr lang="cs-CZ" b="1" dirty="0">
                <a:solidFill>
                  <a:srgbClr val="0070C0"/>
                </a:solidFill>
              </a:rPr>
              <a:t>technologiím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zvyšujících produktivitu;</a:t>
            </a:r>
          </a:p>
          <a:p>
            <a:pPr algn="just"/>
            <a:endParaRPr lang="cs-CZ" sz="1300" dirty="0"/>
          </a:p>
          <a:p>
            <a:pPr algn="just"/>
            <a:r>
              <a:rPr lang="cs-CZ" dirty="0"/>
              <a:t>Inflace a </a:t>
            </a:r>
            <a:r>
              <a:rPr lang="cs-CZ" b="1" dirty="0"/>
              <a:t>snižování </a:t>
            </a:r>
            <a:r>
              <a:rPr lang="cs-CZ" b="1" dirty="0">
                <a:solidFill>
                  <a:srgbClr val="0070C0"/>
                </a:solidFill>
              </a:rPr>
              <a:t>konkurenceschopnosti</a:t>
            </a:r>
            <a:r>
              <a:rPr lang="cs-CZ" dirty="0"/>
              <a:t>, </a:t>
            </a:r>
            <a:r>
              <a:rPr lang="cs-CZ" b="1" dirty="0"/>
              <a:t>pomalý </a:t>
            </a:r>
            <a:r>
              <a:rPr lang="cs-CZ" b="1" dirty="0">
                <a:solidFill>
                  <a:srgbClr val="0070C0"/>
                </a:solidFill>
              </a:rPr>
              <a:t>růst</a:t>
            </a:r>
            <a:r>
              <a:rPr lang="cs-CZ" b="1" dirty="0"/>
              <a:t> </a:t>
            </a:r>
            <a:r>
              <a:rPr lang="cs-CZ" dirty="0"/>
              <a:t>(2,5-2,9% 1950-1960);</a:t>
            </a:r>
          </a:p>
          <a:p>
            <a:pPr algn="just"/>
            <a:r>
              <a:rPr lang="cs-CZ" dirty="0"/>
              <a:t>Polovina investic do </a:t>
            </a:r>
            <a:r>
              <a:rPr lang="cs-CZ" b="1" dirty="0"/>
              <a:t>veřejného sektoru</a:t>
            </a:r>
            <a:r>
              <a:rPr lang="cs-CZ" dirty="0"/>
              <a:t>, pětina ekonomiky </a:t>
            </a:r>
            <a:r>
              <a:rPr lang="cs-CZ" b="1" dirty="0">
                <a:solidFill>
                  <a:srgbClr val="0070C0"/>
                </a:solidFill>
              </a:rPr>
              <a:t>znárodněna</a:t>
            </a:r>
            <a:r>
              <a:rPr lang="cs-CZ" dirty="0"/>
              <a:t>; </a:t>
            </a:r>
            <a:r>
              <a:rPr lang="cs-CZ" b="1" dirty="0"/>
              <a:t>subvence</a:t>
            </a:r>
            <a:r>
              <a:rPr lang="cs-CZ" dirty="0"/>
              <a:t> v dopravě a těžbě;</a:t>
            </a:r>
          </a:p>
          <a:p>
            <a:pPr algn="just"/>
            <a:endParaRPr lang="cs-CZ" sz="1500" dirty="0"/>
          </a:p>
          <a:p>
            <a:pPr algn="just"/>
            <a:r>
              <a:rPr lang="cs-CZ" dirty="0"/>
              <a:t>Podobné problémy </a:t>
            </a:r>
            <a:r>
              <a:rPr lang="cs-CZ" b="1" u="sng" dirty="0">
                <a:solidFill>
                  <a:srgbClr val="0070C0"/>
                </a:solidFill>
              </a:rPr>
              <a:t>Belgie</a:t>
            </a:r>
            <a:r>
              <a:rPr lang="cs-CZ" dirty="0"/>
              <a:t>: </a:t>
            </a:r>
            <a:r>
              <a:rPr lang="cs-CZ" sz="2900" b="1" dirty="0"/>
              <a:t>vysoké mzdy </a:t>
            </a:r>
            <a:r>
              <a:rPr lang="cs-CZ" sz="2900" dirty="0"/>
              <a:t>a </a:t>
            </a:r>
            <a:r>
              <a:rPr lang="cs-CZ" sz="2900" b="1" dirty="0"/>
              <a:t>zastaralé</a:t>
            </a:r>
            <a:r>
              <a:rPr lang="cs-CZ" sz="2900" dirty="0"/>
              <a:t> </a:t>
            </a:r>
            <a:r>
              <a:rPr lang="cs-CZ" sz="2900" b="1" dirty="0"/>
              <a:t>kapitálové</a:t>
            </a:r>
            <a:r>
              <a:rPr lang="cs-CZ" sz="2900" dirty="0"/>
              <a:t> vybavení brzy industrializované společnosti; směrování zdrojů do </a:t>
            </a:r>
            <a:r>
              <a:rPr lang="cs-CZ" sz="2900" b="1" dirty="0"/>
              <a:t>tradičních sektorů</a:t>
            </a:r>
            <a:r>
              <a:rPr lang="cs-CZ" sz="2900" dirty="0"/>
              <a:t> (nástup </a:t>
            </a:r>
            <a:r>
              <a:rPr lang="cs-CZ" sz="2900" b="1" dirty="0"/>
              <a:t>GER</a:t>
            </a:r>
            <a:r>
              <a:rPr lang="cs-CZ" sz="2900" dirty="0"/>
              <a:t>), politický tlak a subvence;</a:t>
            </a:r>
          </a:p>
          <a:p>
            <a:pPr algn="just"/>
            <a:r>
              <a:rPr lang="cs-CZ" b="1" u="sng" dirty="0">
                <a:solidFill>
                  <a:srgbClr val="0070C0"/>
                </a:solidFill>
              </a:rPr>
              <a:t>Irsko</a:t>
            </a:r>
            <a:r>
              <a:rPr lang="cs-CZ" dirty="0"/>
              <a:t>: </a:t>
            </a:r>
            <a:r>
              <a:rPr lang="cs-CZ" sz="2900" b="1" dirty="0"/>
              <a:t>tradiční hodnoty </a:t>
            </a:r>
            <a:r>
              <a:rPr lang="cs-CZ" sz="2900" dirty="0"/>
              <a:t>rurálního života a soběstačnosti, </a:t>
            </a:r>
            <a:r>
              <a:rPr lang="cs-CZ" sz="2900" b="1" dirty="0"/>
              <a:t>konzervativní</a:t>
            </a:r>
            <a:r>
              <a:rPr lang="cs-CZ" sz="2900" dirty="0"/>
              <a:t> síly proti růstu (církev); negativní dopad vysokých </a:t>
            </a:r>
            <a:r>
              <a:rPr lang="cs-CZ" sz="2900" b="1" dirty="0"/>
              <a:t>cel</a:t>
            </a:r>
            <a:r>
              <a:rPr lang="cs-CZ" sz="2900" dirty="0"/>
              <a:t> na malou ekonomiku; </a:t>
            </a:r>
            <a:r>
              <a:rPr lang="cs-CZ" sz="2900" b="1" dirty="0"/>
              <a:t>emigrace</a:t>
            </a:r>
            <a:r>
              <a:rPr lang="cs-CZ" sz="2900" dirty="0"/>
              <a:t>; příklad </a:t>
            </a:r>
            <a:r>
              <a:rPr lang="cs-CZ" sz="2900" b="1" dirty="0"/>
              <a:t>nerostoucí</a:t>
            </a:r>
            <a:r>
              <a:rPr lang="cs-CZ" sz="2900" dirty="0"/>
              <a:t> </a:t>
            </a:r>
            <a:r>
              <a:rPr lang="cs-CZ" sz="2900" b="1" dirty="0" err="1"/>
              <a:t>podrozvinuté</a:t>
            </a:r>
            <a:r>
              <a:rPr lang="cs-CZ" sz="2900" dirty="0"/>
              <a:t> ekonomiky – nutná transformace nacionalizmu a zapojení do </a:t>
            </a:r>
            <a:r>
              <a:rPr lang="cs-CZ" sz="2900" b="1" dirty="0"/>
              <a:t>integrace</a:t>
            </a:r>
            <a:r>
              <a:rPr lang="cs-CZ" sz="2900" dirty="0"/>
              <a:t> (</a:t>
            </a:r>
            <a:r>
              <a:rPr lang="cs-CZ" sz="2900" b="1" dirty="0"/>
              <a:t>FDI</a:t>
            </a:r>
            <a:r>
              <a:rPr lang="cs-CZ" sz="2900" dirty="0"/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4196505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3431704" y="1772816"/>
          <a:ext cx="4479608" cy="350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1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7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 Zemědělství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Služby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Británie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115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96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Francie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69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Západní Německo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84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Itálie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48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Nizozemí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91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73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Belgie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84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Dánsko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93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95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Portugalsko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80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Spojené státy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55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58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23592" y="865581"/>
            <a:ext cx="70223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Produktivita práce v průmyslu proti zemědělství a službám 1959</a:t>
            </a:r>
            <a:r>
              <a:rPr lang="cs-CZ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(průmysl=100)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74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EC264D2-F539-47E4-94E1-433F28559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664"/>
            <a:ext cx="12192000" cy="610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124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35425</TotalTime>
  <Words>3712</Words>
  <Application>Microsoft Office PowerPoint</Application>
  <PresentationFormat>Širokoúhlá obrazovka</PresentationFormat>
  <Paragraphs>628</Paragraphs>
  <Slides>37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Motiv Office</vt:lpstr>
      <vt:lpstr>Evropa ve 2. pol. 20. století</vt:lpstr>
      <vt:lpstr>Rekonstrukce pod vedením US v kontextu Studené války</vt:lpstr>
      <vt:lpstr>Situace ve WE a Marshallův plán</vt:lpstr>
      <vt:lpstr>Německo</vt:lpstr>
      <vt:lpstr>Prezentace aplikace PowerPoint</vt:lpstr>
      <vt:lpstr>Prezentace aplikace PowerPoint</vt:lpstr>
      <vt:lpstr>Británie</vt:lpstr>
      <vt:lpstr>Prezentace aplikace PowerPoint</vt:lpstr>
      <vt:lpstr>Prezentace aplikace PowerPoint</vt:lpstr>
      <vt:lpstr>Francie</vt:lpstr>
      <vt:lpstr>Prezentace aplikace PowerPoint</vt:lpstr>
      <vt:lpstr>Prezentace aplikace PowerPoint</vt:lpstr>
      <vt:lpstr>Prezentace aplikace PowerPoint</vt:lpstr>
      <vt:lpstr>Španělsko</vt:lpstr>
      <vt:lpstr>Konec zázraku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Ropné šoky</vt:lpstr>
      <vt:lpstr>Prezentace aplikace PowerPoint</vt:lpstr>
      <vt:lpstr>Strukturální změny AICs </vt:lpstr>
      <vt:lpstr>Prezentace aplikace PowerPoint</vt:lpstr>
      <vt:lpstr>Prezentace aplikace PowerPoint</vt:lpstr>
      <vt:lpstr>Reforma státu blahobytu</vt:lpstr>
      <vt:lpstr>Prezentace aplikace PowerPoint</vt:lpstr>
      <vt:lpstr>Prezentace aplikace PowerPoint</vt:lpstr>
      <vt:lpstr>Prezentace aplikace PowerPoint</vt:lpstr>
      <vt:lpstr>Prezentace aplikace PowerPoint</vt:lpstr>
      <vt:lpstr>Instituce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Španělské a Nizozemské impérium a nástup Anglie</dc:title>
  <dc:creator>Julie Krpcová</dc:creator>
  <cp:lastModifiedBy>Oldřich Krpec</cp:lastModifiedBy>
  <cp:revision>93</cp:revision>
  <dcterms:created xsi:type="dcterms:W3CDTF">2021-03-21T12:10:00Z</dcterms:created>
  <dcterms:modified xsi:type="dcterms:W3CDTF">2022-05-09T09:59:36Z</dcterms:modified>
</cp:coreProperties>
</file>