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93" r:id="rId3"/>
    <p:sldId id="284" r:id="rId4"/>
    <p:sldId id="392" r:id="rId5"/>
    <p:sldId id="337" r:id="rId6"/>
    <p:sldId id="336" r:id="rId7"/>
    <p:sldId id="285" r:id="rId8"/>
    <p:sldId id="286" r:id="rId9"/>
    <p:sldId id="263" r:id="rId10"/>
    <p:sldId id="264" r:id="rId11"/>
    <p:sldId id="287" r:id="rId12"/>
    <p:sldId id="288" r:id="rId13"/>
    <p:sldId id="289" r:id="rId14"/>
    <p:sldId id="394" r:id="rId15"/>
    <p:sldId id="395" r:id="rId16"/>
    <p:sldId id="397" r:id="rId17"/>
    <p:sldId id="398" r:id="rId18"/>
    <p:sldId id="399" r:id="rId19"/>
    <p:sldId id="320" r:id="rId20"/>
    <p:sldId id="332" r:id="rId21"/>
    <p:sldId id="375" r:id="rId22"/>
    <p:sldId id="391" r:id="rId23"/>
    <p:sldId id="274" r:id="rId24"/>
    <p:sldId id="272" r:id="rId25"/>
    <p:sldId id="273" r:id="rId26"/>
    <p:sldId id="296" r:id="rId27"/>
    <p:sldId id="400" r:id="rId28"/>
    <p:sldId id="401" r:id="rId29"/>
    <p:sldId id="331" r:id="rId30"/>
    <p:sldId id="316" r:id="rId31"/>
    <p:sldId id="402" r:id="rId32"/>
    <p:sldId id="314" r:id="rId33"/>
    <p:sldId id="315" r:id="rId34"/>
    <p:sldId id="305" r:id="rId35"/>
    <p:sldId id="306" r:id="rId36"/>
    <p:sldId id="307" r:id="rId37"/>
    <p:sldId id="383" r:id="rId38"/>
    <p:sldId id="416" r:id="rId39"/>
    <p:sldId id="415" r:id="rId40"/>
    <p:sldId id="417" r:id="rId41"/>
    <p:sldId id="404" r:id="rId42"/>
    <p:sldId id="403" r:id="rId43"/>
    <p:sldId id="405" r:id="rId44"/>
    <p:sldId id="418" r:id="rId45"/>
    <p:sldId id="309" r:id="rId46"/>
    <p:sldId id="406" r:id="rId47"/>
    <p:sldId id="310" r:id="rId48"/>
    <p:sldId id="376" r:id="rId49"/>
    <p:sldId id="312" r:id="rId50"/>
    <p:sldId id="389" r:id="rId51"/>
    <p:sldId id="313" r:id="rId52"/>
    <p:sldId id="407" r:id="rId53"/>
    <p:sldId id="420" r:id="rId54"/>
    <p:sldId id="317" r:id="rId55"/>
    <p:sldId id="422" r:id="rId56"/>
    <p:sldId id="423" r:id="rId57"/>
    <p:sldId id="424" r:id="rId58"/>
    <p:sldId id="318" r:id="rId59"/>
    <p:sldId id="377" r:id="rId60"/>
    <p:sldId id="425" r:id="rId61"/>
    <p:sldId id="408" r:id="rId62"/>
    <p:sldId id="426" r:id="rId63"/>
    <p:sldId id="427" r:id="rId64"/>
    <p:sldId id="258" r:id="rId65"/>
    <p:sldId id="409" r:id="rId66"/>
    <p:sldId id="261" r:id="rId67"/>
    <p:sldId id="260" r:id="rId68"/>
    <p:sldId id="334" r:id="rId69"/>
    <p:sldId id="410" r:id="rId70"/>
    <p:sldId id="411" r:id="rId71"/>
    <p:sldId id="412" r:id="rId72"/>
    <p:sldId id="413" r:id="rId73"/>
    <p:sldId id="414" r:id="rId74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63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11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Se&#353;it3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xVal>
            <c:numRef>
              <c:f>List1!$A$6:$A$27</c:f>
              <c:numCache>
                <c:formatCode>General</c:formatCode>
                <c:ptCount val="22"/>
                <c:pt idx="0">
                  <c:v>1900</c:v>
                </c:pt>
                <c:pt idx="1">
                  <c:v>1905</c:v>
                </c:pt>
                <c:pt idx="2">
                  <c:v>1910</c:v>
                </c:pt>
                <c:pt idx="3">
                  <c:v>1913</c:v>
                </c:pt>
                <c:pt idx="4">
                  <c:v>1914</c:v>
                </c:pt>
                <c:pt idx="5">
                  <c:v>1915</c:v>
                </c:pt>
                <c:pt idx="6">
                  <c:v>1916</c:v>
                </c:pt>
                <c:pt idx="7">
                  <c:v>1917</c:v>
                </c:pt>
                <c:pt idx="8">
                  <c:v>1918</c:v>
                </c:pt>
                <c:pt idx="9">
                  <c:v>1920</c:v>
                </c:pt>
                <c:pt idx="10">
                  <c:v>1925</c:v>
                </c:pt>
                <c:pt idx="11">
                  <c:v>1928</c:v>
                </c:pt>
                <c:pt idx="12">
                  <c:v>1929</c:v>
                </c:pt>
                <c:pt idx="13">
                  <c:v>1930</c:v>
                </c:pt>
                <c:pt idx="14">
                  <c:v>1931</c:v>
                </c:pt>
                <c:pt idx="15">
                  <c:v>1932</c:v>
                </c:pt>
                <c:pt idx="16">
                  <c:v>1933</c:v>
                </c:pt>
                <c:pt idx="17">
                  <c:v>1934</c:v>
                </c:pt>
                <c:pt idx="18">
                  <c:v>1937</c:v>
                </c:pt>
                <c:pt idx="19">
                  <c:v>1939</c:v>
                </c:pt>
                <c:pt idx="20">
                  <c:v>1942</c:v>
                </c:pt>
                <c:pt idx="21">
                  <c:v>1945</c:v>
                </c:pt>
              </c:numCache>
            </c:numRef>
          </c:xVal>
          <c:yVal>
            <c:numRef>
              <c:f>List1!$B$6:$B$27</c:f>
              <c:numCache>
                <c:formatCode>General</c:formatCode>
                <c:ptCount val="22"/>
                <c:pt idx="0">
                  <c:v>399</c:v>
                </c:pt>
                <c:pt idx="1">
                  <c:v>437</c:v>
                </c:pt>
                <c:pt idx="2">
                  <c:v>449</c:v>
                </c:pt>
                <c:pt idx="3">
                  <c:v>423</c:v>
                </c:pt>
                <c:pt idx="4">
                  <c:v>477</c:v>
                </c:pt>
                <c:pt idx="5">
                  <c:v>579</c:v>
                </c:pt>
                <c:pt idx="6">
                  <c:v>556</c:v>
                </c:pt>
                <c:pt idx="7">
                  <c:v>584</c:v>
                </c:pt>
                <c:pt idx="8">
                  <c:v>494</c:v>
                </c:pt>
                <c:pt idx="9">
                  <c:v>442</c:v>
                </c:pt>
                <c:pt idx="10">
                  <c:v>402</c:v>
                </c:pt>
                <c:pt idx="11">
                  <c:v>350</c:v>
                </c:pt>
                <c:pt idx="12">
                  <c:v>349</c:v>
                </c:pt>
                <c:pt idx="13">
                  <c:v>295</c:v>
                </c:pt>
                <c:pt idx="14">
                  <c:v>227</c:v>
                </c:pt>
                <c:pt idx="15">
                  <c:v>239</c:v>
                </c:pt>
                <c:pt idx="16">
                  <c:v>222</c:v>
                </c:pt>
                <c:pt idx="17">
                  <c:v>199</c:v>
                </c:pt>
                <c:pt idx="18">
                  <c:v>353</c:v>
                </c:pt>
                <c:pt idx="19">
                  <c:v>181</c:v>
                </c:pt>
                <c:pt idx="20">
                  <c:v>435</c:v>
                </c:pt>
                <c:pt idx="21">
                  <c:v>363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370-4C31-BE54-9EE7B68E47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004032"/>
        <c:axId val="37005952"/>
      </c:scatterChart>
      <c:valAx>
        <c:axId val="37004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cs-CZ"/>
          </a:p>
        </c:txPr>
        <c:crossAx val="37005952"/>
        <c:crosses val="autoZero"/>
        <c:crossBetween val="midCat"/>
      </c:valAx>
      <c:valAx>
        <c:axId val="370059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3700403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F20160-6E6D-4A2B-AF23-C07A543795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5E7BDEB-8D92-424C-B55A-C806297895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2681F77-B7EB-4C6C-91FC-51C68DB86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2AA8-AA4B-45D2-AC15-772479F65EE3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5749BD-90EE-4C0C-83D6-2C513BEFD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A9DC3B3-3E76-4F79-A70D-30EFCEED3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1795-5915-4F76-938D-703F37ADA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0301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3E6D16-3CE2-4FFB-9DC1-5EAD54637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D57C7D1-6072-48C2-AE2C-280D36705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17131A7-AD69-46E6-90B6-87C010DDF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2AA8-AA4B-45D2-AC15-772479F65EE3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332A8D-88D1-440F-A490-123DB7024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2F0773A-28CF-4DF3-AC11-147806B98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1795-5915-4F76-938D-703F37ADA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3416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07F20B2-95E2-4A9B-9983-DC2DA72A3D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6214CB9-03D5-4330-AFB8-850BE1D640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1A5E5D7-936D-4DC9-91B6-B83D58989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2AA8-AA4B-45D2-AC15-772479F65EE3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7E3E5ED-1253-41BB-832A-D787DB8D6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A775772-4506-4460-A306-5B03BFDF9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1795-5915-4F76-938D-703F37ADA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3869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9ACC65-4AB5-43DD-82BF-38FC8F7F3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00D7B07-901D-4356-9F75-137C4CE64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3493E7A-529E-46F5-B91B-5F03E9EC7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2AA8-AA4B-45D2-AC15-772479F65EE3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06F0FF7-13CC-4F23-B8A1-EE4240B94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EC91F4F-35AF-48A3-9721-D6ABBD0F7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1795-5915-4F76-938D-703F37ADA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8697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B5CB41-251D-42E8-BFA3-5B1DA1F98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E6F1B44-3B9F-4699-93D3-00465887A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155ADE-1C71-449C-8479-483010000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2AA8-AA4B-45D2-AC15-772479F65EE3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A830A1A-1089-46CB-B25F-0F6B9A8E6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6D0512-6BC6-4421-B1D7-758B87A02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1795-5915-4F76-938D-703F37ADA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3917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8F9184-AB8F-4F5C-A834-5B7BC1FFE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FDA93AF-FEB1-4DB5-957F-B93A8F10C5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6BBFDC6-B1D0-40F5-918F-57E2A2F146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D0E6436-AB9E-46DD-AC98-091C9ECC2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2AA8-AA4B-45D2-AC15-772479F65EE3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319D7D6-217B-4555-8ADE-394587A97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83C3601-BDEB-4C4F-9A6B-AF09EA043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1795-5915-4F76-938D-703F37ADA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6367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9F0C95-6690-470C-905F-374D0E9D3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99B637F-9AF1-4DE3-A4A3-B69348244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24831E9-0314-4F6B-9C9C-A11876FA9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F7016686-F2B7-4AE2-919C-03CA74A026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3F28EC48-5ACF-4C32-A1BF-49E9065FB6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05E4BC0-94F3-450E-89F7-D4755DF45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2AA8-AA4B-45D2-AC15-772479F65EE3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20E43DB-3353-4C56-83E2-CB47ACEC3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AC4D8CD-0780-472F-8413-B014370DC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1795-5915-4F76-938D-703F37ADA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1388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1EB027-910C-4318-AE91-E46BADE54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76620F1-FB62-4E52-B0DB-0E71C10CD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2AA8-AA4B-45D2-AC15-772479F65EE3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4E3DCEA-7D4F-4311-B020-C7D1EA7EE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F45BC9F-AA46-40F6-8CBD-5B1E8B44A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1795-5915-4F76-938D-703F37ADA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1395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B9599AC-DDFC-4980-9002-44D768D8B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2AA8-AA4B-45D2-AC15-772479F65EE3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BD5B017-496A-4E12-8870-FB1753DBB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BB74BC3-CDAE-4721-9A15-9AAC54D6B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1795-5915-4F76-938D-703F37ADA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6317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96F8EA-C5F0-44B8-9E03-E5DA9589E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189AC28-99BF-4CAA-B50D-4C11A931D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D9C2DE8-0EAF-4EA7-A3DE-39DF7935A4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810ACB1-8EC4-4BA2-B1B8-24D259EEB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2AA8-AA4B-45D2-AC15-772479F65EE3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BF2802B-FCF0-429E-801A-F48DAE9CA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1748854-3B06-4D22-8476-EFD69342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1795-5915-4F76-938D-703F37ADA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8375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F2A2C8-5487-41D7-A883-7A623968E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381941A-724D-42D7-89AA-F0748F6A4B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3AD3855-21DF-4ECD-BD5F-B20FC5C83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AC1A042-968E-4A57-B010-79EF4D020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2AA8-AA4B-45D2-AC15-772479F65EE3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070C7B7-4E80-4287-8F68-5D3C78707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F91190E-B1F2-4EFC-A0DA-699F9F9E1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1795-5915-4F76-938D-703F37ADA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1212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E60D815-55C3-45D0-8522-2BF964422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C42734E-BE07-4CFA-941A-EA0EC2AC9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9449290-1728-4DD8-BA98-D33D0899F3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772AA8-AA4B-45D2-AC15-772479F65EE3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46B8A20-91DC-4959-A572-4EAA8A932C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5B16066-1754-4E8B-BAA1-D1A4791C3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61795-5915-4F76-938D-703F37ADA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3156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tionary.org/wiki/%E5%B0%8A" TargetMode="External"/><Relationship Id="rId7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tionary.org/wiki/%E5%A4%B7" TargetMode="External"/><Relationship Id="rId5" Type="http://schemas.openxmlformats.org/officeDocument/2006/relationships/hyperlink" Target="https://en.wiktionary.org/wiki/%E6%94%98" TargetMode="External"/><Relationship Id="rId4" Type="http://schemas.openxmlformats.org/officeDocument/2006/relationships/hyperlink" Target="https://en.wiktionary.org/wiki/%E7%9A%87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//upload.wikimedia.org/wikipedia/commons/a/ad/Bundesarchiv_Bild_183-R29818,_Otto_von_Bismarck.jpg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//upload.wikimedia.org/wikipedia/commons/e/ed/Kaiser_Wilhelm_Ii_and_Germany_1890_-_1914_HU68367.jpg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hwXGd28kjk&amp;t=29s" TargetMode="External"/><Relationship Id="rId2" Type="http://schemas.openxmlformats.org/officeDocument/2006/relationships/hyperlink" Target="https://www.youtube.com/watch?v=QVZkuK0Njo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4UolMYY7QaA&amp;t=117s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84462" y="2151711"/>
            <a:ext cx="11019933" cy="1470025"/>
          </a:xfrm>
        </p:spPr>
        <p:txBody>
          <a:bodyPr>
            <a:normAutofit fontScale="90000"/>
          </a:bodyPr>
          <a:lstStyle/>
          <a:p>
            <a:r>
              <a:rPr lang="cs-CZ" b="1" dirty="0">
                <a:latin typeface="+mn-lt"/>
              </a:rPr>
              <a:t>Evropský Imperializmus, Světová válka a meziválečná krize</a:t>
            </a:r>
            <a:endParaRPr lang="cs-CZ" dirty="0">
              <a:latin typeface="+mn-lt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4252487"/>
            <a:ext cx="9144000" cy="1655762"/>
          </a:xfrm>
        </p:spPr>
        <p:txBody>
          <a:bodyPr/>
          <a:lstStyle/>
          <a:p>
            <a:r>
              <a:rPr lang="cs-CZ" dirty="0"/>
              <a:t>Evropa ve světové ekonomice</a:t>
            </a:r>
          </a:p>
          <a:p>
            <a:r>
              <a:rPr lang="cs-CZ" dirty="0" smtClean="0"/>
              <a:t>2022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5992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D:\23120\Desktop\Čína ming-čching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260648"/>
            <a:ext cx="8136904" cy="6264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1823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-9939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2400" b="1" dirty="0">
                <a:latin typeface="+mn-lt"/>
              </a:rPr>
              <a:t>Otevření </a:t>
            </a:r>
            <a:r>
              <a:rPr lang="cs-CZ" sz="2800" b="1" dirty="0">
                <a:solidFill>
                  <a:srgbClr val="FFC000"/>
                </a:solidFill>
                <a:latin typeface="+mn-lt"/>
              </a:rPr>
              <a:t>Číny</a:t>
            </a:r>
            <a:endParaRPr lang="cs-CZ" sz="2400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925" y="764704"/>
            <a:ext cx="11434713" cy="597666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b="1" dirty="0"/>
              <a:t>Čína</a:t>
            </a:r>
            <a:r>
              <a:rPr lang="cs-CZ" sz="1800" dirty="0"/>
              <a:t>: 381 mil. </a:t>
            </a:r>
            <a:r>
              <a:rPr lang="cs-CZ" sz="1800" b="1" dirty="0"/>
              <a:t>1820</a:t>
            </a:r>
            <a:r>
              <a:rPr lang="cs-CZ" sz="1800" dirty="0"/>
              <a:t> (358 v 1870); </a:t>
            </a:r>
            <a:r>
              <a:rPr lang="cs-CZ" sz="1800" b="1" dirty="0"/>
              <a:t>32,9% světového produktu </a:t>
            </a:r>
            <a:r>
              <a:rPr lang="cs-CZ" sz="1800" dirty="0" smtClean="0"/>
              <a:t>(UK </a:t>
            </a:r>
            <a:r>
              <a:rPr lang="cs-CZ" sz="1800" dirty="0"/>
              <a:t>1820 5,2% a ZE 23%) (1870 CH 17,2% a ZE 33,6%);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b="1" dirty="0"/>
              <a:t>Mandžuové</a:t>
            </a:r>
            <a:r>
              <a:rPr lang="cs-CZ" sz="1800" dirty="0"/>
              <a:t> – preventivní vypořádání s nebezpečím střední Asie, konfuciánství; soběstačnost, </a:t>
            </a:r>
            <a:r>
              <a:rPr lang="cs-CZ" sz="1800" b="1" dirty="0"/>
              <a:t>malá poptávka </a:t>
            </a:r>
            <a:r>
              <a:rPr lang="cs-CZ" sz="1800" dirty="0"/>
              <a:t>po </a:t>
            </a:r>
            <a:r>
              <a:rPr lang="cs-CZ" sz="1800" b="1" dirty="0" err="1"/>
              <a:t>záp</a:t>
            </a:r>
            <a:r>
              <a:rPr lang="cs-CZ" sz="1800" b="1" dirty="0"/>
              <a:t>. produktech </a:t>
            </a:r>
            <a:r>
              <a:rPr lang="cs-CZ" sz="1800" dirty="0"/>
              <a:t>(E naopak);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cs-CZ" sz="11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dirty="0"/>
              <a:t>1660s/1757-1842 </a:t>
            </a:r>
            <a:r>
              <a:rPr lang="cs-CZ" sz="1800" b="1" dirty="0">
                <a:solidFill>
                  <a:srgbClr val="0070C0"/>
                </a:solidFill>
              </a:rPr>
              <a:t>Kantonský systém</a:t>
            </a:r>
            <a:r>
              <a:rPr lang="cs-CZ" sz="1800" dirty="0"/>
              <a:t>: cizinci v Kantonu (</a:t>
            </a:r>
            <a:r>
              <a:rPr lang="cs-CZ" sz="1800" i="1" dirty="0" err="1" smtClean="0"/>
              <a:t>Guangzhou</a:t>
            </a:r>
            <a:r>
              <a:rPr lang="cs-CZ" sz="1800" i="1" dirty="0" smtClean="0"/>
              <a:t>)</a:t>
            </a:r>
            <a:r>
              <a:rPr lang="cs-CZ" sz="1800" dirty="0" smtClean="0"/>
              <a:t>, </a:t>
            </a:r>
            <a:r>
              <a:rPr lang="cs-CZ" sz="1800" dirty="0"/>
              <a:t>zákaz vstupu do </a:t>
            </a:r>
            <a:r>
              <a:rPr lang="cs-CZ" sz="1800" dirty="0" smtClean="0"/>
              <a:t>země, </a:t>
            </a:r>
            <a:r>
              <a:rPr lang="cs-CZ" sz="1800" dirty="0"/>
              <a:t>nad rámec šedá ekonomika a korupce v přístavních městech;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cs-CZ" sz="10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dirty="0"/>
              <a:t>Oficiální vztahy </a:t>
            </a:r>
            <a:r>
              <a:rPr lang="cs-CZ" sz="1800" dirty="0" smtClean="0"/>
              <a:t>CH vs. ostatní </a:t>
            </a:r>
            <a:r>
              <a:rPr lang="cs-CZ" sz="1800" dirty="0"/>
              <a:t>na základě </a:t>
            </a:r>
            <a:r>
              <a:rPr lang="cs-CZ" sz="1800" b="1" dirty="0"/>
              <a:t>tributárního systému</a:t>
            </a:r>
            <a:r>
              <a:rPr lang="cs-CZ" sz="1800" dirty="0"/>
              <a:t>: syn nebes – přijímá od ostatních panovníků tribut, kterým uznávají podřízenost, na oplátku dary a tituly (vyšší hodnoty – velkorysost) + po dobu pobytu obchod (velmi výnosné);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cs-CZ" sz="10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dirty="0"/>
              <a:t>Západ tlačí na flexibilnější systém – </a:t>
            </a:r>
            <a:r>
              <a:rPr lang="cs-CZ" sz="1800" dirty="0" smtClean="0"/>
              <a:t>odmítnuto + </a:t>
            </a:r>
            <a:r>
              <a:rPr lang="cs-CZ" sz="1800" dirty="0"/>
              <a:t>vyhrocenu v důsledku </a:t>
            </a:r>
            <a:r>
              <a:rPr lang="cs-CZ" sz="1800" b="1" dirty="0"/>
              <a:t>obchodu s </a:t>
            </a:r>
            <a:r>
              <a:rPr lang="cs-CZ" sz="1800" b="1" dirty="0">
                <a:solidFill>
                  <a:srgbClr val="0070C0"/>
                </a:solidFill>
              </a:rPr>
              <a:t>opiem</a:t>
            </a:r>
            <a:r>
              <a:rPr lang="cs-CZ" sz="1800" dirty="0"/>
              <a:t>: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dirty="0"/>
              <a:t>Jediná komodita na export </a:t>
            </a:r>
            <a:r>
              <a:rPr lang="cs-CZ" sz="1600" b="1" dirty="0">
                <a:solidFill>
                  <a:srgbClr val="0070C0"/>
                </a:solidFill>
              </a:rPr>
              <a:t>stříbro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dirty="0"/>
              <a:t>(pro E „nevýhodné“ </a:t>
            </a:r>
            <a:r>
              <a:rPr lang="cs-CZ" sz="1600" dirty="0" smtClean="0"/>
              <a:t>UK </a:t>
            </a:r>
            <a:r>
              <a:rPr lang="cs-CZ" sz="1600" dirty="0"/>
              <a:t>na zlatě);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dirty="0" smtClean="0"/>
              <a:t>UK </a:t>
            </a:r>
            <a:r>
              <a:rPr lang="cs-CZ" sz="1600" dirty="0"/>
              <a:t>hledá způsob jak </a:t>
            </a:r>
            <a:r>
              <a:rPr lang="cs-CZ" sz="1600" b="1" dirty="0"/>
              <a:t>vyrovnat bilanci </a:t>
            </a:r>
            <a:r>
              <a:rPr lang="cs-CZ" sz="1600" dirty="0"/>
              <a:t>(bavlna neuspěla) – za čaj </a:t>
            </a:r>
            <a:r>
              <a:rPr lang="cs-CZ" sz="1600" b="1" dirty="0"/>
              <a:t>opium</a:t>
            </a:r>
            <a:r>
              <a:rPr lang="cs-CZ" sz="1600" dirty="0"/>
              <a:t> (z 15t 1730 na 900t v 1820) – </a:t>
            </a:r>
            <a:r>
              <a:rPr lang="cs-CZ" sz="1600" b="1" dirty="0"/>
              <a:t>obrácení</a:t>
            </a:r>
            <a:r>
              <a:rPr lang="cs-CZ" sz="1600" dirty="0"/>
              <a:t> toku </a:t>
            </a:r>
            <a:r>
              <a:rPr lang="cs-CZ" sz="1600" b="1" dirty="0"/>
              <a:t>stříbra</a:t>
            </a:r>
            <a:r>
              <a:rPr lang="cs-CZ" sz="1600" dirty="0"/>
              <a:t>; dovoz do </a:t>
            </a:r>
            <a:r>
              <a:rPr lang="cs-CZ" sz="1600" b="1" dirty="0"/>
              <a:t>CH ilegální </a:t>
            </a:r>
            <a:r>
              <a:rPr lang="cs-CZ" sz="1600" dirty="0"/>
              <a:t>– pašování soukromými obchodníky (nákup v BENG);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dirty="0"/>
              <a:t>V CH převládl </a:t>
            </a:r>
            <a:r>
              <a:rPr lang="cs-CZ" sz="1600" b="1" dirty="0"/>
              <a:t>tvrdý postup</a:t>
            </a:r>
            <a:r>
              <a:rPr lang="cs-CZ" sz="1600" dirty="0"/>
              <a:t>: </a:t>
            </a:r>
            <a:r>
              <a:rPr lang="cs-CZ" sz="1600" b="1" dirty="0"/>
              <a:t>1838</a:t>
            </a:r>
            <a:r>
              <a:rPr lang="cs-CZ" sz="1600" dirty="0"/>
              <a:t> Lin </a:t>
            </a:r>
            <a:r>
              <a:rPr lang="cs-CZ" sz="1600" dirty="0" err="1"/>
              <a:t>Zexu</a:t>
            </a:r>
            <a:r>
              <a:rPr lang="cs-CZ" sz="1600" dirty="0"/>
              <a:t> – v oblehl Kanton, zničil opium;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b="1" dirty="0">
                <a:solidFill>
                  <a:srgbClr val="0070C0"/>
                </a:solidFill>
              </a:rPr>
              <a:t>1840 </a:t>
            </a:r>
            <a:r>
              <a:rPr lang="cs-CZ" sz="1600" b="1" dirty="0" smtClean="0">
                <a:solidFill>
                  <a:srgbClr val="0070C0"/>
                </a:solidFill>
              </a:rPr>
              <a:t>UK </a:t>
            </a:r>
            <a:r>
              <a:rPr lang="cs-CZ" sz="1600" b="1" dirty="0">
                <a:solidFill>
                  <a:srgbClr val="0070C0"/>
                </a:solidFill>
              </a:rPr>
              <a:t>expedice </a:t>
            </a:r>
            <a:r>
              <a:rPr lang="cs-CZ" sz="1600" dirty="0"/>
              <a:t>z Indie – kolesový parník </a:t>
            </a:r>
            <a:r>
              <a:rPr lang="cs-CZ" sz="1600" b="1" dirty="0"/>
              <a:t>Nemesis</a:t>
            </a:r>
            <a:r>
              <a:rPr lang="cs-CZ" sz="1600" dirty="0"/>
              <a:t>, obsazení Kantonu a plavba po J-c-J; 1842 žádost o mír a </a:t>
            </a:r>
            <a:r>
              <a:rPr lang="cs-CZ" sz="1600" b="1" dirty="0">
                <a:solidFill>
                  <a:srgbClr val="0070C0"/>
                </a:solidFill>
              </a:rPr>
              <a:t>dohoda z </a:t>
            </a:r>
            <a:r>
              <a:rPr lang="cs-CZ" sz="1600" b="1" dirty="0" err="1">
                <a:solidFill>
                  <a:srgbClr val="0070C0"/>
                </a:solidFill>
              </a:rPr>
              <a:t>Nankingu</a:t>
            </a:r>
            <a:r>
              <a:rPr lang="cs-CZ" sz="1600" b="1" dirty="0">
                <a:solidFill>
                  <a:srgbClr val="0070C0"/>
                </a:solidFill>
              </a:rPr>
              <a:t> </a:t>
            </a:r>
            <a:r>
              <a:rPr lang="cs-CZ" sz="1600" dirty="0"/>
              <a:t>(odškodné, H-K, </a:t>
            </a:r>
            <a:r>
              <a:rPr lang="cs-CZ" sz="1600" dirty="0" err="1"/>
              <a:t>otevtření</a:t>
            </a:r>
            <a:r>
              <a:rPr lang="cs-CZ" sz="1600" dirty="0"/>
              <a:t> přístavů, rovné postavení a extra v přístavech - také FRA a US); </a:t>
            </a:r>
            <a:r>
              <a:rPr lang="cs-CZ" sz="1600" dirty="0" err="1"/>
              <a:t>Gladstone-Palmerston-J.Q.Adams</a:t>
            </a:r>
            <a:r>
              <a:rPr lang="cs-CZ" sz="1600" dirty="0"/>
              <a:t>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dirty="0"/>
              <a:t>Nedodržování smlouvy – </a:t>
            </a:r>
            <a:r>
              <a:rPr lang="cs-CZ" sz="1600" b="1" dirty="0"/>
              <a:t>1856 zajetí </a:t>
            </a:r>
            <a:r>
              <a:rPr lang="cs-CZ" sz="1600" b="1" dirty="0" err="1">
                <a:solidFill>
                  <a:srgbClr val="0070C0"/>
                </a:solidFill>
              </a:rPr>
              <a:t>Arrow</a:t>
            </a:r>
            <a:r>
              <a:rPr lang="cs-CZ" sz="1600" dirty="0"/>
              <a:t>; </a:t>
            </a:r>
            <a:r>
              <a:rPr lang="cs-CZ" sz="1600" dirty="0" smtClean="0"/>
              <a:t>UK </a:t>
            </a:r>
            <a:r>
              <a:rPr lang="cs-CZ" sz="1600" dirty="0"/>
              <a:t>konzul žádá propuštění a omluvu –&gt; využil guvernér H-K a ostřeloval Kanton –&gt; </a:t>
            </a:r>
            <a:r>
              <a:rPr lang="cs-CZ" sz="1600" b="1" dirty="0"/>
              <a:t>FRA</a:t>
            </a:r>
            <a:r>
              <a:rPr lang="cs-CZ" sz="1600" dirty="0"/>
              <a:t> se </a:t>
            </a:r>
            <a:r>
              <a:rPr lang="cs-CZ" sz="1600" dirty="0" smtClean="0"/>
              <a:t>přidala; </a:t>
            </a:r>
            <a:r>
              <a:rPr lang="cs-CZ" sz="1600" dirty="0"/>
              <a:t>obsadili </a:t>
            </a:r>
            <a:r>
              <a:rPr lang="cs-CZ" sz="1600" b="1" dirty="0"/>
              <a:t>Kanton</a:t>
            </a:r>
            <a:r>
              <a:rPr lang="cs-CZ" sz="1600" dirty="0"/>
              <a:t> a postup na </a:t>
            </a:r>
            <a:r>
              <a:rPr lang="cs-CZ" sz="1600" b="1" dirty="0" err="1">
                <a:solidFill>
                  <a:srgbClr val="0070C0"/>
                </a:solidFill>
              </a:rPr>
              <a:t>Tientsin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dirty="0"/>
              <a:t>(</a:t>
            </a:r>
            <a:r>
              <a:rPr lang="cs-CZ" sz="1600" b="1" dirty="0"/>
              <a:t>dohoda</a:t>
            </a:r>
            <a:r>
              <a:rPr lang="cs-CZ" sz="1600" dirty="0"/>
              <a:t> </a:t>
            </a:r>
            <a:r>
              <a:rPr lang="cs-CZ" sz="1600" b="1" dirty="0"/>
              <a:t>pěti států</a:t>
            </a:r>
            <a:r>
              <a:rPr lang="cs-CZ" sz="1600" dirty="0"/>
              <a:t>: </a:t>
            </a:r>
            <a:r>
              <a:rPr lang="cs-CZ" sz="1600" dirty="0" smtClean="0"/>
              <a:t>+ přístup </a:t>
            </a:r>
            <a:r>
              <a:rPr lang="cs-CZ" sz="1600" dirty="0"/>
              <a:t>do Pekingu);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b="1" dirty="0"/>
              <a:t>Nedodrženo</a:t>
            </a:r>
            <a:r>
              <a:rPr lang="cs-CZ" sz="1600" dirty="0"/>
              <a:t> –&gt; </a:t>
            </a:r>
            <a:r>
              <a:rPr lang="cs-CZ" sz="1600" b="1" dirty="0"/>
              <a:t>1859</a:t>
            </a:r>
            <a:r>
              <a:rPr lang="cs-CZ" sz="1600" dirty="0"/>
              <a:t> </a:t>
            </a:r>
            <a:r>
              <a:rPr lang="cs-CZ" sz="1600" b="1" dirty="0"/>
              <a:t>výsadek</a:t>
            </a:r>
            <a:r>
              <a:rPr lang="cs-CZ" sz="1600" dirty="0"/>
              <a:t> </a:t>
            </a:r>
            <a:r>
              <a:rPr lang="cs-CZ" sz="1600" dirty="0" smtClean="0"/>
              <a:t>UK </a:t>
            </a:r>
            <a:r>
              <a:rPr lang="cs-CZ" sz="1600" dirty="0"/>
              <a:t>a FRA na Peking („delegace“), </a:t>
            </a:r>
            <a:r>
              <a:rPr lang="cs-CZ" sz="1600" b="1" dirty="0"/>
              <a:t>porážka</a:t>
            </a:r>
            <a:r>
              <a:rPr lang="cs-CZ" sz="1600" dirty="0"/>
              <a:t> čínských sil – </a:t>
            </a:r>
            <a:r>
              <a:rPr lang="cs-CZ" sz="1600" b="1" dirty="0"/>
              <a:t>kapitulace</a:t>
            </a:r>
            <a:r>
              <a:rPr lang="cs-CZ" sz="1600" dirty="0"/>
              <a:t> CH;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dirty="0"/>
              <a:t>Potvrzení předchozích smluv a oficiální opiový obchod; </a:t>
            </a:r>
            <a:r>
              <a:rPr lang="cs-CZ" sz="1600" b="1" dirty="0"/>
              <a:t>cla</a:t>
            </a:r>
            <a:r>
              <a:rPr lang="cs-CZ" sz="1600" dirty="0"/>
              <a:t> nesmí překročit </a:t>
            </a:r>
            <a:r>
              <a:rPr lang="cs-CZ" sz="1600" b="1" dirty="0"/>
              <a:t>5%</a:t>
            </a:r>
            <a:r>
              <a:rPr lang="cs-CZ" sz="1600" dirty="0"/>
              <a:t>; 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dirty="0"/>
              <a:t> Století ponížení…</a:t>
            </a:r>
          </a:p>
        </p:txBody>
      </p:sp>
    </p:spTree>
    <p:extLst>
      <p:ext uri="{BB962C8B-B14F-4D97-AF65-F5344CB8AC3E}">
        <p14:creationId xmlns:p14="http://schemas.microsoft.com/office/powerpoint/2010/main" val="2553290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23120\Desktop\EEveGE2012\Obrázky\View_of_Canton_factori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4908"/>
            <a:ext cx="9144000" cy="650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017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23120\Desktop\EEveGE2012\Obrázky\HEICo_steamer_Nemes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6710"/>
            <a:ext cx="9144000" cy="620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082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056A9F8-5E01-450F-AC8A-E2461F658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487" y="128800"/>
            <a:ext cx="11510127" cy="286433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  <a:defRPr/>
            </a:pPr>
            <a:r>
              <a:rPr lang="cs-CZ" altLang="cs-CZ" sz="2400" b="1" dirty="0">
                <a:solidFill>
                  <a:srgbClr val="FF0000"/>
                </a:solidFill>
                <a:latin typeface="Calibri" pitchFamily="34" charset="0"/>
              </a:rPr>
              <a:t>Japonsko</a:t>
            </a:r>
            <a:endParaRPr lang="cs-CZ" altLang="cs-CZ" sz="1800" b="1" dirty="0">
              <a:solidFill>
                <a:srgbClr val="FF0000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sz="1800" b="1" dirty="0">
                <a:latin typeface="Calibri" pitchFamily="34" charset="0"/>
              </a:rPr>
              <a:t>uzavřené</a:t>
            </a:r>
            <a:r>
              <a:rPr lang="cs-CZ" altLang="cs-CZ" sz="1800" dirty="0">
                <a:latin typeface="Calibri" pitchFamily="34" charset="0"/>
              </a:rPr>
              <a:t> po staletí (1633) - nuceno otevřít své území koncem padesátých let 19. století;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>
                <a:latin typeface="Calibri" pitchFamily="34" charset="0"/>
              </a:rPr>
              <a:t>Americká </a:t>
            </a:r>
            <a:r>
              <a:rPr lang="cs-CZ" altLang="cs-CZ" sz="1800" b="1" dirty="0">
                <a:latin typeface="Calibri" pitchFamily="34" charset="0"/>
              </a:rPr>
              <a:t>expedice</a:t>
            </a:r>
            <a:r>
              <a:rPr lang="cs-CZ" altLang="cs-CZ" sz="1800" dirty="0">
                <a:latin typeface="Calibri" pitchFamily="34" charset="0"/>
              </a:rPr>
              <a:t> komodora </a:t>
            </a:r>
            <a:r>
              <a:rPr lang="cs-CZ" altLang="cs-CZ" sz="1800" b="1" dirty="0" err="1">
                <a:latin typeface="Calibri" pitchFamily="34" charset="0"/>
              </a:rPr>
              <a:t>Perryho</a:t>
            </a:r>
            <a:r>
              <a:rPr lang="cs-CZ" altLang="cs-CZ" sz="1800" dirty="0">
                <a:latin typeface="Calibri" pitchFamily="34" charset="0"/>
              </a:rPr>
              <a:t> - </a:t>
            </a:r>
            <a:r>
              <a:rPr lang="cs-CZ" altLang="cs-CZ" sz="1800" b="1" dirty="0">
                <a:latin typeface="Calibri" pitchFamily="34" charset="0"/>
              </a:rPr>
              <a:t>smlouva</a:t>
            </a:r>
            <a:r>
              <a:rPr lang="cs-CZ" altLang="cs-CZ" sz="1800" dirty="0">
                <a:latin typeface="Calibri" pitchFamily="34" charset="0"/>
              </a:rPr>
              <a:t> z roku </a:t>
            </a:r>
            <a:r>
              <a:rPr lang="cs-CZ" altLang="cs-CZ" sz="1800" b="1" dirty="0">
                <a:latin typeface="Calibri" pitchFamily="34" charset="0"/>
              </a:rPr>
              <a:t>1866</a:t>
            </a:r>
            <a:r>
              <a:rPr lang="cs-CZ" altLang="cs-CZ" sz="1800" dirty="0">
                <a:latin typeface="Calibri" pitchFamily="34" charset="0"/>
              </a:rPr>
              <a:t>: nezvyšovat cla nad 5% a zároveň dávat cizincům </a:t>
            </a:r>
            <a:r>
              <a:rPr lang="cs-CZ" altLang="cs-CZ" sz="1800" dirty="0" err="1">
                <a:latin typeface="Calibri" pitchFamily="34" charset="0"/>
              </a:rPr>
              <a:t>extrateritoriální</a:t>
            </a:r>
            <a:r>
              <a:rPr lang="cs-CZ" altLang="cs-CZ" sz="1800" dirty="0">
                <a:latin typeface="Calibri" pitchFamily="34" charset="0"/>
              </a:rPr>
              <a:t> práva;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>
                <a:latin typeface="Calibri" pitchFamily="34" charset="0"/>
              </a:rPr>
              <a:t>po epizodě </a:t>
            </a:r>
            <a:r>
              <a:rPr lang="cs-CZ" altLang="cs-CZ" sz="1800" b="1" dirty="0">
                <a:latin typeface="Calibri" pitchFamily="34" charset="0"/>
              </a:rPr>
              <a:t>protizápadních povstání </a:t>
            </a:r>
            <a:r>
              <a:rPr lang="cs-CZ" altLang="cs-CZ" sz="1800" dirty="0">
                <a:latin typeface="Calibri" pitchFamily="34" charset="0"/>
              </a:rPr>
              <a:t>- obnovení císařské moci - </a:t>
            </a:r>
            <a:r>
              <a:rPr lang="cs-CZ" altLang="cs-CZ" sz="1800" b="1" dirty="0" err="1">
                <a:latin typeface="Calibri" pitchFamily="34" charset="0"/>
              </a:rPr>
              <a:t>Meidži</a:t>
            </a:r>
            <a:r>
              <a:rPr lang="cs-CZ" altLang="cs-CZ" sz="1800" b="1" dirty="0">
                <a:latin typeface="Calibri" pitchFamily="34" charset="0"/>
              </a:rPr>
              <a:t> 1868</a:t>
            </a:r>
            <a:r>
              <a:rPr lang="cs-CZ" altLang="cs-CZ" sz="1800" dirty="0">
                <a:latin typeface="Calibri" pitchFamily="34" charset="0"/>
              </a:rPr>
              <a:t>; liberální politické </a:t>
            </a:r>
            <a:r>
              <a:rPr lang="cs-CZ" altLang="cs-CZ" sz="1800" b="1" dirty="0">
                <a:latin typeface="Calibri" pitchFamily="34" charset="0"/>
              </a:rPr>
              <a:t>reformy</a:t>
            </a:r>
            <a:r>
              <a:rPr lang="cs-CZ" altLang="cs-CZ" sz="1800" dirty="0">
                <a:latin typeface="Calibri" pitchFamily="34" charset="0"/>
              </a:rPr>
              <a:t> (veřejný zájem; úřady na základě schopností; zrušení kast; vlastnická práva; 1890 konstituční monarchie); 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sz="1800" b="1" dirty="0">
                <a:latin typeface="Calibri" pitchFamily="34" charset="0"/>
              </a:rPr>
              <a:t>modernizace</a:t>
            </a:r>
            <a:r>
              <a:rPr lang="cs-CZ" altLang="cs-CZ" sz="1800" dirty="0">
                <a:latin typeface="Calibri" pitchFamily="34" charset="0"/>
              </a:rPr>
              <a:t> (průmysl, doprava); ekonomika byla transformována pozoruhodnou rychlostí od 70. let 19. století - modernizace (enklávy), </a:t>
            </a:r>
            <a:r>
              <a:rPr lang="cs-CZ" altLang="cs-CZ" sz="1800" b="1" dirty="0">
                <a:latin typeface="Calibri" pitchFamily="34" charset="0"/>
              </a:rPr>
              <a:t>industrializace</a:t>
            </a:r>
            <a:r>
              <a:rPr lang="cs-CZ" altLang="cs-CZ" sz="1800" dirty="0">
                <a:latin typeface="Calibri" pitchFamily="34" charset="0"/>
              </a:rPr>
              <a:t> - železnice, uhlí, ocel; 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>
                <a:latin typeface="Calibri" pitchFamily="34" charset="0"/>
              </a:rPr>
              <a:t>růst populace </a:t>
            </a:r>
            <a:r>
              <a:rPr lang="cs-CZ" altLang="cs-CZ" sz="1800" dirty="0" smtClean="0">
                <a:latin typeface="Calibri" pitchFamily="34" charset="0"/>
              </a:rPr>
              <a:t>(1800 – 30,3</a:t>
            </a:r>
            <a:r>
              <a:rPr lang="cs-CZ" altLang="cs-CZ" sz="1800" dirty="0">
                <a:latin typeface="Calibri" pitchFamily="34" charset="0"/>
              </a:rPr>
              <a:t>; 1868 – 34,4; 1900 – 44,3; 1929 – 62.5; 1941 – 74,1) závislost na exportu -&gt; </a:t>
            </a:r>
            <a:r>
              <a:rPr lang="cs-CZ" altLang="cs-CZ" sz="1800" b="1" dirty="0">
                <a:latin typeface="Calibri" pitchFamily="34" charset="0"/>
              </a:rPr>
              <a:t>imperializmus</a:t>
            </a:r>
            <a:r>
              <a:rPr lang="cs-CZ" altLang="cs-CZ" sz="1800" dirty="0">
                <a:latin typeface="Calibri" pitchFamily="34" charset="0"/>
              </a:rPr>
              <a:t>…</a:t>
            </a:r>
            <a:endParaRPr lang="cs-CZ" sz="2000" dirty="0"/>
          </a:p>
        </p:txBody>
      </p:sp>
      <p:pic>
        <p:nvPicPr>
          <p:cNvPr id="4" name="Picture 4" descr="https://upload.wikimedia.org/wikipedia/commons/8/8f/Brooklyn_Museum_-_Commodore_Matthew_Perry%27s_%22Black_Ship%22.jpg">
            <a:extLst>
              <a:ext uri="{FF2B5EF4-FFF2-40B4-BE49-F238E27FC236}">
                <a16:creationId xmlns:a16="http://schemas.microsoft.com/office/drawing/2014/main" id="{07925016-50D8-49B8-90AC-05204C0D7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84" y="2993136"/>
            <a:ext cx="5059052" cy="3604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s://cdn.kastatic.org/ka-perseus-images/991ce2a506e8f7c5cb4d9195af7e67c96a1e37f4.jpg">
            <a:extLst>
              <a:ext uri="{FF2B5EF4-FFF2-40B4-BE49-F238E27FC236}">
                <a16:creationId xmlns:a16="http://schemas.microsoft.com/office/drawing/2014/main" id="{FE9F4850-20FF-4F97-978B-B6E3A1347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475" y="3056767"/>
            <a:ext cx="4733325" cy="3604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1372449-6FD4-4C92-B6BF-138C7D1C7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84" y="3082691"/>
            <a:ext cx="6407269" cy="360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220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upload.wikimedia.org/wikipedia/commons/7/72/Yokohama-Sumo-Wrestler-Defeating-a-Foreigner-1861-Ipposai-Yoshifuji.png">
            <a:extLst>
              <a:ext uri="{FF2B5EF4-FFF2-40B4-BE49-F238E27FC236}">
                <a16:creationId xmlns:a16="http://schemas.microsoft.com/office/drawing/2014/main" id="{99239A5B-1E70-4ACF-A34D-B95BFEB2B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10" y="1716537"/>
            <a:ext cx="3373819" cy="4967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ovéPole 3">
            <a:extLst>
              <a:ext uri="{FF2B5EF4-FFF2-40B4-BE49-F238E27FC236}">
                <a16:creationId xmlns:a16="http://schemas.microsoft.com/office/drawing/2014/main" id="{738E7DCD-B916-4634-A3E5-53D91360B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0" y="173814"/>
            <a:ext cx="3537069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cs-CZ" b="1" i="1" dirty="0" err="1"/>
              <a:t>Sonnō</a:t>
            </a:r>
            <a:r>
              <a:rPr lang="en-US" altLang="cs-CZ" b="1" i="1" dirty="0"/>
              <a:t> </a:t>
            </a:r>
            <a:r>
              <a:rPr lang="en-US" altLang="cs-CZ" b="1" i="1" dirty="0" err="1"/>
              <a:t>jōi</a:t>
            </a:r>
            <a:r>
              <a:rPr lang="en-US" altLang="cs-CZ" b="1" dirty="0"/>
              <a:t> </a:t>
            </a:r>
            <a:r>
              <a:rPr lang="cs-CZ" altLang="cs-CZ" b="1" dirty="0"/>
              <a:t> </a:t>
            </a:r>
            <a:r>
              <a:rPr lang="ja-JP" altLang="en-US" b="1" dirty="0">
                <a:ea typeface="MS PGothic" panose="020B0600070205080204" pitchFamily="34" charset="-128"/>
                <a:hlinkClick r:id="rId3" tooltip="wikt:尊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尊</a:t>
            </a:r>
            <a:r>
              <a:rPr lang="ja-JP" altLang="en-US" b="1" dirty="0">
                <a:ea typeface="MS PGothic" panose="020B0600070205080204" pitchFamily="34" charset="-128"/>
                <a:hlinkClick r:id="rId4" tooltip="wikt:皇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皇</a:t>
            </a:r>
            <a:r>
              <a:rPr lang="ja-JP" altLang="en-US" b="1" dirty="0">
                <a:ea typeface="MS PGothic" panose="020B0600070205080204" pitchFamily="34" charset="-128"/>
                <a:hlinkClick r:id="rId5" tooltip="wikt:攘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攘</a:t>
            </a:r>
            <a:r>
              <a:rPr lang="ja-JP" altLang="en-US" b="1" dirty="0">
                <a:ea typeface="MS PGothic" panose="020B0600070205080204" pitchFamily="34" charset="-128"/>
                <a:hlinkClick r:id="rId6" tooltip="wikt:夷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夷</a:t>
            </a:r>
            <a:r>
              <a:rPr lang="en-US" altLang="cs-CZ" b="1" dirty="0"/>
              <a:t> </a:t>
            </a:r>
            <a:endParaRPr lang="cs-CZ" altLang="cs-CZ" b="1" dirty="0"/>
          </a:p>
          <a:p>
            <a:endParaRPr lang="cs-CZ" altLang="cs-CZ" b="1" dirty="0"/>
          </a:p>
          <a:p>
            <a:r>
              <a:rPr lang="en-US" altLang="cs-CZ" sz="2000" b="1" dirty="0"/>
              <a:t>Revere the Emperor, </a:t>
            </a:r>
            <a:endParaRPr lang="cs-CZ" altLang="cs-CZ" sz="2000" b="1" dirty="0"/>
          </a:p>
          <a:p>
            <a:r>
              <a:rPr lang="en-US" altLang="cs-CZ" sz="2000" b="1" dirty="0"/>
              <a:t>expel the barbarians</a:t>
            </a:r>
            <a:r>
              <a:rPr lang="cs-CZ" altLang="cs-CZ" sz="2000" b="1" dirty="0"/>
              <a:t>!</a:t>
            </a:r>
            <a:r>
              <a:rPr lang="en-US" altLang="cs-CZ" b="1" dirty="0"/>
              <a:t> </a:t>
            </a:r>
            <a:endParaRPr lang="cs-CZ" altLang="cs-CZ" b="1" dirty="0"/>
          </a:p>
        </p:txBody>
      </p:sp>
      <p:sp>
        <p:nvSpPr>
          <p:cNvPr id="6" name="Obdélník 3">
            <a:extLst>
              <a:ext uri="{FF2B5EF4-FFF2-40B4-BE49-F238E27FC236}">
                <a16:creationId xmlns:a16="http://schemas.microsoft.com/office/drawing/2014/main" id="{DF306303-237C-451F-B00E-CB1DD7609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568" y="173814"/>
            <a:ext cx="3219401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b="1" i="1" dirty="0" err="1">
                <a:solidFill>
                  <a:srgbClr val="202122"/>
                </a:solidFill>
              </a:rPr>
              <a:t>Fukoku</a:t>
            </a:r>
            <a:r>
              <a:rPr lang="cs-CZ" altLang="cs-CZ" b="1" i="1" dirty="0">
                <a:solidFill>
                  <a:srgbClr val="202122"/>
                </a:solidFill>
              </a:rPr>
              <a:t> </a:t>
            </a:r>
            <a:r>
              <a:rPr lang="cs-CZ" altLang="cs-CZ" b="1" i="1" dirty="0" err="1">
                <a:solidFill>
                  <a:srgbClr val="202122"/>
                </a:solidFill>
              </a:rPr>
              <a:t>kyōhei</a:t>
            </a:r>
            <a:r>
              <a:rPr lang="cs-CZ" altLang="cs-CZ" dirty="0">
                <a:solidFill>
                  <a:srgbClr val="202122"/>
                </a:solidFill>
              </a:rPr>
              <a:t> </a:t>
            </a:r>
            <a:r>
              <a:rPr lang="ja-JP" altLang="en-US" dirty="0">
                <a:solidFill>
                  <a:srgbClr val="202122"/>
                </a:solidFill>
                <a:ea typeface="MS PGothic" panose="020B0600070205080204" pitchFamily="34" charset="-128"/>
              </a:rPr>
              <a:t>富国強兵</a:t>
            </a:r>
            <a:r>
              <a:rPr lang="en-US" altLang="ja-JP" dirty="0">
                <a:solidFill>
                  <a:srgbClr val="202122"/>
                </a:solidFill>
                <a:ea typeface="MS PGothic" panose="020B0600070205080204" pitchFamily="34" charset="-128"/>
              </a:rPr>
              <a:t> </a:t>
            </a:r>
            <a:endParaRPr lang="cs-CZ" altLang="ja-JP" dirty="0">
              <a:solidFill>
                <a:srgbClr val="202122"/>
              </a:solidFill>
            </a:endParaRPr>
          </a:p>
          <a:p>
            <a:endParaRPr lang="cs-CZ" altLang="ja-JP" dirty="0">
              <a:solidFill>
                <a:srgbClr val="202122"/>
              </a:solidFill>
            </a:endParaRPr>
          </a:p>
          <a:p>
            <a:r>
              <a:rPr lang="cs-CZ" altLang="cs-CZ" sz="2000" b="1" dirty="0" err="1"/>
              <a:t>Enrich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the</a:t>
            </a:r>
            <a:r>
              <a:rPr lang="cs-CZ" altLang="cs-CZ" sz="2000" b="1" dirty="0"/>
              <a:t> Country, </a:t>
            </a:r>
            <a:r>
              <a:rPr lang="cs-CZ" altLang="cs-CZ" sz="2000" b="1" dirty="0" err="1"/>
              <a:t>Strengthen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the</a:t>
            </a:r>
            <a:r>
              <a:rPr lang="cs-CZ" altLang="cs-CZ" sz="2000" b="1" dirty="0"/>
              <a:t> </a:t>
            </a:r>
            <a:r>
              <a:rPr lang="cs-CZ" altLang="cs-CZ" sz="2000" b="1" dirty="0" err="1"/>
              <a:t>Army</a:t>
            </a:r>
            <a:r>
              <a:rPr lang="cs-CZ" altLang="cs-CZ" dirty="0"/>
              <a:t>!</a:t>
            </a:r>
            <a:endParaRPr lang="cs-CZ" altLang="cs-CZ" u="sng" dirty="0"/>
          </a:p>
        </p:txBody>
      </p:sp>
      <p:pic>
        <p:nvPicPr>
          <p:cNvPr id="7" name="Picture 2" descr="Posted Image">
            <a:extLst>
              <a:ext uri="{FF2B5EF4-FFF2-40B4-BE49-F238E27FC236}">
                <a16:creationId xmlns:a16="http://schemas.microsoft.com/office/drawing/2014/main" id="{D57D202D-9DE8-4FB1-A6C0-A85E44A45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175" y="1539804"/>
            <a:ext cx="6182722" cy="448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6379866" y="6279325"/>
            <a:ext cx="3818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US" altLang="cs-CZ" b="1" dirty="0">
                <a:latin typeface="Calibri" panose="020F0502020204030204" pitchFamily="34" charset="0"/>
                <a:cs typeface="Calibri" panose="020F0502020204030204" pitchFamily="34" charset="0"/>
              </a:rPr>
              <a:t>Battle of Tsushima</a:t>
            </a:r>
            <a:r>
              <a:rPr lang="en-US" altLang="cs-CZ" dirty="0">
                <a:latin typeface="Calibri" panose="020F0502020204030204" pitchFamily="34" charset="0"/>
                <a:cs typeface="Calibri" panose="020F0502020204030204" pitchFamily="34" charset="0"/>
              </a:rPr>
              <a:t>, (May 27–29, 1905)</a:t>
            </a:r>
            <a:endParaRPr lang="cs-CZ" alt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864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latin typeface="+mn-lt"/>
              </a:rPr>
              <a:t>Imperialismus</a:t>
            </a:r>
            <a:r>
              <a:rPr lang="cs-CZ" sz="4000" dirty="0">
                <a:latin typeface="+mn-lt"/>
              </a:rPr>
              <a:t> v </a:t>
            </a:r>
            <a:r>
              <a:rPr lang="cs-CZ" sz="4000" b="1" dirty="0">
                <a:solidFill>
                  <a:srgbClr val="FF0000"/>
                </a:solidFill>
                <a:latin typeface="+mn-lt"/>
              </a:rPr>
              <a:t>Africe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6437" y="1052736"/>
            <a:ext cx="10492033" cy="5400600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/>
              <a:t>1870</a:t>
            </a:r>
            <a:r>
              <a:rPr lang="cs-CZ" dirty="0"/>
              <a:t> – jen </a:t>
            </a:r>
            <a:r>
              <a:rPr lang="cs-CZ" b="1" dirty="0"/>
              <a:t>10%</a:t>
            </a:r>
            <a:r>
              <a:rPr lang="cs-CZ" dirty="0"/>
              <a:t> území, pobřeží (klima, nejasné benefity, militantní státy); expedice; strategické ohledy: námořní základny, nové koloniální mocnosti (</a:t>
            </a:r>
            <a:r>
              <a:rPr lang="cs-CZ" b="1" dirty="0"/>
              <a:t>GER</a:t>
            </a:r>
            <a:r>
              <a:rPr lang="cs-CZ" dirty="0"/>
              <a:t> a </a:t>
            </a:r>
            <a:r>
              <a:rPr lang="cs-CZ" b="1" dirty="0"/>
              <a:t>ITA</a:t>
            </a:r>
            <a:r>
              <a:rPr lang="cs-CZ" dirty="0"/>
              <a:t>), zdroje vojáků, export civilizace;</a:t>
            </a:r>
          </a:p>
          <a:p>
            <a:r>
              <a:rPr lang="cs-CZ" b="1" dirty="0"/>
              <a:t>GB</a:t>
            </a:r>
            <a:r>
              <a:rPr lang="cs-CZ" dirty="0"/>
              <a:t> – 1806 získali na NED </a:t>
            </a:r>
            <a:r>
              <a:rPr lang="cs-CZ" b="1" dirty="0">
                <a:solidFill>
                  <a:srgbClr val="0070C0"/>
                </a:solidFill>
              </a:rPr>
              <a:t>mys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– 1866 zlato a diamanty (ze 175k v 1854 na 1,5mil 1877), zemědělství (90%), export vlny 100x 1840-1872;</a:t>
            </a:r>
          </a:p>
          <a:p>
            <a:pPr lvl="1"/>
            <a:r>
              <a:rPr lang="cs-CZ" dirty="0"/>
              <a:t>válka proti </a:t>
            </a:r>
            <a:r>
              <a:rPr lang="cs-CZ" b="1" dirty="0"/>
              <a:t>Zulu</a:t>
            </a:r>
            <a:r>
              <a:rPr lang="cs-CZ" dirty="0"/>
              <a:t>  1879 a </a:t>
            </a:r>
            <a:r>
              <a:rPr lang="cs-CZ" b="1" dirty="0" err="1"/>
              <a:t>Boerské</a:t>
            </a:r>
            <a:r>
              <a:rPr lang="cs-CZ" b="1" dirty="0"/>
              <a:t> války </a:t>
            </a:r>
            <a:r>
              <a:rPr lang="cs-CZ" dirty="0"/>
              <a:t>(1880-1881 a </a:t>
            </a:r>
            <a:r>
              <a:rPr lang="cs-CZ" dirty="0" smtClean="0"/>
              <a:t>1899-1903 – desetitisíce obětí, koncentrační tábory); </a:t>
            </a:r>
            <a:r>
              <a:rPr lang="cs-CZ" b="1" dirty="0"/>
              <a:t>zemědělská reforma 1913 </a:t>
            </a:r>
            <a:r>
              <a:rPr lang="cs-CZ" dirty="0"/>
              <a:t>(80% obyv. má 13% půdy, těžba a diskriminace);</a:t>
            </a:r>
          </a:p>
          <a:p>
            <a:pPr marL="0" indent="0">
              <a:buNone/>
            </a:pPr>
            <a:endParaRPr lang="cs-CZ" sz="1300" b="1" dirty="0"/>
          </a:p>
          <a:p>
            <a:r>
              <a:rPr lang="cs-CZ" b="1" dirty="0"/>
              <a:t>Závody</a:t>
            </a:r>
            <a:r>
              <a:rPr lang="cs-CZ" dirty="0"/>
              <a:t>: </a:t>
            </a:r>
          </a:p>
          <a:p>
            <a:pPr lvl="1"/>
            <a:r>
              <a:rPr lang="cs-CZ" dirty="0"/>
              <a:t>plán </a:t>
            </a:r>
            <a:r>
              <a:rPr lang="cs-CZ" b="1" dirty="0">
                <a:solidFill>
                  <a:srgbClr val="0070C0"/>
                </a:solidFill>
              </a:rPr>
              <a:t>GB</a:t>
            </a:r>
            <a:r>
              <a:rPr lang="cs-CZ" b="1" dirty="0"/>
              <a:t>: </a:t>
            </a:r>
            <a:r>
              <a:rPr lang="cs-CZ" dirty="0"/>
              <a:t>Egypt &lt;–&gt; Mys (</a:t>
            </a:r>
            <a:r>
              <a:rPr lang="cs-CZ" dirty="0" err="1"/>
              <a:t>Botsw</a:t>
            </a:r>
            <a:r>
              <a:rPr lang="cs-CZ" dirty="0"/>
              <a:t>, Zim, </a:t>
            </a:r>
            <a:r>
              <a:rPr lang="cs-CZ" dirty="0" err="1"/>
              <a:t>Zam</a:t>
            </a:r>
            <a:r>
              <a:rPr lang="cs-CZ" dirty="0"/>
              <a:t>, </a:t>
            </a:r>
            <a:r>
              <a:rPr lang="cs-CZ" dirty="0" err="1"/>
              <a:t>Ken</a:t>
            </a:r>
            <a:r>
              <a:rPr lang="cs-CZ" dirty="0"/>
              <a:t>);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FRA</a:t>
            </a:r>
            <a:r>
              <a:rPr lang="cs-CZ" b="1" dirty="0"/>
              <a:t>:</a:t>
            </a:r>
            <a:r>
              <a:rPr lang="cs-CZ" dirty="0"/>
              <a:t> Sen&lt;-&gt;Rudém m.: střet ve </a:t>
            </a:r>
            <a:r>
              <a:rPr lang="cs-CZ" b="1" dirty="0" err="1"/>
              <a:t>Fashodě</a:t>
            </a:r>
            <a:r>
              <a:rPr lang="cs-CZ" dirty="0"/>
              <a:t> (1899 Súdán); </a:t>
            </a:r>
          </a:p>
          <a:p>
            <a:pPr lvl="2"/>
            <a:r>
              <a:rPr lang="cs-CZ" b="1" dirty="0"/>
              <a:t>FRA:</a:t>
            </a:r>
            <a:r>
              <a:rPr lang="cs-CZ" dirty="0"/>
              <a:t> 1827-1847 angažmá v Alžíru (spolu s ním Tunis a Maroko); </a:t>
            </a:r>
          </a:p>
          <a:p>
            <a:pPr lvl="1"/>
            <a:r>
              <a:rPr lang="cs-CZ" b="1" dirty="0"/>
              <a:t>GER</a:t>
            </a:r>
            <a:r>
              <a:rPr lang="cs-CZ" dirty="0"/>
              <a:t>: </a:t>
            </a:r>
            <a:r>
              <a:rPr lang="cs-CZ" dirty="0" err="1"/>
              <a:t>Togoland</a:t>
            </a:r>
            <a:r>
              <a:rPr lang="cs-CZ" dirty="0"/>
              <a:t>, </a:t>
            </a:r>
            <a:r>
              <a:rPr lang="cs-CZ" dirty="0" smtClean="0"/>
              <a:t>Kamerun, </a:t>
            </a:r>
            <a:r>
              <a:rPr lang="cs-CZ" dirty="0"/>
              <a:t>Namibie – střet s GB v Tanganice; </a:t>
            </a:r>
          </a:p>
          <a:p>
            <a:pPr lvl="1"/>
            <a:r>
              <a:rPr lang="cs-CZ" b="1" dirty="0"/>
              <a:t>ITA:</a:t>
            </a:r>
            <a:r>
              <a:rPr lang="cs-CZ" dirty="0"/>
              <a:t> </a:t>
            </a:r>
            <a:r>
              <a:rPr lang="cs-CZ" dirty="0" err="1" smtClean="0"/>
              <a:t>Somálkso</a:t>
            </a:r>
            <a:r>
              <a:rPr lang="cs-CZ" dirty="0" smtClean="0"/>
              <a:t>, Eritrea, </a:t>
            </a:r>
            <a:r>
              <a:rPr lang="cs-CZ" dirty="0"/>
              <a:t>Libye;</a:t>
            </a:r>
          </a:p>
          <a:p>
            <a:endParaRPr lang="cs-CZ" sz="1300" dirty="0"/>
          </a:p>
          <a:p>
            <a:r>
              <a:rPr lang="cs-CZ" dirty="0"/>
              <a:t>1884 </a:t>
            </a:r>
            <a:r>
              <a:rPr lang="cs-CZ" b="1" dirty="0">
                <a:solidFill>
                  <a:srgbClr val="0070C0"/>
                </a:solidFill>
              </a:rPr>
              <a:t>Berlínská konference</a:t>
            </a:r>
            <a:r>
              <a:rPr lang="cs-CZ" dirty="0"/>
              <a:t>: notifikace a efektivní obsazení; Kongo</a:t>
            </a:r>
          </a:p>
          <a:p>
            <a:endParaRPr lang="cs-CZ" sz="1300" b="1" dirty="0"/>
          </a:p>
          <a:p>
            <a:r>
              <a:rPr lang="cs-CZ" sz="2900" b="1" dirty="0"/>
              <a:t>Svobodný stát </a:t>
            </a:r>
            <a:r>
              <a:rPr lang="cs-CZ" sz="2900" b="1" dirty="0">
                <a:solidFill>
                  <a:srgbClr val="0070C0"/>
                </a:solidFill>
              </a:rPr>
              <a:t>Kongo</a:t>
            </a:r>
            <a:r>
              <a:rPr lang="cs-CZ" sz="2900" b="1" dirty="0"/>
              <a:t> </a:t>
            </a:r>
            <a:r>
              <a:rPr lang="cs-CZ" sz="2900" dirty="0"/>
              <a:t>1885-1908 (Leopold I.): zóna volného obchodu (koncese na 10-15 let) + území krále; </a:t>
            </a:r>
            <a:r>
              <a:rPr lang="cs-CZ" sz="2900" dirty="0" err="1"/>
              <a:t>Katanga</a:t>
            </a:r>
            <a:r>
              <a:rPr lang="cs-CZ" sz="2900" dirty="0"/>
              <a:t> (měď, GB) a </a:t>
            </a:r>
            <a:r>
              <a:rPr lang="cs-CZ" sz="2900" dirty="0"/>
              <a:t>Z</a:t>
            </a:r>
            <a:r>
              <a:rPr lang="cs-CZ" sz="2900" dirty="0" smtClean="0"/>
              <a:t>anzibar </a:t>
            </a:r>
            <a:r>
              <a:rPr lang="cs-CZ" sz="2900" dirty="0"/>
              <a:t>(</a:t>
            </a:r>
            <a:r>
              <a:rPr lang="cs-CZ" sz="2900" dirty="0" err="1"/>
              <a:t>Tippu</a:t>
            </a:r>
            <a:r>
              <a:rPr lang="cs-CZ" sz="2900" dirty="0"/>
              <a:t> </a:t>
            </a:r>
            <a:r>
              <a:rPr lang="cs-CZ" sz="2900" dirty="0" err="1"/>
              <a:t>Tipa</a:t>
            </a:r>
            <a:r>
              <a:rPr lang="cs-CZ" sz="2900" dirty="0"/>
              <a:t>); </a:t>
            </a:r>
          </a:p>
          <a:p>
            <a:pPr lvl="1"/>
            <a:r>
              <a:rPr lang="cs-CZ" dirty="0"/>
              <a:t>90. léta – kaučukový boom (</a:t>
            </a:r>
            <a:r>
              <a:rPr lang="cs-CZ" dirty="0" err="1"/>
              <a:t>Force</a:t>
            </a:r>
            <a:r>
              <a:rPr lang="cs-CZ" dirty="0"/>
              <a:t> </a:t>
            </a:r>
            <a:r>
              <a:rPr lang="cs-CZ" dirty="0" err="1"/>
              <a:t>Publique</a:t>
            </a:r>
            <a:r>
              <a:rPr lang="cs-CZ" dirty="0"/>
              <a:t>); redukce obyvatel na polovinu;  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36782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46EAC79E-BAB3-4284-8996-CF126E472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188914"/>
            <a:ext cx="6724650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784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23120\Desktop\EEveGE2012\Obrázky\MutilatedChildrenFromCon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619" y="107186"/>
            <a:ext cx="4416322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856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25" y="0"/>
            <a:ext cx="9144000" cy="680466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760DB2B-587F-4903-8E44-502F7F315175}"/>
              </a:ext>
            </a:extLst>
          </p:cNvPr>
          <p:cNvSpPr txBox="1"/>
          <p:nvPr/>
        </p:nvSpPr>
        <p:spPr>
          <a:xfrm>
            <a:off x="9916999" y="6020431"/>
            <a:ext cx="2039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American</a:t>
            </a:r>
            <a:r>
              <a:rPr lang="cs-CZ" i="1" dirty="0"/>
              <a:t> </a:t>
            </a:r>
            <a:r>
              <a:rPr lang="cs-CZ" i="1" dirty="0" err="1"/>
              <a:t>Progress</a:t>
            </a:r>
            <a:r>
              <a:rPr lang="cs-CZ" dirty="0"/>
              <a:t>, John </a:t>
            </a:r>
            <a:r>
              <a:rPr lang="cs-CZ" dirty="0" err="1"/>
              <a:t>Gast</a:t>
            </a:r>
            <a:r>
              <a:rPr lang="cs-CZ" dirty="0"/>
              <a:t> (1972)</a:t>
            </a:r>
          </a:p>
        </p:txBody>
      </p:sp>
    </p:spTree>
    <p:extLst>
      <p:ext uri="{BB962C8B-B14F-4D97-AF65-F5344CB8AC3E}">
        <p14:creationId xmlns:p14="http://schemas.microsoft.com/office/powerpoint/2010/main" val="992143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4462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latin typeface="+mn-lt"/>
              </a:rPr>
              <a:t>Únik z </a:t>
            </a:r>
            <a:r>
              <a:rPr lang="cs-CZ" sz="3200" b="1" dirty="0" err="1">
                <a:solidFill>
                  <a:srgbClr val="FF0000"/>
                </a:solidFill>
                <a:latin typeface="+mn-lt"/>
              </a:rPr>
              <a:t>Malthusovské</a:t>
            </a:r>
            <a:r>
              <a:rPr lang="cs-CZ" sz="3200" b="1" dirty="0">
                <a:solidFill>
                  <a:srgbClr val="FF0000"/>
                </a:solidFill>
                <a:latin typeface="+mn-lt"/>
              </a:rPr>
              <a:t> rovnováhy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0131" y="1097360"/>
            <a:ext cx="10407192" cy="5760640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r. T</a:t>
            </a:r>
            <a:r>
              <a:rPr lang="cs-CZ" dirty="0" smtClean="0"/>
              <a:t>. </a:t>
            </a:r>
            <a:r>
              <a:rPr lang="cs-CZ" dirty="0" err="1" smtClean="0"/>
              <a:t>Malthus</a:t>
            </a:r>
            <a:r>
              <a:rPr lang="cs-CZ" dirty="0" smtClean="0"/>
              <a:t> </a:t>
            </a:r>
            <a:r>
              <a:rPr lang="cs-CZ" dirty="0"/>
              <a:t>1798: </a:t>
            </a:r>
            <a:r>
              <a:rPr lang="cs-CZ" b="1" dirty="0"/>
              <a:t>konečné množství zdrojů </a:t>
            </a:r>
            <a:r>
              <a:rPr lang="cs-CZ" dirty="0"/>
              <a:t>(půda a její úrodnost), limit na populaci – populační růst je funkcí příjmu;</a:t>
            </a:r>
          </a:p>
          <a:p>
            <a:r>
              <a:rPr lang="cs-CZ" dirty="0"/>
              <a:t>Do </a:t>
            </a:r>
            <a:r>
              <a:rPr lang="cs-CZ" b="1" dirty="0"/>
              <a:t>18st</a:t>
            </a:r>
            <a:r>
              <a:rPr lang="cs-CZ" dirty="0"/>
              <a:t>. odpovídá: </a:t>
            </a:r>
          </a:p>
          <a:p>
            <a:pPr lvl="1"/>
            <a:r>
              <a:rPr lang="cs-CZ" dirty="0"/>
              <a:t>většina příjmu na </a:t>
            </a:r>
            <a:r>
              <a:rPr lang="cs-CZ" b="1" dirty="0"/>
              <a:t>potraviny</a:t>
            </a:r>
            <a:r>
              <a:rPr lang="cs-CZ" dirty="0"/>
              <a:t>, pomalý </a:t>
            </a:r>
            <a:r>
              <a:rPr lang="cs-CZ" b="1" dirty="0"/>
              <a:t>technologický</a:t>
            </a:r>
            <a:r>
              <a:rPr lang="cs-CZ" dirty="0"/>
              <a:t> </a:t>
            </a:r>
            <a:r>
              <a:rPr lang="cs-CZ" b="1" dirty="0"/>
              <a:t>pokrok</a:t>
            </a:r>
            <a:r>
              <a:rPr lang="cs-CZ" dirty="0"/>
              <a:t>, osetí marginální půdy –&gt; nedostatek nenahraditelný IT; </a:t>
            </a:r>
          </a:p>
          <a:p>
            <a:pPr lvl="1"/>
            <a:r>
              <a:rPr lang="cs-CZ" dirty="0"/>
              <a:t>omezí kapitál (klesající výnosy) a ten nemůže být využit v odvětvích zvyšujících produktivitu v AGRI;</a:t>
            </a:r>
          </a:p>
          <a:p>
            <a:r>
              <a:rPr lang="cs-CZ" b="1" dirty="0"/>
              <a:t>GB populace</a:t>
            </a:r>
            <a:r>
              <a:rPr lang="cs-CZ" dirty="0"/>
              <a:t>: 5,1mil. (1701); 5,8 (1751); 8,3 (1801); 11,2 (1821); 14,9 (1841); 30,5 (1901</a:t>
            </a:r>
            <a:r>
              <a:rPr lang="cs-CZ" dirty="0" smtClean="0"/>
              <a:t>); </a:t>
            </a:r>
            <a:r>
              <a:rPr lang="cs-CZ" b="1" dirty="0" smtClean="0"/>
              <a:t>Česko</a:t>
            </a:r>
            <a:r>
              <a:rPr lang="cs-CZ" dirty="0" smtClean="0"/>
              <a:t>: 3 mil (1754); 4,9 (1800); 9,4 (1900); 11,5 (1944);</a:t>
            </a:r>
            <a:endParaRPr lang="cs-CZ" dirty="0"/>
          </a:p>
          <a:p>
            <a:r>
              <a:rPr lang="cs-CZ" b="1" dirty="0"/>
              <a:t>Mzdy</a:t>
            </a:r>
            <a:r>
              <a:rPr lang="cs-CZ" dirty="0"/>
              <a:t> ale </a:t>
            </a:r>
            <a:r>
              <a:rPr lang="cs-CZ" b="1" dirty="0">
                <a:solidFill>
                  <a:srgbClr val="0070C0"/>
                </a:solidFill>
              </a:rPr>
              <a:t>neklesají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(!); růst </a:t>
            </a:r>
            <a:r>
              <a:rPr lang="cs-CZ" b="1" dirty="0"/>
              <a:t>produktivity</a:t>
            </a:r>
            <a:r>
              <a:rPr lang="cs-CZ" dirty="0"/>
              <a:t> v </a:t>
            </a:r>
            <a:r>
              <a:rPr lang="cs-CZ" b="1" dirty="0"/>
              <a:t>AGRI</a:t>
            </a:r>
            <a:r>
              <a:rPr lang="cs-CZ" dirty="0"/>
              <a:t> a </a:t>
            </a:r>
            <a:r>
              <a:rPr lang="cs-CZ" b="1" dirty="0"/>
              <a:t>INDU</a:t>
            </a:r>
            <a:r>
              <a:rPr lang="cs-CZ" dirty="0"/>
              <a:t> + </a:t>
            </a:r>
            <a:r>
              <a:rPr lang="cs-CZ" b="1" dirty="0"/>
              <a:t>IT</a:t>
            </a:r>
            <a:r>
              <a:rPr lang="cs-CZ" dirty="0"/>
              <a:t> (dovoz potravin)…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kumulativní procesy</a:t>
            </a:r>
            <a:r>
              <a:rPr lang="cs-CZ" b="1" dirty="0"/>
              <a:t>:</a:t>
            </a:r>
            <a:r>
              <a:rPr lang="cs-CZ" dirty="0"/>
              <a:t> </a:t>
            </a:r>
            <a:r>
              <a:rPr lang="cs-CZ" b="1" dirty="0"/>
              <a:t>dělba práce</a:t>
            </a:r>
            <a:r>
              <a:rPr lang="cs-CZ" dirty="0"/>
              <a:t>,</a:t>
            </a:r>
            <a:r>
              <a:rPr lang="cs-CZ" b="1" dirty="0"/>
              <a:t> </a:t>
            </a:r>
            <a:r>
              <a:rPr lang="cs-CZ" b="1" dirty="0" err="1"/>
              <a:t>tech.pokrok</a:t>
            </a:r>
            <a:r>
              <a:rPr lang="cs-CZ" dirty="0"/>
              <a:t>; </a:t>
            </a:r>
            <a:r>
              <a:rPr lang="cs-CZ" b="1" dirty="0"/>
              <a:t>růst poptávky </a:t>
            </a:r>
            <a:r>
              <a:rPr lang="cs-CZ" dirty="0"/>
              <a:t>– růst </a:t>
            </a:r>
            <a:r>
              <a:rPr lang="cs-CZ" b="1" dirty="0"/>
              <a:t>obratu</a:t>
            </a:r>
            <a:r>
              <a:rPr lang="cs-CZ" dirty="0"/>
              <a:t> + </a:t>
            </a:r>
            <a:r>
              <a:rPr lang="cs-CZ" b="1" dirty="0"/>
              <a:t>investic</a:t>
            </a:r>
            <a:r>
              <a:rPr lang="cs-CZ" dirty="0"/>
              <a:t> + </a:t>
            </a:r>
            <a:r>
              <a:rPr lang="cs-CZ" b="1" dirty="0"/>
              <a:t>produktivity</a:t>
            </a:r>
            <a:r>
              <a:rPr lang="cs-CZ" dirty="0"/>
              <a:t> + </a:t>
            </a:r>
            <a:r>
              <a:rPr lang="cs-CZ" b="1" dirty="0"/>
              <a:t>mezd</a:t>
            </a:r>
            <a:r>
              <a:rPr lang="cs-CZ" dirty="0"/>
              <a:t>… </a:t>
            </a:r>
          </a:p>
          <a:p>
            <a:pPr lvl="1"/>
            <a:r>
              <a:rPr lang="cs-CZ" dirty="0"/>
              <a:t>růst </a:t>
            </a:r>
            <a:r>
              <a:rPr lang="cs-CZ" b="1" dirty="0"/>
              <a:t>produktu</a:t>
            </a:r>
            <a:r>
              <a:rPr lang="cs-CZ" dirty="0"/>
              <a:t> </a:t>
            </a:r>
            <a:r>
              <a:rPr lang="cs-CZ" b="1" dirty="0"/>
              <a:t>zrychluje</a:t>
            </a:r>
            <a:r>
              <a:rPr lang="cs-CZ" dirty="0"/>
              <a:t> společně s růstem </a:t>
            </a:r>
            <a:r>
              <a:rPr lang="cs-CZ" b="1" dirty="0"/>
              <a:t>populace</a:t>
            </a:r>
            <a:r>
              <a:rPr lang="cs-CZ" dirty="0"/>
              <a:t>;</a:t>
            </a:r>
          </a:p>
          <a:p>
            <a:pPr lvl="1"/>
            <a:r>
              <a:rPr lang="cs-CZ" dirty="0"/>
              <a:t>změna </a:t>
            </a:r>
            <a:r>
              <a:rPr lang="cs-CZ" b="1" dirty="0"/>
              <a:t>reprodukčního</a:t>
            </a:r>
            <a:r>
              <a:rPr lang="cs-CZ" dirty="0"/>
              <a:t> a sociální </a:t>
            </a:r>
            <a:r>
              <a:rPr lang="cs-CZ" b="1" dirty="0"/>
              <a:t>chování</a:t>
            </a:r>
            <a:r>
              <a:rPr lang="cs-CZ" dirty="0"/>
              <a:t>, institucí (vs. život ve městech, závislost na atlantickém systému, emigrace do NW);</a:t>
            </a:r>
          </a:p>
          <a:p>
            <a:pPr lvl="1"/>
            <a:r>
              <a:rPr lang="cs-CZ" b="1" dirty="0"/>
              <a:t>uhájení</a:t>
            </a:r>
            <a:r>
              <a:rPr lang="cs-CZ" dirty="0"/>
              <a:t> prosperity a systému proti vyzyvatelům;</a:t>
            </a:r>
          </a:p>
          <a:p>
            <a:endParaRPr lang="cs-CZ" sz="1300" dirty="0"/>
          </a:p>
          <a:p>
            <a:r>
              <a:rPr lang="cs-CZ" sz="2900" dirty="0"/>
              <a:t>Teprve když </a:t>
            </a:r>
            <a:r>
              <a:rPr lang="cs-CZ" sz="2900" b="1" dirty="0"/>
              <a:t>není</a:t>
            </a:r>
            <a:r>
              <a:rPr lang="cs-CZ" sz="2900" dirty="0"/>
              <a:t> zvýšení </a:t>
            </a:r>
            <a:r>
              <a:rPr lang="cs-CZ" sz="2900" dirty="0" err="1"/>
              <a:t>živ.úrovně</a:t>
            </a:r>
            <a:r>
              <a:rPr lang="cs-CZ" sz="2900" dirty="0"/>
              <a:t> </a:t>
            </a:r>
            <a:r>
              <a:rPr lang="cs-CZ" sz="2900" b="1" dirty="0"/>
              <a:t>zkonzumováno</a:t>
            </a:r>
            <a:r>
              <a:rPr lang="cs-CZ" sz="2900" dirty="0"/>
              <a:t> růstem </a:t>
            </a:r>
            <a:r>
              <a:rPr lang="cs-CZ" sz="2900" b="1" dirty="0"/>
              <a:t>populace</a:t>
            </a:r>
            <a:r>
              <a:rPr lang="cs-CZ" sz="2900" dirty="0"/>
              <a:t> jsou stabilita a mír a zdraví bez dalšího </a:t>
            </a:r>
            <a:r>
              <a:rPr lang="cs-CZ" sz="2900" b="1" dirty="0"/>
              <a:t>pozitivním</a:t>
            </a:r>
            <a:r>
              <a:rPr lang="cs-CZ" sz="2900" dirty="0"/>
              <a:t> jevem a ne důsledkem předchozí </a:t>
            </a:r>
            <a:r>
              <a:rPr lang="cs-CZ" sz="2900" b="1" dirty="0"/>
              <a:t>katastrofy</a:t>
            </a:r>
            <a:r>
              <a:rPr lang="cs-CZ" sz="2900" dirty="0"/>
              <a:t> (hlavní beneficient: „</a:t>
            </a:r>
            <a:r>
              <a:rPr lang="cs-CZ" sz="2900" b="1" dirty="0" err="1"/>
              <a:t>commons</a:t>
            </a:r>
            <a:r>
              <a:rPr lang="cs-CZ" sz="2900" dirty="0"/>
              <a:t>“ do 1800 růst živ. úrovně diskutabilní); </a:t>
            </a:r>
          </a:p>
        </p:txBody>
      </p:sp>
    </p:spTree>
    <p:extLst>
      <p:ext uri="{BB962C8B-B14F-4D97-AF65-F5344CB8AC3E}">
        <p14:creationId xmlns:p14="http://schemas.microsoft.com/office/powerpoint/2010/main" val="1675421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3/34/Editorial_cartoon_about_Jacob_Smith%27s_retaliation_for_Balangig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137" y="399570"/>
            <a:ext cx="5920332" cy="499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anila646 18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570"/>
            <a:ext cx="6062703" cy="423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599560" y="5885970"/>
            <a:ext cx="8926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Americko-Filipínská válka (1899-1902); 5tis. Vs. 16 tis. vojáků a  200 tis. – 1 mil. civilních obětí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978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-25679"/>
            <a:ext cx="8229600" cy="790383"/>
          </a:xfrm>
        </p:spPr>
        <p:txBody>
          <a:bodyPr>
            <a:normAutofit/>
          </a:bodyPr>
          <a:lstStyle/>
          <a:p>
            <a:pPr algn="ctr"/>
            <a:r>
              <a:rPr lang="cs-CZ" sz="2600" b="1" dirty="0">
                <a:latin typeface="+mn-lt"/>
              </a:rPr>
              <a:t>Cesta ke </a:t>
            </a:r>
            <a:r>
              <a:rPr lang="cs-CZ" sz="2600" b="1" dirty="0">
                <a:solidFill>
                  <a:srgbClr val="0070C0"/>
                </a:solidFill>
                <a:latin typeface="+mn-lt"/>
              </a:rPr>
              <a:t>světové válce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3376" y="480767"/>
            <a:ext cx="11236751" cy="6636470"/>
          </a:xfrm>
        </p:spPr>
        <p:txBody>
          <a:bodyPr>
            <a:normAutofit fontScale="32500" lnSpcReduction="20000"/>
          </a:bodyPr>
          <a:lstStyle/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4900" dirty="0"/>
              <a:t>Poslední třetina </a:t>
            </a:r>
            <a:r>
              <a:rPr lang="cs-CZ" sz="4900" b="1" dirty="0"/>
              <a:t>19st</a:t>
            </a:r>
            <a:r>
              <a:rPr lang="cs-CZ" sz="4900" dirty="0"/>
              <a:t>.: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>
                <a:solidFill>
                  <a:srgbClr val="0070C0"/>
                </a:solidFill>
              </a:rPr>
              <a:t> GB</a:t>
            </a:r>
            <a:r>
              <a:rPr lang="cs-CZ" sz="4300" dirty="0">
                <a:solidFill>
                  <a:srgbClr val="0070C0"/>
                </a:solidFill>
              </a:rPr>
              <a:t> </a:t>
            </a:r>
            <a:r>
              <a:rPr lang="cs-CZ" sz="4300" b="1" dirty="0"/>
              <a:t>demokratizace</a:t>
            </a:r>
            <a:r>
              <a:rPr lang="cs-CZ" sz="4300" dirty="0"/>
              <a:t> – občanská demokracie; orientace </a:t>
            </a:r>
            <a:r>
              <a:rPr lang="cs-CZ" sz="4300" b="1" dirty="0"/>
              <a:t>na mimo-E trhy</a:t>
            </a:r>
            <a:r>
              <a:rPr lang="cs-CZ" sz="4300" dirty="0"/>
              <a:t>, akceptování diskriminace na kontinentě; </a:t>
            </a:r>
            <a:r>
              <a:rPr lang="cs-CZ" sz="4300" b="1" dirty="0"/>
              <a:t>FT</a:t>
            </a:r>
            <a:r>
              <a:rPr lang="cs-CZ" sz="4300" dirty="0"/>
              <a:t> politika je </a:t>
            </a:r>
            <a:r>
              <a:rPr lang="cs-CZ" sz="4300" b="1" dirty="0"/>
              <a:t>benevolentní</a:t>
            </a:r>
            <a:r>
              <a:rPr lang="cs-CZ" sz="4300" dirty="0"/>
              <a:t> hegemonie;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>
                <a:solidFill>
                  <a:srgbClr val="0070C0"/>
                </a:solidFill>
              </a:rPr>
              <a:t> FRA</a:t>
            </a:r>
            <a:r>
              <a:rPr lang="cs-CZ" sz="4300" dirty="0">
                <a:solidFill>
                  <a:srgbClr val="0070C0"/>
                </a:solidFill>
              </a:rPr>
              <a:t> </a:t>
            </a:r>
            <a:r>
              <a:rPr lang="cs-CZ" sz="4300" dirty="0"/>
              <a:t>využívá </a:t>
            </a:r>
            <a:r>
              <a:rPr lang="cs-CZ" sz="4300" b="1" dirty="0"/>
              <a:t>GB </a:t>
            </a:r>
            <a:r>
              <a:rPr lang="cs-CZ" sz="4300" dirty="0"/>
              <a:t>trhu, </a:t>
            </a:r>
            <a:r>
              <a:rPr lang="cs-CZ" sz="4300" b="1" dirty="0"/>
              <a:t>kontinentálního</a:t>
            </a:r>
            <a:r>
              <a:rPr lang="cs-CZ" sz="4300" dirty="0"/>
              <a:t> </a:t>
            </a:r>
            <a:r>
              <a:rPr lang="cs-CZ" sz="4300" b="1" dirty="0"/>
              <a:t>trhu</a:t>
            </a:r>
            <a:r>
              <a:rPr lang="cs-CZ" sz="4300" dirty="0"/>
              <a:t> a buduje </a:t>
            </a:r>
            <a:r>
              <a:rPr lang="cs-CZ" sz="4300" b="1" dirty="0"/>
              <a:t>impérium</a:t>
            </a:r>
            <a:r>
              <a:rPr lang="cs-CZ" sz="4300" dirty="0"/>
              <a:t>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/>
              <a:t> BEL, NED, SWI </a:t>
            </a:r>
            <a:r>
              <a:rPr lang="cs-CZ" sz="4300" dirty="0"/>
              <a:t>a </a:t>
            </a:r>
            <a:r>
              <a:rPr lang="cs-CZ" sz="4300" b="1" dirty="0"/>
              <a:t>SCAN</a:t>
            </a:r>
            <a:r>
              <a:rPr lang="cs-CZ" sz="4300" dirty="0"/>
              <a:t> se </a:t>
            </a:r>
            <a:r>
              <a:rPr lang="cs-CZ" sz="4300" b="1" dirty="0"/>
              <a:t>adaptují</a:t>
            </a:r>
            <a:r>
              <a:rPr lang="cs-CZ" sz="4300" dirty="0"/>
              <a:t> a specializují dle </a:t>
            </a:r>
            <a:r>
              <a:rPr lang="cs-CZ" sz="4300" b="1" dirty="0"/>
              <a:t>CA</a:t>
            </a:r>
            <a:r>
              <a:rPr lang="cs-CZ" sz="4300" dirty="0"/>
              <a:t>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>
                <a:solidFill>
                  <a:srgbClr val="0070C0"/>
                </a:solidFill>
              </a:rPr>
              <a:t> RUS</a:t>
            </a:r>
            <a:r>
              <a:rPr lang="cs-CZ" sz="4300" dirty="0">
                <a:solidFill>
                  <a:srgbClr val="0070C0"/>
                </a:solidFill>
              </a:rPr>
              <a:t> </a:t>
            </a:r>
            <a:r>
              <a:rPr lang="cs-CZ" sz="4300" dirty="0"/>
              <a:t>– </a:t>
            </a:r>
            <a:r>
              <a:rPr lang="cs-CZ" sz="4300" b="1" dirty="0"/>
              <a:t>industrializace</a:t>
            </a:r>
            <a:r>
              <a:rPr lang="cs-CZ" sz="4300" dirty="0"/>
              <a:t> (vnitřní limity), expanze do </a:t>
            </a:r>
            <a:r>
              <a:rPr lang="cs-CZ" sz="4300" b="1" dirty="0"/>
              <a:t>střední Asie a Kavkazu</a:t>
            </a:r>
            <a:r>
              <a:rPr lang="cs-CZ" sz="4300" dirty="0"/>
              <a:t>, na úkor Osmanů;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endParaRPr lang="cs-CZ" sz="2800" dirty="0"/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4900" dirty="0"/>
              <a:t>Přesto </a:t>
            </a:r>
            <a:r>
              <a:rPr lang="cs-CZ" sz="4900" b="1" dirty="0"/>
              <a:t>fatální konflikt</a:t>
            </a:r>
            <a:r>
              <a:rPr lang="cs-CZ" sz="4900" dirty="0"/>
              <a:t>(!)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dirty="0"/>
              <a:t> Stará </a:t>
            </a:r>
            <a:r>
              <a:rPr lang="cs-CZ" sz="4300" b="1" dirty="0"/>
              <a:t>linie </a:t>
            </a:r>
            <a:r>
              <a:rPr lang="cs-CZ" sz="4300" b="1" dirty="0">
                <a:solidFill>
                  <a:srgbClr val="0070C0"/>
                </a:solidFill>
              </a:rPr>
              <a:t>východ</a:t>
            </a:r>
            <a:r>
              <a:rPr lang="cs-CZ" sz="4300" b="1" dirty="0"/>
              <a:t> </a:t>
            </a:r>
            <a:r>
              <a:rPr lang="cs-CZ" sz="4300" dirty="0"/>
              <a:t>(silní pozemkoví vlastníci a industrializace) - </a:t>
            </a:r>
            <a:r>
              <a:rPr lang="cs-CZ" sz="4300" b="1" dirty="0">
                <a:solidFill>
                  <a:srgbClr val="0070C0"/>
                </a:solidFill>
              </a:rPr>
              <a:t>západ</a:t>
            </a:r>
            <a:r>
              <a:rPr lang="cs-CZ" sz="4300" dirty="0">
                <a:solidFill>
                  <a:srgbClr val="0070C0"/>
                </a:solidFill>
              </a:rPr>
              <a:t> </a:t>
            </a:r>
            <a:r>
              <a:rPr lang="cs-CZ" sz="4300" dirty="0"/>
              <a:t>(občanské průmyslové státy);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/>
              <a:t> Německá industrializace </a:t>
            </a:r>
            <a:r>
              <a:rPr lang="cs-CZ" sz="4300" dirty="0"/>
              <a:t>(</a:t>
            </a:r>
            <a:r>
              <a:rPr lang="cs-CZ" sz="4300" b="1" dirty="0">
                <a:solidFill>
                  <a:srgbClr val="0070C0"/>
                </a:solidFill>
              </a:rPr>
              <a:t>junkeři</a:t>
            </a:r>
            <a:r>
              <a:rPr lang="cs-CZ" sz="4300" dirty="0"/>
              <a:t>) pro-aktivní zahraniční politika, tradice </a:t>
            </a:r>
            <a:r>
              <a:rPr lang="cs-CZ" sz="4300" b="1" dirty="0"/>
              <a:t>kolonizace Slovanů </a:t>
            </a:r>
            <a:r>
              <a:rPr lang="cs-CZ" sz="4300" dirty="0"/>
              <a:t>(Prusko – Rusko); stojí na straně </a:t>
            </a:r>
            <a:r>
              <a:rPr lang="cs-CZ" sz="4300" b="1" dirty="0"/>
              <a:t>konzervativních</a:t>
            </a:r>
            <a:r>
              <a:rPr lang="cs-CZ" sz="4300" dirty="0"/>
              <a:t> a monarchických sil; budování </a:t>
            </a:r>
            <a:r>
              <a:rPr lang="cs-CZ" sz="4300" b="1" dirty="0"/>
              <a:t>zámořského impéria + flotila</a:t>
            </a:r>
            <a:r>
              <a:rPr lang="cs-CZ" sz="4300" dirty="0"/>
              <a:t>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endParaRPr lang="cs-CZ" sz="2800" dirty="0"/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4900" b="1" dirty="0"/>
              <a:t>Systém </a:t>
            </a:r>
            <a:r>
              <a:rPr lang="cs-CZ" sz="4900" b="1" dirty="0">
                <a:solidFill>
                  <a:srgbClr val="0070C0"/>
                </a:solidFill>
              </a:rPr>
              <a:t>aliancí</a:t>
            </a:r>
            <a:r>
              <a:rPr lang="cs-CZ" sz="4900" b="1" dirty="0"/>
              <a:t> </a:t>
            </a:r>
            <a:r>
              <a:rPr lang="cs-CZ" sz="4900" dirty="0"/>
              <a:t>od 1815: 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/>
              <a:t> Svatá aliance </a:t>
            </a:r>
            <a:r>
              <a:rPr lang="cs-CZ" sz="4300" dirty="0"/>
              <a:t>(PRU, RUS, RAK proti </a:t>
            </a:r>
            <a:r>
              <a:rPr lang="cs-CZ" sz="4300" b="1" dirty="0"/>
              <a:t>konstitucionalismu</a:t>
            </a:r>
            <a:r>
              <a:rPr lang="cs-CZ" sz="4300" dirty="0"/>
              <a:t>), 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/>
              <a:t> 1873</a:t>
            </a:r>
            <a:r>
              <a:rPr lang="cs-CZ" sz="4300" dirty="0"/>
              <a:t> </a:t>
            </a:r>
            <a:r>
              <a:rPr lang="cs-CZ" sz="4300" b="1" dirty="0"/>
              <a:t>Spolek tří císařů </a:t>
            </a:r>
            <a:r>
              <a:rPr lang="cs-CZ" sz="4300" dirty="0"/>
              <a:t>(Bismarckova </a:t>
            </a:r>
            <a:r>
              <a:rPr lang="cs-CZ" sz="4300" b="1" dirty="0"/>
              <a:t>snaha </a:t>
            </a:r>
            <a:r>
              <a:rPr lang="cs-CZ" sz="4300" b="1" dirty="0">
                <a:solidFill>
                  <a:srgbClr val="0070C0"/>
                </a:solidFill>
              </a:rPr>
              <a:t>izolovat FRA</a:t>
            </a:r>
            <a:r>
              <a:rPr lang="cs-CZ" sz="4300" dirty="0"/>
              <a:t>), spor R-U a RUS (o Balkán) – </a:t>
            </a:r>
            <a:r>
              <a:rPr lang="cs-CZ" sz="4300" b="1" dirty="0">
                <a:solidFill>
                  <a:srgbClr val="0070C0"/>
                </a:solidFill>
              </a:rPr>
              <a:t>1879 GER + R-U </a:t>
            </a:r>
            <a:r>
              <a:rPr lang="cs-CZ" sz="4300" dirty="0"/>
              <a:t>(</a:t>
            </a:r>
            <a:r>
              <a:rPr lang="cs-CZ" sz="4300" b="1" dirty="0"/>
              <a:t>ITA 1882</a:t>
            </a:r>
            <a:r>
              <a:rPr lang="cs-CZ" sz="4300" dirty="0"/>
              <a:t>);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>
                <a:solidFill>
                  <a:srgbClr val="0070C0"/>
                </a:solidFill>
              </a:rPr>
              <a:t> Bismarck</a:t>
            </a:r>
            <a:r>
              <a:rPr lang="cs-CZ" sz="4300" dirty="0">
                <a:solidFill>
                  <a:srgbClr val="0070C0"/>
                </a:solidFill>
              </a:rPr>
              <a:t> </a:t>
            </a:r>
            <a:r>
              <a:rPr lang="cs-CZ" sz="4300" dirty="0"/>
              <a:t>– úsilí udržet </a:t>
            </a:r>
            <a:r>
              <a:rPr lang="cs-CZ" sz="4300" b="1" dirty="0"/>
              <a:t>RUS jako spojence </a:t>
            </a:r>
            <a:r>
              <a:rPr lang="cs-CZ" sz="4300" dirty="0"/>
              <a:t>(FRA – revize </a:t>
            </a:r>
            <a:r>
              <a:rPr lang="cs-CZ" sz="4300" b="1" dirty="0"/>
              <a:t>Alsaska a Lotrinska</a:t>
            </a:r>
            <a:r>
              <a:rPr lang="cs-CZ" sz="4300" dirty="0"/>
              <a:t>), hrozba </a:t>
            </a:r>
            <a:r>
              <a:rPr lang="cs-CZ" sz="4300" b="1" dirty="0"/>
              <a:t>války na </a:t>
            </a:r>
            <a:r>
              <a:rPr lang="cs-CZ" sz="4300" b="1" dirty="0">
                <a:solidFill>
                  <a:srgbClr val="0070C0"/>
                </a:solidFill>
              </a:rPr>
              <a:t>dvou frontách</a:t>
            </a:r>
            <a:r>
              <a:rPr lang="cs-CZ" sz="4300" dirty="0"/>
              <a:t>; 1887 </a:t>
            </a:r>
            <a:r>
              <a:rPr lang="cs-CZ" sz="4300" b="1" dirty="0"/>
              <a:t>smlouva s </a:t>
            </a:r>
            <a:r>
              <a:rPr lang="cs-CZ" sz="4300" b="1" dirty="0">
                <a:solidFill>
                  <a:srgbClr val="0070C0"/>
                </a:solidFill>
              </a:rPr>
              <a:t>RUS</a:t>
            </a:r>
            <a:r>
              <a:rPr lang="cs-CZ" sz="4300" dirty="0"/>
              <a:t>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dirty="0"/>
              <a:t> 1888 </a:t>
            </a:r>
            <a:r>
              <a:rPr lang="cs-CZ" sz="4300" b="1" dirty="0">
                <a:solidFill>
                  <a:srgbClr val="0070C0"/>
                </a:solidFill>
              </a:rPr>
              <a:t>Vilém II. </a:t>
            </a:r>
            <a:r>
              <a:rPr lang="cs-CZ" sz="4300" dirty="0"/>
              <a:t>(</a:t>
            </a:r>
            <a:r>
              <a:rPr lang="cs-CZ" sz="4300" b="1" dirty="0"/>
              <a:t>odstoupení</a:t>
            </a:r>
            <a:r>
              <a:rPr lang="cs-CZ" sz="4300" dirty="0"/>
              <a:t> </a:t>
            </a:r>
            <a:r>
              <a:rPr lang="cs-CZ" sz="4300" b="1" dirty="0"/>
              <a:t>Bismarcka</a:t>
            </a:r>
            <a:r>
              <a:rPr lang="cs-CZ" sz="4300" dirty="0"/>
              <a:t> 1890) a </a:t>
            </a:r>
            <a:r>
              <a:rPr lang="cs-CZ" sz="4300" b="1" dirty="0"/>
              <a:t>odmítnutí</a:t>
            </a:r>
            <a:r>
              <a:rPr lang="cs-CZ" sz="4300" dirty="0"/>
              <a:t> potvrzení smlouvy s </a:t>
            </a:r>
            <a:r>
              <a:rPr lang="cs-CZ" sz="4300" b="1" dirty="0"/>
              <a:t>RUS</a:t>
            </a:r>
            <a:r>
              <a:rPr lang="cs-CZ" sz="4300" dirty="0"/>
              <a:t>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/>
              <a:t> 1892</a:t>
            </a:r>
            <a:r>
              <a:rPr lang="cs-CZ" sz="4300" dirty="0"/>
              <a:t> </a:t>
            </a:r>
            <a:r>
              <a:rPr lang="cs-CZ" sz="4300" b="1" dirty="0"/>
              <a:t>spojenectví FRA s RUS </a:t>
            </a:r>
            <a:r>
              <a:rPr lang="cs-CZ" sz="4300" dirty="0"/>
              <a:t>a </a:t>
            </a:r>
            <a:r>
              <a:rPr lang="cs-CZ" sz="4300" b="1" dirty="0"/>
              <a:t>1904</a:t>
            </a:r>
            <a:r>
              <a:rPr lang="cs-CZ" sz="4300" dirty="0"/>
              <a:t> </a:t>
            </a:r>
            <a:r>
              <a:rPr lang="cs-CZ" sz="4300" b="1" dirty="0"/>
              <a:t>Srdečná dohoda </a:t>
            </a:r>
            <a:r>
              <a:rPr lang="cs-CZ" sz="4300" dirty="0"/>
              <a:t>GB a FRA; </a:t>
            </a:r>
            <a:r>
              <a:rPr lang="cs-CZ" sz="4300" b="1" dirty="0"/>
              <a:t>1907</a:t>
            </a:r>
            <a:r>
              <a:rPr lang="cs-CZ" sz="4300" dirty="0"/>
              <a:t> dohoda </a:t>
            </a:r>
            <a:r>
              <a:rPr lang="cs-CZ" sz="4300" b="1" dirty="0"/>
              <a:t>GB s RUS </a:t>
            </a:r>
            <a:r>
              <a:rPr lang="cs-CZ" sz="4300" dirty="0"/>
              <a:t>(</a:t>
            </a:r>
            <a:r>
              <a:rPr lang="cs-CZ" sz="4300" b="1" dirty="0">
                <a:solidFill>
                  <a:srgbClr val="0070C0"/>
                </a:solidFill>
              </a:rPr>
              <a:t>Trojdohoda</a:t>
            </a:r>
            <a:r>
              <a:rPr lang="cs-CZ" sz="4300" dirty="0"/>
              <a:t>);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dirty="0"/>
              <a:t> GER – </a:t>
            </a:r>
            <a:r>
              <a:rPr lang="cs-CZ" sz="4300" b="1" dirty="0"/>
              <a:t>krajně nevýhodná </a:t>
            </a:r>
            <a:r>
              <a:rPr lang="cs-CZ" sz="4300" dirty="0"/>
              <a:t>pozice (junkeři a RUS, budování flotily a GB);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endParaRPr lang="cs-CZ" sz="2800" dirty="0"/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4900" b="1" dirty="0">
                <a:solidFill>
                  <a:srgbClr val="0070C0"/>
                </a:solidFill>
              </a:rPr>
              <a:t>Rak.-</a:t>
            </a:r>
            <a:r>
              <a:rPr lang="cs-CZ" sz="4900" b="1" dirty="0" smtClean="0">
                <a:solidFill>
                  <a:srgbClr val="0070C0"/>
                </a:solidFill>
              </a:rPr>
              <a:t>Uhersko</a:t>
            </a:r>
            <a:r>
              <a:rPr lang="cs-CZ" sz="4900" dirty="0" smtClean="0">
                <a:solidFill>
                  <a:srgbClr val="0070C0"/>
                </a:solidFill>
              </a:rPr>
              <a:t> </a:t>
            </a:r>
            <a:r>
              <a:rPr lang="cs-CZ" sz="4900" dirty="0"/>
              <a:t>– tradiční mocenská politika na </a:t>
            </a:r>
            <a:r>
              <a:rPr lang="cs-CZ" sz="4900" b="1" dirty="0"/>
              <a:t>Balkáně</a:t>
            </a:r>
            <a:r>
              <a:rPr lang="cs-CZ" sz="4900" dirty="0"/>
              <a:t>: 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/>
              <a:t> anexe Bosny </a:t>
            </a:r>
            <a:r>
              <a:rPr lang="cs-CZ" sz="4300" dirty="0"/>
              <a:t>1909 a dvě balkánské války, </a:t>
            </a:r>
            <a:r>
              <a:rPr lang="cs-CZ" sz="4300" b="1" dirty="0"/>
              <a:t>atentát</a:t>
            </a:r>
            <a:r>
              <a:rPr lang="cs-CZ" sz="4300" dirty="0"/>
              <a:t> na F. Ferdinanda 6/1914, nepřijatelné </a:t>
            </a:r>
            <a:r>
              <a:rPr lang="cs-CZ" sz="4300" b="1" dirty="0"/>
              <a:t>ultimátum </a:t>
            </a:r>
            <a:r>
              <a:rPr lang="cs-CZ" sz="4300" b="1" dirty="0">
                <a:solidFill>
                  <a:srgbClr val="0070C0"/>
                </a:solidFill>
              </a:rPr>
              <a:t>Srbsku</a:t>
            </a:r>
            <a:r>
              <a:rPr lang="cs-CZ" sz="4300" b="1" dirty="0"/>
              <a:t> </a:t>
            </a:r>
            <a:r>
              <a:rPr lang="cs-CZ" sz="4300" dirty="0"/>
              <a:t>(snaha vyřešit </a:t>
            </a:r>
            <a:r>
              <a:rPr lang="cs-CZ" sz="4300" dirty="0" err="1"/>
              <a:t>panslov</a:t>
            </a:r>
            <a:r>
              <a:rPr lang="cs-CZ" sz="4300" dirty="0"/>
              <a:t>. a RUS vliv na Balkáně)… </a:t>
            </a:r>
            <a:r>
              <a:rPr lang="cs-CZ" sz="4300" b="1" dirty="0"/>
              <a:t>výhodná situace </a:t>
            </a:r>
            <a:r>
              <a:rPr lang="cs-CZ" sz="4300" dirty="0"/>
              <a:t>(GER);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dirty="0"/>
              <a:t> částečná</a:t>
            </a:r>
            <a:r>
              <a:rPr lang="cs-CZ" sz="4300" b="1" dirty="0"/>
              <a:t> mobilizace </a:t>
            </a:r>
            <a:r>
              <a:rPr lang="cs-CZ" sz="4300" dirty="0"/>
              <a:t>RUS</a:t>
            </a:r>
            <a:r>
              <a:rPr lang="cs-CZ" sz="4300" b="1" dirty="0"/>
              <a:t> </a:t>
            </a:r>
            <a:r>
              <a:rPr lang="cs-CZ" sz="4300" dirty="0"/>
              <a:t>– mobilizace GER, FRA;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endParaRPr lang="cs-CZ" sz="2800" dirty="0"/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4900" dirty="0"/>
              <a:t>GER: organizační procesy a </a:t>
            </a:r>
            <a:r>
              <a:rPr lang="cs-CZ" sz="4900" b="1" dirty="0">
                <a:solidFill>
                  <a:srgbClr val="0070C0"/>
                </a:solidFill>
              </a:rPr>
              <a:t>doktrína</a:t>
            </a:r>
            <a:r>
              <a:rPr lang="cs-CZ" sz="4900" dirty="0"/>
              <a:t>: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/>
              <a:t> FRA</a:t>
            </a:r>
            <a:r>
              <a:rPr lang="cs-CZ" sz="4300" dirty="0"/>
              <a:t> chce </a:t>
            </a:r>
            <a:r>
              <a:rPr lang="cs-CZ" sz="4300" b="1" dirty="0"/>
              <a:t>válku</a:t>
            </a:r>
            <a:r>
              <a:rPr lang="cs-CZ" sz="4300" dirty="0"/>
              <a:t> – </a:t>
            </a:r>
            <a:r>
              <a:rPr lang="cs-CZ" sz="4300" b="1" dirty="0"/>
              <a:t>RUS</a:t>
            </a:r>
            <a:r>
              <a:rPr lang="cs-CZ" sz="4300" dirty="0"/>
              <a:t> </a:t>
            </a:r>
            <a:r>
              <a:rPr lang="cs-CZ" sz="4300" b="1" dirty="0"/>
              <a:t>mobilizace</a:t>
            </a:r>
            <a:r>
              <a:rPr lang="cs-CZ" sz="4300" dirty="0"/>
              <a:t> je hrozba (</a:t>
            </a:r>
            <a:r>
              <a:rPr lang="cs-CZ" sz="4300" b="1" dirty="0"/>
              <a:t>dvě fronty</a:t>
            </a:r>
            <a:r>
              <a:rPr lang="cs-CZ" sz="4300" dirty="0"/>
              <a:t>), nutné </a:t>
            </a:r>
            <a:r>
              <a:rPr lang="cs-CZ" sz="4300" b="1" dirty="0"/>
              <a:t>porazit FRA </a:t>
            </a:r>
            <a:r>
              <a:rPr lang="cs-CZ" sz="4300" dirty="0"/>
              <a:t>a </a:t>
            </a:r>
            <a:r>
              <a:rPr lang="cs-CZ" sz="4300" b="1" dirty="0"/>
              <a:t>pak</a:t>
            </a:r>
            <a:r>
              <a:rPr lang="cs-CZ" sz="4300" dirty="0"/>
              <a:t> pomalejší </a:t>
            </a:r>
            <a:r>
              <a:rPr lang="cs-CZ" sz="4300" b="1" dirty="0"/>
              <a:t>RUS</a:t>
            </a:r>
            <a:r>
              <a:rPr lang="cs-CZ" sz="4300" dirty="0"/>
              <a:t>; GER mobilizace kopírovaná FRA…;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/>
              <a:t> GB</a:t>
            </a:r>
            <a:r>
              <a:rPr lang="cs-CZ" sz="4300" dirty="0"/>
              <a:t> požadavek </a:t>
            </a:r>
            <a:r>
              <a:rPr lang="cs-CZ" sz="4300" b="1" dirty="0"/>
              <a:t>neutrality</a:t>
            </a:r>
            <a:r>
              <a:rPr lang="cs-CZ" sz="4300" dirty="0"/>
              <a:t> </a:t>
            </a:r>
            <a:r>
              <a:rPr lang="cs-CZ" sz="4300" b="1" dirty="0"/>
              <a:t>BEL</a:t>
            </a:r>
            <a:r>
              <a:rPr lang="cs-CZ" sz="4300" dirty="0"/>
              <a:t> – vyhlášení války GER;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dirty="0"/>
              <a:t> Kombinace strategických chyb a taktických úspěchů GER – </a:t>
            </a:r>
            <a:r>
              <a:rPr lang="cs-CZ" sz="4300" b="1" dirty="0"/>
              <a:t>fronta BEL-SWI</a:t>
            </a:r>
            <a:r>
              <a:rPr lang="cs-CZ" sz="4300" dirty="0"/>
              <a:t>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dirty="0"/>
              <a:t> na straně  centrálních velmocí Osmani, na straně dohody Itálie (fronta </a:t>
            </a:r>
            <a:r>
              <a:rPr lang="cs-CZ" sz="4300" b="1" dirty="0"/>
              <a:t>západní</a:t>
            </a:r>
            <a:r>
              <a:rPr lang="cs-CZ" sz="4300" dirty="0"/>
              <a:t>, </a:t>
            </a:r>
            <a:r>
              <a:rPr lang="cs-CZ" sz="4300" b="1" dirty="0"/>
              <a:t>východní</a:t>
            </a:r>
            <a:r>
              <a:rPr lang="cs-CZ" sz="4300" dirty="0"/>
              <a:t>, </a:t>
            </a:r>
            <a:r>
              <a:rPr lang="cs-CZ" sz="4300" b="1" dirty="0"/>
              <a:t>balkánská</a:t>
            </a:r>
            <a:r>
              <a:rPr lang="cs-CZ" sz="4300" dirty="0"/>
              <a:t>, </a:t>
            </a:r>
            <a:r>
              <a:rPr lang="cs-CZ" sz="4300" b="1" dirty="0"/>
              <a:t>blízkovýchodní</a:t>
            </a:r>
            <a:r>
              <a:rPr lang="cs-CZ" sz="4300" dirty="0"/>
              <a:t> a </a:t>
            </a:r>
            <a:r>
              <a:rPr lang="cs-CZ" sz="4300" b="1" dirty="0"/>
              <a:t>italská</a:t>
            </a:r>
            <a:r>
              <a:rPr lang="cs-CZ" sz="4300" dirty="0"/>
              <a:t>);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6152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BDE20AE-259D-464D-8765-96441052027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082" y="0"/>
            <a:ext cx="8928978" cy="6518635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6A8FAB71-CB0A-4BCE-B876-5A330DCC5BCF}"/>
              </a:ext>
            </a:extLst>
          </p:cNvPr>
          <p:cNvSpPr/>
          <p:nvPr/>
        </p:nvSpPr>
        <p:spPr>
          <a:xfrm>
            <a:off x="107511" y="6550223"/>
            <a:ext cx="119769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La </a:t>
            </a:r>
            <a:r>
              <a:rPr lang="en-US" sz="1400" i="1" dirty="0" err="1"/>
              <a:t>Tache</a:t>
            </a:r>
            <a:r>
              <a:rPr lang="en-US" sz="1400" i="1" dirty="0"/>
              <a:t> Noire</a:t>
            </a:r>
            <a:r>
              <a:rPr lang="en-US" sz="1400" dirty="0"/>
              <a:t> by Albert </a:t>
            </a:r>
            <a:r>
              <a:rPr lang="en-US" sz="1400" dirty="0" err="1"/>
              <a:t>Bettannier</a:t>
            </a:r>
            <a:r>
              <a:rPr lang="en-US" sz="1400" dirty="0"/>
              <a:t>, painted in 1887 depicting French students being taught about the lost provinces of Alsace-Lorraine, taken by Germany in 1871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6342175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692151"/>
            <a:ext cx="9031288" cy="534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1121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ile:Bundesarchiv Bild 183-R29818, Otto von Bismarck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055" y="34421"/>
            <a:ext cx="4032448" cy="668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5231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ile:Kaiser Wilhelm Ii and Germany 1890 - 1914 HU68367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137" y="116633"/>
            <a:ext cx="4537039" cy="645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100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3.bp.blogspot.com/-KwW7GeyHJZ0/TzSDuaqPdoI/AAAAAAAASaE/LpIhK6mVLkg/s1600/HMS_Dreadnou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260649"/>
            <a:ext cx="8236694" cy="64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1462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_grand_fleet_at_sea_during_the_battle_of_jut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628" y="1628800"/>
            <a:ext cx="9139475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729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3A80A2-2F85-492D-82A0-17A6B4E5E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321" y="73277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latin typeface="+mn-lt"/>
              </a:rPr>
              <a:t>Rostoucí "produktivita" </a:t>
            </a:r>
            <a:r>
              <a:rPr lang="cs-CZ" b="1" dirty="0" smtClean="0">
                <a:latin typeface="+mn-lt"/>
              </a:rPr>
              <a:t>ve válce</a:t>
            </a:r>
            <a:br>
              <a:rPr lang="cs-CZ" b="1" dirty="0" smtClean="0">
                <a:latin typeface="+mn-lt"/>
              </a:rPr>
            </a:br>
            <a:r>
              <a:rPr lang="cs-CZ" sz="3100" b="1" dirty="0" smtClean="0">
                <a:latin typeface="+mn-lt"/>
              </a:rPr>
              <a:t>Občanská </a:t>
            </a:r>
            <a:r>
              <a:rPr lang="cs-CZ" sz="3100" b="1" dirty="0">
                <a:latin typeface="+mn-lt"/>
              </a:rPr>
              <a:t>válka 1861-65 vs. 75mm francouzské dělo z roku 1897</a:t>
            </a:r>
            <a:endParaRPr lang="cs-CZ" sz="31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261E216-FEAB-462D-A7A6-90D27E30D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4431"/>
            <a:ext cx="10515600" cy="4351338"/>
          </a:xfrm>
        </p:spPr>
        <p:txBody>
          <a:bodyPr>
            <a:normAutofit/>
          </a:bodyPr>
          <a:lstStyle/>
          <a:p>
            <a:r>
              <a:rPr lang="cs-CZ" sz="2000" dirty="0" smtClean="0"/>
              <a:t>Protipěchotní zbraň;</a:t>
            </a:r>
            <a:endParaRPr lang="cs-CZ" sz="2000" dirty="0"/>
          </a:p>
          <a:p>
            <a:r>
              <a:rPr lang="cs-CZ" sz="2000" dirty="0" smtClean="0"/>
              <a:t>První </a:t>
            </a:r>
            <a:r>
              <a:rPr lang="cs-CZ" sz="2000" dirty="0"/>
              <a:t>polní zbraň s hydropneumatickým zpětným rázem, který udržoval </a:t>
            </a:r>
            <a:r>
              <a:rPr lang="cs-CZ" sz="2000" dirty="0" smtClean="0"/>
              <a:t>zbraň </a:t>
            </a:r>
            <a:r>
              <a:rPr lang="cs-CZ" sz="2000" dirty="0"/>
              <a:t>během střelby v </a:t>
            </a:r>
            <a:r>
              <a:rPr lang="cs-CZ" sz="2000" dirty="0" smtClean="0"/>
              <a:t>klidu</a:t>
            </a:r>
            <a:r>
              <a:rPr lang="cs-CZ" sz="2000" dirty="0"/>
              <a:t>. Protože nebylo nutné po každém výstřelu znovu nastavovat hlaveň, mohla posádka znovu nabít a zahájit palbu, jakmile se hlaveň vrátila do klidové polohy.</a:t>
            </a:r>
            <a:endParaRPr lang="cs-CZ" sz="600" dirty="0">
              <a:hlinkClick r:id="rId2"/>
            </a:endParaRPr>
          </a:p>
          <a:p>
            <a:r>
              <a:rPr lang="cs-CZ" sz="2000" dirty="0">
                <a:hlinkClick r:id="rId2"/>
              </a:rPr>
              <a:t>https://www.youtube.com/watch?v=QVZkuK0NjoA</a:t>
            </a:r>
            <a:endParaRPr lang="cs-CZ" sz="2000" dirty="0"/>
          </a:p>
          <a:p>
            <a:r>
              <a:rPr lang="cs-CZ" sz="2000" dirty="0">
                <a:hlinkClick r:id="rId3"/>
              </a:rPr>
              <a:t>https://www.youtube.com/watch?v=lhwXGd28kjk&amp;t=29s</a:t>
            </a:r>
            <a:endParaRPr lang="cs-CZ" sz="2000" dirty="0"/>
          </a:p>
          <a:p>
            <a:r>
              <a:rPr lang="cs-CZ" sz="2000" dirty="0">
                <a:hlinkClick r:id="rId4"/>
              </a:rPr>
              <a:t>https://www.youtube.com/watch?v=4UolMYY7QaA&amp;t=117s</a:t>
            </a:r>
            <a:endParaRPr lang="cs-CZ" sz="20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38569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6633"/>
            <a:ext cx="9144000" cy="663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24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28493" y="-165379"/>
            <a:ext cx="8229600" cy="1143000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+mn-lt"/>
              </a:rPr>
              <a:t>Diskuze o </a:t>
            </a:r>
            <a:r>
              <a:rPr lang="cs-CZ" sz="2400" b="1" dirty="0">
                <a:solidFill>
                  <a:srgbClr val="0070C0"/>
                </a:solidFill>
                <a:latin typeface="+mn-lt"/>
              </a:rPr>
              <a:t>obilných zákonech </a:t>
            </a:r>
            <a:r>
              <a:rPr lang="cs-CZ" sz="2400" b="1" dirty="0">
                <a:latin typeface="+mn-lt"/>
              </a:rPr>
              <a:t>a volný obchod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9938" y="764704"/>
            <a:ext cx="11538408" cy="6264696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600" b="1" dirty="0"/>
              <a:t>Nap</a:t>
            </a:r>
            <a:r>
              <a:rPr lang="cs-CZ" sz="1600" b="1" dirty="0" smtClean="0"/>
              <a:t>. války</a:t>
            </a:r>
            <a:r>
              <a:rPr lang="cs-CZ" sz="1600" dirty="0" smtClean="0"/>
              <a:t> </a:t>
            </a:r>
            <a:r>
              <a:rPr lang="cs-CZ" sz="1600" dirty="0"/>
              <a:t>– </a:t>
            </a:r>
            <a:r>
              <a:rPr lang="cs-CZ" sz="1600" b="1" dirty="0"/>
              <a:t>růst ceny </a:t>
            </a:r>
            <a:r>
              <a:rPr lang="cs-CZ" sz="1600" dirty="0"/>
              <a:t>obilí na GB trhu – po válce </a:t>
            </a:r>
            <a:r>
              <a:rPr lang="cs-CZ" sz="1600" dirty="0" smtClean="0"/>
              <a:t>znovu </a:t>
            </a:r>
            <a:r>
              <a:rPr lang="cs-CZ" sz="1600" b="1" dirty="0" smtClean="0"/>
              <a:t>dovozy </a:t>
            </a:r>
            <a:r>
              <a:rPr lang="cs-CZ" sz="1600" b="1" dirty="0"/>
              <a:t>z RUS a POL </a:t>
            </a:r>
            <a:r>
              <a:rPr lang="cs-CZ" sz="1600" dirty="0"/>
              <a:t>– loby pozemkových vlastníků (</a:t>
            </a:r>
            <a:r>
              <a:rPr lang="cs-CZ" sz="1600" b="1" dirty="0"/>
              <a:t>šlechta</a:t>
            </a:r>
            <a:r>
              <a:rPr lang="cs-CZ" sz="1600" dirty="0"/>
              <a:t> - </a:t>
            </a:r>
            <a:r>
              <a:rPr lang="cs-CZ" sz="1600" dirty="0" err="1"/>
              <a:t>nadreprezentovaná</a:t>
            </a:r>
            <a:r>
              <a:rPr lang="cs-CZ" sz="1600" dirty="0"/>
              <a:t> v </a:t>
            </a:r>
            <a:r>
              <a:rPr lang="cs-CZ" sz="1600" dirty="0" smtClean="0"/>
              <a:t>Parl</a:t>
            </a:r>
            <a:r>
              <a:rPr lang="cs-CZ" sz="1600" dirty="0" smtClean="0"/>
              <a:t>amentu</a:t>
            </a:r>
            <a:r>
              <a:rPr lang="cs-CZ" sz="1600" dirty="0" smtClean="0"/>
              <a:t>);</a:t>
            </a:r>
            <a:endParaRPr lang="cs-CZ" sz="1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600" b="1" dirty="0"/>
              <a:t>Průmysl</a:t>
            </a:r>
            <a:r>
              <a:rPr lang="cs-CZ" sz="1600" dirty="0"/>
              <a:t>: vysoké ceny obilí tlačí na </a:t>
            </a:r>
            <a:r>
              <a:rPr lang="cs-CZ" sz="1600" b="1" dirty="0">
                <a:solidFill>
                  <a:srgbClr val="0070C0"/>
                </a:solidFill>
              </a:rPr>
              <a:t>vysoké mzdy </a:t>
            </a:r>
            <a:r>
              <a:rPr lang="cs-CZ" sz="1600" dirty="0"/>
              <a:t>– to vede k nižší </a:t>
            </a:r>
            <a:r>
              <a:rPr lang="cs-CZ" sz="1600" b="1" dirty="0"/>
              <a:t>konkurenceschopnost</a:t>
            </a:r>
            <a:r>
              <a:rPr lang="cs-CZ" sz="1600" dirty="0"/>
              <a:t> </a:t>
            </a:r>
            <a:r>
              <a:rPr lang="cs-CZ" sz="1600" dirty="0" err="1"/>
              <a:t>indu</a:t>
            </a:r>
            <a:r>
              <a:rPr lang="cs-CZ" sz="1600" dirty="0"/>
              <a:t>. produkce;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600" b="1" dirty="0"/>
              <a:t>Férová cena </a:t>
            </a:r>
            <a:r>
              <a:rPr lang="cs-CZ" sz="1600" dirty="0"/>
              <a:t>obilí 80šil. za 219kg (</a:t>
            </a:r>
            <a:r>
              <a:rPr lang="cs-CZ" sz="1600" dirty="0" err="1"/>
              <a:t>Malthus</a:t>
            </a:r>
            <a:r>
              <a:rPr lang="cs-CZ" sz="1600" dirty="0"/>
              <a:t>) vs. Ricardo a </a:t>
            </a:r>
            <a:r>
              <a:rPr lang="cs-CZ" sz="1600" dirty="0" err="1"/>
              <a:t>Torrens</a:t>
            </a:r>
            <a:r>
              <a:rPr lang="cs-CZ" sz="1600" dirty="0"/>
              <a:t> (obětovaná </a:t>
            </a:r>
            <a:r>
              <a:rPr lang="cs-CZ" sz="1600" b="1" dirty="0"/>
              <a:t>příležitost</a:t>
            </a:r>
            <a:r>
              <a:rPr lang="cs-CZ" sz="1600" dirty="0"/>
              <a:t>);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sz="10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600" b="1" dirty="0">
                <a:solidFill>
                  <a:srgbClr val="FF0000"/>
                </a:solidFill>
              </a:rPr>
              <a:t>Obilné zákony </a:t>
            </a:r>
            <a:r>
              <a:rPr lang="cs-CZ" sz="1600" dirty="0"/>
              <a:t>(</a:t>
            </a:r>
            <a:r>
              <a:rPr lang="cs-CZ" sz="1600" dirty="0" err="1"/>
              <a:t>Importation</a:t>
            </a:r>
            <a:r>
              <a:rPr lang="cs-CZ" sz="1600" dirty="0"/>
              <a:t> </a:t>
            </a:r>
            <a:r>
              <a:rPr lang="cs-CZ" sz="1600" dirty="0" err="1"/>
              <a:t>Act</a:t>
            </a:r>
            <a:r>
              <a:rPr lang="cs-CZ" sz="1600" dirty="0"/>
              <a:t> 1815) – </a:t>
            </a:r>
            <a:r>
              <a:rPr lang="cs-CZ" sz="1600" b="1" dirty="0"/>
              <a:t>proměnlivé clo </a:t>
            </a:r>
            <a:r>
              <a:rPr lang="cs-CZ" sz="1600" dirty="0"/>
              <a:t>(cena do 53š = clo 34š, cena nad 72š = clo 1š); </a:t>
            </a:r>
            <a:r>
              <a:rPr lang="cs-CZ" sz="1600" b="1" dirty="0"/>
              <a:t>neúroda</a:t>
            </a:r>
            <a:r>
              <a:rPr lang="cs-CZ" sz="1600" dirty="0"/>
              <a:t> </a:t>
            </a:r>
            <a:r>
              <a:rPr lang="cs-CZ" sz="1600" b="1" dirty="0"/>
              <a:t>1845</a:t>
            </a:r>
            <a:r>
              <a:rPr lang="cs-CZ" sz="1600" dirty="0"/>
              <a:t> (Irsko) – </a:t>
            </a:r>
            <a:r>
              <a:rPr lang="cs-CZ" sz="1600" b="1" dirty="0">
                <a:solidFill>
                  <a:srgbClr val="0070C0"/>
                </a:solidFill>
              </a:rPr>
              <a:t>zrušení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dirty="0"/>
              <a:t>OZ;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400" b="1" dirty="0"/>
              <a:t>Proč</a:t>
            </a:r>
            <a:r>
              <a:rPr lang="cs-CZ" sz="1400" dirty="0"/>
              <a:t>? Robert </a:t>
            </a:r>
            <a:r>
              <a:rPr lang="cs-CZ" sz="1400" dirty="0" err="1"/>
              <a:t>Peel</a:t>
            </a:r>
            <a:r>
              <a:rPr lang="cs-CZ" sz="1400" dirty="0"/>
              <a:t> (PM) chtěl </a:t>
            </a:r>
            <a:r>
              <a:rPr lang="cs-CZ" sz="1400" b="1" dirty="0"/>
              <a:t>zabránit</a:t>
            </a:r>
            <a:r>
              <a:rPr lang="cs-CZ" sz="1400" dirty="0"/>
              <a:t> větším </a:t>
            </a:r>
            <a:r>
              <a:rPr lang="cs-CZ" sz="1400" b="1" dirty="0"/>
              <a:t>změnám</a:t>
            </a:r>
            <a:r>
              <a:rPr lang="cs-CZ" sz="1400" dirty="0"/>
              <a:t> (rok 1848 v E); </a:t>
            </a:r>
            <a:r>
              <a:rPr lang="cs-CZ" sz="1400" b="1" dirty="0"/>
              <a:t>průmysl</a:t>
            </a:r>
            <a:r>
              <a:rPr lang="cs-CZ" sz="1400" dirty="0"/>
              <a:t> měl zájem na </a:t>
            </a:r>
            <a:r>
              <a:rPr lang="cs-CZ" sz="1400" b="1" dirty="0"/>
              <a:t>nízkých</a:t>
            </a:r>
            <a:r>
              <a:rPr lang="cs-CZ" sz="1400" dirty="0"/>
              <a:t> </a:t>
            </a:r>
            <a:r>
              <a:rPr lang="cs-CZ" sz="1400" b="1" dirty="0"/>
              <a:t>mzdách</a:t>
            </a:r>
            <a:r>
              <a:rPr lang="cs-CZ" sz="1400" dirty="0"/>
              <a:t>; další argument: větší </a:t>
            </a:r>
            <a:r>
              <a:rPr lang="cs-CZ" sz="1400" b="1" dirty="0"/>
              <a:t>disponibilní příjem </a:t>
            </a:r>
            <a:r>
              <a:rPr lang="cs-CZ" sz="1400" dirty="0"/>
              <a:t>– poptávka po </a:t>
            </a:r>
            <a:r>
              <a:rPr lang="cs-CZ" sz="1400" dirty="0" err="1"/>
              <a:t>indu.prod</a:t>
            </a:r>
            <a:r>
              <a:rPr lang="cs-CZ" sz="1400" dirty="0"/>
              <a:t>. (pro </a:t>
            </a:r>
            <a:r>
              <a:rPr lang="cs-CZ" sz="1400" dirty="0" err="1"/>
              <a:t>prům</a:t>
            </a:r>
            <a:r>
              <a:rPr lang="cs-CZ" sz="1400" dirty="0"/>
              <a:t>. příznivé i </a:t>
            </a:r>
            <a:r>
              <a:rPr lang="cs-CZ" sz="1400" dirty="0" err="1"/>
              <a:t>ToT</a:t>
            </a:r>
            <a:r>
              <a:rPr lang="cs-CZ" sz="1400" dirty="0"/>
              <a:t>);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sz="10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600" b="1" dirty="0"/>
              <a:t>Mimo GB </a:t>
            </a:r>
            <a:r>
              <a:rPr lang="cs-CZ" sz="1600" dirty="0"/>
              <a:t>lobují </a:t>
            </a:r>
            <a:r>
              <a:rPr lang="cs-CZ" sz="1600" b="1" dirty="0"/>
              <a:t>pro </a:t>
            </a:r>
            <a:r>
              <a:rPr lang="cs-CZ" sz="1600" b="1" dirty="0">
                <a:solidFill>
                  <a:srgbClr val="0070C0"/>
                </a:solidFill>
              </a:rPr>
              <a:t>FT </a:t>
            </a:r>
            <a:r>
              <a:rPr lang="cs-CZ" sz="1600" dirty="0">
                <a:solidFill>
                  <a:srgbClr val="0070C0"/>
                </a:solidFill>
              </a:rPr>
              <a:t>spíše </a:t>
            </a:r>
            <a:r>
              <a:rPr lang="cs-CZ" sz="1600" b="1" dirty="0">
                <a:solidFill>
                  <a:srgbClr val="0070C0"/>
                </a:solidFill>
              </a:rPr>
              <a:t>AGRI</a:t>
            </a:r>
            <a:r>
              <a:rPr lang="cs-CZ" sz="1600" dirty="0"/>
              <a:t>; v </a:t>
            </a:r>
            <a:r>
              <a:rPr lang="cs-CZ" sz="1600" b="1" dirty="0"/>
              <a:t>GB</a:t>
            </a:r>
            <a:r>
              <a:rPr lang="cs-CZ" sz="1600" dirty="0"/>
              <a:t> přesun faktorů z AGRI </a:t>
            </a:r>
            <a:r>
              <a:rPr lang="cs-CZ" sz="1600" b="1" dirty="0"/>
              <a:t>do INDU </a:t>
            </a:r>
            <a:r>
              <a:rPr lang="cs-CZ" sz="1600" dirty="0"/>
              <a:t>(přesun do </a:t>
            </a:r>
            <a:r>
              <a:rPr lang="cs-CZ" sz="1600" dirty="0" err="1"/>
              <a:t>živoč</a:t>
            </a:r>
            <a:r>
              <a:rPr lang="cs-CZ" sz="1600" dirty="0"/>
              <a:t>., -28,5% rozlohy půdy do 1885, dováženo až </a:t>
            </a:r>
            <a:r>
              <a:rPr lang="cs-CZ" sz="1600" b="1" dirty="0"/>
              <a:t>65% pšenice </a:t>
            </a:r>
            <a:r>
              <a:rPr lang="cs-CZ" sz="1600" dirty="0"/>
              <a:t>a 45% obilí; cena 31š v 1886);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400" dirty="0"/>
              <a:t>1840 v GB </a:t>
            </a:r>
            <a:r>
              <a:rPr lang="cs-CZ" sz="1400" b="1" dirty="0"/>
              <a:t>47,3% mužů </a:t>
            </a:r>
            <a:r>
              <a:rPr lang="cs-CZ" sz="1400" dirty="0"/>
              <a:t>v </a:t>
            </a:r>
            <a:r>
              <a:rPr lang="cs-CZ" sz="1400" b="1" dirty="0"/>
              <a:t>INDU</a:t>
            </a:r>
            <a:r>
              <a:rPr lang="cs-CZ" sz="1400" dirty="0"/>
              <a:t> (E 25,3%) – posilování </a:t>
            </a:r>
            <a:r>
              <a:rPr lang="cs-CZ" sz="1400" b="1" dirty="0"/>
              <a:t>politického vlivu </a:t>
            </a:r>
            <a:r>
              <a:rPr lang="cs-CZ" sz="1400" b="1" dirty="0" err="1"/>
              <a:t>prům</a:t>
            </a:r>
            <a:r>
              <a:rPr lang="cs-CZ" sz="1400" dirty="0"/>
              <a:t>. (+zapojení šlechty do </a:t>
            </a:r>
            <a:r>
              <a:rPr lang="cs-CZ" sz="1400" b="1" dirty="0"/>
              <a:t>finančního sektoru </a:t>
            </a:r>
            <a:r>
              <a:rPr lang="cs-CZ" sz="1400" dirty="0"/>
              <a:t>– pro </a:t>
            </a:r>
            <a:r>
              <a:rPr lang="cs-CZ" sz="1400" b="1" dirty="0" err="1"/>
              <a:t>inegraci</a:t>
            </a:r>
            <a:r>
              <a:rPr lang="cs-CZ" sz="1400" b="1" dirty="0"/>
              <a:t> SE</a:t>
            </a:r>
            <a:r>
              <a:rPr lang="cs-CZ" sz="1400" dirty="0"/>
              <a:t>) – </a:t>
            </a:r>
            <a:r>
              <a:rPr lang="cs-CZ" sz="1400" dirty="0" err="1"/>
              <a:t>indu</a:t>
            </a:r>
            <a:r>
              <a:rPr lang="cs-CZ" sz="1400" dirty="0"/>
              <a:t> je </a:t>
            </a:r>
            <a:r>
              <a:rPr lang="cs-CZ" sz="1400" b="1" dirty="0"/>
              <a:t>EO</a:t>
            </a:r>
            <a:r>
              <a:rPr lang="cs-CZ" sz="1400" dirty="0"/>
              <a:t>… v 1831 již 14,3% GB produkce na export, 49% INDU produkce!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cs-CZ" sz="9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600" dirty="0"/>
              <a:t>Nutné udržet </a:t>
            </a:r>
            <a:r>
              <a:rPr lang="cs-CZ" sz="1600" b="1" dirty="0"/>
              <a:t>zahraniční </a:t>
            </a:r>
            <a:r>
              <a:rPr lang="cs-CZ" sz="1600" b="1" dirty="0">
                <a:solidFill>
                  <a:srgbClr val="0070C0"/>
                </a:solidFill>
              </a:rPr>
              <a:t>trhy otevřené </a:t>
            </a:r>
            <a:r>
              <a:rPr lang="cs-CZ" sz="1600" dirty="0"/>
              <a:t>(odbyt produkce moderních továren) + zajistit </a:t>
            </a:r>
            <a:r>
              <a:rPr lang="cs-CZ" sz="1600" b="1" dirty="0"/>
              <a:t>infrastrukturu</a:t>
            </a:r>
            <a:r>
              <a:rPr lang="cs-CZ" sz="1600" dirty="0"/>
              <a:t> </a:t>
            </a:r>
            <a:r>
              <a:rPr lang="cs-CZ" sz="1600" b="1" dirty="0"/>
              <a:t>IT</a:t>
            </a:r>
            <a:r>
              <a:rPr lang="cs-CZ" sz="1600" dirty="0"/>
              <a:t> (možnost nakrmit vlastní populaci a </a:t>
            </a:r>
            <a:r>
              <a:rPr lang="cs-CZ" sz="1600" dirty="0" err="1"/>
              <a:t>prům</a:t>
            </a:r>
            <a:r>
              <a:rPr lang="cs-CZ" sz="1600" dirty="0"/>
              <a:t>.);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400" b="1" dirty="0"/>
              <a:t>R. </a:t>
            </a:r>
            <a:r>
              <a:rPr lang="cs-CZ" sz="1400" b="1" dirty="0" err="1"/>
              <a:t>Cobden</a:t>
            </a:r>
            <a:r>
              <a:rPr lang="cs-CZ" sz="1400" dirty="0"/>
              <a:t> (MP) se setkává s </a:t>
            </a:r>
            <a:r>
              <a:rPr lang="cs-CZ" sz="1400" b="1" dirty="0"/>
              <a:t>Napoleonem III.</a:t>
            </a:r>
            <a:r>
              <a:rPr lang="cs-CZ" sz="1400" dirty="0"/>
              <a:t> (FRA reflektují pozitivní vývoj v GB -&gt; FT) – </a:t>
            </a:r>
            <a:r>
              <a:rPr lang="cs-CZ" sz="1400" b="1" dirty="0"/>
              <a:t>bezpečnostní</a:t>
            </a:r>
            <a:r>
              <a:rPr lang="cs-CZ" sz="1400" dirty="0"/>
              <a:t> </a:t>
            </a:r>
            <a:r>
              <a:rPr lang="cs-CZ" sz="1400" b="1" dirty="0"/>
              <a:t>argument</a:t>
            </a:r>
            <a:r>
              <a:rPr lang="cs-CZ" sz="1400" dirty="0"/>
              <a:t> (FRA méně závislá na IT);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400" dirty="0"/>
              <a:t>přesto </a:t>
            </a:r>
            <a:r>
              <a:rPr lang="cs-CZ" sz="1400" b="1" dirty="0" err="1" smtClean="0">
                <a:solidFill>
                  <a:srgbClr val="FF0000"/>
                </a:solidFill>
              </a:rPr>
              <a:t>Cobden</a:t>
            </a:r>
            <a:r>
              <a:rPr lang="cs-CZ" sz="1400" b="1" dirty="0" smtClean="0">
                <a:solidFill>
                  <a:srgbClr val="FF0000"/>
                </a:solidFill>
              </a:rPr>
              <a:t>-Chevalier </a:t>
            </a:r>
            <a:r>
              <a:rPr lang="cs-CZ" sz="1400" b="1" dirty="0">
                <a:solidFill>
                  <a:srgbClr val="FF0000"/>
                </a:solidFill>
              </a:rPr>
              <a:t>dohoda 1860 </a:t>
            </a:r>
            <a:r>
              <a:rPr lang="cs-CZ" sz="1400" dirty="0"/>
              <a:t>(snížení dovozních cel FRA na 30% a GB na víno a </a:t>
            </a:r>
            <a:r>
              <a:rPr lang="cs-CZ" sz="1400" dirty="0" err="1"/>
              <a:t>exp.uhlí</a:t>
            </a:r>
            <a:r>
              <a:rPr lang="cs-CZ" sz="1400" dirty="0"/>
              <a:t>) + </a:t>
            </a:r>
            <a:r>
              <a:rPr lang="cs-CZ" sz="1400" b="1" dirty="0"/>
              <a:t>MFN</a:t>
            </a:r>
            <a:r>
              <a:rPr lang="cs-CZ" sz="1400" dirty="0"/>
              <a:t>;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400" dirty="0"/>
              <a:t>C-CH základem pro </a:t>
            </a:r>
            <a:r>
              <a:rPr lang="cs-CZ" sz="1400" b="1" dirty="0"/>
              <a:t>následné bilaterální dohody </a:t>
            </a:r>
            <a:r>
              <a:rPr lang="cs-CZ" sz="1400" dirty="0"/>
              <a:t>– pokles cel v obchodu mezi hlavními ekonomikami;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sz="9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600" dirty="0"/>
              <a:t>Nejvíce liberalizovaly </a:t>
            </a:r>
            <a:r>
              <a:rPr lang="cs-CZ" sz="1600" b="1" dirty="0">
                <a:solidFill>
                  <a:srgbClr val="0070C0"/>
                </a:solidFill>
              </a:rPr>
              <a:t>malé státy </a:t>
            </a:r>
            <a:r>
              <a:rPr lang="cs-CZ" sz="1600" dirty="0"/>
              <a:t>(NED, BEL, SWI, DEN); znatelně </a:t>
            </a:r>
            <a:r>
              <a:rPr lang="cs-CZ" sz="1600" b="1" dirty="0"/>
              <a:t>FRA</a:t>
            </a:r>
            <a:r>
              <a:rPr lang="cs-CZ" sz="1600" dirty="0"/>
              <a:t> a </a:t>
            </a:r>
            <a:r>
              <a:rPr lang="cs-CZ" sz="1600" b="1" dirty="0"/>
              <a:t>GER</a:t>
            </a:r>
            <a:r>
              <a:rPr lang="cs-CZ" sz="1600" dirty="0"/>
              <a:t>; mimo </a:t>
            </a:r>
            <a:r>
              <a:rPr lang="cs-CZ" sz="1600" dirty="0" smtClean="0"/>
              <a:t>E: </a:t>
            </a:r>
            <a:r>
              <a:rPr lang="cs-CZ" sz="1600" dirty="0"/>
              <a:t>AUS a CAN (ne </a:t>
            </a:r>
            <a:r>
              <a:rPr lang="cs-CZ" sz="1600" b="1" dirty="0">
                <a:solidFill>
                  <a:srgbClr val="0070C0"/>
                </a:solidFill>
              </a:rPr>
              <a:t>US</a:t>
            </a:r>
            <a:r>
              <a:rPr lang="cs-CZ" sz="1600" dirty="0"/>
              <a:t>);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400" b="1" dirty="0">
                <a:solidFill>
                  <a:srgbClr val="0070C0"/>
                </a:solidFill>
              </a:rPr>
              <a:t>suroviny</a:t>
            </a:r>
            <a:r>
              <a:rPr lang="cs-CZ" sz="1400" dirty="0">
                <a:solidFill>
                  <a:srgbClr val="0070C0"/>
                </a:solidFill>
              </a:rPr>
              <a:t> z </a:t>
            </a:r>
            <a:r>
              <a:rPr lang="cs-CZ" sz="1400" b="1" dirty="0">
                <a:solidFill>
                  <a:srgbClr val="0070C0"/>
                </a:solidFill>
              </a:rPr>
              <a:t>AUS, KAN, RUS </a:t>
            </a:r>
            <a:r>
              <a:rPr lang="cs-CZ" sz="1400" dirty="0"/>
              <a:t>mění trh – </a:t>
            </a:r>
            <a:r>
              <a:rPr lang="cs-CZ" sz="1400" b="1" dirty="0"/>
              <a:t>protekcionistické</a:t>
            </a:r>
            <a:r>
              <a:rPr lang="cs-CZ" sz="1400" dirty="0"/>
              <a:t> </a:t>
            </a:r>
            <a:r>
              <a:rPr lang="cs-CZ" sz="1400" b="1" dirty="0"/>
              <a:t>tendence</a:t>
            </a:r>
            <a:r>
              <a:rPr lang="cs-CZ" sz="1400" dirty="0"/>
              <a:t> – GER a FRA – od 80.let opět růst cel;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sz="9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600" dirty="0"/>
              <a:t>V </a:t>
            </a:r>
            <a:r>
              <a:rPr lang="cs-CZ" sz="1600" b="1" dirty="0"/>
              <a:t>GB pokračování </a:t>
            </a:r>
            <a:r>
              <a:rPr lang="cs-CZ" sz="1600" dirty="0"/>
              <a:t>liberální TP (</a:t>
            </a:r>
            <a:r>
              <a:rPr lang="cs-CZ" sz="1600" b="1" dirty="0"/>
              <a:t>malý AGRI </a:t>
            </a:r>
            <a:r>
              <a:rPr lang="cs-CZ" sz="1600" dirty="0"/>
              <a:t>sektor);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400" dirty="0"/>
              <a:t>vzhledem k </a:t>
            </a:r>
            <a:r>
              <a:rPr lang="cs-CZ" sz="1400" b="1" dirty="0"/>
              <a:t>vytlačování</a:t>
            </a:r>
            <a:r>
              <a:rPr lang="cs-CZ" sz="1400" dirty="0"/>
              <a:t> </a:t>
            </a:r>
            <a:r>
              <a:rPr lang="cs-CZ" sz="1400" b="1" dirty="0"/>
              <a:t>GB</a:t>
            </a:r>
            <a:r>
              <a:rPr lang="cs-CZ" sz="1400" dirty="0"/>
              <a:t> tovární produkce </a:t>
            </a:r>
            <a:r>
              <a:rPr lang="cs-CZ" sz="1400" b="1" dirty="0"/>
              <a:t>z kont. E</a:t>
            </a:r>
            <a:r>
              <a:rPr lang="cs-CZ" sz="1400" dirty="0"/>
              <a:t>, </a:t>
            </a:r>
            <a:r>
              <a:rPr lang="cs-CZ" sz="1400" b="1" dirty="0"/>
              <a:t>reorientace</a:t>
            </a:r>
            <a:r>
              <a:rPr lang="cs-CZ" sz="1400" dirty="0"/>
              <a:t> na mimo E regiony; významná role </a:t>
            </a:r>
            <a:r>
              <a:rPr lang="cs-CZ" sz="1400" b="1" dirty="0">
                <a:solidFill>
                  <a:srgbClr val="0070C0"/>
                </a:solidFill>
              </a:rPr>
              <a:t>reexportu</a:t>
            </a:r>
            <a:r>
              <a:rPr lang="cs-CZ" sz="1400" dirty="0">
                <a:solidFill>
                  <a:srgbClr val="0070C0"/>
                </a:solidFill>
              </a:rPr>
              <a:t> </a:t>
            </a:r>
            <a:r>
              <a:rPr lang="cs-CZ" sz="1400" dirty="0"/>
              <a:t>koloniálu a surovin z mimo E (export </a:t>
            </a:r>
            <a:r>
              <a:rPr lang="cs-CZ" sz="1400" dirty="0" err="1"/>
              <a:t>nezprac</a:t>
            </a:r>
            <a:r>
              <a:rPr lang="cs-CZ" sz="1400" dirty="0"/>
              <a:t>. 57%);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400" b="1" dirty="0" err="1"/>
              <a:t>dezindustrialiace</a:t>
            </a:r>
            <a:r>
              <a:rPr lang="cs-CZ" sz="1400" dirty="0"/>
              <a:t> </a:t>
            </a:r>
            <a:r>
              <a:rPr lang="cs-CZ" sz="1400" b="1" dirty="0">
                <a:solidFill>
                  <a:srgbClr val="0070C0"/>
                </a:solidFill>
              </a:rPr>
              <a:t>Asie</a:t>
            </a:r>
            <a:r>
              <a:rPr lang="cs-CZ" sz="1400" dirty="0">
                <a:solidFill>
                  <a:srgbClr val="0070C0"/>
                </a:solidFill>
              </a:rPr>
              <a:t> </a:t>
            </a:r>
            <a:r>
              <a:rPr lang="cs-CZ" sz="1400" dirty="0"/>
              <a:t>– pokles dovozů </a:t>
            </a:r>
            <a:r>
              <a:rPr lang="cs-CZ" sz="1400" dirty="0" err="1"/>
              <a:t>manuf</a:t>
            </a:r>
            <a:r>
              <a:rPr lang="cs-CZ" sz="1400" dirty="0"/>
              <a:t>. (IND  z 33% 1700 na 1,1% v 1814); dovoz potravin (33% i mírné pásmo) a surovin (68% dovozu z US bavlna);</a:t>
            </a:r>
          </a:p>
        </p:txBody>
      </p:sp>
    </p:spTree>
    <p:extLst>
      <p:ext uri="{BB962C8B-B14F-4D97-AF65-F5344CB8AC3E}">
        <p14:creationId xmlns:p14="http://schemas.microsoft.com/office/powerpoint/2010/main" val="5067942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47528" y="-9939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solidFill>
                  <a:srgbClr val="0070C0"/>
                </a:solidFill>
                <a:latin typeface="+mn-lt"/>
              </a:rPr>
              <a:t>Světová válka </a:t>
            </a:r>
            <a:r>
              <a:rPr lang="cs-CZ" sz="3600" dirty="0">
                <a:latin typeface="+mn-lt"/>
              </a:rPr>
              <a:t>(světová ekonomika)</a:t>
            </a:r>
            <a:endParaRPr lang="cs-CZ" sz="3600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44718" y="908720"/>
            <a:ext cx="10840824" cy="5832648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/>
              <a:t>GER</a:t>
            </a:r>
            <a:r>
              <a:rPr lang="cs-CZ" dirty="0"/>
              <a:t> námořnictvo zničeno mimo E, v E </a:t>
            </a:r>
            <a:r>
              <a:rPr lang="cs-CZ" b="1" dirty="0"/>
              <a:t>k</a:t>
            </a:r>
            <a:r>
              <a:rPr lang="cs-CZ" dirty="0"/>
              <a:t> </a:t>
            </a:r>
            <a:r>
              <a:rPr lang="cs-CZ" b="1" dirty="0"/>
              <a:t>ničemu</a:t>
            </a:r>
            <a:r>
              <a:rPr lang="cs-CZ" dirty="0"/>
              <a:t> (Jutsko, vzpoura v Kielu); </a:t>
            </a:r>
            <a:r>
              <a:rPr lang="cs-CZ" b="1" dirty="0"/>
              <a:t>GB</a:t>
            </a:r>
            <a:r>
              <a:rPr lang="cs-CZ" dirty="0"/>
              <a:t> </a:t>
            </a:r>
            <a:r>
              <a:rPr lang="cs-CZ" b="1" dirty="0"/>
              <a:t>efektivní </a:t>
            </a:r>
            <a:r>
              <a:rPr lang="cs-CZ" b="1" dirty="0">
                <a:solidFill>
                  <a:srgbClr val="0070C0"/>
                </a:solidFill>
              </a:rPr>
              <a:t>blokáda</a:t>
            </a:r>
            <a:r>
              <a:rPr lang="cs-CZ" b="1" dirty="0"/>
              <a:t> </a:t>
            </a:r>
            <a:r>
              <a:rPr lang="cs-CZ" dirty="0"/>
              <a:t>(znemožnění </a:t>
            </a:r>
            <a:r>
              <a:rPr lang="cs-CZ" b="1" dirty="0"/>
              <a:t>zásobování</a:t>
            </a:r>
            <a:r>
              <a:rPr lang="cs-CZ" dirty="0"/>
              <a:t> potravinami a surovinami);</a:t>
            </a:r>
          </a:p>
          <a:p>
            <a:r>
              <a:rPr lang="cs-CZ" b="1" dirty="0"/>
              <a:t>Národní státy </a:t>
            </a:r>
            <a:r>
              <a:rPr lang="cs-CZ" dirty="0"/>
              <a:t>ve 20.st – </a:t>
            </a:r>
            <a:r>
              <a:rPr lang="cs-CZ" b="1" dirty="0">
                <a:solidFill>
                  <a:srgbClr val="0070C0"/>
                </a:solidFill>
              </a:rPr>
              <a:t>půjčky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na platby do zahraničí, </a:t>
            </a:r>
            <a:r>
              <a:rPr lang="cs-CZ" b="1" dirty="0"/>
              <a:t>doma</a:t>
            </a:r>
            <a:r>
              <a:rPr lang="cs-CZ" dirty="0"/>
              <a:t> </a:t>
            </a:r>
            <a:r>
              <a:rPr lang="cs-CZ" b="1" dirty="0">
                <a:solidFill>
                  <a:srgbClr val="0070C0"/>
                </a:solidFill>
              </a:rPr>
              <a:t>mobilizace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všech </a:t>
            </a:r>
            <a:r>
              <a:rPr lang="cs-CZ" b="1" dirty="0"/>
              <a:t>zdrojů</a:t>
            </a:r>
            <a:r>
              <a:rPr lang="cs-CZ" dirty="0"/>
              <a:t> (síla vlády + </a:t>
            </a:r>
            <a:r>
              <a:rPr lang="cs-CZ" b="1" dirty="0"/>
              <a:t>nacionalizmus</a:t>
            </a:r>
            <a:r>
              <a:rPr lang="cs-CZ" dirty="0"/>
              <a:t> a </a:t>
            </a:r>
            <a:r>
              <a:rPr lang="cs-CZ" b="1" dirty="0"/>
              <a:t>patriotismus</a:t>
            </a:r>
            <a:r>
              <a:rPr lang="cs-CZ" dirty="0"/>
              <a:t>);</a:t>
            </a:r>
          </a:p>
          <a:p>
            <a:endParaRPr lang="cs-CZ" sz="1500" b="1" dirty="0"/>
          </a:p>
          <a:p>
            <a:r>
              <a:rPr lang="cs-CZ" b="1" dirty="0"/>
              <a:t>GB blokáda </a:t>
            </a:r>
            <a:r>
              <a:rPr lang="cs-CZ" dirty="0"/>
              <a:t>– </a:t>
            </a:r>
            <a:r>
              <a:rPr lang="cs-CZ" b="1" dirty="0"/>
              <a:t>hladomory v GER</a:t>
            </a:r>
            <a:r>
              <a:rPr lang="cs-CZ" dirty="0"/>
              <a:t>; pokus o vyhladovění GB </a:t>
            </a:r>
            <a:r>
              <a:rPr lang="cs-CZ" b="1" dirty="0">
                <a:solidFill>
                  <a:srgbClr val="0070C0"/>
                </a:solidFill>
              </a:rPr>
              <a:t>ponorkovou válkou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nutné útoky na </a:t>
            </a:r>
            <a:r>
              <a:rPr lang="cs-CZ" b="1" dirty="0"/>
              <a:t>neutrální lodě </a:t>
            </a:r>
            <a:r>
              <a:rPr lang="cs-CZ" dirty="0"/>
              <a:t>– </a:t>
            </a:r>
            <a:r>
              <a:rPr lang="cs-CZ" b="1" dirty="0"/>
              <a:t>US</a:t>
            </a:r>
            <a:r>
              <a:rPr lang="cs-CZ" dirty="0"/>
              <a:t>; </a:t>
            </a:r>
          </a:p>
          <a:p>
            <a:pPr lvl="1"/>
            <a:r>
              <a:rPr lang="cs-CZ" dirty="0"/>
              <a:t>1917 </a:t>
            </a:r>
            <a:r>
              <a:rPr lang="cs-CZ" b="1" dirty="0">
                <a:solidFill>
                  <a:srgbClr val="0070C0"/>
                </a:solidFill>
              </a:rPr>
              <a:t>neomezená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ponorková válka (1250 GB a celkem 2600 lodí v 1917; během války </a:t>
            </a:r>
            <a:r>
              <a:rPr lang="cs-CZ" b="1" dirty="0"/>
              <a:t>5000 lodí</a:t>
            </a:r>
            <a:r>
              <a:rPr lang="cs-CZ" dirty="0"/>
              <a:t>); </a:t>
            </a:r>
          </a:p>
          <a:p>
            <a:pPr lvl="1"/>
            <a:r>
              <a:rPr lang="cs-CZ" dirty="0"/>
              <a:t>GB zavedla příděly až  </a:t>
            </a:r>
            <a:r>
              <a:rPr lang="cs-CZ" b="1" dirty="0"/>
              <a:t>na konci války </a:t>
            </a:r>
            <a:r>
              <a:rPr lang="cs-CZ" dirty="0"/>
              <a:t>(a jen na maso); chráněné </a:t>
            </a:r>
            <a:r>
              <a:rPr lang="cs-CZ" b="1" dirty="0"/>
              <a:t>konvoje</a:t>
            </a:r>
            <a:r>
              <a:rPr lang="cs-CZ" dirty="0"/>
              <a:t>;</a:t>
            </a:r>
          </a:p>
          <a:p>
            <a:endParaRPr lang="cs-CZ" sz="1500" b="1" dirty="0"/>
          </a:p>
          <a:p>
            <a:r>
              <a:rPr lang="cs-CZ" b="1" dirty="0"/>
              <a:t>Podzim 1917 </a:t>
            </a:r>
            <a:r>
              <a:rPr lang="cs-CZ" dirty="0"/>
              <a:t>zhroucení </a:t>
            </a:r>
            <a:r>
              <a:rPr lang="cs-CZ" b="1" dirty="0">
                <a:solidFill>
                  <a:srgbClr val="0070C0"/>
                </a:solidFill>
              </a:rPr>
              <a:t>RUS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armády – </a:t>
            </a:r>
            <a:r>
              <a:rPr lang="cs-CZ" b="1" dirty="0"/>
              <a:t>příměří</a:t>
            </a:r>
            <a:r>
              <a:rPr lang="cs-CZ" dirty="0"/>
              <a:t>; </a:t>
            </a:r>
            <a:r>
              <a:rPr lang="cs-CZ" b="1" dirty="0"/>
              <a:t>jarní ofenziva </a:t>
            </a:r>
            <a:r>
              <a:rPr lang="cs-CZ" dirty="0"/>
              <a:t>GER </a:t>
            </a:r>
            <a:r>
              <a:rPr lang="cs-CZ" b="1" dirty="0"/>
              <a:t>1918</a:t>
            </a:r>
            <a:r>
              <a:rPr lang="cs-CZ" dirty="0"/>
              <a:t> - </a:t>
            </a:r>
            <a:r>
              <a:rPr lang="cs-CZ" b="1" dirty="0"/>
              <a:t>FRA</a:t>
            </a:r>
            <a:r>
              <a:rPr lang="cs-CZ" dirty="0"/>
              <a:t> a </a:t>
            </a:r>
            <a:r>
              <a:rPr lang="cs-CZ" b="1" dirty="0"/>
              <a:t>GB</a:t>
            </a:r>
            <a:r>
              <a:rPr lang="cs-CZ" dirty="0"/>
              <a:t> + </a:t>
            </a:r>
            <a:r>
              <a:rPr lang="cs-CZ" b="1" dirty="0"/>
              <a:t>US</a:t>
            </a:r>
            <a:r>
              <a:rPr lang="cs-CZ" dirty="0"/>
              <a:t> kontingent (CAN, AUS) – </a:t>
            </a:r>
            <a:r>
              <a:rPr lang="cs-CZ" b="1" dirty="0"/>
              <a:t>zastavena </a:t>
            </a:r>
            <a:r>
              <a:rPr lang="cs-CZ" dirty="0"/>
              <a:t>a finální protiútok;</a:t>
            </a:r>
          </a:p>
          <a:p>
            <a:endParaRPr lang="cs-CZ" sz="1500" b="1" dirty="0"/>
          </a:p>
          <a:p>
            <a:r>
              <a:rPr lang="cs-CZ" b="1" dirty="0">
                <a:solidFill>
                  <a:srgbClr val="0070C0"/>
                </a:solidFill>
              </a:rPr>
              <a:t>Revoluce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v GER (útěk císaře), v listopadu </a:t>
            </a:r>
            <a:r>
              <a:rPr lang="cs-CZ" b="1" dirty="0"/>
              <a:t>příměří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GER </a:t>
            </a:r>
            <a:r>
              <a:rPr lang="cs-CZ" b="1" dirty="0"/>
              <a:t>řádné stažení</a:t>
            </a:r>
            <a:r>
              <a:rPr lang="cs-CZ" dirty="0"/>
              <a:t> vojsk (porážka - </a:t>
            </a:r>
            <a:r>
              <a:rPr lang="cs-CZ" b="1" i="1" dirty="0"/>
              <a:t>dýka v zádech</a:t>
            </a:r>
            <a:r>
              <a:rPr lang="cs-CZ" dirty="0"/>
              <a:t>);</a:t>
            </a:r>
          </a:p>
          <a:p>
            <a:endParaRPr lang="cs-CZ" sz="1500" b="1" dirty="0"/>
          </a:p>
          <a:p>
            <a:r>
              <a:rPr lang="cs-CZ" b="1" dirty="0"/>
              <a:t>Přímé </a:t>
            </a:r>
            <a:r>
              <a:rPr lang="cs-CZ" b="1" dirty="0">
                <a:solidFill>
                  <a:srgbClr val="0070C0"/>
                </a:solidFill>
              </a:rPr>
              <a:t>škody</a:t>
            </a:r>
            <a:r>
              <a:rPr lang="cs-CZ" dirty="0"/>
              <a:t>:</a:t>
            </a:r>
            <a:endParaRPr lang="cs-CZ" b="1" dirty="0"/>
          </a:p>
          <a:p>
            <a:pPr lvl="1"/>
            <a:r>
              <a:rPr lang="cs-CZ" b="1" dirty="0"/>
              <a:t>8 mil</a:t>
            </a:r>
            <a:r>
              <a:rPr lang="cs-CZ" dirty="0"/>
              <a:t>. zabitých vojáků (</a:t>
            </a:r>
            <a:r>
              <a:rPr lang="cs-CZ" b="1" dirty="0"/>
              <a:t>GER</a:t>
            </a:r>
            <a:r>
              <a:rPr lang="cs-CZ" dirty="0"/>
              <a:t> 1,77mil; </a:t>
            </a:r>
            <a:r>
              <a:rPr lang="cs-CZ" b="1" dirty="0"/>
              <a:t>AHE</a:t>
            </a:r>
            <a:r>
              <a:rPr lang="cs-CZ" dirty="0"/>
              <a:t> 1,2 mil; </a:t>
            </a:r>
            <a:r>
              <a:rPr lang="cs-CZ" b="1" dirty="0"/>
              <a:t>RUS</a:t>
            </a:r>
            <a:r>
              <a:rPr lang="cs-CZ" dirty="0"/>
              <a:t> 1,7 mil; </a:t>
            </a:r>
            <a:r>
              <a:rPr lang="cs-CZ" b="1" dirty="0"/>
              <a:t>FRA</a:t>
            </a:r>
            <a:r>
              <a:rPr lang="cs-CZ" dirty="0"/>
              <a:t> 1,36mil; </a:t>
            </a:r>
            <a:r>
              <a:rPr lang="cs-CZ" b="1" dirty="0"/>
              <a:t>ITA</a:t>
            </a:r>
            <a:r>
              <a:rPr lang="cs-CZ" dirty="0"/>
              <a:t> 460 a </a:t>
            </a:r>
            <a:r>
              <a:rPr lang="cs-CZ" b="1" dirty="0"/>
              <a:t>US</a:t>
            </a:r>
            <a:r>
              <a:rPr lang="cs-CZ" dirty="0"/>
              <a:t> 126tis. ), 7 mil. mrzáků;</a:t>
            </a:r>
          </a:p>
          <a:p>
            <a:pPr lvl="1"/>
            <a:r>
              <a:rPr lang="cs-CZ" b="1" dirty="0"/>
              <a:t>hladomor</a:t>
            </a:r>
            <a:r>
              <a:rPr lang="cs-CZ" dirty="0"/>
              <a:t> v RUS 5-10mil. a 50mil španělská </a:t>
            </a:r>
            <a:r>
              <a:rPr lang="cs-CZ" b="1" dirty="0"/>
              <a:t>chřipka</a:t>
            </a:r>
            <a:r>
              <a:rPr lang="cs-CZ" dirty="0"/>
              <a:t>; </a:t>
            </a:r>
          </a:p>
          <a:p>
            <a:pPr lvl="1"/>
            <a:r>
              <a:rPr lang="cs-CZ" b="1" dirty="0"/>
              <a:t>UK </a:t>
            </a:r>
            <a:r>
              <a:rPr lang="cs-CZ" dirty="0"/>
              <a:t>7,165 mil. (705 tis.) + za </a:t>
            </a:r>
            <a:r>
              <a:rPr lang="cs-CZ" b="1" dirty="0"/>
              <a:t>GB</a:t>
            </a:r>
            <a:r>
              <a:rPr lang="cs-CZ" dirty="0"/>
              <a:t> </a:t>
            </a:r>
            <a:r>
              <a:rPr lang="cs-CZ" b="1" dirty="0"/>
              <a:t>impérium</a:t>
            </a:r>
            <a:r>
              <a:rPr lang="cs-CZ" dirty="0"/>
              <a:t> 1,5mil Indů a barevných (65k mrtvých), 650k CAN (57k) a 400k AUS (62k), NZ (18k); </a:t>
            </a:r>
            <a:r>
              <a:rPr lang="cs-CZ" dirty="0" err="1"/>
              <a:t>forged</a:t>
            </a:r>
            <a:r>
              <a:rPr lang="cs-CZ" dirty="0"/>
              <a:t>...</a:t>
            </a:r>
          </a:p>
          <a:p>
            <a:pPr lvl="1"/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09223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9/9b/19150508_Lusitania_Sunk_By_a_Submarine_-_The_New_York_Tim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4" y="364210"/>
            <a:ext cx="7486287" cy="490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f/f0/Zimmermann_Telegram_as_Received_by_the_German_Ambassador_to_Mexico_-_NARA_-_302025.jpg/800px-Zimmermann_Telegram_as_Received_by_the_German_Ambassador_to_Mexico_-_NARA_-_3020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313" y="364210"/>
            <a:ext cx="3996206" cy="506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4942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263630"/>
              </p:ext>
            </p:extLst>
          </p:nvPr>
        </p:nvGraphicFramePr>
        <p:xfrm>
          <a:off x="914400" y="1386738"/>
          <a:ext cx="10087141" cy="36094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0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2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78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71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78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71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71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743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984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0333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9847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721893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Austria-Hungary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(bill.)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France</a:t>
                      </a: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cs-CZ" sz="2000" b="0" dirty="0" err="1">
                          <a:solidFill>
                            <a:schemeClr val="tx1"/>
                          </a:solidFill>
                          <a:effectLst/>
                        </a:rPr>
                        <a:t>mill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.)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Germany</a:t>
                      </a:r>
                      <a:r>
                        <a:rPr lang="cs-CZ" sz="200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(bill.)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Russia</a:t>
                      </a: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cs-CZ" sz="2000" b="0" dirty="0" err="1">
                          <a:solidFill>
                            <a:schemeClr val="tx1"/>
                          </a:solidFill>
                          <a:effectLst/>
                        </a:rPr>
                        <a:t>mill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.)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UK</a:t>
                      </a: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cs-CZ" sz="2000" b="0" dirty="0" err="1">
                          <a:solidFill>
                            <a:schemeClr val="tx1"/>
                          </a:solidFill>
                          <a:effectLst/>
                        </a:rPr>
                        <a:t>mill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.)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94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Import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Export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Import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Export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Import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Export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Import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Export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Import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Export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1913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3,51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2,99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8,421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6,880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10,751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</a:rPr>
                        <a:t>10,097</a:t>
                      </a:r>
                      <a:endParaRPr lang="cs-CZ" sz="20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1,374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1,520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659,1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525,2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1914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2,98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2,24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6,402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4,869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8,500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7,400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1,098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FF0000"/>
                          </a:solidFill>
                          <a:effectLst/>
                        </a:rPr>
                        <a:t>956</a:t>
                      </a:r>
                      <a:endParaRPr lang="cs-CZ" sz="2000" b="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601,1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430,7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1915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3,85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1,43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11,036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3,937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7,100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3,100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1,139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FF0000"/>
                          </a:solidFill>
                          <a:effectLst/>
                        </a:rPr>
                        <a:t>402</a:t>
                      </a:r>
                      <a:endParaRPr lang="cs-CZ" sz="2000" b="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752,8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384,9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1916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6,09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1,63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20,640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6,214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8,400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3,800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2,451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577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850,9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506,3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1917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5,08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1,81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27,554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6,013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7,100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3,500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2,317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FF0000"/>
                          </a:solidFill>
                          <a:effectLst/>
                        </a:rPr>
                        <a:t>464</a:t>
                      </a:r>
                      <a:endParaRPr lang="cs-CZ" sz="2000" b="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994,5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527,1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1918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3,79 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1,64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22,306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4,723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7,100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4,700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1,285,3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501,4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1919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35,799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11,880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1,461,5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798,6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43914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292308"/>
              </p:ext>
            </p:extLst>
          </p:nvPr>
        </p:nvGraphicFramePr>
        <p:xfrm>
          <a:off x="1432874" y="197963"/>
          <a:ext cx="8766882" cy="29081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6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9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91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9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91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9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91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090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7911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090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7911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63200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Argentina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Australia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Canada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South Africa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US</a:t>
                      </a:r>
                      <a:endParaRPr lang="cs-CZ" sz="2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48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Import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Export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Import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Export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Import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Export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Import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Export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Import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Export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8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1913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1,128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1,180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72,5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76,8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619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455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40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28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1,854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2,538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8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1914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733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916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456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461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34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18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1,924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2,420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8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1915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694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1,323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58,2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57,9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508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779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30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15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1,703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2,820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28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1916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832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1,302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70</a:t>
                      </a:r>
                      <a:r>
                        <a:rPr lang="cs-CZ" sz="1800" dirty="0">
                          <a:effectLst/>
                        </a:rPr>
                        <a:t>,0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64,1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846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effectLst/>
                        </a:rPr>
                        <a:t>1,179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38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24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2,424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effectLst/>
                        </a:rPr>
                        <a:t>5,554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28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1917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864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1,250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69,1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86,3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964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effectLst/>
                        </a:rPr>
                        <a:t>1,586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34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3,005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effectLst/>
                        </a:rPr>
                        <a:t>6,318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28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1918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1,138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1,822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55,3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75,1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920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1,269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47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51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3,993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effectLst/>
                        </a:rPr>
                        <a:t>8,159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28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1919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1,490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effectLst/>
                        </a:rPr>
                        <a:t>2,343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86,3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effectLst/>
                        </a:rPr>
                        <a:t>107</a:t>
                      </a:r>
                      <a:r>
                        <a:rPr lang="cs-CZ" sz="1800" b="1" dirty="0">
                          <a:solidFill>
                            <a:srgbClr val="0070C0"/>
                          </a:solidFill>
                          <a:effectLst/>
                        </a:rPr>
                        <a:t>,0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941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1,290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47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51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3,993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8,159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311548"/>
              </p:ext>
            </p:extLst>
          </p:nvPr>
        </p:nvGraphicFramePr>
        <p:xfrm>
          <a:off x="1432522" y="3631498"/>
          <a:ext cx="8767234" cy="29056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6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91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9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91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9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91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09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7916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091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7916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27392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India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Japan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China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Indochina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Indonesia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46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Import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Export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Import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Export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Import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Export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Import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Export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Import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Export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3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1913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2,022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2,574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795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716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888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628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306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645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464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671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3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1914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1,550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1,907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671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671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887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555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266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332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412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674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73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1915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1,487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2,082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636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793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708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653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224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345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390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770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73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1916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1,710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2,570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879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1,234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805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751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335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391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419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895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3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1917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1,774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2,572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1,201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1,752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856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721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374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430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385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778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73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1918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2,018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2,690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1,902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2,159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865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757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363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455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556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676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73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1919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2,371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3,503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2,501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2,379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1,008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983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751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1,051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740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2,146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36225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-33389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latin typeface="+mn-lt"/>
              </a:rPr>
              <a:t>Strukturální </a:t>
            </a:r>
            <a:r>
              <a:rPr lang="cs-CZ" sz="3200" b="1" dirty="0">
                <a:solidFill>
                  <a:srgbClr val="0070C0"/>
                </a:solidFill>
                <a:latin typeface="+mn-lt"/>
              </a:rPr>
              <a:t>změny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9621" y="881336"/>
            <a:ext cx="11104775" cy="5976664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Posílení </a:t>
            </a:r>
            <a:r>
              <a:rPr lang="cs-CZ" b="1" dirty="0"/>
              <a:t>centrální</a:t>
            </a:r>
            <a:r>
              <a:rPr lang="cs-CZ" dirty="0"/>
              <a:t> </a:t>
            </a:r>
            <a:r>
              <a:rPr lang="cs-CZ" b="1" dirty="0"/>
              <a:t>kontroly vlád </a:t>
            </a:r>
            <a:r>
              <a:rPr lang="cs-CZ" dirty="0"/>
              <a:t>– růst </a:t>
            </a:r>
            <a:r>
              <a:rPr lang="cs-CZ" b="1" dirty="0">
                <a:solidFill>
                  <a:srgbClr val="0070C0"/>
                </a:solidFill>
              </a:rPr>
              <a:t>vládních výdajů </a:t>
            </a:r>
            <a:r>
              <a:rPr lang="cs-CZ" dirty="0"/>
              <a:t>(tab.)</a:t>
            </a:r>
          </a:p>
          <a:p>
            <a:r>
              <a:rPr lang="cs-CZ" b="1" dirty="0" smtClean="0">
                <a:solidFill>
                  <a:srgbClr val="0070C0"/>
                </a:solidFill>
              </a:rPr>
              <a:t>UK</a:t>
            </a:r>
            <a:r>
              <a:rPr lang="cs-CZ" dirty="0" smtClean="0">
                <a:solidFill>
                  <a:srgbClr val="0070C0"/>
                </a:solidFill>
              </a:rPr>
              <a:t> </a:t>
            </a:r>
            <a:r>
              <a:rPr lang="cs-CZ" dirty="0"/>
              <a:t>– </a:t>
            </a:r>
            <a:r>
              <a:rPr lang="cs-CZ" b="1" dirty="0"/>
              <a:t>změna</a:t>
            </a:r>
            <a:r>
              <a:rPr lang="cs-CZ" dirty="0"/>
              <a:t> </a:t>
            </a:r>
            <a:r>
              <a:rPr lang="cs-CZ" b="1" dirty="0">
                <a:solidFill>
                  <a:srgbClr val="0070C0"/>
                </a:solidFill>
              </a:rPr>
              <a:t>FT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pozice: </a:t>
            </a:r>
          </a:p>
          <a:p>
            <a:pPr lvl="1"/>
            <a:r>
              <a:rPr lang="cs-CZ" dirty="0"/>
              <a:t>33% clo na </a:t>
            </a:r>
            <a:r>
              <a:rPr lang="cs-CZ" b="1" dirty="0"/>
              <a:t>luxus</a:t>
            </a:r>
            <a:r>
              <a:rPr lang="cs-CZ" dirty="0"/>
              <a:t> (protekce), z. o </a:t>
            </a:r>
            <a:r>
              <a:rPr lang="cs-CZ" b="1" dirty="0"/>
              <a:t>ochraně klíčových odvětví </a:t>
            </a:r>
            <a:r>
              <a:rPr lang="cs-CZ" dirty="0"/>
              <a:t>1919 a opatření na </a:t>
            </a:r>
            <a:r>
              <a:rPr lang="cs-CZ" b="1" dirty="0"/>
              <a:t>ochranu ohrožených odvětví</a:t>
            </a:r>
            <a:r>
              <a:rPr lang="cs-CZ" dirty="0"/>
              <a:t> 1921;</a:t>
            </a:r>
          </a:p>
          <a:p>
            <a:r>
              <a:rPr lang="cs-CZ" b="1" dirty="0"/>
              <a:t>Pokles </a:t>
            </a:r>
            <a:r>
              <a:rPr lang="cs-CZ" b="1" dirty="0">
                <a:solidFill>
                  <a:srgbClr val="0070C0"/>
                </a:solidFill>
              </a:rPr>
              <a:t>E exportu </a:t>
            </a:r>
            <a:r>
              <a:rPr lang="cs-CZ" dirty="0"/>
              <a:t>během války (nárůst </a:t>
            </a:r>
            <a:r>
              <a:rPr lang="cs-CZ" b="1" dirty="0"/>
              <a:t>dovozů</a:t>
            </a:r>
            <a:r>
              <a:rPr lang="cs-CZ" dirty="0"/>
              <a:t> – </a:t>
            </a:r>
            <a:r>
              <a:rPr lang="cs-CZ" b="1" dirty="0"/>
              <a:t>půjčky</a:t>
            </a:r>
            <a:r>
              <a:rPr lang="cs-CZ" dirty="0"/>
              <a:t> od US); </a:t>
            </a:r>
          </a:p>
          <a:p>
            <a:pPr lvl="1"/>
            <a:r>
              <a:rPr lang="cs-CZ" dirty="0"/>
              <a:t>pokles </a:t>
            </a:r>
            <a:r>
              <a:rPr lang="cs-CZ" b="1" dirty="0" err="1"/>
              <a:t>exp</a:t>
            </a:r>
            <a:r>
              <a:rPr lang="cs-CZ" dirty="0"/>
              <a:t>. </a:t>
            </a:r>
            <a:r>
              <a:rPr lang="cs-CZ" b="1" dirty="0"/>
              <a:t>GB</a:t>
            </a:r>
            <a:r>
              <a:rPr lang="cs-CZ" dirty="0"/>
              <a:t> z </a:t>
            </a:r>
            <a:r>
              <a:rPr lang="cs-CZ" b="1" dirty="0"/>
              <a:t>20,1%</a:t>
            </a:r>
            <a:r>
              <a:rPr lang="cs-CZ" dirty="0"/>
              <a:t> HDP na </a:t>
            </a:r>
            <a:r>
              <a:rPr lang="cs-CZ" b="1" dirty="0"/>
              <a:t>12,9%</a:t>
            </a:r>
            <a:r>
              <a:rPr lang="cs-CZ" dirty="0"/>
              <a:t> (</a:t>
            </a:r>
            <a:r>
              <a:rPr lang="cs-CZ" b="1" dirty="0"/>
              <a:t>FRA</a:t>
            </a:r>
            <a:r>
              <a:rPr lang="cs-CZ" dirty="0"/>
              <a:t> 13,7-&gt;8,9%), </a:t>
            </a:r>
            <a:r>
              <a:rPr lang="cs-CZ" b="1" dirty="0"/>
              <a:t>GER</a:t>
            </a:r>
            <a:r>
              <a:rPr lang="cs-CZ" dirty="0"/>
              <a:t> pokles obojího;</a:t>
            </a:r>
          </a:p>
          <a:p>
            <a:pPr lvl="1"/>
            <a:r>
              <a:rPr lang="cs-CZ" b="1" dirty="0"/>
              <a:t>US</a:t>
            </a:r>
            <a:r>
              <a:rPr lang="cs-CZ" dirty="0"/>
              <a:t> +150% exportu, </a:t>
            </a:r>
            <a:r>
              <a:rPr lang="cs-CZ" b="1" dirty="0"/>
              <a:t>CAN</a:t>
            </a:r>
            <a:r>
              <a:rPr lang="cs-CZ" dirty="0"/>
              <a:t> +250%, </a:t>
            </a:r>
            <a:r>
              <a:rPr lang="cs-CZ" b="1" dirty="0"/>
              <a:t>JAP</a:t>
            </a:r>
            <a:r>
              <a:rPr lang="cs-CZ" dirty="0"/>
              <a:t> +300%;</a:t>
            </a:r>
          </a:p>
          <a:p>
            <a:pPr lvl="1"/>
            <a:endParaRPr lang="cs-CZ" sz="1500" dirty="0"/>
          </a:p>
          <a:p>
            <a:r>
              <a:rPr lang="cs-CZ" b="1" dirty="0">
                <a:solidFill>
                  <a:srgbClr val="0070C0"/>
                </a:solidFill>
              </a:rPr>
              <a:t>Politické změny</a:t>
            </a:r>
            <a:r>
              <a:rPr lang="cs-CZ" dirty="0"/>
              <a:t>: rozšiřování </a:t>
            </a:r>
            <a:r>
              <a:rPr lang="cs-CZ" b="1" dirty="0"/>
              <a:t>volebního práva</a:t>
            </a:r>
            <a:r>
              <a:rPr lang="cs-CZ" dirty="0"/>
              <a:t>, </a:t>
            </a:r>
            <a:r>
              <a:rPr lang="cs-CZ" b="1" dirty="0"/>
              <a:t>masové strany</a:t>
            </a:r>
            <a:r>
              <a:rPr lang="cs-CZ" dirty="0"/>
              <a:t>, </a:t>
            </a:r>
            <a:r>
              <a:rPr lang="cs-CZ" b="1" dirty="0"/>
              <a:t>odbory</a:t>
            </a:r>
            <a:r>
              <a:rPr lang="cs-CZ" dirty="0"/>
              <a:t> – není flexibilita když je nutné přizpůsobení…</a:t>
            </a:r>
          </a:p>
          <a:p>
            <a:r>
              <a:rPr lang="cs-CZ" b="1" dirty="0"/>
              <a:t>Oslabení </a:t>
            </a:r>
            <a:r>
              <a:rPr lang="cs-CZ" b="1" dirty="0">
                <a:solidFill>
                  <a:srgbClr val="0070C0"/>
                </a:solidFill>
              </a:rPr>
              <a:t>E pozice</a:t>
            </a:r>
            <a:r>
              <a:rPr lang="cs-CZ" dirty="0"/>
              <a:t>: podíl na </a:t>
            </a:r>
            <a:r>
              <a:rPr lang="cs-CZ" b="1" dirty="0"/>
              <a:t>IT z 59% </a:t>
            </a:r>
            <a:r>
              <a:rPr lang="cs-CZ" dirty="0"/>
              <a:t>1913 na </a:t>
            </a:r>
            <a:r>
              <a:rPr lang="cs-CZ" b="1" dirty="0"/>
              <a:t>48%</a:t>
            </a:r>
            <a:r>
              <a:rPr lang="cs-CZ" dirty="0"/>
              <a:t> 1920; </a:t>
            </a:r>
          </a:p>
          <a:p>
            <a:r>
              <a:rPr lang="cs-CZ" b="1" dirty="0">
                <a:solidFill>
                  <a:srgbClr val="0070C0"/>
                </a:solidFill>
              </a:rPr>
              <a:t>US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z </a:t>
            </a:r>
            <a:r>
              <a:rPr lang="cs-CZ" b="1" dirty="0"/>
              <a:t>exportéra</a:t>
            </a:r>
            <a:r>
              <a:rPr lang="cs-CZ" dirty="0"/>
              <a:t> </a:t>
            </a:r>
            <a:r>
              <a:rPr lang="cs-CZ" b="1" dirty="0"/>
              <a:t>komodit</a:t>
            </a:r>
            <a:r>
              <a:rPr lang="cs-CZ" dirty="0"/>
              <a:t> na </a:t>
            </a:r>
            <a:r>
              <a:rPr lang="cs-CZ" b="1" dirty="0"/>
              <a:t>producenta</a:t>
            </a:r>
            <a:r>
              <a:rPr lang="cs-CZ" dirty="0"/>
              <a:t> a exportéra </a:t>
            </a:r>
            <a:r>
              <a:rPr lang="cs-CZ" b="1" dirty="0"/>
              <a:t>INDU</a:t>
            </a:r>
            <a:r>
              <a:rPr lang="cs-CZ" dirty="0"/>
              <a:t> (</a:t>
            </a:r>
            <a:r>
              <a:rPr lang="cs-CZ" dirty="0" err="1"/>
              <a:t>prům</a:t>
            </a:r>
            <a:r>
              <a:rPr lang="cs-CZ" dirty="0"/>
              <a:t>. výroba během války </a:t>
            </a:r>
            <a:r>
              <a:rPr lang="cs-CZ" b="1" dirty="0"/>
              <a:t>+50%</a:t>
            </a:r>
            <a:r>
              <a:rPr lang="cs-CZ" dirty="0"/>
              <a:t>, CAN +100%); </a:t>
            </a:r>
          </a:p>
          <a:p>
            <a:r>
              <a:rPr lang="cs-CZ" b="1" dirty="0"/>
              <a:t>Výpadek E exportů </a:t>
            </a:r>
            <a:r>
              <a:rPr lang="cs-CZ" dirty="0"/>
              <a:t>– změna </a:t>
            </a:r>
            <a:r>
              <a:rPr lang="cs-CZ" b="1" dirty="0"/>
              <a:t>logiky obchodu </a:t>
            </a:r>
            <a:r>
              <a:rPr lang="cs-CZ" dirty="0"/>
              <a:t>19st. (</a:t>
            </a:r>
            <a:r>
              <a:rPr lang="cs-CZ" dirty="0" err="1"/>
              <a:t>indu</a:t>
            </a:r>
            <a:r>
              <a:rPr lang="cs-CZ" dirty="0"/>
              <a:t> &lt;-&gt;</a:t>
            </a:r>
            <a:r>
              <a:rPr lang="cs-CZ" dirty="0" err="1"/>
              <a:t>agri+suroviny</a:t>
            </a:r>
            <a:r>
              <a:rPr lang="cs-CZ" dirty="0"/>
              <a:t>); </a:t>
            </a:r>
            <a:r>
              <a:rPr lang="cs-CZ" b="1" dirty="0">
                <a:solidFill>
                  <a:srgbClr val="0070C0"/>
                </a:solidFill>
              </a:rPr>
              <a:t>US a JAP </a:t>
            </a:r>
            <a:r>
              <a:rPr lang="cs-CZ" b="1" dirty="0"/>
              <a:t>zásobují</a:t>
            </a:r>
            <a:r>
              <a:rPr lang="cs-CZ" dirty="0"/>
              <a:t> </a:t>
            </a:r>
            <a:r>
              <a:rPr lang="cs-CZ" dirty="0" err="1"/>
              <a:t>prům</a:t>
            </a:r>
            <a:r>
              <a:rPr lang="cs-CZ" dirty="0"/>
              <a:t>. zbožím tradiční </a:t>
            </a:r>
            <a:r>
              <a:rPr lang="cs-CZ" b="1" dirty="0"/>
              <a:t>E</a:t>
            </a:r>
            <a:r>
              <a:rPr lang="cs-CZ" dirty="0"/>
              <a:t> </a:t>
            </a:r>
            <a:r>
              <a:rPr lang="cs-CZ" b="1" dirty="0"/>
              <a:t>exportní</a:t>
            </a:r>
            <a:r>
              <a:rPr lang="cs-CZ" dirty="0"/>
              <a:t> </a:t>
            </a:r>
            <a:r>
              <a:rPr lang="cs-CZ" b="1" dirty="0"/>
              <a:t>trhy</a:t>
            </a:r>
            <a:r>
              <a:rPr lang="cs-CZ" dirty="0"/>
              <a:t>;</a:t>
            </a:r>
          </a:p>
          <a:p>
            <a:r>
              <a:rPr lang="cs-CZ" dirty="0"/>
              <a:t>Start průmyslu i v </a:t>
            </a:r>
            <a:r>
              <a:rPr lang="cs-CZ" b="1" dirty="0" smtClean="0"/>
              <a:t>Indii</a:t>
            </a:r>
            <a:r>
              <a:rPr lang="cs-CZ" dirty="0" smtClean="0"/>
              <a:t> </a:t>
            </a:r>
            <a:r>
              <a:rPr lang="cs-CZ" dirty="0"/>
              <a:t>(+100%, </a:t>
            </a:r>
            <a:r>
              <a:rPr lang="cs-CZ" dirty="0" err="1"/>
              <a:t>Tata</a:t>
            </a:r>
            <a:r>
              <a:rPr lang="cs-CZ" dirty="0"/>
              <a:t>) a v </a:t>
            </a:r>
            <a:r>
              <a:rPr lang="cs-CZ" b="1" dirty="0"/>
              <a:t>Číně</a:t>
            </a:r>
            <a:r>
              <a:rPr lang="cs-CZ" dirty="0"/>
              <a:t> (+200%); </a:t>
            </a:r>
            <a:r>
              <a:rPr lang="cs-CZ" b="1" dirty="0">
                <a:solidFill>
                  <a:srgbClr val="0070C0"/>
                </a:solidFill>
              </a:rPr>
              <a:t>ISI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v </a:t>
            </a:r>
            <a:r>
              <a:rPr lang="cs-CZ" b="1" dirty="0"/>
              <a:t>LATAM</a:t>
            </a:r>
            <a:r>
              <a:rPr lang="cs-CZ" dirty="0"/>
              <a:t> (nekonkurenceschopnost substitučního zboží – i tak ztráta E trhů);</a:t>
            </a:r>
          </a:p>
          <a:p>
            <a:endParaRPr lang="cs-CZ" sz="1500" dirty="0"/>
          </a:p>
          <a:p>
            <a:r>
              <a:rPr lang="cs-CZ" dirty="0"/>
              <a:t>Negativní dopady </a:t>
            </a:r>
            <a:r>
              <a:rPr lang="cs-CZ" b="1" dirty="0">
                <a:solidFill>
                  <a:srgbClr val="0070C0"/>
                </a:solidFill>
              </a:rPr>
              <a:t>externích šoků</a:t>
            </a:r>
            <a:r>
              <a:rPr lang="cs-CZ" dirty="0"/>
              <a:t>: </a:t>
            </a:r>
          </a:p>
          <a:p>
            <a:pPr lvl="1"/>
            <a:r>
              <a:rPr lang="cs-CZ" b="1" dirty="0"/>
              <a:t>poptávka po potravinách a surovinách </a:t>
            </a:r>
            <a:r>
              <a:rPr lang="cs-CZ" dirty="0"/>
              <a:t>během války </a:t>
            </a:r>
            <a:r>
              <a:rPr lang="cs-CZ" b="1" dirty="0"/>
              <a:t>vzrostla</a:t>
            </a:r>
            <a:r>
              <a:rPr lang="cs-CZ" dirty="0"/>
              <a:t> (-50% osevu pšenice v GER a FRA) i v tradičních exportních zemích (RUS, POL, UHE); </a:t>
            </a:r>
          </a:p>
          <a:p>
            <a:pPr lvl="1"/>
            <a:r>
              <a:rPr lang="cs-CZ" dirty="0" smtClean="0"/>
              <a:t>Mimo E </a:t>
            </a:r>
            <a:r>
              <a:rPr lang="cs-CZ" dirty="0"/>
              <a:t>růst výměry pšenice o 15%, </a:t>
            </a:r>
            <a:r>
              <a:rPr lang="cs-CZ" b="1" dirty="0"/>
              <a:t>export</a:t>
            </a:r>
            <a:r>
              <a:rPr lang="cs-CZ" dirty="0"/>
              <a:t> </a:t>
            </a:r>
            <a:r>
              <a:rPr lang="cs-CZ" b="1" dirty="0"/>
              <a:t>US</a:t>
            </a:r>
            <a:r>
              <a:rPr lang="cs-CZ" dirty="0"/>
              <a:t> +300% </a:t>
            </a:r>
            <a:r>
              <a:rPr lang="cs-CZ" b="1" dirty="0"/>
              <a:t>pšenice</a:t>
            </a:r>
            <a:r>
              <a:rPr lang="cs-CZ" dirty="0"/>
              <a:t> (1000% </a:t>
            </a:r>
            <a:r>
              <a:rPr lang="cs-CZ" b="1" dirty="0"/>
              <a:t>maso</a:t>
            </a:r>
            <a:r>
              <a:rPr lang="cs-CZ" dirty="0"/>
              <a:t>); v US </a:t>
            </a:r>
            <a:r>
              <a:rPr lang="cs-CZ" b="1" dirty="0"/>
              <a:t>úvěry</a:t>
            </a:r>
            <a:r>
              <a:rPr lang="cs-CZ" dirty="0"/>
              <a:t> – jasně exportní charakter AGRI;</a:t>
            </a:r>
          </a:p>
          <a:p>
            <a:pPr lvl="1"/>
            <a:r>
              <a:rPr lang="cs-CZ" dirty="0"/>
              <a:t>zrcadlově problém </a:t>
            </a:r>
            <a:r>
              <a:rPr lang="cs-CZ" b="1" dirty="0"/>
              <a:t>nevyužitých</a:t>
            </a:r>
            <a:r>
              <a:rPr lang="cs-CZ" dirty="0"/>
              <a:t> </a:t>
            </a:r>
            <a:r>
              <a:rPr lang="cs-CZ" b="1" dirty="0" err="1"/>
              <a:t>prům</a:t>
            </a:r>
            <a:r>
              <a:rPr lang="cs-CZ" dirty="0"/>
              <a:t>. </a:t>
            </a:r>
            <a:r>
              <a:rPr lang="cs-CZ" b="1" dirty="0"/>
              <a:t>kapacit</a:t>
            </a:r>
            <a:r>
              <a:rPr lang="cs-CZ" dirty="0"/>
              <a:t> v </a:t>
            </a:r>
            <a:r>
              <a:rPr lang="cs-CZ" b="1" dirty="0"/>
              <a:t>E</a:t>
            </a:r>
            <a:r>
              <a:rPr lang="cs-CZ" dirty="0"/>
              <a:t> (pokles </a:t>
            </a:r>
            <a:r>
              <a:rPr lang="cs-CZ" b="1" dirty="0"/>
              <a:t>vládní poptávky</a:t>
            </a:r>
            <a:r>
              <a:rPr lang="cs-CZ" dirty="0"/>
              <a:t>, zvýšená </a:t>
            </a:r>
            <a:r>
              <a:rPr lang="cs-CZ" b="1" dirty="0"/>
              <a:t>konkurence</a:t>
            </a:r>
            <a:r>
              <a:rPr lang="cs-CZ" dirty="0"/>
              <a:t> + </a:t>
            </a:r>
            <a:r>
              <a:rPr lang="cs-CZ" b="1" dirty="0"/>
              <a:t>uzavírání</a:t>
            </a:r>
            <a:r>
              <a:rPr lang="cs-CZ" dirty="0"/>
              <a:t> tradičních exportních trhů)</a:t>
            </a:r>
            <a:r>
              <a:rPr lang="cs-CZ" b="1" dirty="0"/>
              <a:t>; </a:t>
            </a:r>
          </a:p>
        </p:txBody>
      </p:sp>
    </p:spTree>
    <p:extLst>
      <p:ext uri="{BB962C8B-B14F-4D97-AF65-F5344CB8AC3E}">
        <p14:creationId xmlns:p14="http://schemas.microsoft.com/office/powerpoint/2010/main" val="33411776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/>
          </p:nvPr>
        </p:nvGraphicFramePr>
        <p:xfrm>
          <a:off x="2855640" y="1844824"/>
          <a:ext cx="5760640" cy="367241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322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58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58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58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4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 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1913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1938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1950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Francie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</a:rPr>
                        <a:t>8,9</a:t>
                      </a:r>
                      <a:endParaRPr lang="cs-CZ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</a:rPr>
                        <a:t>23,2</a:t>
                      </a:r>
                      <a:endParaRPr lang="cs-CZ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27,6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4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Německo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</a:rPr>
                        <a:t>17,7</a:t>
                      </a:r>
                      <a:endParaRPr lang="cs-CZ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</a:rPr>
                        <a:t>42,4</a:t>
                      </a:r>
                      <a:endParaRPr lang="cs-CZ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30,4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4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Nizozemí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8,2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21,7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26,8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4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Británie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</a:rPr>
                        <a:t>13,3</a:t>
                      </a:r>
                      <a:endParaRPr lang="cs-CZ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</a:rPr>
                        <a:t>28,8</a:t>
                      </a:r>
                      <a:endParaRPr lang="cs-CZ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34,2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4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Spojené státy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</a:rPr>
                        <a:t>8,0</a:t>
                      </a:r>
                      <a:endParaRPr lang="cs-CZ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</a:rPr>
                        <a:t>19,8</a:t>
                      </a:r>
                      <a:endParaRPr lang="cs-CZ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21,4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4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Japonsko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14,2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30,3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19,8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919536" y="682913"/>
            <a:ext cx="79928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24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Celkové vládní výdaje jako podíl domácího produktu</a:t>
            </a:r>
            <a:r>
              <a:rPr lang="cs-CZ" sz="24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 (procenta, běžné ceny)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9711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9536" y="-171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rgbClr val="0070C0"/>
                </a:solidFill>
                <a:latin typeface="+mn-lt"/>
              </a:rPr>
              <a:t>Versaillský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1319" y="834994"/>
            <a:ext cx="11029361" cy="6192688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Zánik </a:t>
            </a:r>
            <a:r>
              <a:rPr lang="cs-CZ" b="1" dirty="0"/>
              <a:t>R-U</a:t>
            </a:r>
            <a:r>
              <a:rPr lang="cs-CZ" dirty="0"/>
              <a:t> (</a:t>
            </a:r>
            <a:r>
              <a:rPr lang="cs-CZ" b="1" dirty="0">
                <a:solidFill>
                  <a:srgbClr val="0070C0"/>
                </a:solidFill>
              </a:rPr>
              <a:t>nové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problematické </a:t>
            </a:r>
            <a:r>
              <a:rPr lang="cs-CZ" b="1" dirty="0">
                <a:solidFill>
                  <a:srgbClr val="0070C0"/>
                </a:solidFill>
              </a:rPr>
              <a:t>státy</a:t>
            </a:r>
            <a:r>
              <a:rPr lang="cs-CZ" dirty="0"/>
              <a:t>), </a:t>
            </a:r>
            <a:r>
              <a:rPr lang="cs-CZ" b="1" dirty="0"/>
              <a:t>Pobaltí</a:t>
            </a:r>
            <a:r>
              <a:rPr lang="cs-CZ" dirty="0"/>
              <a:t> a </a:t>
            </a:r>
            <a:r>
              <a:rPr lang="cs-CZ" b="1" dirty="0"/>
              <a:t>FIN</a:t>
            </a:r>
            <a:r>
              <a:rPr lang="cs-CZ" dirty="0"/>
              <a:t>, </a:t>
            </a:r>
            <a:r>
              <a:rPr lang="cs-CZ" b="1" dirty="0"/>
              <a:t>Irsko</a:t>
            </a:r>
            <a:r>
              <a:rPr lang="cs-CZ" dirty="0"/>
              <a:t>; nové obchodní </a:t>
            </a:r>
            <a:r>
              <a:rPr lang="cs-CZ" b="1" dirty="0"/>
              <a:t>bariéry</a:t>
            </a:r>
            <a:r>
              <a:rPr lang="cs-CZ" dirty="0"/>
              <a:t>, </a:t>
            </a:r>
            <a:r>
              <a:rPr lang="cs-CZ" b="1" dirty="0"/>
              <a:t>slabé</a:t>
            </a:r>
            <a:r>
              <a:rPr lang="cs-CZ" dirty="0"/>
              <a:t> státy, </a:t>
            </a:r>
            <a:r>
              <a:rPr lang="cs-CZ" b="1" dirty="0"/>
              <a:t>nacionalizmus</a:t>
            </a:r>
            <a:r>
              <a:rPr lang="cs-CZ" dirty="0"/>
              <a:t>, </a:t>
            </a:r>
            <a:r>
              <a:rPr lang="cs-CZ" b="1" dirty="0"/>
              <a:t>dluhy</a:t>
            </a:r>
            <a:r>
              <a:rPr lang="cs-CZ" dirty="0"/>
              <a:t>; </a:t>
            </a:r>
            <a:r>
              <a:rPr lang="cs-CZ" b="1" dirty="0"/>
              <a:t>SSSR</a:t>
            </a:r>
            <a:r>
              <a:rPr lang="cs-CZ" dirty="0"/>
              <a:t> stažení do </a:t>
            </a:r>
            <a:r>
              <a:rPr lang="cs-CZ" b="1" dirty="0"/>
              <a:t>autarkie</a:t>
            </a:r>
            <a:r>
              <a:rPr lang="cs-CZ" dirty="0"/>
              <a:t>;</a:t>
            </a:r>
          </a:p>
          <a:p>
            <a:endParaRPr lang="cs-CZ" sz="1100" dirty="0"/>
          </a:p>
          <a:p>
            <a:r>
              <a:rPr lang="cs-CZ" b="1" dirty="0">
                <a:solidFill>
                  <a:srgbClr val="0070C0"/>
                </a:solidFill>
              </a:rPr>
              <a:t>Společnost národů</a:t>
            </a:r>
            <a:r>
              <a:rPr lang="cs-CZ" b="1" dirty="0"/>
              <a:t>:</a:t>
            </a:r>
            <a:r>
              <a:rPr lang="cs-CZ" dirty="0"/>
              <a:t> </a:t>
            </a:r>
          </a:p>
          <a:p>
            <a:pPr lvl="1"/>
            <a:r>
              <a:rPr lang="cs-CZ" b="1" dirty="0"/>
              <a:t>úspěchy</a:t>
            </a:r>
            <a:r>
              <a:rPr lang="cs-CZ" dirty="0"/>
              <a:t> (Alandy, Slezsko, </a:t>
            </a:r>
            <a:r>
              <a:rPr lang="cs-CZ" dirty="0" err="1"/>
              <a:t>Memel</a:t>
            </a:r>
            <a:r>
              <a:rPr lang="cs-CZ" dirty="0"/>
              <a:t>, </a:t>
            </a:r>
            <a:r>
              <a:rPr lang="cs-CZ" dirty="0" err="1"/>
              <a:t>Hatay</a:t>
            </a:r>
            <a:r>
              <a:rPr lang="cs-CZ" dirty="0"/>
              <a:t>, Mosul, </a:t>
            </a:r>
            <a:r>
              <a:rPr lang="cs-CZ" dirty="0" smtClean="0"/>
              <a:t>Sársko…); </a:t>
            </a:r>
            <a:endParaRPr lang="cs-CZ" dirty="0"/>
          </a:p>
          <a:p>
            <a:pPr lvl="1"/>
            <a:r>
              <a:rPr lang="cs-CZ" b="1" dirty="0"/>
              <a:t>problémy</a:t>
            </a:r>
            <a:r>
              <a:rPr lang="cs-CZ" dirty="0"/>
              <a:t>: vystoupení </a:t>
            </a:r>
            <a:r>
              <a:rPr lang="cs-CZ" b="1" dirty="0"/>
              <a:t>GER</a:t>
            </a:r>
            <a:r>
              <a:rPr lang="cs-CZ" dirty="0"/>
              <a:t> (Hitler), </a:t>
            </a:r>
            <a:r>
              <a:rPr lang="cs-CZ" b="1" dirty="0"/>
              <a:t>Itálie</a:t>
            </a:r>
            <a:r>
              <a:rPr lang="cs-CZ" dirty="0"/>
              <a:t> (Etiopie); </a:t>
            </a:r>
            <a:r>
              <a:rPr lang="cs-CZ" b="1" dirty="0"/>
              <a:t>JAP</a:t>
            </a:r>
            <a:r>
              <a:rPr lang="cs-CZ" dirty="0"/>
              <a:t> (</a:t>
            </a:r>
            <a:r>
              <a:rPr lang="cs-CZ" dirty="0" err="1"/>
              <a:t>Mandžukao</a:t>
            </a:r>
            <a:r>
              <a:rPr lang="cs-CZ" dirty="0"/>
              <a:t>); </a:t>
            </a:r>
            <a:r>
              <a:rPr lang="cs-CZ" b="1" dirty="0"/>
              <a:t>SSSR</a:t>
            </a:r>
            <a:r>
              <a:rPr lang="cs-CZ" dirty="0"/>
              <a:t> (Finsko);</a:t>
            </a:r>
          </a:p>
          <a:p>
            <a:pPr lvl="1"/>
            <a:endParaRPr lang="cs-CZ" sz="1100" dirty="0"/>
          </a:p>
          <a:p>
            <a:r>
              <a:rPr lang="cs-CZ" b="1" dirty="0"/>
              <a:t>Válka</a:t>
            </a:r>
            <a:r>
              <a:rPr lang="cs-CZ" dirty="0"/>
              <a:t> na zač.20st. „normální“ – jazyk smlouvy (čl. 231) </a:t>
            </a:r>
            <a:r>
              <a:rPr lang="cs-CZ" b="1" dirty="0">
                <a:solidFill>
                  <a:srgbClr val="0070C0"/>
                </a:solidFill>
              </a:rPr>
              <a:t>diktát vítězů</a:t>
            </a:r>
            <a:r>
              <a:rPr lang="cs-CZ" dirty="0"/>
              <a:t>;</a:t>
            </a:r>
          </a:p>
          <a:p>
            <a:pPr lvl="1"/>
            <a:r>
              <a:rPr lang="cs-CZ" b="1" dirty="0"/>
              <a:t>GER</a:t>
            </a:r>
            <a:r>
              <a:rPr lang="cs-CZ" dirty="0"/>
              <a:t>: ztráta 13% území, 10% populace (+15% mužské </a:t>
            </a:r>
            <a:r>
              <a:rPr lang="cs-CZ" dirty="0" err="1"/>
              <a:t>prac</a:t>
            </a:r>
            <a:r>
              <a:rPr lang="cs-CZ" dirty="0"/>
              <a:t>. síly padlo), 75% rudy, 25% uhlí; kolonie ztraceny, investice zkonfiskovány;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reparace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33mld. USD – 200% HDP; obsazení </a:t>
            </a:r>
            <a:r>
              <a:rPr lang="cs-CZ" b="1" dirty="0"/>
              <a:t>Porýní</a:t>
            </a:r>
            <a:r>
              <a:rPr lang="cs-CZ" dirty="0"/>
              <a:t> 1923-1925 (uhlí); </a:t>
            </a:r>
            <a:r>
              <a:rPr lang="cs-CZ" b="1" dirty="0"/>
              <a:t>inflace</a:t>
            </a:r>
            <a:r>
              <a:rPr lang="cs-CZ" dirty="0"/>
              <a:t> (1914-1923 1:4,2 RM na 4,2 </a:t>
            </a:r>
            <a:r>
              <a:rPr lang="cs-CZ" dirty="0" err="1"/>
              <a:t>tril</a:t>
            </a:r>
            <a:r>
              <a:rPr lang="cs-CZ" dirty="0"/>
              <a:t>. RM);</a:t>
            </a:r>
          </a:p>
          <a:p>
            <a:pPr lvl="1"/>
            <a:r>
              <a:rPr lang="cs-CZ" dirty="0"/>
              <a:t>HDP GER 1923 je </a:t>
            </a:r>
            <a:r>
              <a:rPr lang="cs-CZ" b="1" dirty="0"/>
              <a:t>50% 1913 </a:t>
            </a:r>
            <a:r>
              <a:rPr lang="cs-CZ" dirty="0"/>
              <a:t>– US půjčky;</a:t>
            </a:r>
          </a:p>
          <a:p>
            <a:pPr lvl="1"/>
            <a:endParaRPr lang="cs-CZ" sz="1100" dirty="0"/>
          </a:p>
          <a:p>
            <a:r>
              <a:rPr lang="cs-CZ" dirty="0">
                <a:solidFill>
                  <a:srgbClr val="0070C0"/>
                </a:solidFill>
              </a:rPr>
              <a:t>Dluhy</a:t>
            </a:r>
            <a:r>
              <a:rPr lang="cs-CZ" dirty="0"/>
              <a:t> – </a:t>
            </a:r>
            <a:r>
              <a:rPr lang="cs-CZ" b="1" dirty="0"/>
              <a:t>US</a:t>
            </a:r>
            <a:r>
              <a:rPr lang="cs-CZ" dirty="0"/>
              <a:t> trvají na </a:t>
            </a:r>
            <a:r>
              <a:rPr lang="cs-CZ" b="1" dirty="0"/>
              <a:t>splacení</a:t>
            </a:r>
            <a:r>
              <a:rPr lang="cs-CZ" dirty="0"/>
              <a:t> </a:t>
            </a:r>
            <a:r>
              <a:rPr lang="cs-CZ" b="1" dirty="0"/>
              <a:t>12 mld. </a:t>
            </a:r>
            <a:r>
              <a:rPr lang="cs-CZ" dirty="0"/>
              <a:t>USD od FRA, GB, BEL – přes </a:t>
            </a:r>
            <a:r>
              <a:rPr lang="cs-CZ" b="1" dirty="0"/>
              <a:t>reparace</a:t>
            </a:r>
            <a:r>
              <a:rPr lang="cs-CZ" dirty="0"/>
              <a:t> – recyklace…</a:t>
            </a:r>
          </a:p>
          <a:p>
            <a:r>
              <a:rPr lang="cs-CZ" dirty="0"/>
              <a:t>Univerzální </a:t>
            </a:r>
            <a:r>
              <a:rPr lang="cs-CZ" b="1" dirty="0">
                <a:solidFill>
                  <a:srgbClr val="0070C0"/>
                </a:solidFill>
              </a:rPr>
              <a:t>opuštění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b="1" dirty="0">
                <a:solidFill>
                  <a:srgbClr val="0070C0"/>
                </a:solidFill>
              </a:rPr>
              <a:t>FT</a:t>
            </a:r>
            <a:r>
              <a:rPr lang="cs-CZ" dirty="0"/>
              <a:t>: </a:t>
            </a:r>
            <a:r>
              <a:rPr lang="cs-CZ" b="1" dirty="0"/>
              <a:t>FRA</a:t>
            </a:r>
            <a:r>
              <a:rPr lang="cs-CZ" dirty="0"/>
              <a:t> 4x zvyšuje </a:t>
            </a:r>
            <a:r>
              <a:rPr lang="cs-CZ" b="1" dirty="0"/>
              <a:t>cla</a:t>
            </a:r>
            <a:r>
              <a:rPr lang="cs-CZ" dirty="0"/>
              <a:t>; </a:t>
            </a:r>
            <a:r>
              <a:rPr lang="cs-CZ" b="1" dirty="0"/>
              <a:t>kvóty</a:t>
            </a:r>
            <a:r>
              <a:rPr lang="cs-CZ" dirty="0"/>
              <a:t> v </a:t>
            </a:r>
            <a:r>
              <a:rPr lang="cs-CZ" b="1" dirty="0"/>
              <a:t>SVE</a:t>
            </a:r>
            <a:r>
              <a:rPr lang="cs-CZ" dirty="0"/>
              <a:t>; </a:t>
            </a:r>
            <a:r>
              <a:rPr lang="cs-CZ" b="1" dirty="0"/>
              <a:t>asijské</a:t>
            </a:r>
            <a:r>
              <a:rPr lang="cs-CZ" dirty="0"/>
              <a:t> </a:t>
            </a:r>
            <a:r>
              <a:rPr lang="cs-CZ" b="1" dirty="0"/>
              <a:t>země</a:t>
            </a:r>
            <a:r>
              <a:rPr lang="cs-CZ" dirty="0"/>
              <a:t> mají </a:t>
            </a:r>
            <a:r>
              <a:rPr lang="cs-CZ" b="1" dirty="0"/>
              <a:t>autonomii</a:t>
            </a:r>
            <a:r>
              <a:rPr lang="cs-CZ" dirty="0"/>
              <a:t> TP (růst cel); </a:t>
            </a:r>
          </a:p>
          <a:p>
            <a:endParaRPr lang="cs-CZ" sz="1300" dirty="0"/>
          </a:p>
          <a:p>
            <a:r>
              <a:rPr lang="cs-CZ" b="1" dirty="0"/>
              <a:t>US:</a:t>
            </a:r>
            <a:r>
              <a:rPr lang="cs-CZ" dirty="0"/>
              <a:t> </a:t>
            </a:r>
            <a:r>
              <a:rPr lang="cs-CZ" b="1" dirty="0" err="1"/>
              <a:t>Fordney-McCumber</a:t>
            </a:r>
            <a:r>
              <a:rPr lang="cs-CZ" b="1" dirty="0"/>
              <a:t> 1922</a:t>
            </a:r>
            <a:r>
              <a:rPr lang="cs-CZ" dirty="0"/>
              <a:t>, pokles </a:t>
            </a:r>
            <a:r>
              <a:rPr lang="cs-CZ" b="1" dirty="0"/>
              <a:t>cen</a:t>
            </a:r>
            <a:r>
              <a:rPr lang="cs-CZ" dirty="0"/>
              <a:t> </a:t>
            </a:r>
            <a:r>
              <a:rPr lang="cs-CZ" b="1" dirty="0"/>
              <a:t>obilí</a:t>
            </a:r>
            <a:r>
              <a:rPr lang="cs-CZ" dirty="0"/>
              <a:t> 1925, </a:t>
            </a:r>
            <a:r>
              <a:rPr lang="cs-CZ" b="1" dirty="0" err="1">
                <a:solidFill>
                  <a:srgbClr val="0070C0"/>
                </a:solidFill>
              </a:rPr>
              <a:t>Smoot-Hawley</a:t>
            </a:r>
            <a:r>
              <a:rPr lang="cs-CZ" b="1" dirty="0">
                <a:solidFill>
                  <a:srgbClr val="0070C0"/>
                </a:solidFill>
              </a:rPr>
              <a:t> 1930 </a:t>
            </a:r>
            <a:r>
              <a:rPr lang="cs-CZ" dirty="0"/>
              <a:t>(20tis. položek) –  US již tak významné, že </a:t>
            </a:r>
            <a:r>
              <a:rPr lang="cs-CZ" b="1" dirty="0"/>
              <a:t>dopad</a:t>
            </a:r>
            <a:r>
              <a:rPr lang="cs-CZ" dirty="0"/>
              <a:t> na SE;</a:t>
            </a:r>
          </a:p>
          <a:p>
            <a:pPr lvl="1"/>
            <a:endParaRPr lang="cs-CZ" sz="1300" dirty="0"/>
          </a:p>
          <a:p>
            <a:r>
              <a:rPr lang="cs-CZ" b="1" dirty="0">
                <a:solidFill>
                  <a:srgbClr val="0070C0"/>
                </a:solidFill>
              </a:rPr>
              <a:t>Cla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na </a:t>
            </a:r>
            <a:r>
              <a:rPr lang="cs-CZ" b="1" dirty="0"/>
              <a:t>potraviny</a:t>
            </a:r>
            <a:r>
              <a:rPr lang="cs-CZ" dirty="0"/>
              <a:t> </a:t>
            </a:r>
            <a:r>
              <a:rPr lang="cs-CZ" b="1" dirty="0"/>
              <a:t>1931</a:t>
            </a:r>
            <a:r>
              <a:rPr lang="cs-CZ" dirty="0"/>
              <a:t>: 53% FRA, 60% AUT, 75% Jugo, 80% ČS, GER, SPA, 100% BEL, POL (Tab.);</a:t>
            </a:r>
          </a:p>
          <a:p>
            <a:r>
              <a:rPr lang="cs-CZ" b="1" dirty="0"/>
              <a:t>Směnné relace proti</a:t>
            </a:r>
            <a:r>
              <a:rPr lang="cs-CZ" dirty="0"/>
              <a:t> exportérům </a:t>
            </a:r>
            <a:r>
              <a:rPr lang="cs-CZ" b="1" dirty="0"/>
              <a:t>komodit</a:t>
            </a:r>
            <a:r>
              <a:rPr lang="cs-CZ" dirty="0"/>
              <a:t> – </a:t>
            </a:r>
            <a:r>
              <a:rPr lang="cs-CZ" b="1" dirty="0"/>
              <a:t>půjčky</a:t>
            </a:r>
            <a:r>
              <a:rPr lang="cs-CZ" dirty="0"/>
              <a:t>; od </a:t>
            </a:r>
            <a:r>
              <a:rPr lang="cs-CZ" b="1" dirty="0"/>
              <a:t>1928</a:t>
            </a:r>
            <a:r>
              <a:rPr lang="cs-CZ" dirty="0"/>
              <a:t> </a:t>
            </a:r>
            <a:r>
              <a:rPr lang="cs-CZ" b="1" dirty="0"/>
              <a:t>klesá</a:t>
            </a:r>
            <a:r>
              <a:rPr lang="cs-CZ" dirty="0"/>
              <a:t> </a:t>
            </a:r>
            <a:r>
              <a:rPr lang="cs-CZ" b="1" dirty="0"/>
              <a:t>objem </a:t>
            </a:r>
            <a:r>
              <a:rPr lang="cs-CZ" b="1" dirty="0">
                <a:solidFill>
                  <a:srgbClr val="0070C0"/>
                </a:solidFill>
              </a:rPr>
              <a:t>půjček</a:t>
            </a:r>
            <a:r>
              <a:rPr lang="cs-CZ" b="1" dirty="0"/>
              <a:t> </a:t>
            </a:r>
            <a:r>
              <a:rPr lang="cs-CZ" dirty="0"/>
              <a:t>a </a:t>
            </a:r>
            <a:r>
              <a:rPr lang="cs-CZ" b="1" dirty="0"/>
              <a:t>neřešitelné</a:t>
            </a:r>
            <a:r>
              <a:rPr lang="cs-CZ" dirty="0"/>
              <a:t> problémy (omezení dovozu, posílení vývozu – devalvace);</a:t>
            </a:r>
          </a:p>
          <a:p>
            <a:r>
              <a:rPr lang="cs-CZ" b="1" dirty="0"/>
              <a:t>Omezena </a:t>
            </a:r>
            <a:r>
              <a:rPr lang="cs-CZ" b="1" dirty="0">
                <a:solidFill>
                  <a:srgbClr val="0070C0"/>
                </a:solidFill>
              </a:rPr>
              <a:t>migrace</a:t>
            </a:r>
            <a:r>
              <a:rPr lang="cs-CZ" b="1" dirty="0"/>
              <a:t> </a:t>
            </a:r>
            <a:r>
              <a:rPr lang="cs-CZ" dirty="0"/>
              <a:t>– imigrační zákon </a:t>
            </a:r>
            <a:r>
              <a:rPr lang="cs-CZ" b="1" dirty="0"/>
              <a:t>1924</a:t>
            </a:r>
            <a:r>
              <a:rPr lang="cs-CZ" dirty="0"/>
              <a:t> </a:t>
            </a:r>
            <a:r>
              <a:rPr lang="cs-CZ" b="1" dirty="0"/>
              <a:t>US</a:t>
            </a:r>
            <a:r>
              <a:rPr lang="cs-CZ" dirty="0"/>
              <a:t> (vyloučení Asiatů a Židů);</a:t>
            </a:r>
          </a:p>
          <a:p>
            <a:r>
              <a:rPr lang="cs-CZ" dirty="0"/>
              <a:t>Rozpad </a:t>
            </a:r>
            <a:r>
              <a:rPr lang="cs-CZ" b="1" dirty="0"/>
              <a:t>zlatého standardu </a:t>
            </a:r>
            <a:r>
              <a:rPr lang="cs-CZ" dirty="0"/>
              <a:t>GB 1931; US 1933 a 70% devalvace;  </a:t>
            </a:r>
          </a:p>
        </p:txBody>
      </p:sp>
    </p:spTree>
    <p:extLst>
      <p:ext uri="{BB962C8B-B14F-4D97-AF65-F5344CB8AC3E}">
        <p14:creationId xmlns:p14="http://schemas.microsoft.com/office/powerpoint/2010/main" val="7928373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upload.wikimedia.org/wikipedia/commons/thumb/4/41/Map_Europe_1923-en.svg/2000px-Map_Europe_1923-en.svg.png">
            <a:extLst>
              <a:ext uri="{FF2B5EF4-FFF2-40B4-BE49-F238E27FC236}">
                <a16:creationId xmlns:a16="http://schemas.microsoft.com/office/drawing/2014/main" id="{2AB957A5-7930-41FF-BD34-07D6A2B16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1" y="333375"/>
            <a:ext cx="8926513" cy="605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eh.net/encyclopedia-graphics/eloantra003.gif">
            <a:extLst>
              <a:ext uri="{FF2B5EF4-FFF2-40B4-BE49-F238E27FC236}">
                <a16:creationId xmlns:a16="http://schemas.microsoft.com/office/drawing/2014/main" id="{99AFE0FA-0369-4E5E-BA18-6E549CF8D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495" y="298302"/>
            <a:ext cx="8012783" cy="602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9315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332656"/>
            <a:ext cx="6674175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2869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D7251D1A-DB06-4869-BD26-AEC759744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056" y="17025"/>
            <a:ext cx="4383339" cy="682395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84210CBE-8A00-42FF-89CA-B7F246C5F1C2}"/>
              </a:ext>
            </a:extLst>
          </p:cNvPr>
          <p:cNvSpPr/>
          <p:nvPr/>
        </p:nvSpPr>
        <p:spPr>
          <a:xfrm>
            <a:off x="587605" y="978278"/>
            <a:ext cx="64102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i="1" dirty="0">
                <a:solidFill>
                  <a:srgbClr val="FF0000"/>
                </a:solidFill>
                <a:latin typeface="Arial" panose="020B0604020202020204" pitchFamily="34" charset="0"/>
              </a:rPr>
              <a:t>The Economist</a:t>
            </a:r>
            <a:r>
              <a:rPr lang="en-US" sz="2000" dirty="0">
                <a:latin typeface="Arial" panose="020B0604020202020204" pitchFamily="34" charset="0"/>
              </a:rPr>
              <a:t> was founded by the British businessman and banker James Wilson in 1843, to advance the repeal of the </a:t>
            </a:r>
            <a:r>
              <a:rPr lang="en-US" sz="2000" b="1" dirty="0">
                <a:latin typeface="Arial" panose="020B0604020202020204" pitchFamily="34" charset="0"/>
              </a:rPr>
              <a:t>Corn </a:t>
            </a:r>
            <a:r>
              <a:rPr lang="en-US" sz="2000" b="1" dirty="0" smtClean="0">
                <a:latin typeface="Arial" panose="020B0604020202020204" pitchFamily="34" charset="0"/>
              </a:rPr>
              <a:t>Laws</a:t>
            </a:r>
            <a:r>
              <a:rPr lang="cs-CZ" sz="2000" b="1" dirty="0" smtClean="0">
                <a:latin typeface="Arial" panose="020B0604020202020204" pitchFamily="34" charset="0"/>
              </a:rPr>
              <a:t>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6924740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>
            <a:graphicFrameLocks/>
          </p:cNvGraphicFramePr>
          <p:nvPr>
            <p:extLst/>
          </p:nvPr>
        </p:nvGraphicFramePr>
        <p:xfrm>
          <a:off x="2567496" y="1844824"/>
          <a:ext cx="6624960" cy="4467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3791744" y="620688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err="1"/>
              <a:t>Wheat</a:t>
            </a:r>
            <a:r>
              <a:rPr lang="cs-CZ" sz="3600" b="1" dirty="0"/>
              <a:t> - </a:t>
            </a:r>
            <a:r>
              <a:rPr lang="cs-CZ" sz="3600" b="1" dirty="0" err="1"/>
              <a:t>world</a:t>
            </a:r>
            <a:r>
              <a:rPr lang="cs-CZ" sz="3600" b="1" dirty="0"/>
              <a:t> </a:t>
            </a:r>
            <a:r>
              <a:rPr lang="cs-CZ" sz="3600" b="1" dirty="0" err="1"/>
              <a:t>price</a:t>
            </a:r>
            <a:r>
              <a:rPr lang="cs-CZ" sz="3600" b="1" dirty="0"/>
              <a:t> </a:t>
            </a:r>
          </a:p>
          <a:p>
            <a:pPr algn="ctr"/>
            <a:r>
              <a:rPr lang="cs-CZ" dirty="0"/>
              <a:t>(1996 GBP)</a:t>
            </a:r>
          </a:p>
        </p:txBody>
      </p:sp>
    </p:spTree>
    <p:extLst>
      <p:ext uri="{BB962C8B-B14F-4D97-AF65-F5344CB8AC3E}">
        <p14:creationId xmlns:p14="http://schemas.microsoft.com/office/powerpoint/2010/main" val="18956517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>
            <a:extLst>
              <a:ext uri="{FF2B5EF4-FFF2-40B4-BE49-F238E27FC236}">
                <a16:creationId xmlns:a16="http://schemas.microsoft.com/office/drawing/2014/main" id="{2741DF07-B0E4-4476-9782-1EE5BE1E9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546" y="696709"/>
            <a:ext cx="10426045" cy="355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tabLst>
                <a:tab pos="914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tabLst>
                <a:tab pos="914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914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914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000" b="1" u="sng" dirty="0"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Reparační</a:t>
            </a:r>
            <a:r>
              <a:rPr lang="en-US" altLang="cs-CZ" sz="3600" b="1" dirty="0" smtClean="0">
                <a:latin typeface="Calibri" panose="020F0502020204030204" pitchFamily="34" charset="0"/>
              </a:rPr>
              <a:t> </a:t>
            </a:r>
            <a:r>
              <a:rPr lang="en-US" altLang="cs-CZ" sz="3600" b="1" dirty="0" err="1" smtClean="0">
                <a:latin typeface="Calibri" panose="020F0502020204030204" pitchFamily="34" charset="0"/>
              </a:rPr>
              <a:t>probl</a:t>
            </a:r>
            <a:r>
              <a:rPr lang="cs-CZ" altLang="cs-CZ" sz="3600" b="1" dirty="0" smtClean="0">
                <a:latin typeface="Calibri" panose="020F0502020204030204" pitchFamily="34" charset="0"/>
              </a:rPr>
              <a:t>é</a:t>
            </a:r>
            <a:r>
              <a:rPr lang="en-US" altLang="cs-CZ" sz="3600" b="1" dirty="0" smtClean="0">
                <a:latin typeface="Calibri" panose="020F0502020204030204" pitchFamily="34" charset="0"/>
              </a:rPr>
              <a:t>m</a:t>
            </a:r>
            <a:endParaRPr lang="cs-CZ" altLang="cs-CZ" sz="36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100" dirty="0">
              <a:latin typeface="Calibri" panose="020F0502020204030204" pitchFamily="34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cs-CZ" sz="2400" dirty="0" err="1">
                <a:latin typeface="Calibri" panose="020F0502020204030204" pitchFamily="34" charset="0"/>
              </a:rPr>
              <a:t>Během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latin typeface="Calibri" panose="020F0502020204030204" pitchFamily="34" charset="0"/>
              </a:rPr>
              <a:t>války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b="1" dirty="0">
                <a:latin typeface="Calibri" panose="020F0502020204030204" pitchFamily="34" charset="0"/>
              </a:rPr>
              <a:t>USA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b="1" dirty="0" err="1">
                <a:latin typeface="Calibri" panose="020F0502020204030204" pitchFamily="34" charset="0"/>
              </a:rPr>
              <a:t>půjčily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b="1" dirty="0">
                <a:latin typeface="Calibri" panose="020F0502020204030204" pitchFamily="34" charset="0"/>
              </a:rPr>
              <a:t>UK, FRA, BEL </a:t>
            </a:r>
            <a:r>
              <a:rPr lang="en-US" altLang="cs-CZ" sz="2400" dirty="0">
                <a:latin typeface="Calibri" panose="020F0502020204030204" pitchFamily="34" charset="0"/>
              </a:rPr>
              <a:t>a </a:t>
            </a:r>
            <a:r>
              <a:rPr lang="en-US" altLang="cs-CZ" sz="2400" dirty="0" err="1">
                <a:latin typeface="Calibri" panose="020F0502020204030204" pitchFamily="34" charset="0"/>
              </a:rPr>
              <a:t>dalším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latin typeface="Calibri" panose="020F0502020204030204" pitchFamily="34" charset="0"/>
              </a:rPr>
              <a:t>zemím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latin typeface="Calibri" panose="020F0502020204030204" pitchFamily="34" charset="0"/>
              </a:rPr>
              <a:t>přibližně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b="1" dirty="0">
                <a:latin typeface="Calibri" panose="020F0502020204030204" pitchFamily="34" charset="0"/>
              </a:rPr>
              <a:t>12 </a:t>
            </a:r>
            <a:r>
              <a:rPr lang="en-US" altLang="cs-CZ" sz="2400" b="1" dirty="0" err="1">
                <a:latin typeface="Calibri" panose="020F0502020204030204" pitchFamily="34" charset="0"/>
              </a:rPr>
              <a:t>miliard</a:t>
            </a:r>
            <a:r>
              <a:rPr lang="en-US" altLang="cs-CZ" sz="2400" b="1" dirty="0"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latin typeface="Calibri" panose="020F0502020204030204" pitchFamily="34" charset="0"/>
              </a:rPr>
              <a:t>eur.</a:t>
            </a:r>
            <a:r>
              <a:rPr lang="en-US" altLang="cs-CZ" sz="2400" dirty="0">
                <a:latin typeface="Calibri" panose="020F0502020204030204" pitchFamily="34" charset="0"/>
              </a:rPr>
              <a:t> USD - </a:t>
            </a:r>
            <a:r>
              <a:rPr lang="en-US" altLang="cs-CZ" sz="2400" dirty="0" err="1">
                <a:latin typeface="Calibri" panose="020F0502020204030204" pitchFamily="34" charset="0"/>
              </a:rPr>
              <a:t>trvaly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latin typeface="Calibri" panose="020F0502020204030204" pitchFamily="34" charset="0"/>
              </a:rPr>
              <a:t>na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latin typeface="Calibri" panose="020F0502020204030204" pitchFamily="34" charset="0"/>
              </a:rPr>
              <a:t>jejich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b="1" dirty="0" err="1">
                <a:latin typeface="Calibri" panose="020F0502020204030204" pitchFamily="34" charset="0"/>
              </a:rPr>
              <a:t>splacení</a:t>
            </a:r>
            <a:r>
              <a:rPr lang="en-US" altLang="cs-CZ" sz="2400" dirty="0">
                <a:latin typeface="Calibri" panose="020F0502020204030204" pitchFamily="34" charset="0"/>
              </a:rPr>
              <a:t> (</a:t>
            </a:r>
            <a:r>
              <a:rPr lang="en-US" altLang="cs-CZ" sz="2400" dirty="0" err="1">
                <a:latin typeface="Calibri" panose="020F0502020204030204" pitchFamily="34" charset="0"/>
              </a:rPr>
              <a:t>součást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dirty="0" err="1" smtClean="0">
                <a:latin typeface="Calibri" panose="020F0502020204030204" pitchFamily="34" charset="0"/>
              </a:rPr>
              <a:t>izolacionismu</a:t>
            </a:r>
            <a:r>
              <a:rPr lang="en-US" altLang="cs-CZ" sz="2400" dirty="0" smtClean="0">
                <a:latin typeface="Calibri" panose="020F0502020204030204" pitchFamily="34" charset="0"/>
              </a:rPr>
              <a:t>/US</a:t>
            </a:r>
            <a:r>
              <a:rPr lang="cs-CZ" altLang="cs-CZ" sz="2400" dirty="0" smtClean="0">
                <a:latin typeface="Calibri" panose="020F0502020204030204" pitchFamily="34" charset="0"/>
              </a:rPr>
              <a:t> free-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riding</a:t>
            </a:r>
            <a:r>
              <a:rPr lang="en-US" altLang="cs-CZ" sz="2400" dirty="0" smtClean="0">
                <a:latin typeface="Calibri" panose="020F0502020204030204" pitchFamily="34" charset="0"/>
              </a:rPr>
              <a:t>);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cs-CZ" sz="2400" b="1" dirty="0" smtClean="0">
                <a:latin typeface="Calibri" panose="020F0502020204030204" pitchFamily="34" charset="0"/>
              </a:rPr>
              <a:t>UK</a:t>
            </a:r>
            <a:r>
              <a:rPr lang="en-US" altLang="cs-CZ" sz="2400" dirty="0" smtClean="0">
                <a:latin typeface="Calibri" panose="020F0502020204030204" pitchFamily="34" charset="0"/>
              </a:rPr>
              <a:t> </a:t>
            </a:r>
            <a:r>
              <a:rPr lang="en-US" altLang="cs-CZ" sz="2400" dirty="0">
                <a:latin typeface="Calibri" panose="020F0502020204030204" pitchFamily="34" charset="0"/>
              </a:rPr>
              <a:t>a </a:t>
            </a:r>
            <a:r>
              <a:rPr lang="en-US" altLang="cs-CZ" sz="2400" dirty="0" err="1">
                <a:latin typeface="Calibri" panose="020F0502020204030204" pitchFamily="34" charset="0"/>
              </a:rPr>
              <a:t>zejména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b="1" dirty="0">
                <a:latin typeface="Calibri" panose="020F0502020204030204" pitchFamily="34" charset="0"/>
              </a:rPr>
              <a:t>FRA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latin typeface="Calibri" panose="020F0502020204030204" pitchFamily="34" charset="0"/>
              </a:rPr>
              <a:t>plánovaly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latin typeface="Calibri" panose="020F0502020204030204" pitchFamily="34" charset="0"/>
              </a:rPr>
              <a:t>získat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latin typeface="Calibri" panose="020F0502020204030204" pitchFamily="34" charset="0"/>
              </a:rPr>
              <a:t>peníze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latin typeface="Calibri" panose="020F0502020204030204" pitchFamily="34" charset="0"/>
              </a:rPr>
              <a:t>prostřednictvím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b="1" dirty="0" err="1">
                <a:latin typeface="Calibri" panose="020F0502020204030204" pitchFamily="34" charset="0"/>
              </a:rPr>
              <a:t>reparací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latin typeface="Calibri" panose="020F0502020204030204" pitchFamily="34" charset="0"/>
              </a:rPr>
              <a:t>vymáhaných</a:t>
            </a:r>
            <a:r>
              <a:rPr lang="en-US" altLang="cs-CZ" sz="2400" dirty="0">
                <a:latin typeface="Calibri" panose="020F0502020204030204" pitchFamily="34" charset="0"/>
              </a:rPr>
              <a:t> od </a:t>
            </a:r>
            <a:r>
              <a:rPr lang="cs-CZ" altLang="cs-CZ" sz="2400" dirty="0" smtClean="0">
                <a:latin typeface="Calibri" panose="020F0502020204030204" pitchFamily="34" charset="0"/>
              </a:rPr>
              <a:t>GER</a:t>
            </a:r>
            <a:r>
              <a:rPr lang="en-US" altLang="cs-CZ" sz="2400" dirty="0" smtClean="0">
                <a:latin typeface="Calibri" panose="020F0502020204030204" pitchFamily="34" charset="0"/>
              </a:rPr>
              <a:t> </a:t>
            </a:r>
            <a:r>
              <a:rPr lang="en-US" altLang="cs-CZ" sz="2400" dirty="0">
                <a:latin typeface="Calibri" panose="020F0502020204030204" pitchFamily="34" charset="0"/>
              </a:rPr>
              <a:t>(</a:t>
            </a:r>
            <a:r>
              <a:rPr lang="en-US" altLang="cs-CZ" sz="2400" b="1" dirty="0">
                <a:latin typeface="Calibri" panose="020F0502020204030204" pitchFamily="34" charset="0"/>
              </a:rPr>
              <a:t>33 </a:t>
            </a:r>
            <a:r>
              <a:rPr lang="en-US" altLang="cs-CZ" sz="2400" b="1" dirty="0" err="1">
                <a:latin typeface="Calibri" panose="020F0502020204030204" pitchFamily="34" charset="0"/>
              </a:rPr>
              <a:t>mld</a:t>
            </a:r>
            <a:r>
              <a:rPr lang="en-US" altLang="cs-CZ" sz="2400" b="1" dirty="0">
                <a:latin typeface="Calibri" panose="020F0502020204030204" pitchFamily="34" charset="0"/>
              </a:rPr>
              <a:t>. USD</a:t>
            </a:r>
            <a:r>
              <a:rPr lang="en-US" altLang="cs-CZ" sz="2400" dirty="0">
                <a:latin typeface="Calibri" panose="020F0502020204030204" pitchFamily="34" charset="0"/>
              </a:rPr>
              <a:t>) - </a:t>
            </a:r>
            <a:r>
              <a:rPr lang="en-US" altLang="cs-CZ" sz="2400" dirty="0" err="1">
                <a:latin typeface="Calibri" panose="020F0502020204030204" pitchFamily="34" charset="0"/>
              </a:rPr>
              <a:t>nereálné</a:t>
            </a:r>
            <a:r>
              <a:rPr lang="en-US" altLang="cs-CZ" sz="2400" dirty="0">
                <a:latin typeface="Calibri" panose="020F0502020204030204" pitchFamily="34" charset="0"/>
              </a:rPr>
              <a:t> (</a:t>
            </a:r>
            <a:r>
              <a:rPr lang="en-US" altLang="cs-CZ" sz="2400" b="1" dirty="0">
                <a:latin typeface="Calibri" panose="020F0502020204030204" pitchFamily="34" charset="0"/>
              </a:rPr>
              <a:t>FRA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latin typeface="Calibri" panose="020F0502020204030204" pitchFamily="34" charset="0"/>
              </a:rPr>
              <a:t>obsadila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b="1" dirty="0" err="1">
                <a:latin typeface="Calibri" panose="020F0502020204030204" pitchFamily="34" charset="0"/>
              </a:rPr>
              <a:t>Porúří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b="1" dirty="0">
                <a:latin typeface="Calibri" panose="020F0502020204030204" pitchFamily="34" charset="0"/>
              </a:rPr>
              <a:t>1923-25</a:t>
            </a:r>
            <a:r>
              <a:rPr lang="en-US" altLang="cs-CZ" sz="2400" dirty="0">
                <a:latin typeface="Calibri" panose="020F0502020204030204" pitchFamily="34" charset="0"/>
              </a:rPr>
              <a:t>) - </a:t>
            </a:r>
            <a:r>
              <a:rPr lang="en-US" altLang="cs-CZ" sz="2400" dirty="0" err="1">
                <a:latin typeface="Calibri" panose="020F0502020204030204" pitchFamily="34" charset="0"/>
              </a:rPr>
              <a:t>zaplatily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latin typeface="Calibri" panose="020F0502020204030204" pitchFamily="34" charset="0"/>
              </a:rPr>
              <a:t>maximálně</a:t>
            </a:r>
            <a:r>
              <a:rPr lang="en-US" altLang="cs-CZ" sz="2400" dirty="0">
                <a:latin typeface="Calibri" panose="020F0502020204030204" pitchFamily="34" charset="0"/>
              </a:rPr>
              <a:t> 25 </a:t>
            </a:r>
            <a:r>
              <a:rPr lang="en-US" altLang="cs-CZ" sz="2400" dirty="0" smtClean="0">
                <a:latin typeface="Calibri" panose="020F0502020204030204" pitchFamily="34" charset="0"/>
              </a:rPr>
              <a:t>%;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cs-CZ" sz="2400" dirty="0" err="1" smtClean="0">
                <a:latin typeface="Calibri" panose="020F0502020204030204" pitchFamily="34" charset="0"/>
              </a:rPr>
              <a:t>Mírov</a:t>
            </a:r>
            <a:r>
              <a:rPr lang="cs-CZ" altLang="cs-CZ" sz="2400" dirty="0" smtClean="0">
                <a:latin typeface="Calibri" panose="020F0502020204030204" pitchFamily="34" charset="0"/>
              </a:rPr>
              <a:t>ý</a:t>
            </a:r>
            <a:r>
              <a:rPr lang="en-US" altLang="cs-CZ" sz="2400" dirty="0" smtClean="0">
                <a:latin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</a:rPr>
              <a:t>systém</a:t>
            </a:r>
            <a:r>
              <a:rPr lang="en-US" altLang="cs-CZ" sz="2400" dirty="0" smtClean="0">
                <a:latin typeface="Calibri" panose="020F0502020204030204" pitchFamily="34" charset="0"/>
              </a:rPr>
              <a:t> </a:t>
            </a:r>
            <a:r>
              <a:rPr lang="en-US" altLang="cs-CZ" sz="2400" dirty="0" err="1" smtClean="0">
                <a:latin typeface="Calibri" panose="020F0502020204030204" pitchFamily="34" charset="0"/>
              </a:rPr>
              <a:t>nezajistil</a:t>
            </a:r>
            <a:r>
              <a:rPr lang="en-US" altLang="cs-CZ" sz="2400" dirty="0" smtClean="0"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latin typeface="Calibri" panose="020F0502020204030204" pitchFamily="34" charset="0"/>
              </a:rPr>
              <a:t>dostatečné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latin typeface="Calibri" panose="020F0502020204030204" pitchFamily="34" charset="0"/>
              </a:rPr>
              <a:t>prostředky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latin typeface="Calibri" panose="020F0502020204030204" pitchFamily="34" charset="0"/>
              </a:rPr>
              <a:t>na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latin typeface="Calibri" panose="020F0502020204030204" pitchFamily="34" charset="0"/>
              </a:rPr>
              <a:t>hospodářskou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latin typeface="Calibri" panose="020F0502020204030204" pitchFamily="34" charset="0"/>
              </a:rPr>
              <a:t>obnovu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latin typeface="Calibri" panose="020F0502020204030204" pitchFamily="34" charset="0"/>
              </a:rPr>
              <a:t>Evropy</a:t>
            </a:r>
            <a:r>
              <a:rPr lang="en-US" altLang="cs-CZ" sz="2400" dirty="0" smtClean="0">
                <a:latin typeface="Calibri" panose="020F0502020204030204" pitchFamily="34" charset="0"/>
              </a:rPr>
              <a:t>;</a:t>
            </a:r>
            <a:endParaRPr lang="en-US" altLang="cs-CZ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4233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lphahistory.com/weimarrepublic/wp-content/uploads/frenchsoldierruhr19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357" y="652383"/>
            <a:ext cx="4185161" cy="516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ccupation of the Ruhr - Wiki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2" y="633950"/>
            <a:ext cx="7534275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4409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>
            <a:extLst>
              <a:ext uri="{FF2B5EF4-FFF2-40B4-BE49-F238E27FC236}">
                <a16:creationId xmlns:a16="http://schemas.microsoft.com/office/drawing/2014/main" id="{A0F6CA60-1BA0-4CA6-A027-36F2D6AF8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291" y="532806"/>
            <a:ext cx="10737129" cy="5539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tabLst>
                <a:tab pos="1371600" algn="l"/>
              </a:tabLs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371600" algn="l"/>
              </a:tabLs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3716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3716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3716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716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716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716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716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8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Střední a východní Evropa</a:t>
            </a:r>
            <a:r>
              <a:rPr lang="en-US" altLang="cs-CZ" sz="28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800" dirty="0">
                <a:solidFill>
                  <a:srgbClr val="0070C0"/>
                </a:solidFill>
                <a:latin typeface="Calibri" panose="020F0502020204030204" pitchFamily="34" charset="0"/>
              </a:rPr>
              <a:t>(DCs) </a:t>
            </a:r>
            <a:r>
              <a:rPr lang="cs-CZ" altLang="cs-CZ" sz="28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– Dlužnický problém</a:t>
            </a:r>
            <a:endParaRPr lang="en-US" altLang="cs-CZ" sz="28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cs-CZ" sz="800" b="1" dirty="0">
                <a:latin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1800" dirty="0" smtClean="0">
                <a:latin typeface="Calibri" panose="020F0502020204030204" pitchFamily="34" charset="0"/>
              </a:rPr>
              <a:t>CEE se </a:t>
            </a:r>
            <a:r>
              <a:rPr lang="cs-CZ" altLang="cs-CZ" sz="1800" dirty="0">
                <a:latin typeface="Calibri" panose="020F0502020204030204" pitchFamily="34" charset="0"/>
              </a:rPr>
              <a:t>při prodeji svých </a:t>
            </a:r>
            <a:r>
              <a:rPr lang="cs-CZ" altLang="cs-CZ" sz="1800" b="1" dirty="0">
                <a:latin typeface="Calibri" panose="020F0502020204030204" pitchFamily="34" charset="0"/>
              </a:rPr>
              <a:t>primárních</a:t>
            </a:r>
            <a:r>
              <a:rPr lang="cs-CZ" altLang="cs-CZ" sz="1800" dirty="0">
                <a:latin typeface="Calibri" panose="020F0502020204030204" pitchFamily="34" charset="0"/>
              </a:rPr>
              <a:t> produktů spoléhala na </a:t>
            </a:r>
            <a:r>
              <a:rPr lang="cs-CZ" altLang="cs-CZ" sz="1800" b="1" dirty="0">
                <a:latin typeface="Calibri" panose="020F0502020204030204" pitchFamily="34" charset="0"/>
              </a:rPr>
              <a:t>světové trhy </a:t>
            </a:r>
            <a:r>
              <a:rPr lang="cs-CZ" altLang="cs-CZ" sz="1800" dirty="0">
                <a:latin typeface="Calibri" panose="020F0502020204030204" pitchFamily="34" charset="0"/>
              </a:rPr>
              <a:t>+ při rozvoji byla </a:t>
            </a:r>
            <a:r>
              <a:rPr lang="cs-CZ" altLang="cs-CZ" sz="1800" b="1" dirty="0">
                <a:latin typeface="Calibri" panose="020F0502020204030204" pitchFamily="34" charset="0"/>
              </a:rPr>
              <a:t>závislá</a:t>
            </a:r>
            <a:r>
              <a:rPr lang="cs-CZ" altLang="cs-CZ" sz="1800" dirty="0">
                <a:latin typeface="Calibri" panose="020F0502020204030204" pitchFamily="34" charset="0"/>
              </a:rPr>
              <a:t> na </a:t>
            </a:r>
            <a:r>
              <a:rPr lang="cs-CZ" altLang="cs-CZ" sz="1800" b="1" dirty="0">
                <a:latin typeface="Calibri" panose="020F0502020204030204" pitchFamily="34" charset="0"/>
              </a:rPr>
              <a:t>dováženém kapitálu</a:t>
            </a:r>
            <a:r>
              <a:rPr lang="cs-CZ" altLang="cs-CZ" sz="1800" dirty="0">
                <a:latin typeface="Calibri" panose="020F0502020204030204" pitchFamily="34" charset="0"/>
              </a:rPr>
              <a:t>;</a:t>
            </a:r>
          </a:p>
          <a:p>
            <a:pPr lvl="1" eaLnBrk="1" hangingPunct="1">
              <a:spcBef>
                <a:spcPct val="0"/>
              </a:spcBef>
              <a:defRPr/>
            </a:pPr>
            <a:r>
              <a:rPr lang="cs-CZ" altLang="cs-CZ" sz="1400" dirty="0">
                <a:latin typeface="Calibri" panose="020F0502020204030204" pitchFamily="34" charset="0"/>
              </a:rPr>
              <a:t>Konec 20. let 20. století: </a:t>
            </a:r>
            <a:r>
              <a:rPr lang="cs-CZ" altLang="cs-CZ" sz="1400" b="1" dirty="0">
                <a:latin typeface="Calibri" panose="020F0502020204030204" pitchFamily="34" charset="0"/>
              </a:rPr>
              <a:t>západní trhy </a:t>
            </a:r>
            <a:r>
              <a:rPr lang="cs-CZ" altLang="cs-CZ" sz="1400" dirty="0">
                <a:latin typeface="Calibri" panose="020F0502020204030204" pitchFamily="34" charset="0"/>
              </a:rPr>
              <a:t>byly </a:t>
            </a:r>
            <a:r>
              <a:rPr lang="cs-CZ" altLang="cs-CZ" sz="1400" b="1" dirty="0">
                <a:latin typeface="Calibri" panose="020F0502020204030204" pitchFamily="34" charset="0"/>
              </a:rPr>
              <a:t>méně otevřené </a:t>
            </a:r>
            <a:r>
              <a:rPr lang="cs-CZ" altLang="cs-CZ" sz="1400" dirty="0">
                <a:latin typeface="Calibri" panose="020F0502020204030204" pitchFamily="34" charset="0"/>
              </a:rPr>
              <a:t>a obchodní </a:t>
            </a:r>
            <a:r>
              <a:rPr lang="cs-CZ" altLang="cs-CZ" sz="1400" b="1" dirty="0">
                <a:latin typeface="Calibri" panose="020F0502020204030204" pitchFamily="34" charset="0"/>
              </a:rPr>
              <a:t>podmínky</a:t>
            </a:r>
            <a:r>
              <a:rPr lang="cs-CZ" altLang="cs-CZ" sz="1400" dirty="0">
                <a:latin typeface="Calibri" panose="020F0502020204030204" pitchFamily="34" charset="0"/>
              </a:rPr>
              <a:t> se obracely </a:t>
            </a:r>
            <a:r>
              <a:rPr lang="cs-CZ" altLang="cs-CZ" sz="1400" b="1" dirty="0">
                <a:latin typeface="Calibri" panose="020F0502020204030204" pitchFamily="34" charset="0"/>
              </a:rPr>
              <a:t>proti</a:t>
            </a:r>
            <a:r>
              <a:rPr lang="cs-CZ" altLang="cs-CZ" sz="1400" dirty="0">
                <a:latin typeface="Calibri" panose="020F0502020204030204" pitchFamily="34" charset="0"/>
              </a:rPr>
              <a:t> </a:t>
            </a:r>
            <a:r>
              <a:rPr lang="cs-CZ" altLang="cs-CZ" sz="1400" b="1" dirty="0">
                <a:latin typeface="Calibri" panose="020F0502020204030204" pitchFamily="34" charset="0"/>
              </a:rPr>
              <a:t>prvovýrobcům</a:t>
            </a:r>
            <a:r>
              <a:rPr lang="cs-CZ" altLang="cs-CZ" sz="1400" dirty="0">
                <a:latin typeface="Calibri" panose="020F0502020204030204" pitchFamily="34" charset="0"/>
              </a:rPr>
              <a:t> (1925-1929 </a:t>
            </a:r>
            <a:r>
              <a:rPr lang="cs-CZ" altLang="cs-CZ" sz="1400" b="1" dirty="0">
                <a:latin typeface="Calibri" panose="020F0502020204030204" pitchFamily="34" charset="0"/>
              </a:rPr>
              <a:t>ceny</a:t>
            </a:r>
            <a:r>
              <a:rPr lang="cs-CZ" altLang="cs-CZ" sz="1400" dirty="0">
                <a:latin typeface="Calibri" panose="020F0502020204030204" pitchFamily="34" charset="0"/>
              </a:rPr>
              <a:t> zemědělských produktů </a:t>
            </a:r>
            <a:r>
              <a:rPr lang="cs-CZ" altLang="cs-CZ" sz="1400" b="1" dirty="0">
                <a:latin typeface="Calibri" panose="020F0502020204030204" pitchFamily="34" charset="0"/>
              </a:rPr>
              <a:t>o 30 % nižší</a:t>
            </a:r>
            <a:r>
              <a:rPr lang="cs-CZ" altLang="cs-CZ" sz="1400" dirty="0">
                <a:latin typeface="Calibri" panose="020F0502020204030204" pitchFamily="34" charset="0"/>
              </a:rPr>
              <a:t>, zásoby vzrostly o 75 %);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cs-CZ" sz="10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8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Zadlužení</a:t>
            </a:r>
            <a:endParaRPr lang="en-US" altLang="cs-CZ" sz="28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1800" dirty="0" smtClean="0">
                <a:latin typeface="Calibri" panose="020F0502020204030204" pitchFamily="34" charset="0"/>
              </a:rPr>
              <a:t>CEE se </a:t>
            </a:r>
            <a:r>
              <a:rPr lang="cs-CZ" altLang="cs-CZ" sz="1800" dirty="0">
                <a:latin typeface="Calibri" panose="020F0502020204030204" pitchFamily="34" charset="0"/>
              </a:rPr>
              <a:t>při </a:t>
            </a:r>
            <a:r>
              <a:rPr lang="cs-CZ" altLang="cs-CZ" sz="1800" b="1" dirty="0">
                <a:latin typeface="Calibri" panose="020F0502020204030204" pitchFamily="34" charset="0"/>
              </a:rPr>
              <a:t>vyrovnávání</a:t>
            </a:r>
            <a:r>
              <a:rPr lang="cs-CZ" altLang="cs-CZ" sz="1800" dirty="0">
                <a:latin typeface="Calibri" panose="020F0502020204030204" pitchFamily="34" charset="0"/>
              </a:rPr>
              <a:t> </a:t>
            </a:r>
            <a:r>
              <a:rPr lang="cs-CZ" altLang="cs-CZ" sz="1800" b="1" dirty="0" smtClean="0">
                <a:latin typeface="Calibri" panose="020F0502020204030204" pitchFamily="34" charset="0"/>
              </a:rPr>
              <a:t>bilance</a:t>
            </a:r>
            <a:r>
              <a:rPr lang="cs-CZ" altLang="cs-CZ" sz="1800" dirty="0" smtClean="0">
                <a:latin typeface="Calibri" panose="020F0502020204030204" pitchFamily="34" charset="0"/>
              </a:rPr>
              <a:t> do </a:t>
            </a:r>
            <a:r>
              <a:rPr lang="cs-CZ" altLang="cs-CZ" sz="1800" dirty="0">
                <a:latin typeface="Calibri" panose="020F0502020204030204" pitchFamily="34" charset="0"/>
              </a:rPr>
              <a:t>značné míry spoléhala na </a:t>
            </a:r>
            <a:r>
              <a:rPr lang="cs-CZ" altLang="cs-CZ" sz="1800" b="1" dirty="0">
                <a:latin typeface="Calibri" panose="020F0502020204030204" pitchFamily="34" charset="0"/>
              </a:rPr>
              <a:t>dovoz kapitálu</a:t>
            </a:r>
            <a:r>
              <a:rPr lang="cs-CZ" altLang="cs-CZ" sz="1800" dirty="0">
                <a:latin typeface="Calibri" panose="020F0502020204030204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1800" dirty="0">
                <a:latin typeface="Calibri" panose="020F0502020204030204" pitchFamily="34" charset="0"/>
              </a:rPr>
              <a:t>HUN, POL, BUL, JUG - polovina </a:t>
            </a:r>
            <a:r>
              <a:rPr lang="cs-CZ" altLang="cs-CZ" sz="1800" b="1" dirty="0" smtClean="0">
                <a:latin typeface="Calibri" panose="020F0502020204030204" pitchFamily="34" charset="0"/>
              </a:rPr>
              <a:t>přílivu kapitálu</a:t>
            </a:r>
            <a:r>
              <a:rPr lang="cs-CZ" altLang="cs-CZ" sz="1800" dirty="0" smtClean="0">
                <a:latin typeface="Calibri" panose="020F0502020204030204" pitchFamily="34" charset="0"/>
              </a:rPr>
              <a:t> na </a:t>
            </a:r>
            <a:r>
              <a:rPr lang="cs-CZ" altLang="cs-CZ" sz="1800" b="1" dirty="0">
                <a:latin typeface="Calibri" panose="020F0502020204030204" pitchFamily="34" charset="0"/>
              </a:rPr>
              <a:t>pokrytí</a:t>
            </a:r>
            <a:r>
              <a:rPr lang="cs-CZ" altLang="cs-CZ" sz="1800" dirty="0">
                <a:latin typeface="Calibri" panose="020F0502020204030204" pitchFamily="34" charset="0"/>
              </a:rPr>
              <a:t> </a:t>
            </a:r>
            <a:r>
              <a:rPr lang="cs-CZ" altLang="cs-CZ" sz="1800" b="1" dirty="0">
                <a:latin typeface="Calibri" panose="020F0502020204030204" pitchFamily="34" charset="0"/>
              </a:rPr>
              <a:t>obchodního deficitu</a:t>
            </a:r>
            <a:r>
              <a:rPr lang="cs-CZ" altLang="cs-CZ" sz="1800" dirty="0">
                <a:latin typeface="Calibri" panose="020F0502020204030204" pitchFamily="34" charset="0"/>
              </a:rPr>
              <a:t>, většina </a:t>
            </a:r>
            <a:r>
              <a:rPr lang="cs-CZ" altLang="cs-CZ" sz="1800" b="1" dirty="0">
                <a:latin typeface="Calibri" panose="020F0502020204030204" pitchFamily="34" charset="0"/>
              </a:rPr>
              <a:t>zbytku</a:t>
            </a:r>
            <a:r>
              <a:rPr lang="cs-CZ" altLang="cs-CZ" sz="1800" dirty="0">
                <a:latin typeface="Calibri" panose="020F0502020204030204" pitchFamily="34" charset="0"/>
              </a:rPr>
              <a:t> na pokrytí zahraničního </a:t>
            </a:r>
            <a:r>
              <a:rPr lang="cs-CZ" altLang="cs-CZ" sz="1800" b="1" dirty="0">
                <a:latin typeface="Calibri" panose="020F0502020204030204" pitchFamily="34" charset="0"/>
              </a:rPr>
              <a:t>dluhu</a:t>
            </a:r>
            <a:r>
              <a:rPr lang="cs-CZ" altLang="cs-CZ" sz="1800" dirty="0">
                <a:latin typeface="Calibri" panose="020F0502020204030204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1800" dirty="0">
                <a:latin typeface="Calibri" panose="020F0502020204030204" pitchFamily="34" charset="0"/>
              </a:rPr>
              <a:t>Do roku 1929 příliv sotva stačil na pokrytí úrokových plateb a dividend;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1800" b="1" dirty="0">
                <a:latin typeface="Calibri" panose="020F0502020204030204" pitchFamily="34" charset="0"/>
              </a:rPr>
              <a:t>Německo</a:t>
            </a:r>
            <a:r>
              <a:rPr lang="cs-CZ" altLang="cs-CZ" sz="1800" dirty="0">
                <a:latin typeface="Calibri" panose="020F0502020204030204" pitchFamily="34" charset="0"/>
              </a:rPr>
              <a:t>: </a:t>
            </a:r>
            <a:r>
              <a:rPr lang="cs-CZ" altLang="cs-CZ" sz="1800" b="1" dirty="0">
                <a:latin typeface="Calibri" panose="020F0502020204030204" pitchFamily="34" charset="0"/>
              </a:rPr>
              <a:t>velký dlužník </a:t>
            </a:r>
            <a:r>
              <a:rPr lang="cs-CZ" altLang="cs-CZ" sz="1800" dirty="0">
                <a:latin typeface="Calibri" panose="020F0502020204030204" pitchFamily="34" charset="0"/>
              </a:rPr>
              <a:t>- komplikované reparační platby</a:t>
            </a:r>
            <a:r>
              <a:rPr lang="cs-CZ" altLang="cs-CZ" sz="1800" dirty="0" smtClean="0">
                <a:latin typeface="Calibri" panose="020F0502020204030204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  <a:defRPr/>
            </a:pPr>
            <a:endParaRPr lang="cs-CZ" altLang="cs-CZ" sz="18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1800" dirty="0">
                <a:latin typeface="Calibri" panose="020F0502020204030204" pitchFamily="34" charset="0"/>
              </a:rPr>
              <a:t>Válečné dluhy + reparace + oslabení cen komodit + obchodní deficity + ...</a:t>
            </a:r>
            <a:r>
              <a:rPr lang="cs-CZ" altLang="cs-CZ" sz="1800" b="1" dirty="0">
                <a:latin typeface="Calibri" panose="020F0502020204030204" pitchFamily="34" charset="0"/>
              </a:rPr>
              <a:t>odčerpání</a:t>
            </a:r>
            <a:r>
              <a:rPr lang="cs-CZ" altLang="cs-CZ" sz="1800" dirty="0">
                <a:latin typeface="Calibri" panose="020F0502020204030204" pitchFamily="34" charset="0"/>
              </a:rPr>
              <a:t> prostředků zpět </a:t>
            </a:r>
            <a:r>
              <a:rPr lang="cs-CZ" altLang="cs-CZ" sz="1800" b="1" dirty="0">
                <a:latin typeface="Calibri" panose="020F0502020204030204" pitchFamily="34" charset="0"/>
              </a:rPr>
              <a:t>do New Yorku </a:t>
            </a:r>
            <a:r>
              <a:rPr lang="cs-CZ" altLang="cs-CZ" sz="1800" dirty="0">
                <a:latin typeface="Calibri" panose="020F0502020204030204" pitchFamily="34" charset="0"/>
              </a:rPr>
              <a:t>v důsledku </a:t>
            </a:r>
            <a:r>
              <a:rPr lang="cs-CZ" altLang="cs-CZ" sz="1800" b="1" dirty="0">
                <a:latin typeface="Calibri" panose="020F0502020204030204" pitchFamily="34" charset="0"/>
              </a:rPr>
              <a:t>boomu</a:t>
            </a:r>
            <a:r>
              <a:rPr lang="cs-CZ" altLang="cs-CZ" sz="1800" dirty="0">
                <a:latin typeface="Calibri" panose="020F0502020204030204" pitchFamily="34" charset="0"/>
              </a:rPr>
              <a:t> na americkém akciovém trhu -&gt; </a:t>
            </a:r>
            <a:r>
              <a:rPr lang="cs-CZ" altLang="cs-CZ" sz="1800" b="1" dirty="0">
                <a:latin typeface="Calibri" panose="020F0502020204030204" pitchFamily="34" charset="0"/>
              </a:rPr>
              <a:t>nedostatek USD</a:t>
            </a:r>
            <a:r>
              <a:rPr lang="cs-CZ" altLang="cs-CZ" sz="1800" dirty="0" smtClean="0">
                <a:latin typeface="Calibri" panose="020F0502020204030204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1800" b="1" dirty="0" smtClean="0">
                <a:latin typeface="Calibri" panose="020F0502020204030204" pitchFamily="34" charset="0"/>
              </a:rPr>
              <a:t>USA</a:t>
            </a:r>
            <a:r>
              <a:rPr lang="cs-CZ" altLang="cs-CZ" sz="1800" dirty="0" smtClean="0">
                <a:latin typeface="Calibri" panose="020F0502020204030204" pitchFamily="34" charset="0"/>
              </a:rPr>
              <a:t> </a:t>
            </a:r>
            <a:r>
              <a:rPr lang="cs-CZ" altLang="cs-CZ" sz="1800" b="1" dirty="0">
                <a:latin typeface="Calibri" panose="020F0502020204030204" pitchFamily="34" charset="0"/>
              </a:rPr>
              <a:t>omezily</a:t>
            </a:r>
            <a:r>
              <a:rPr lang="cs-CZ" altLang="cs-CZ" sz="1800" dirty="0">
                <a:latin typeface="Calibri" panose="020F0502020204030204" pitchFamily="34" charset="0"/>
              </a:rPr>
              <a:t> poskytování </a:t>
            </a:r>
            <a:r>
              <a:rPr lang="cs-CZ" altLang="cs-CZ" sz="1800" b="1" dirty="0">
                <a:latin typeface="Calibri" panose="020F0502020204030204" pitchFamily="34" charset="0"/>
              </a:rPr>
              <a:t>úvěrů</a:t>
            </a:r>
            <a:r>
              <a:rPr lang="cs-CZ" altLang="cs-CZ" sz="1800" dirty="0">
                <a:latin typeface="Calibri" panose="020F0502020204030204" pitchFamily="34" charset="0"/>
              </a:rPr>
              <a:t> 1928 (zpřísnění měnové politiky za účelem </a:t>
            </a:r>
            <a:r>
              <a:rPr lang="cs-CZ" altLang="cs-CZ" sz="1800" b="1" dirty="0">
                <a:latin typeface="Calibri" panose="020F0502020204030204" pitchFamily="34" charset="0"/>
              </a:rPr>
              <a:t>kontroly</a:t>
            </a:r>
            <a:r>
              <a:rPr lang="cs-CZ" altLang="cs-CZ" sz="1800" dirty="0">
                <a:latin typeface="Calibri" panose="020F0502020204030204" pitchFamily="34" charset="0"/>
              </a:rPr>
              <a:t> boomu na </a:t>
            </a:r>
            <a:r>
              <a:rPr lang="cs-CZ" altLang="cs-CZ" sz="1800" b="1" dirty="0">
                <a:latin typeface="Calibri" panose="020F0502020204030204" pitchFamily="34" charset="0"/>
              </a:rPr>
              <a:t>burze</a:t>
            </a:r>
            <a:r>
              <a:rPr lang="cs-CZ" altLang="cs-CZ" sz="1800" dirty="0">
                <a:latin typeface="Calibri" panose="020F0502020204030204" pitchFamily="34" charset="0"/>
              </a:rPr>
              <a:t>), </a:t>
            </a:r>
            <a:r>
              <a:rPr lang="cs-CZ" altLang="cs-CZ" sz="1800" b="1" dirty="0">
                <a:latin typeface="Calibri" panose="020F0502020204030204" pitchFamily="34" charset="0"/>
              </a:rPr>
              <a:t>příliv</a:t>
            </a:r>
            <a:r>
              <a:rPr lang="cs-CZ" altLang="cs-CZ" sz="1800" dirty="0">
                <a:latin typeface="Calibri" panose="020F0502020204030204" pitchFamily="34" charset="0"/>
              </a:rPr>
              <a:t> kapitálu </a:t>
            </a:r>
            <a:r>
              <a:rPr lang="cs-CZ" altLang="cs-CZ" sz="1800" b="1" dirty="0">
                <a:latin typeface="Calibri" panose="020F0502020204030204" pitchFamily="34" charset="0"/>
              </a:rPr>
              <a:t>do</a:t>
            </a:r>
            <a:r>
              <a:rPr lang="cs-CZ" altLang="cs-CZ" sz="1800" dirty="0">
                <a:latin typeface="Calibri" panose="020F0502020204030204" pitchFamily="34" charset="0"/>
              </a:rPr>
              <a:t> východní </a:t>
            </a:r>
            <a:r>
              <a:rPr lang="cs-CZ" altLang="cs-CZ" sz="1800" b="1" dirty="0">
                <a:latin typeface="Calibri" panose="020F0502020204030204" pitchFamily="34" charset="0"/>
              </a:rPr>
              <a:t>Evropy</a:t>
            </a:r>
            <a:r>
              <a:rPr lang="cs-CZ" altLang="cs-CZ" sz="1800" dirty="0">
                <a:latin typeface="Calibri" panose="020F0502020204030204" pitchFamily="34" charset="0"/>
              </a:rPr>
              <a:t> se </a:t>
            </a:r>
            <a:r>
              <a:rPr lang="cs-CZ" altLang="cs-CZ" sz="1800" b="1" dirty="0">
                <a:latin typeface="Calibri" panose="020F0502020204030204" pitchFamily="34" charset="0"/>
              </a:rPr>
              <a:t>zastavil</a:t>
            </a:r>
            <a:r>
              <a:rPr lang="cs-CZ" altLang="cs-CZ" sz="1800" dirty="0">
                <a:latin typeface="Calibri" panose="020F0502020204030204" pitchFamily="34" charset="0"/>
              </a:rPr>
              <a:t>, do </a:t>
            </a:r>
            <a:r>
              <a:rPr lang="cs-CZ" altLang="cs-CZ" sz="1800" dirty="0" smtClean="0">
                <a:latin typeface="Calibri" panose="020F0502020204030204" pitchFamily="34" charset="0"/>
              </a:rPr>
              <a:t>GER </a:t>
            </a:r>
            <a:r>
              <a:rPr lang="cs-CZ" altLang="cs-CZ" sz="1800" dirty="0">
                <a:latin typeface="Calibri" panose="020F0502020204030204" pitchFamily="34" charset="0"/>
              </a:rPr>
              <a:t>se snížil na polovinu</a:t>
            </a:r>
            <a:r>
              <a:rPr lang="cs-CZ" altLang="cs-CZ" sz="1800" dirty="0" smtClean="0">
                <a:latin typeface="Calibri" panose="020F0502020204030204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1800" b="1" dirty="0" smtClean="0">
                <a:latin typeface="Calibri" panose="020F0502020204030204" pitchFamily="34" charset="0"/>
              </a:rPr>
              <a:t>Německo</a:t>
            </a:r>
            <a:r>
              <a:rPr lang="cs-CZ" altLang="cs-CZ" sz="1800" dirty="0" smtClean="0">
                <a:latin typeface="Calibri" panose="020F0502020204030204" pitchFamily="34" charset="0"/>
              </a:rPr>
              <a:t> </a:t>
            </a:r>
            <a:r>
              <a:rPr lang="cs-CZ" altLang="cs-CZ" sz="1800" dirty="0">
                <a:latin typeface="Calibri" panose="020F0502020204030204" pitchFamily="34" charset="0"/>
              </a:rPr>
              <a:t>- zkušenost s </a:t>
            </a:r>
            <a:r>
              <a:rPr lang="cs-CZ" altLang="cs-CZ" sz="1800" b="1" dirty="0">
                <a:latin typeface="Calibri" panose="020F0502020204030204" pitchFamily="34" charset="0"/>
              </a:rPr>
              <a:t>inflací</a:t>
            </a:r>
            <a:r>
              <a:rPr lang="cs-CZ" altLang="cs-CZ" sz="1800" dirty="0">
                <a:latin typeface="Calibri" panose="020F0502020204030204" pitchFamily="34" charset="0"/>
              </a:rPr>
              <a:t> - Říšská banka po </a:t>
            </a:r>
            <a:r>
              <a:rPr lang="cs-CZ" altLang="cs-CZ" sz="1800" b="1" dirty="0">
                <a:latin typeface="Calibri" panose="020F0502020204030204" pitchFamily="34" charset="0"/>
              </a:rPr>
              <a:t>zpřísnění</a:t>
            </a:r>
            <a:r>
              <a:rPr lang="cs-CZ" altLang="cs-CZ" sz="1800" dirty="0">
                <a:latin typeface="Calibri" panose="020F0502020204030204" pitchFamily="34" charset="0"/>
              </a:rPr>
              <a:t> měnové politiky - při </a:t>
            </a:r>
            <a:r>
              <a:rPr lang="cs-CZ" altLang="cs-CZ" sz="1800" b="1" dirty="0">
                <a:latin typeface="Calibri" panose="020F0502020204030204" pitchFamily="34" charset="0"/>
              </a:rPr>
              <a:t>nástupu deprese </a:t>
            </a:r>
            <a:r>
              <a:rPr lang="cs-CZ" altLang="cs-CZ" sz="1800" dirty="0">
                <a:latin typeface="Calibri" panose="020F0502020204030204" pitchFamily="34" charset="0"/>
              </a:rPr>
              <a:t>se systém </a:t>
            </a:r>
            <a:r>
              <a:rPr lang="cs-CZ" altLang="cs-CZ" sz="1800" b="1" dirty="0">
                <a:latin typeface="Calibri" panose="020F0502020204030204" pitchFamily="34" charset="0"/>
              </a:rPr>
              <a:t>rozpadl</a:t>
            </a:r>
            <a:r>
              <a:rPr lang="cs-CZ" altLang="cs-CZ" sz="1800" dirty="0">
                <a:latin typeface="Calibri" panose="020F0502020204030204" pitchFamily="34" charset="0"/>
              </a:rPr>
              <a:t>; </a:t>
            </a:r>
            <a:endParaRPr lang="en-US" altLang="cs-CZ" sz="1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1691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/>
          </p:nvPr>
        </p:nvGraphicFramePr>
        <p:xfrm>
          <a:off x="2624958" y="836697"/>
          <a:ext cx="6624738" cy="5472623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7326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5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57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31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57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57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57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 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Potraviny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Průmyslové zboží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0070C0"/>
                          </a:solidFill>
                          <a:effectLst/>
                        </a:rPr>
                        <a:t>1913</a:t>
                      </a:r>
                      <a:endParaRPr lang="cs-CZ" sz="16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70C0"/>
                          </a:solidFill>
                          <a:effectLst/>
                        </a:rPr>
                        <a:t>1927</a:t>
                      </a:r>
                      <a:endParaRPr lang="cs-CZ" sz="1600" b="1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70C0"/>
                          </a:solidFill>
                          <a:effectLst/>
                        </a:rPr>
                        <a:t>1931</a:t>
                      </a:r>
                      <a:endParaRPr lang="cs-CZ" sz="1600" b="1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70C0"/>
                          </a:solidFill>
                          <a:effectLst/>
                        </a:rPr>
                        <a:t>1913</a:t>
                      </a:r>
                      <a:endParaRPr lang="cs-CZ" sz="1600" b="1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70C0"/>
                          </a:solidFill>
                          <a:effectLst/>
                        </a:rPr>
                        <a:t>1927</a:t>
                      </a:r>
                      <a:endParaRPr lang="cs-CZ" sz="1600" b="1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0070C0"/>
                          </a:solidFill>
                          <a:effectLst/>
                        </a:rPr>
                        <a:t>1931</a:t>
                      </a:r>
                      <a:endParaRPr lang="cs-CZ" sz="16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Belgie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25,5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11,8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23,7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9,5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11,6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13,0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Bulharsko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24,7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79,0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133,0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19,5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75,0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effectLst/>
                        </a:rPr>
                        <a:t>90,0</a:t>
                      </a:r>
                      <a:endParaRPr lang="cs-CZ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Československo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29,1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36,3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84,0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19,3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35,8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effectLst/>
                        </a:rPr>
                        <a:t>36,5</a:t>
                      </a:r>
                      <a:endParaRPr lang="cs-CZ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Finsko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49,0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57,5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102,0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37,6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17,8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22,7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Francie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29,2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19,1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53,0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16,3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25,8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29,0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Itálie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22,0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24,5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66,0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14,6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28,3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effectLst/>
                        </a:rPr>
                        <a:t>41,8</a:t>
                      </a:r>
                      <a:endParaRPr lang="cs-CZ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Jugoslávie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31,6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43,7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75,0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18,0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28,0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effectLst/>
                        </a:rPr>
                        <a:t>32,8</a:t>
                      </a:r>
                      <a:endParaRPr lang="cs-CZ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Maďarsko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29,1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31,5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60,0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19,3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31,8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effectLst/>
                        </a:rPr>
                        <a:t>42,6</a:t>
                      </a:r>
                      <a:endParaRPr lang="cs-CZ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Německo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21,8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27,4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82,5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10,0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19,0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18,3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Polsko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69,4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72,0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110,0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85,0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55,6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effectLst/>
                        </a:rPr>
                        <a:t>52,0</a:t>
                      </a:r>
                      <a:endParaRPr lang="cs-CZ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Rakousko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29,1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16,5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59,5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19,3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21,0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27,7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Rumunsko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34,7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45,6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87,5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25,5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48,5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effectLst/>
                        </a:rPr>
                        <a:t>55,0</a:t>
                      </a:r>
                      <a:endParaRPr lang="cs-CZ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Španělsko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41,5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45,2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80,5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42,5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62,7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effectLst/>
                        </a:rPr>
                        <a:t>75,5</a:t>
                      </a:r>
                      <a:endParaRPr lang="cs-CZ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Švédsko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24,2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21,5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39,0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24,5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20,8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23,5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Švýcarsko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14,7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21,5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42,2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9,3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17,6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22,0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821066" y="263406"/>
            <a:ext cx="91149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20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Cla v evropských zemích 1913 – 1931</a:t>
            </a:r>
            <a:r>
              <a:rPr lang="cs-CZ" sz="20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 (</a:t>
            </a:r>
            <a:r>
              <a:rPr lang="cs-CZ" sz="2000" dirty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ad </a:t>
            </a:r>
            <a:r>
              <a:rPr lang="cs-CZ" sz="2000" dirty="0" err="1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valorem</a:t>
            </a:r>
            <a:r>
              <a:rPr lang="cs-CZ" sz="2000" dirty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cs-CZ" sz="20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ekvivalenty v procentech)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899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0070C0"/>
                </a:solidFill>
                <a:latin typeface="+mn-lt"/>
              </a:rPr>
              <a:t>Hospodářská krize </a:t>
            </a:r>
            <a:r>
              <a:rPr lang="cs-CZ" sz="3200" b="1" dirty="0">
                <a:latin typeface="+mn-lt"/>
              </a:rPr>
              <a:t>ve světové ekonomice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9302" y="1217190"/>
            <a:ext cx="11001081" cy="630932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cs-CZ" sz="2000" dirty="0" smtClean="0"/>
              <a:t>Monetární </a:t>
            </a:r>
            <a:r>
              <a:rPr lang="cs-CZ" sz="2000" dirty="0"/>
              <a:t>expanze + úvěrový boom – </a:t>
            </a:r>
            <a:r>
              <a:rPr lang="cs-CZ" sz="2000" b="1" dirty="0"/>
              <a:t>akciová</a:t>
            </a:r>
            <a:r>
              <a:rPr lang="cs-CZ" sz="2000" dirty="0"/>
              <a:t> a nemovitostní </a:t>
            </a:r>
            <a:r>
              <a:rPr lang="cs-CZ" sz="2000" b="1" dirty="0"/>
              <a:t>bublina</a:t>
            </a:r>
            <a:r>
              <a:rPr lang="cs-CZ" sz="2000" dirty="0"/>
              <a:t> v </a:t>
            </a:r>
            <a:r>
              <a:rPr lang="cs-CZ" sz="2000" b="1" dirty="0"/>
              <a:t>US</a:t>
            </a:r>
            <a:r>
              <a:rPr lang="cs-CZ" sz="2000" dirty="0"/>
              <a:t> – FED restrikce černý čtvrtek 24.10.1929 (</a:t>
            </a:r>
            <a:r>
              <a:rPr lang="cs-CZ" sz="2000" b="1" dirty="0"/>
              <a:t>krach </a:t>
            </a:r>
            <a:r>
              <a:rPr lang="cs-CZ" sz="2000" b="1" dirty="0">
                <a:solidFill>
                  <a:srgbClr val="0070C0"/>
                </a:solidFill>
              </a:rPr>
              <a:t>NY burzy</a:t>
            </a:r>
            <a:r>
              <a:rPr lang="cs-CZ" sz="2000" dirty="0"/>
              <a:t>);</a:t>
            </a:r>
          </a:p>
          <a:p>
            <a:pPr>
              <a:spcBef>
                <a:spcPts val="0"/>
              </a:spcBef>
            </a:pPr>
            <a:r>
              <a:rPr lang="cs-CZ" sz="2000" b="1" dirty="0"/>
              <a:t>Pokles</a:t>
            </a:r>
            <a:r>
              <a:rPr lang="cs-CZ" sz="2000" dirty="0"/>
              <a:t> </a:t>
            </a:r>
            <a:r>
              <a:rPr lang="cs-CZ" sz="2000" b="1" dirty="0">
                <a:solidFill>
                  <a:srgbClr val="0070C0"/>
                </a:solidFill>
              </a:rPr>
              <a:t>peněžní zásoby </a:t>
            </a:r>
            <a:r>
              <a:rPr lang="cs-CZ" sz="2000" dirty="0"/>
              <a:t>1929-1932 o </a:t>
            </a:r>
            <a:r>
              <a:rPr lang="cs-CZ" sz="2000" b="1" dirty="0"/>
              <a:t>třetinu</a:t>
            </a:r>
            <a:r>
              <a:rPr lang="cs-CZ" sz="2000" dirty="0"/>
              <a:t> (FED), </a:t>
            </a:r>
            <a:r>
              <a:rPr lang="cs-CZ" sz="2000" b="1" dirty="0"/>
              <a:t>pády bank</a:t>
            </a:r>
            <a:r>
              <a:rPr lang="cs-CZ" sz="2000" dirty="0"/>
              <a:t>; </a:t>
            </a:r>
          </a:p>
          <a:p>
            <a:pPr>
              <a:spcBef>
                <a:spcPts val="0"/>
              </a:spcBef>
            </a:pPr>
            <a:endParaRPr lang="cs-CZ" sz="600" dirty="0"/>
          </a:p>
          <a:p>
            <a:pPr>
              <a:spcBef>
                <a:spcPts val="0"/>
              </a:spcBef>
            </a:pPr>
            <a:r>
              <a:rPr lang="cs-CZ" sz="2000" b="1" dirty="0">
                <a:solidFill>
                  <a:srgbClr val="0070C0"/>
                </a:solidFill>
              </a:rPr>
              <a:t>S-H</a:t>
            </a:r>
            <a:r>
              <a:rPr lang="cs-CZ" sz="2000" b="1" dirty="0"/>
              <a:t> </a:t>
            </a:r>
            <a:r>
              <a:rPr lang="cs-CZ" sz="2000" dirty="0"/>
              <a:t>sazebník </a:t>
            </a:r>
            <a:r>
              <a:rPr lang="cs-CZ" sz="2000" b="1" dirty="0"/>
              <a:t>následován</a:t>
            </a:r>
            <a:r>
              <a:rPr lang="cs-CZ" sz="2000" dirty="0"/>
              <a:t> </a:t>
            </a:r>
            <a:r>
              <a:rPr lang="cs-CZ" sz="2000" b="1" dirty="0"/>
              <a:t>Evropou</a:t>
            </a:r>
            <a:r>
              <a:rPr lang="cs-CZ" sz="2000" dirty="0"/>
              <a:t> – pád </a:t>
            </a:r>
            <a:r>
              <a:rPr lang="cs-CZ" sz="2000" b="1" dirty="0" err="1">
                <a:solidFill>
                  <a:srgbClr val="0070C0"/>
                </a:solidFill>
              </a:rPr>
              <a:t>Creditanstalt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b="1" dirty="0">
                <a:solidFill>
                  <a:srgbClr val="0070C0"/>
                </a:solidFill>
              </a:rPr>
              <a:t>1931</a:t>
            </a:r>
            <a:r>
              <a:rPr lang="cs-CZ" sz="2000" dirty="0"/>
              <a:t>; </a:t>
            </a:r>
            <a:r>
              <a:rPr lang="cs-CZ" sz="2000" b="1" dirty="0"/>
              <a:t>bankrot</a:t>
            </a:r>
            <a:r>
              <a:rPr lang="cs-CZ" sz="2000" dirty="0"/>
              <a:t> US </a:t>
            </a:r>
            <a:r>
              <a:rPr lang="cs-CZ" sz="2000" b="1" dirty="0"/>
              <a:t>farmářů</a:t>
            </a:r>
            <a:r>
              <a:rPr lang="cs-CZ" sz="2000" dirty="0"/>
              <a:t> – </a:t>
            </a:r>
            <a:r>
              <a:rPr lang="cs-CZ" sz="2000" b="1" dirty="0"/>
              <a:t>runy</a:t>
            </a:r>
            <a:r>
              <a:rPr lang="cs-CZ" sz="2000" dirty="0"/>
              <a:t> na banky;</a:t>
            </a:r>
          </a:p>
          <a:p>
            <a:pPr>
              <a:spcBef>
                <a:spcPts val="0"/>
              </a:spcBef>
            </a:pPr>
            <a:r>
              <a:rPr lang="cs-CZ" sz="2000" dirty="0"/>
              <a:t>Snížení objemu </a:t>
            </a:r>
            <a:r>
              <a:rPr lang="cs-CZ" sz="2000" b="1" dirty="0"/>
              <a:t>zahraničních </a:t>
            </a:r>
            <a:r>
              <a:rPr lang="cs-CZ" sz="2000" b="1" dirty="0">
                <a:solidFill>
                  <a:srgbClr val="0070C0"/>
                </a:solidFill>
              </a:rPr>
              <a:t>půjček</a:t>
            </a:r>
            <a:r>
              <a:rPr lang="cs-CZ" sz="2000" b="1" dirty="0"/>
              <a:t> </a:t>
            </a:r>
            <a:r>
              <a:rPr lang="cs-CZ" sz="2000" dirty="0"/>
              <a:t>z </a:t>
            </a:r>
            <a:r>
              <a:rPr lang="cs-CZ" sz="2000" b="1" dirty="0"/>
              <a:t>1,5mld 1930 </a:t>
            </a:r>
            <a:r>
              <a:rPr lang="cs-CZ" sz="2000" dirty="0"/>
              <a:t>na </a:t>
            </a:r>
            <a:r>
              <a:rPr lang="cs-CZ" sz="2000" b="1" dirty="0"/>
              <a:t>30mil</a:t>
            </a:r>
            <a:r>
              <a:rPr lang="cs-CZ" sz="2000" dirty="0"/>
              <a:t>. 1931; </a:t>
            </a:r>
            <a:r>
              <a:rPr lang="cs-CZ" sz="2000" b="1" dirty="0"/>
              <a:t>GER</a:t>
            </a:r>
            <a:r>
              <a:rPr lang="cs-CZ" sz="2000" dirty="0"/>
              <a:t> – obrácení toku peněz a </a:t>
            </a:r>
            <a:r>
              <a:rPr lang="cs-CZ" sz="2000" b="1" dirty="0"/>
              <a:t>kolaps</a:t>
            </a:r>
            <a:r>
              <a:rPr lang="cs-CZ" sz="2000" dirty="0"/>
              <a:t> </a:t>
            </a:r>
            <a:r>
              <a:rPr lang="cs-CZ" sz="2000" b="1" dirty="0"/>
              <a:t>bankovního systému</a:t>
            </a:r>
            <a:r>
              <a:rPr lang="cs-CZ" sz="2000" dirty="0"/>
              <a:t>;</a:t>
            </a:r>
          </a:p>
          <a:p>
            <a:pPr>
              <a:spcBef>
                <a:spcPts val="0"/>
              </a:spcBef>
            </a:pPr>
            <a:endParaRPr lang="cs-CZ" sz="600" dirty="0"/>
          </a:p>
          <a:p>
            <a:pPr>
              <a:spcBef>
                <a:spcPts val="0"/>
              </a:spcBef>
            </a:pPr>
            <a:r>
              <a:rPr lang="cs-CZ" sz="2000" b="1" dirty="0"/>
              <a:t>Nevídaná krize </a:t>
            </a:r>
            <a:r>
              <a:rPr lang="cs-CZ" sz="2000" dirty="0"/>
              <a:t>– </a:t>
            </a:r>
            <a:r>
              <a:rPr lang="cs-CZ" sz="2000" b="1" dirty="0">
                <a:solidFill>
                  <a:srgbClr val="0070C0"/>
                </a:solidFill>
              </a:rPr>
              <a:t>nezaměstnanost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dirty="0"/>
              <a:t>nejvyšší v sektorech s minimálními alternativami (zemědělství, hornictví, dřevo) – </a:t>
            </a:r>
            <a:r>
              <a:rPr lang="cs-CZ" sz="2000" b="1" dirty="0"/>
              <a:t>podpory</a:t>
            </a:r>
            <a:r>
              <a:rPr lang="cs-CZ" sz="2000" dirty="0"/>
              <a:t> jen jako pojištění pro členy odborů – hlad (charita); (Tab.)</a:t>
            </a:r>
          </a:p>
          <a:p>
            <a:pPr>
              <a:spcBef>
                <a:spcPts val="0"/>
              </a:spcBef>
            </a:pPr>
            <a:endParaRPr lang="cs-CZ" sz="600" dirty="0"/>
          </a:p>
          <a:p>
            <a:pPr>
              <a:spcBef>
                <a:spcPts val="0"/>
              </a:spcBef>
            </a:pPr>
            <a:r>
              <a:rPr lang="cs-CZ" sz="2000" b="1" dirty="0">
                <a:solidFill>
                  <a:srgbClr val="0070C0"/>
                </a:solidFill>
              </a:rPr>
              <a:t>Mezinárodní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b="1" dirty="0">
                <a:solidFill>
                  <a:srgbClr val="0070C0"/>
                </a:solidFill>
              </a:rPr>
              <a:t>obchod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dirty="0"/>
              <a:t>spadl na </a:t>
            </a:r>
            <a:r>
              <a:rPr lang="cs-CZ" sz="2000" b="1" dirty="0"/>
              <a:t>třetinu</a:t>
            </a:r>
            <a:r>
              <a:rPr lang="cs-CZ" sz="2000" dirty="0"/>
              <a:t> nominálně a reálně o třetinu;</a:t>
            </a:r>
          </a:p>
          <a:p>
            <a:pPr>
              <a:spcBef>
                <a:spcPts val="0"/>
              </a:spcBef>
            </a:pPr>
            <a:endParaRPr lang="cs-CZ" sz="800" dirty="0"/>
          </a:p>
          <a:p>
            <a:pPr>
              <a:spcBef>
                <a:spcPts val="0"/>
              </a:spcBef>
            </a:pPr>
            <a:r>
              <a:rPr lang="cs-CZ" sz="2000" b="1" dirty="0" err="1">
                <a:solidFill>
                  <a:srgbClr val="0070C0"/>
                </a:solidFill>
              </a:rPr>
              <a:t>DCs</a:t>
            </a:r>
            <a:r>
              <a:rPr lang="cs-CZ" sz="2000" dirty="0"/>
              <a:t> – </a:t>
            </a:r>
            <a:r>
              <a:rPr lang="cs-CZ" sz="2000" b="1" dirty="0"/>
              <a:t>pokles</a:t>
            </a:r>
            <a:r>
              <a:rPr lang="cs-CZ" sz="2000" dirty="0"/>
              <a:t> </a:t>
            </a:r>
            <a:r>
              <a:rPr lang="cs-CZ" sz="2000" b="1" dirty="0"/>
              <a:t>poptávky</a:t>
            </a:r>
            <a:r>
              <a:rPr lang="cs-CZ" sz="2000" dirty="0"/>
              <a:t> po </a:t>
            </a:r>
            <a:r>
              <a:rPr lang="cs-CZ" sz="2000" b="1" dirty="0"/>
              <a:t>koloniálním</a:t>
            </a:r>
            <a:r>
              <a:rPr lang="cs-CZ" sz="2000" dirty="0"/>
              <a:t> zboží a </a:t>
            </a:r>
            <a:r>
              <a:rPr lang="cs-CZ" sz="2000" b="1" dirty="0"/>
              <a:t>surovinách</a:t>
            </a:r>
            <a:r>
              <a:rPr lang="cs-CZ" sz="2000" dirty="0"/>
              <a:t> (káva -53%, vlna -72%, hovězí -53% kaučuk -84%, čaj -62%); </a:t>
            </a:r>
            <a:r>
              <a:rPr lang="cs-CZ" sz="2000" b="1" dirty="0"/>
              <a:t>propady exportních příjmů </a:t>
            </a:r>
            <a:r>
              <a:rPr lang="cs-CZ" sz="2000" dirty="0"/>
              <a:t>v </a:t>
            </a:r>
            <a:r>
              <a:rPr lang="cs-CZ" sz="2000" b="1" dirty="0"/>
              <a:t>LATAM</a:t>
            </a:r>
            <a:r>
              <a:rPr lang="cs-CZ" sz="2000" dirty="0"/>
              <a:t> a </a:t>
            </a:r>
            <a:r>
              <a:rPr lang="cs-CZ" sz="2000" b="1" dirty="0"/>
              <a:t>Asii</a:t>
            </a:r>
            <a:r>
              <a:rPr lang="cs-CZ" sz="2000" dirty="0"/>
              <a:t> o 50%, </a:t>
            </a:r>
            <a:r>
              <a:rPr lang="cs-CZ" sz="2000" b="1" dirty="0"/>
              <a:t>Číně</a:t>
            </a:r>
            <a:r>
              <a:rPr lang="cs-CZ" sz="2000" dirty="0"/>
              <a:t> 75%, </a:t>
            </a:r>
            <a:r>
              <a:rPr lang="cs-CZ" sz="2000" b="1" dirty="0"/>
              <a:t>Africe</a:t>
            </a:r>
            <a:r>
              <a:rPr lang="cs-CZ" sz="2000" dirty="0"/>
              <a:t> o 40%; deflace vedla k zvýšení dluhové služby- </a:t>
            </a:r>
            <a:r>
              <a:rPr lang="cs-CZ" sz="2000" b="1" dirty="0"/>
              <a:t>bankroty</a:t>
            </a:r>
            <a:r>
              <a:rPr lang="cs-CZ" sz="2000" dirty="0"/>
              <a:t> (kromě ARG celá LATAM);</a:t>
            </a:r>
          </a:p>
          <a:p>
            <a:pPr>
              <a:spcBef>
                <a:spcPts val="0"/>
              </a:spcBef>
            </a:pPr>
            <a:endParaRPr lang="cs-CZ" sz="600" dirty="0"/>
          </a:p>
          <a:p>
            <a:pPr>
              <a:spcBef>
                <a:spcPts val="0"/>
              </a:spcBef>
            </a:pPr>
            <a:r>
              <a:rPr lang="cs-CZ" sz="2000" dirty="0"/>
              <a:t>Poměr </a:t>
            </a:r>
            <a:r>
              <a:rPr lang="cs-CZ" sz="2000" b="1" dirty="0" err="1">
                <a:solidFill>
                  <a:srgbClr val="0070C0"/>
                </a:solidFill>
              </a:rPr>
              <a:t>exp</a:t>
            </a:r>
            <a:r>
              <a:rPr lang="cs-CZ" sz="2000" b="1" dirty="0">
                <a:solidFill>
                  <a:srgbClr val="0070C0"/>
                </a:solidFill>
              </a:rPr>
              <a:t>/HDP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dirty="0"/>
              <a:t>klesl </a:t>
            </a:r>
            <a:r>
              <a:rPr lang="cs-CZ" sz="2000" b="1" dirty="0"/>
              <a:t>ze 7,9% </a:t>
            </a:r>
            <a:r>
              <a:rPr lang="cs-CZ" sz="2000" dirty="0"/>
              <a:t>1913 na </a:t>
            </a:r>
            <a:r>
              <a:rPr lang="cs-CZ" sz="2000" b="1" dirty="0"/>
              <a:t>5,5%</a:t>
            </a:r>
            <a:r>
              <a:rPr lang="cs-CZ" sz="2000" dirty="0"/>
              <a:t> 1950; pro </a:t>
            </a:r>
            <a:r>
              <a:rPr lang="cs-CZ" sz="2000" b="1" dirty="0"/>
              <a:t>ZE</a:t>
            </a:r>
            <a:r>
              <a:rPr lang="cs-CZ" sz="2000" dirty="0"/>
              <a:t> byl </a:t>
            </a:r>
            <a:r>
              <a:rPr lang="cs-CZ" sz="2000" b="1" dirty="0"/>
              <a:t>8,7% </a:t>
            </a:r>
            <a:r>
              <a:rPr lang="cs-CZ" sz="2000" dirty="0"/>
              <a:t>(1950) nižší než 1913 (14,1%) i 1870 (8,8%);</a:t>
            </a:r>
          </a:p>
        </p:txBody>
      </p:sp>
    </p:spTree>
    <p:extLst>
      <p:ext uri="{BB962C8B-B14F-4D97-AF65-F5344CB8AC3E}">
        <p14:creationId xmlns:p14="http://schemas.microsoft.com/office/powerpoint/2010/main" val="32020428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iie.com/images/noland0298-fig1.gif">
            <a:extLst>
              <a:ext uri="{FF2B5EF4-FFF2-40B4-BE49-F238E27FC236}">
                <a16:creationId xmlns:a16="http://schemas.microsoft.com/office/drawing/2014/main" id="{4FC3B3A8-63C7-4F55-A802-27AA15940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277813"/>
            <a:ext cx="5113338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55500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/>
          </p:nvPr>
        </p:nvGraphicFramePr>
        <p:xfrm>
          <a:off x="3359697" y="980729"/>
          <a:ext cx="5544615" cy="5229391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411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33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33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33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3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 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1929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1930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1931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1932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739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Průmyslová produkce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Svět (bez SSSR)</a:t>
                      </a:r>
                      <a:endParaRPr lang="cs-CZ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87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75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64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Evropa (bez SSSR)</a:t>
                      </a:r>
                      <a:endParaRPr lang="cs-CZ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92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81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72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Severní Amerika</a:t>
                      </a:r>
                      <a:endParaRPr lang="cs-CZ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81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68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54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739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Potraviny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Svět </a:t>
                      </a:r>
                      <a:endParaRPr lang="cs-CZ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102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>
                          <a:effectLst/>
                        </a:rPr>
                        <a:t>Evropa (bez SSSR)</a:t>
                      </a:r>
                      <a:endParaRPr lang="cs-CZ" sz="18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100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99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102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104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Severní Amerika</a:t>
                      </a:r>
                      <a:endParaRPr lang="cs-CZ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100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102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103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0739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Suroviny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>
                          <a:effectLst/>
                        </a:rPr>
                        <a:t>Svět </a:t>
                      </a:r>
                      <a:endParaRPr lang="cs-CZ" sz="18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94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85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75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>
                          <a:effectLst/>
                        </a:rPr>
                        <a:t>Evropa (bez SSSR)</a:t>
                      </a:r>
                      <a:endParaRPr lang="cs-CZ" sz="18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90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82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73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Severní Amerika</a:t>
                      </a:r>
                      <a:endParaRPr lang="cs-CZ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90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80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64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0739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Světové ceny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>
                          <a:effectLst/>
                        </a:rPr>
                        <a:t>Potraviny</a:t>
                      </a:r>
                      <a:endParaRPr lang="cs-CZ" sz="18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84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66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85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>
                          <a:effectLst/>
                        </a:rPr>
                        <a:t>Suroviny</a:t>
                      </a:r>
                      <a:endParaRPr lang="cs-CZ" sz="18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82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59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44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Výrobky</a:t>
                      </a:r>
                      <a:endParaRPr lang="cs-CZ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94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78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64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35760" y="404664"/>
            <a:ext cx="46137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20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Světová produkce a ceny</a:t>
            </a:r>
            <a:r>
              <a:rPr lang="cs-CZ" sz="20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 (1929=100)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8074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/>
          </p:nvPr>
        </p:nvGraphicFramePr>
        <p:xfrm>
          <a:off x="1991544" y="1772816"/>
          <a:ext cx="7635034" cy="3816424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618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84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84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4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84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84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84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849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849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77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1927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1928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1929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1930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1931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1932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1933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1934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1935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Francie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79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91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89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FF0000"/>
                          </a:solidFill>
                          <a:effectLst/>
                        </a:rPr>
                        <a:t>69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77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71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67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Německo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102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99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100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86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68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FF0000"/>
                          </a:solidFill>
                          <a:effectLst/>
                        </a:rPr>
                        <a:t>53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61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94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Itálie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92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100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92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78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FF0000"/>
                          </a:solidFill>
                          <a:effectLst/>
                        </a:rPr>
                        <a:t>67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74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81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92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Japonsko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83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90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95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92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FF0000"/>
                          </a:solidFill>
                          <a:effectLst/>
                        </a:rPr>
                        <a:t>98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113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129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142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Polsko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87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82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70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FF0000"/>
                          </a:solidFill>
                          <a:effectLst/>
                        </a:rPr>
                        <a:t>54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56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63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66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7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Británie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96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94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92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84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FF0000"/>
                          </a:solidFill>
                          <a:effectLst/>
                        </a:rPr>
                        <a:t>84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88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99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106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7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Spojené státy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89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93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81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68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FF0000"/>
                          </a:solidFill>
                          <a:effectLst/>
                        </a:rPr>
                        <a:t>54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64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66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76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503713" y="1029433"/>
            <a:ext cx="54537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28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Průmyslová výroba</a:t>
            </a:r>
            <a:r>
              <a:rPr lang="cs-CZ" sz="28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 (1929=100)</a:t>
            </a:r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3559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explorepahistory.com/kora/files/1/2/1-2-115F-25-ExplorePAHistory-a0k7o4-a_3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116633"/>
            <a:ext cx="8667669" cy="650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984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F2AA76F-D057-4514-8AA1-90565D24E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046" y="655816"/>
            <a:ext cx="10241532" cy="6079635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C4E499A8-B41B-4155-A1E0-B4A81906BC35}"/>
              </a:ext>
            </a:extLst>
          </p:cNvPr>
          <p:cNvSpPr/>
          <p:nvPr/>
        </p:nvSpPr>
        <p:spPr>
          <a:xfrm>
            <a:off x="1212035" y="122549"/>
            <a:ext cx="10241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323248"/>
                </a:solidFill>
                <a:effectLst/>
                <a:latin typeface="Arial" panose="020B0604020202020204" pitchFamily="34" charset="0"/>
              </a:rPr>
              <a:t>West Dakota</a:t>
            </a:r>
            <a:r>
              <a:rPr lang="cs-CZ" b="0" i="0" dirty="0">
                <a:solidFill>
                  <a:srgbClr val="323248"/>
                </a:solidFill>
                <a:effectLst/>
                <a:latin typeface="Arial" panose="020B0604020202020204" pitchFamily="34" charset="0"/>
              </a:rPr>
              <a:t> 1878 – sklizeň pšenice </a:t>
            </a:r>
            <a:r>
              <a:rPr lang="cs-CZ" dirty="0">
                <a:solidFill>
                  <a:srgbClr val="323248"/>
                </a:solidFill>
                <a:latin typeface="Arial" panose="020B0604020202020204" pitchFamily="34" charset="0"/>
              </a:rPr>
              <a:t>za využití parní mlátičky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63591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bdélník 1">
            <a:extLst>
              <a:ext uri="{FF2B5EF4-FFF2-40B4-BE49-F238E27FC236}">
                <a16:creationId xmlns:a16="http://schemas.microsoft.com/office/drawing/2014/main" id="{63C5309A-8077-47F9-A75E-1B1788BB7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089" y="1028700"/>
            <a:ext cx="7705725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cs-CZ" sz="2400" i="1">
                <a:latin typeface="Calibri" panose="020F0502020204030204" pitchFamily="34" charset="0"/>
              </a:rPr>
              <a:t>Norman Davies (1996)</a:t>
            </a:r>
            <a:r>
              <a:rPr lang="en-US" altLang="cs-CZ" sz="2400">
                <a:latin typeface="Calibri" panose="020F0502020204030204" pitchFamily="34" charset="0"/>
              </a:rPr>
              <a:t>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cs-CZ" sz="240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Calibri" panose="020F0502020204030204" pitchFamily="34" charset="0"/>
              </a:rPr>
              <a:t>“The effects of the Depression were psychological and political as well as purely economic.  Everyone from banker to bellboy was perplexed. The </a:t>
            </a:r>
            <a:r>
              <a:rPr lang="en-US" altLang="cs-CZ" sz="2400" b="1">
                <a:latin typeface="Calibri" panose="020F0502020204030204" pitchFamily="34" charset="0"/>
              </a:rPr>
              <a:t>Great War </a:t>
            </a:r>
            <a:r>
              <a:rPr lang="en-US" altLang="cs-CZ" sz="2400">
                <a:latin typeface="Calibri" panose="020F0502020204030204" pitchFamily="34" charset="0"/>
              </a:rPr>
              <a:t>had brought death and destruction; but it had also brought a purpose to life and full employment. </a:t>
            </a:r>
            <a:r>
              <a:rPr lang="en-US" altLang="cs-CZ" sz="2400" b="1">
                <a:latin typeface="Calibri" panose="020F0502020204030204" pitchFamily="34" charset="0"/>
              </a:rPr>
              <a:t>Peace</a:t>
            </a:r>
            <a:r>
              <a:rPr lang="en-US" altLang="cs-CZ" sz="2400">
                <a:latin typeface="Calibri" panose="020F0502020204030204" pitchFamily="34" charset="0"/>
              </a:rPr>
              <a:t> appeared to bring neither.  There were men who said life amidst the danger and comradeship of the trenches was preferable to life on the dole.”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b="1" dirty="0">
                <a:latin typeface="+mn-lt"/>
              </a:rPr>
              <a:t>Rozpad evropského </a:t>
            </a:r>
            <a:r>
              <a:rPr lang="cs-CZ" sz="3600" b="1" dirty="0">
                <a:solidFill>
                  <a:srgbClr val="0070C0"/>
                </a:solidFill>
                <a:latin typeface="+mn-lt"/>
              </a:rPr>
              <a:t>koloniálního systému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1278" y="1052736"/>
            <a:ext cx="10972800" cy="547260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cs-CZ" sz="2000" b="1" dirty="0"/>
              <a:t>Otřes</a:t>
            </a:r>
            <a:r>
              <a:rPr lang="cs-CZ" sz="2000" dirty="0"/>
              <a:t> </a:t>
            </a:r>
            <a:r>
              <a:rPr lang="cs-CZ" sz="2000" b="1" dirty="0"/>
              <a:t>důvěry</a:t>
            </a:r>
            <a:r>
              <a:rPr lang="cs-CZ" sz="2000" dirty="0"/>
              <a:t> v mezinárodní hospodářský systém – </a:t>
            </a:r>
            <a:r>
              <a:rPr lang="cs-CZ" sz="2000" b="1" dirty="0"/>
              <a:t>oslabení liberálních skupin</a:t>
            </a:r>
            <a:r>
              <a:rPr lang="cs-CZ" sz="2000" dirty="0"/>
              <a:t>; </a:t>
            </a:r>
          </a:p>
          <a:p>
            <a:pPr lvl="1">
              <a:spcBef>
                <a:spcPts val="0"/>
              </a:spcBef>
            </a:pPr>
            <a:r>
              <a:rPr lang="cs-CZ" sz="1800" b="1" dirty="0"/>
              <a:t>vytvoření</a:t>
            </a:r>
            <a:r>
              <a:rPr lang="cs-CZ" sz="1800" dirty="0"/>
              <a:t> </a:t>
            </a:r>
            <a:r>
              <a:rPr lang="cs-CZ" sz="1800" b="1" dirty="0"/>
              <a:t>bloků</a:t>
            </a:r>
            <a:r>
              <a:rPr lang="cs-CZ" sz="1800" dirty="0"/>
              <a:t> (Imperiální systém preferencí GB; Itálie – Etiopie; GER – SVE; JAP – Asie);</a:t>
            </a:r>
          </a:p>
          <a:p>
            <a:pPr lvl="1">
              <a:spcBef>
                <a:spcPts val="0"/>
              </a:spcBef>
            </a:pPr>
            <a:r>
              <a:rPr lang="cs-CZ" sz="1800" b="1" dirty="0"/>
              <a:t>SSSR</a:t>
            </a:r>
            <a:r>
              <a:rPr lang="cs-CZ" sz="1800" dirty="0"/>
              <a:t> </a:t>
            </a:r>
            <a:r>
              <a:rPr lang="cs-CZ" sz="1800" b="1" dirty="0"/>
              <a:t>nepřátelský</a:t>
            </a:r>
            <a:r>
              <a:rPr lang="cs-CZ" sz="1800" dirty="0"/>
              <a:t> a </a:t>
            </a:r>
            <a:r>
              <a:rPr lang="cs-CZ" sz="1800" b="1" dirty="0"/>
              <a:t>nespolupracuje</a:t>
            </a:r>
            <a:r>
              <a:rPr lang="cs-CZ" sz="1800" dirty="0"/>
              <a:t>; </a:t>
            </a:r>
          </a:p>
          <a:p>
            <a:pPr lvl="1">
              <a:spcBef>
                <a:spcPts val="0"/>
              </a:spcBef>
            </a:pPr>
            <a:r>
              <a:rPr lang="cs-CZ" sz="1800" b="1" dirty="0"/>
              <a:t>GER</a:t>
            </a:r>
            <a:r>
              <a:rPr lang="cs-CZ" sz="1800" dirty="0"/>
              <a:t> 1933 </a:t>
            </a:r>
            <a:r>
              <a:rPr lang="cs-CZ" sz="1800" b="1" dirty="0" err="1"/>
              <a:t>A.Hitler</a:t>
            </a:r>
            <a:r>
              <a:rPr lang="cs-CZ" sz="1800" dirty="0"/>
              <a:t> – posun k </a:t>
            </a:r>
            <a:r>
              <a:rPr lang="cs-CZ" sz="1800" b="1" dirty="0"/>
              <a:t>autarkii</a:t>
            </a:r>
            <a:r>
              <a:rPr lang="cs-CZ" sz="1800" dirty="0"/>
              <a:t>; </a:t>
            </a:r>
          </a:p>
          <a:p>
            <a:pPr lvl="1">
              <a:spcBef>
                <a:spcPts val="0"/>
              </a:spcBef>
            </a:pPr>
            <a:r>
              <a:rPr lang="cs-CZ" sz="1800" b="1" dirty="0"/>
              <a:t>JAP</a:t>
            </a:r>
            <a:r>
              <a:rPr lang="cs-CZ" sz="1800" dirty="0"/>
              <a:t> se transformuje v </a:t>
            </a:r>
            <a:r>
              <a:rPr lang="cs-CZ" sz="1800" b="1" dirty="0"/>
              <a:t>militaristický</a:t>
            </a:r>
            <a:r>
              <a:rPr lang="cs-CZ" sz="1800" dirty="0"/>
              <a:t> </a:t>
            </a:r>
            <a:r>
              <a:rPr lang="cs-CZ" sz="1800" b="1" dirty="0"/>
              <a:t>režim</a:t>
            </a:r>
            <a:r>
              <a:rPr lang="cs-CZ" sz="1800" dirty="0"/>
              <a:t> orientovaný na budování </a:t>
            </a:r>
            <a:r>
              <a:rPr lang="cs-CZ" sz="1800" b="1" dirty="0"/>
              <a:t>impéria</a:t>
            </a:r>
            <a:r>
              <a:rPr lang="cs-CZ" sz="1800" dirty="0"/>
              <a:t> (populace z 34,4mil 1870 na 72,4 mil 1939; restrikce na dovoz do US a GB, invaze do Mandžu 1931);</a:t>
            </a:r>
          </a:p>
          <a:p>
            <a:pPr lvl="1">
              <a:spcBef>
                <a:spcPts val="0"/>
              </a:spcBef>
            </a:pPr>
            <a:endParaRPr lang="cs-CZ" sz="1050" dirty="0"/>
          </a:p>
          <a:p>
            <a:pPr>
              <a:spcBef>
                <a:spcPts val="0"/>
              </a:spcBef>
            </a:pPr>
            <a:r>
              <a:rPr lang="cs-CZ" sz="2000" b="1" dirty="0" err="1"/>
              <a:t>DCs</a:t>
            </a:r>
            <a:r>
              <a:rPr lang="cs-CZ" sz="2000" dirty="0"/>
              <a:t> </a:t>
            </a:r>
            <a:r>
              <a:rPr lang="cs-CZ" sz="2000" b="1" dirty="0"/>
              <a:t>zasaženy</a:t>
            </a:r>
            <a:r>
              <a:rPr lang="cs-CZ" sz="2000" dirty="0"/>
              <a:t> </a:t>
            </a:r>
            <a:r>
              <a:rPr lang="cs-CZ" sz="2000" b="1" dirty="0"/>
              <a:t>stejně</a:t>
            </a:r>
            <a:r>
              <a:rPr lang="cs-CZ" sz="2000" dirty="0"/>
              <a:t> jako AIC, ale </a:t>
            </a:r>
            <a:r>
              <a:rPr lang="cs-CZ" sz="2000" b="1" dirty="0"/>
              <a:t>rychlejší zotavení </a:t>
            </a:r>
            <a:r>
              <a:rPr lang="cs-CZ" sz="2000" dirty="0"/>
              <a:t>– </a:t>
            </a:r>
            <a:r>
              <a:rPr lang="cs-CZ" sz="2000" b="1" dirty="0"/>
              <a:t>nekooperativní</a:t>
            </a:r>
            <a:r>
              <a:rPr lang="cs-CZ" sz="2000" dirty="0"/>
              <a:t> strategie:</a:t>
            </a:r>
          </a:p>
          <a:p>
            <a:pPr lvl="1">
              <a:spcBef>
                <a:spcPts val="0"/>
              </a:spcBef>
            </a:pPr>
            <a:r>
              <a:rPr lang="cs-CZ" sz="1800" dirty="0"/>
              <a:t>bankroty zemí LATAM v situaci poklesu FDI + změny priorit na INDU;</a:t>
            </a:r>
          </a:p>
          <a:p>
            <a:pPr lvl="1">
              <a:spcBef>
                <a:spcPts val="0"/>
              </a:spcBef>
            </a:pPr>
            <a:r>
              <a:rPr lang="cs-CZ" sz="1800" dirty="0" err="1"/>
              <a:t>DCs</a:t>
            </a:r>
            <a:r>
              <a:rPr lang="cs-CZ" sz="1800" dirty="0"/>
              <a:t> </a:t>
            </a:r>
            <a:r>
              <a:rPr lang="cs-CZ" sz="1800" b="1" dirty="0"/>
              <a:t>posílily</a:t>
            </a:r>
            <a:r>
              <a:rPr lang="cs-CZ" sz="1800" dirty="0"/>
              <a:t> svou </a:t>
            </a:r>
            <a:r>
              <a:rPr lang="cs-CZ" sz="1800" b="1" dirty="0"/>
              <a:t>pozici</a:t>
            </a:r>
            <a:r>
              <a:rPr lang="cs-CZ" sz="1800" dirty="0"/>
              <a:t> – </a:t>
            </a:r>
            <a:r>
              <a:rPr lang="cs-CZ" sz="1800" b="1" dirty="0"/>
              <a:t>LATAM</a:t>
            </a:r>
            <a:r>
              <a:rPr lang="cs-CZ" sz="1800" dirty="0"/>
              <a:t> zvýšila podíl na světovém exportu z 8,3 na 10,2% (1928-1937), </a:t>
            </a:r>
            <a:r>
              <a:rPr lang="cs-CZ" sz="1800" b="1" dirty="0"/>
              <a:t>AFR</a:t>
            </a:r>
            <a:r>
              <a:rPr lang="cs-CZ" sz="1800" dirty="0"/>
              <a:t> z 3,7 na 5,3% a </a:t>
            </a:r>
            <a:r>
              <a:rPr lang="cs-CZ" sz="1800" b="1" dirty="0"/>
              <a:t>Asie</a:t>
            </a:r>
            <a:r>
              <a:rPr lang="cs-CZ" sz="1800" dirty="0"/>
              <a:t> z 11,8 na 16,9%;</a:t>
            </a:r>
          </a:p>
          <a:p>
            <a:pPr lvl="1">
              <a:spcBef>
                <a:spcPts val="0"/>
              </a:spcBef>
            </a:pPr>
            <a:r>
              <a:rPr lang="cs-CZ" sz="1800" dirty="0"/>
              <a:t>kde </a:t>
            </a:r>
            <a:r>
              <a:rPr lang="cs-CZ" sz="1800" b="1" dirty="0"/>
              <a:t>imperiální</a:t>
            </a:r>
            <a:r>
              <a:rPr lang="cs-CZ" sz="1800" dirty="0"/>
              <a:t> </a:t>
            </a:r>
            <a:r>
              <a:rPr lang="cs-CZ" sz="1800" b="1" dirty="0"/>
              <a:t>správa</a:t>
            </a:r>
            <a:r>
              <a:rPr lang="cs-CZ" sz="1800" dirty="0"/>
              <a:t> </a:t>
            </a:r>
            <a:r>
              <a:rPr lang="cs-CZ" sz="1800" b="1" dirty="0"/>
              <a:t>bránila</a:t>
            </a:r>
            <a:r>
              <a:rPr lang="cs-CZ" sz="1800" dirty="0"/>
              <a:t> přesunu od cash-</a:t>
            </a:r>
            <a:r>
              <a:rPr lang="cs-CZ" sz="1800" dirty="0" err="1"/>
              <a:t>crops</a:t>
            </a:r>
            <a:r>
              <a:rPr lang="cs-CZ" sz="1800" dirty="0"/>
              <a:t> k potravinám (propad cen komodit) – </a:t>
            </a:r>
            <a:r>
              <a:rPr lang="cs-CZ" sz="1800" b="1" dirty="0"/>
              <a:t>hladomory</a:t>
            </a:r>
            <a:r>
              <a:rPr lang="cs-CZ" sz="1800" dirty="0"/>
              <a:t> a </a:t>
            </a:r>
            <a:r>
              <a:rPr lang="cs-CZ" sz="1800" b="1" dirty="0"/>
              <a:t>bouře</a:t>
            </a:r>
            <a:r>
              <a:rPr lang="cs-CZ" sz="1800" dirty="0"/>
              <a:t> (Jáva, Barma, Vietnam, Nigérie, Togo, Kongo – nucená práce); </a:t>
            </a:r>
          </a:p>
          <a:p>
            <a:pPr lvl="1">
              <a:spcBef>
                <a:spcPts val="0"/>
              </a:spcBef>
            </a:pPr>
            <a:r>
              <a:rPr lang="cs-CZ" sz="1800" dirty="0"/>
              <a:t>v </a:t>
            </a:r>
            <a:r>
              <a:rPr lang="cs-CZ" sz="1800" b="1" dirty="0"/>
              <a:t>Indii</a:t>
            </a:r>
            <a:r>
              <a:rPr lang="cs-CZ" sz="1800" dirty="0"/>
              <a:t> deflační politiky GB – Indický národní kongres vítězí 1937; </a:t>
            </a:r>
          </a:p>
          <a:p>
            <a:pPr lvl="1">
              <a:spcBef>
                <a:spcPts val="0"/>
              </a:spcBef>
            </a:pPr>
            <a:r>
              <a:rPr lang="cs-CZ" sz="1800" b="1" dirty="0"/>
              <a:t>blízký východ </a:t>
            </a:r>
            <a:r>
              <a:rPr lang="cs-CZ" sz="1800" dirty="0"/>
              <a:t>– GB a FRA rozehrávají arabský nacionalizmus proti Turkům (</a:t>
            </a:r>
            <a:r>
              <a:rPr lang="cs-CZ" sz="1800" dirty="0" err="1"/>
              <a:t>osmani</a:t>
            </a:r>
            <a:r>
              <a:rPr lang="cs-CZ" sz="1800" dirty="0"/>
              <a:t>) – muslimský odpor proti kolonializmu a příklon k SSSR;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07804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75DB15CF-6DD4-4313-BE94-2CF69A4CF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151785" y="476672"/>
            <a:ext cx="3873911" cy="6245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2154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4743212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8/80/BoxerSoldiers.jpg">
            <a:extLst>
              <a:ext uri="{FF2B5EF4-FFF2-40B4-BE49-F238E27FC236}">
                <a16:creationId xmlns:a16="http://schemas.microsoft.com/office/drawing/2014/main" id="{A3E1A47F-63B3-4731-AACF-D5F21355B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89" y="458784"/>
            <a:ext cx="5002468" cy="594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8/86/Qing_Imperial_Army.jpg">
            <a:extLst>
              <a:ext uri="{FF2B5EF4-FFF2-40B4-BE49-F238E27FC236}">
                <a16:creationId xmlns:a16="http://schemas.microsoft.com/office/drawing/2014/main" id="{EE2B1B0F-A746-4D36-8E7B-4C73B25F1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45" y="147699"/>
            <a:ext cx="4286669" cy="288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roops of the Eight-Nation Alliance (except Russia) that fought against the Boxer Rebellion in China, 1900. From the left Britain, United States, Australia, India, Germany, France, Austria-Hungary, Italy, Japan. (49652330563).jpg">
            <a:extLst>
              <a:ext uri="{FF2B5EF4-FFF2-40B4-BE49-F238E27FC236}">
                <a16:creationId xmlns:a16="http://schemas.microsoft.com/office/drawing/2014/main" id="{0446EC2A-6888-4366-8962-5C8B8ECF2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579" y="3148552"/>
            <a:ext cx="5940864" cy="364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8909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20503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latin typeface="+mn-lt"/>
              </a:rPr>
              <a:t>Cesta ke </a:t>
            </a:r>
            <a:r>
              <a:rPr lang="cs-CZ" sz="3200" b="1" dirty="0">
                <a:solidFill>
                  <a:srgbClr val="0070C0"/>
                </a:solidFill>
                <a:latin typeface="+mn-lt"/>
              </a:rPr>
              <a:t>druhé válce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67266" y="908720"/>
            <a:ext cx="10501460" cy="5832648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Znovuvyzbrojení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b="1" dirty="0"/>
              <a:t>Německa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Spolupráce se </a:t>
            </a:r>
            <a:r>
              <a:rPr lang="cs-CZ" b="1" dirty="0"/>
              <a:t>SSSR</a:t>
            </a:r>
            <a:r>
              <a:rPr lang="cs-CZ" dirty="0"/>
              <a:t>, budování </a:t>
            </a:r>
            <a:r>
              <a:rPr lang="cs-CZ" b="1" dirty="0"/>
              <a:t>flotily</a:t>
            </a:r>
            <a:r>
              <a:rPr lang="cs-CZ" dirty="0"/>
              <a:t> a </a:t>
            </a:r>
            <a:r>
              <a:rPr lang="cs-CZ" b="1" dirty="0"/>
              <a:t>letectva</a:t>
            </a:r>
            <a:r>
              <a:rPr lang="cs-CZ" dirty="0"/>
              <a:t> (inovace);</a:t>
            </a:r>
          </a:p>
          <a:p>
            <a:pPr lvl="1"/>
            <a:r>
              <a:rPr lang="cs-CZ" dirty="0"/>
              <a:t>Připojení </a:t>
            </a:r>
            <a:r>
              <a:rPr lang="cs-CZ" b="1" dirty="0"/>
              <a:t>Sárska</a:t>
            </a:r>
            <a:r>
              <a:rPr lang="cs-CZ" dirty="0"/>
              <a:t> 1935 (minimální reakce);</a:t>
            </a:r>
          </a:p>
          <a:p>
            <a:pPr lvl="1"/>
            <a:r>
              <a:rPr lang="cs-CZ" dirty="0"/>
              <a:t>Veřejné nálady v </a:t>
            </a:r>
            <a:r>
              <a:rPr lang="cs-CZ" b="1" dirty="0"/>
              <a:t>GB, FRA </a:t>
            </a:r>
            <a:r>
              <a:rPr lang="cs-CZ" dirty="0"/>
              <a:t>a US proti výraznému angažmá;</a:t>
            </a:r>
          </a:p>
          <a:p>
            <a:pPr lvl="1"/>
            <a:r>
              <a:rPr lang="cs-CZ" b="1" dirty="0"/>
              <a:t>LN</a:t>
            </a:r>
            <a:r>
              <a:rPr lang="cs-CZ" dirty="0"/>
              <a:t>: </a:t>
            </a:r>
            <a:r>
              <a:rPr lang="cs-CZ" b="1" dirty="0"/>
              <a:t>eroze</a:t>
            </a:r>
            <a:r>
              <a:rPr lang="cs-CZ" dirty="0"/>
              <a:t> Versaillské smlouvy (pokračování Japonské invaze do Mandžuska, Peking 1937);</a:t>
            </a:r>
          </a:p>
          <a:p>
            <a:pPr lvl="1"/>
            <a:r>
              <a:rPr lang="cs-CZ" dirty="0"/>
              <a:t>Obsazení </a:t>
            </a:r>
            <a:r>
              <a:rPr lang="cs-CZ" b="1" dirty="0"/>
              <a:t>Porýní</a:t>
            </a:r>
            <a:r>
              <a:rPr lang="cs-CZ" dirty="0"/>
              <a:t> 1935 (GB konzultace s FRA);</a:t>
            </a:r>
          </a:p>
          <a:p>
            <a:pPr marL="457200" lvl="1" indent="0">
              <a:buNone/>
            </a:pPr>
            <a:endParaRPr lang="cs-CZ" sz="1500" dirty="0"/>
          </a:p>
          <a:p>
            <a:r>
              <a:rPr lang="cs-CZ" b="1" dirty="0"/>
              <a:t>Postoj</a:t>
            </a:r>
            <a:r>
              <a:rPr lang="cs-CZ" dirty="0"/>
              <a:t> </a:t>
            </a:r>
            <a:r>
              <a:rPr lang="cs-CZ" b="1" dirty="0">
                <a:solidFill>
                  <a:srgbClr val="0070C0"/>
                </a:solidFill>
              </a:rPr>
              <a:t>západu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Přátelské </a:t>
            </a:r>
            <a:r>
              <a:rPr lang="cs-CZ" b="1" dirty="0"/>
              <a:t>vztahy </a:t>
            </a:r>
            <a:r>
              <a:rPr lang="cs-CZ" b="1" dirty="0">
                <a:solidFill>
                  <a:srgbClr val="0070C0"/>
                </a:solidFill>
              </a:rPr>
              <a:t>GB</a:t>
            </a:r>
            <a:r>
              <a:rPr lang="cs-CZ" b="1" dirty="0"/>
              <a:t> </a:t>
            </a:r>
            <a:r>
              <a:rPr lang="cs-CZ" dirty="0"/>
              <a:t>a GER (1935 smlouva o námořnictvu; Eden 1936: komplexní řešení – hranice a omezení armády; pakt o letecké válce);</a:t>
            </a:r>
          </a:p>
          <a:p>
            <a:pPr lvl="2"/>
            <a:r>
              <a:rPr lang="cs-CZ" dirty="0"/>
              <a:t>L. George – Hitler „Washingtonem Německa“ (nemá zájem bojovat s GB);</a:t>
            </a:r>
          </a:p>
          <a:p>
            <a:pPr lvl="1"/>
            <a:r>
              <a:rPr lang="cs-CZ" dirty="0"/>
              <a:t>1936 dokončení italské války v </a:t>
            </a:r>
            <a:r>
              <a:rPr lang="cs-CZ" b="1" dirty="0"/>
              <a:t>Etiopii</a:t>
            </a:r>
            <a:r>
              <a:rPr lang="cs-CZ" dirty="0"/>
              <a:t>, </a:t>
            </a:r>
            <a:r>
              <a:rPr lang="cs-CZ" b="1" dirty="0">
                <a:solidFill>
                  <a:srgbClr val="0070C0"/>
                </a:solidFill>
              </a:rPr>
              <a:t>FRA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má zájem na spojenectví s Mussolinim (1935 tajná </a:t>
            </a:r>
            <a:r>
              <a:rPr lang="cs-CZ" b="1" dirty="0"/>
              <a:t>dohoda</a:t>
            </a:r>
            <a:r>
              <a:rPr lang="cs-CZ" dirty="0"/>
              <a:t>);</a:t>
            </a:r>
          </a:p>
          <a:p>
            <a:pPr lvl="1"/>
            <a:r>
              <a:rPr lang="cs-CZ" dirty="0"/>
              <a:t>Odlišování občanského státu a postoj k </a:t>
            </a:r>
            <a:r>
              <a:rPr lang="cs-CZ" b="1" dirty="0"/>
              <a:t>ostatním národům </a:t>
            </a:r>
            <a:r>
              <a:rPr lang="cs-CZ" dirty="0"/>
              <a:t>a etnikům;</a:t>
            </a:r>
          </a:p>
          <a:p>
            <a:pPr lvl="1"/>
            <a:r>
              <a:rPr lang="cs-CZ" dirty="0"/>
              <a:t>Akceptování práva </a:t>
            </a:r>
            <a:r>
              <a:rPr lang="cs-CZ" dirty="0">
                <a:solidFill>
                  <a:srgbClr val="0070C0"/>
                </a:solidFill>
              </a:rPr>
              <a:t>GER</a:t>
            </a:r>
            <a:r>
              <a:rPr lang="cs-CZ" dirty="0"/>
              <a:t> vytvořit rasistické</a:t>
            </a:r>
            <a:r>
              <a:rPr lang="cs-CZ" b="1" dirty="0"/>
              <a:t> impérium </a:t>
            </a:r>
            <a:r>
              <a:rPr lang="cs-CZ" dirty="0"/>
              <a:t>na </a:t>
            </a:r>
            <a:r>
              <a:rPr lang="cs-CZ" b="1" dirty="0">
                <a:solidFill>
                  <a:srgbClr val="0070C0"/>
                </a:solidFill>
              </a:rPr>
              <a:t>východě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(souhlas s připojením majoritních území ČSR);</a:t>
            </a:r>
          </a:p>
          <a:p>
            <a:pPr marL="457200" lvl="1" indent="0">
              <a:buNone/>
            </a:pPr>
            <a:endParaRPr lang="cs-CZ" sz="1300" dirty="0"/>
          </a:p>
          <a:p>
            <a:r>
              <a:rPr lang="cs-CZ" b="1" dirty="0"/>
              <a:t>GER koncepce</a:t>
            </a:r>
            <a:r>
              <a:rPr lang="cs-CZ" dirty="0"/>
              <a:t>: </a:t>
            </a:r>
          </a:p>
          <a:p>
            <a:pPr lvl="1"/>
            <a:r>
              <a:rPr lang="cs-CZ" b="1" dirty="0"/>
              <a:t>sjednocení</a:t>
            </a:r>
            <a:r>
              <a:rPr lang="cs-CZ" dirty="0"/>
              <a:t> </a:t>
            </a:r>
            <a:r>
              <a:rPr lang="cs-CZ" b="1" dirty="0"/>
              <a:t>národa</a:t>
            </a:r>
            <a:r>
              <a:rPr lang="cs-CZ" dirty="0"/>
              <a:t> (ČS, AUT);</a:t>
            </a:r>
          </a:p>
          <a:p>
            <a:pPr lvl="1"/>
            <a:r>
              <a:rPr lang="cs-CZ" b="1" dirty="0"/>
              <a:t>expanze</a:t>
            </a:r>
            <a:r>
              <a:rPr lang="cs-CZ" dirty="0"/>
              <a:t> na </a:t>
            </a:r>
            <a:r>
              <a:rPr lang="cs-CZ" b="1" dirty="0"/>
              <a:t>východ</a:t>
            </a:r>
            <a:r>
              <a:rPr lang="cs-CZ" dirty="0"/>
              <a:t> (zotročení Slovanů);</a:t>
            </a:r>
          </a:p>
          <a:p>
            <a:pPr lvl="1"/>
            <a:r>
              <a:rPr lang="cs-CZ" dirty="0"/>
              <a:t>odstranění </a:t>
            </a:r>
            <a:r>
              <a:rPr lang="cs-CZ" b="1" dirty="0"/>
              <a:t>vnitřních nepřátel </a:t>
            </a:r>
            <a:r>
              <a:rPr lang="cs-CZ" dirty="0"/>
              <a:t>(komunisté, židé);</a:t>
            </a:r>
          </a:p>
        </p:txBody>
      </p:sp>
    </p:spTree>
    <p:extLst>
      <p:ext uri="{BB962C8B-B14F-4D97-AF65-F5344CB8AC3E}">
        <p14:creationId xmlns:p14="http://schemas.microsoft.com/office/powerpoint/2010/main" val="38898946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eh.net/encyclopedia-graphics/eloantra005.gif">
            <a:extLst>
              <a:ext uri="{FF2B5EF4-FFF2-40B4-BE49-F238E27FC236}">
                <a16:creationId xmlns:a16="http://schemas.microsoft.com/office/drawing/2014/main" id="{768D9C50-D1FE-4232-B01F-0777DA467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156" y="845858"/>
            <a:ext cx="5951542" cy="446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eh.net/encyclopedia-graphics/eloantra004.gif">
            <a:extLst>
              <a:ext uri="{FF2B5EF4-FFF2-40B4-BE49-F238E27FC236}">
                <a16:creationId xmlns:a16="http://schemas.microsoft.com/office/drawing/2014/main" id="{72E6195F-E3B3-4504-88CB-F30D54A88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4" y="845859"/>
            <a:ext cx="5782901" cy="446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766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UK–Germany: Military Expenditure 1920–1935 34 | Download Scientific Diagram">
            <a:extLst>
              <a:ext uri="{FF2B5EF4-FFF2-40B4-BE49-F238E27FC236}">
                <a16:creationId xmlns:a16="http://schemas.microsoft.com/office/drawing/2014/main" id="{89FF56C1-1369-4672-A70D-2E5E376B9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995363"/>
            <a:ext cx="8096250" cy="486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4842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ilitary Spending - Our World in Data">
            <a:extLst>
              <a:ext uri="{FF2B5EF4-FFF2-40B4-BE49-F238E27FC236}">
                <a16:creationId xmlns:a16="http://schemas.microsoft.com/office/drawing/2014/main" id="{6718E1C2-6BC5-4EBC-A59C-C47C093B6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60" y="150829"/>
            <a:ext cx="9220047" cy="644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5908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14908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>
                <a:solidFill>
                  <a:srgbClr val="0070C0"/>
                </a:solidFill>
                <a:latin typeface="+mn-lt"/>
              </a:rPr>
              <a:t>Druhá světová válka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4205" y="692696"/>
            <a:ext cx="11378153" cy="6309320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1936 </a:t>
            </a:r>
            <a:r>
              <a:rPr lang="cs-CZ" b="1" dirty="0"/>
              <a:t>občanská válka ve SPA </a:t>
            </a:r>
            <a:r>
              <a:rPr lang="cs-CZ" dirty="0"/>
              <a:t>(GER a ITA s nacionalisty proti režimu &lt;- SSSR), </a:t>
            </a:r>
            <a:r>
              <a:rPr lang="cs-CZ" b="1" dirty="0"/>
              <a:t>osa</a:t>
            </a:r>
            <a:r>
              <a:rPr lang="cs-CZ" dirty="0"/>
              <a:t> </a:t>
            </a:r>
            <a:r>
              <a:rPr lang="cs-CZ" b="1" dirty="0"/>
              <a:t>Berlín-Řím</a:t>
            </a:r>
            <a:r>
              <a:rPr lang="cs-CZ" dirty="0"/>
              <a:t>; protikomunistický </a:t>
            </a:r>
            <a:r>
              <a:rPr lang="cs-CZ" b="1" dirty="0"/>
              <a:t>pakt s JAP</a:t>
            </a:r>
            <a:r>
              <a:rPr lang="cs-CZ" dirty="0"/>
              <a:t>;</a:t>
            </a:r>
          </a:p>
          <a:p>
            <a:pPr lvl="1"/>
            <a:r>
              <a:rPr lang="cs-CZ" dirty="0"/>
              <a:t>GER </a:t>
            </a:r>
            <a:r>
              <a:rPr lang="cs-CZ" b="1" dirty="0"/>
              <a:t>anexe</a:t>
            </a:r>
            <a:r>
              <a:rPr lang="cs-CZ" dirty="0"/>
              <a:t> </a:t>
            </a:r>
            <a:r>
              <a:rPr lang="cs-CZ" b="1" dirty="0"/>
              <a:t>ČSR</a:t>
            </a:r>
            <a:r>
              <a:rPr lang="cs-CZ" dirty="0"/>
              <a:t> 3/1939, dohoda se </a:t>
            </a:r>
            <a:r>
              <a:rPr lang="cs-CZ" b="1" dirty="0"/>
              <a:t>SSSR</a:t>
            </a:r>
            <a:r>
              <a:rPr lang="cs-CZ" dirty="0"/>
              <a:t>; vpád do </a:t>
            </a:r>
            <a:r>
              <a:rPr lang="cs-CZ" b="1" dirty="0"/>
              <a:t>POL</a:t>
            </a:r>
            <a:r>
              <a:rPr lang="cs-CZ" dirty="0"/>
              <a:t> (vyhlášení války GB a FRA bez vojenské akce); vpád SSSR do POL a dělení;</a:t>
            </a:r>
          </a:p>
          <a:p>
            <a:pPr lvl="1"/>
            <a:r>
              <a:rPr lang="cs-CZ" b="1" dirty="0"/>
              <a:t>nečinnost</a:t>
            </a:r>
            <a:r>
              <a:rPr lang="cs-CZ" dirty="0"/>
              <a:t> („autobus“), </a:t>
            </a:r>
            <a:r>
              <a:rPr lang="cs-CZ" b="1" dirty="0"/>
              <a:t>Norsko</a:t>
            </a:r>
            <a:r>
              <a:rPr lang="cs-CZ" dirty="0"/>
              <a:t> (změna PM v </a:t>
            </a:r>
            <a:r>
              <a:rPr lang="cs-CZ" b="1" dirty="0"/>
              <a:t>GB</a:t>
            </a:r>
            <a:r>
              <a:rPr lang="cs-CZ" dirty="0"/>
              <a:t>); vpád do </a:t>
            </a:r>
            <a:r>
              <a:rPr lang="cs-CZ" b="1" dirty="0"/>
              <a:t>FRA</a:t>
            </a:r>
            <a:r>
              <a:rPr lang="cs-CZ" dirty="0"/>
              <a:t> a rychlé vítězství; </a:t>
            </a:r>
            <a:r>
              <a:rPr lang="cs-CZ" dirty="0" err="1"/>
              <a:t>Churchillův</a:t>
            </a:r>
            <a:r>
              <a:rPr lang="cs-CZ" dirty="0"/>
              <a:t> tvrdý postoj &lt;–&gt;  </a:t>
            </a:r>
            <a:r>
              <a:rPr lang="cs-CZ" b="1" dirty="0"/>
              <a:t>kontinent pod kontrolou GER</a:t>
            </a:r>
            <a:r>
              <a:rPr lang="cs-CZ" dirty="0"/>
              <a:t>;</a:t>
            </a:r>
          </a:p>
          <a:p>
            <a:endParaRPr lang="cs-CZ" sz="1300" dirty="0"/>
          </a:p>
          <a:p>
            <a:r>
              <a:rPr lang="cs-CZ" dirty="0"/>
              <a:t>Svět rozdělen na </a:t>
            </a:r>
            <a:r>
              <a:rPr lang="cs-CZ" b="1" dirty="0">
                <a:solidFill>
                  <a:srgbClr val="0070C0"/>
                </a:solidFill>
              </a:rPr>
              <a:t>atlantickou ekonomiku </a:t>
            </a:r>
            <a:r>
              <a:rPr lang="cs-CZ" dirty="0"/>
              <a:t>(US-GB), </a:t>
            </a:r>
            <a:r>
              <a:rPr lang="cs-CZ" b="1" dirty="0">
                <a:solidFill>
                  <a:srgbClr val="0070C0"/>
                </a:solidFill>
              </a:rPr>
              <a:t>kontinentální blok </a:t>
            </a:r>
            <a:r>
              <a:rPr lang="cs-CZ" dirty="0"/>
              <a:t>(GER) a japonské </a:t>
            </a:r>
            <a:r>
              <a:rPr lang="cs-CZ" b="1" dirty="0"/>
              <a:t>asijské impérium </a:t>
            </a:r>
            <a:r>
              <a:rPr lang="cs-CZ" dirty="0"/>
              <a:t>(JAP) – žádný IT mezi + uvnitř bloků specifické </a:t>
            </a:r>
            <a:r>
              <a:rPr lang="cs-CZ" b="1" dirty="0"/>
              <a:t>transfery</a:t>
            </a:r>
            <a:r>
              <a:rPr lang="cs-CZ" dirty="0"/>
              <a:t>: </a:t>
            </a:r>
          </a:p>
          <a:p>
            <a:pPr lvl="1"/>
            <a:r>
              <a:rPr lang="cs-CZ" dirty="0"/>
              <a:t>ATLAN: </a:t>
            </a:r>
            <a:r>
              <a:rPr lang="cs-CZ" b="1" dirty="0" err="1"/>
              <a:t>Lend</a:t>
            </a:r>
            <a:r>
              <a:rPr lang="cs-CZ" dirty="0"/>
              <a:t> </a:t>
            </a:r>
            <a:r>
              <a:rPr lang="cs-CZ" b="1" dirty="0"/>
              <a:t>and</a:t>
            </a:r>
            <a:r>
              <a:rPr lang="cs-CZ" dirty="0"/>
              <a:t> </a:t>
            </a:r>
            <a:r>
              <a:rPr lang="cs-CZ" b="1" dirty="0" err="1"/>
              <a:t>Lease</a:t>
            </a:r>
            <a:r>
              <a:rPr lang="cs-CZ" dirty="0"/>
              <a:t> (ze 741mil. USD 1941 na 10,1mld. USD 1943), komerce z 4,3mld. na 2,5mld.; </a:t>
            </a:r>
          </a:p>
          <a:p>
            <a:pPr lvl="1"/>
            <a:r>
              <a:rPr lang="cs-CZ" dirty="0"/>
              <a:t>Kontinent: </a:t>
            </a:r>
            <a:r>
              <a:rPr lang="cs-CZ" b="1" dirty="0"/>
              <a:t>konfiskace</a:t>
            </a:r>
            <a:r>
              <a:rPr lang="cs-CZ" dirty="0"/>
              <a:t> a </a:t>
            </a:r>
            <a:r>
              <a:rPr lang="cs-CZ" b="1" dirty="0"/>
              <a:t>tribut</a:t>
            </a:r>
            <a:r>
              <a:rPr lang="cs-CZ" dirty="0"/>
              <a:t> v GER, omezená účinnost (</a:t>
            </a:r>
            <a:r>
              <a:rPr lang="cs-CZ" b="1" dirty="0"/>
              <a:t>FRA</a:t>
            </a:r>
            <a:r>
              <a:rPr lang="cs-CZ" dirty="0"/>
              <a:t> 5% NP v 1941-42 a 8-9% 1943), příjmy ze všech </a:t>
            </a:r>
            <a:r>
              <a:rPr lang="cs-CZ" b="1" dirty="0"/>
              <a:t>okupovaných oblastí </a:t>
            </a:r>
            <a:r>
              <a:rPr lang="cs-CZ" dirty="0"/>
              <a:t>asi 40%, export FRA klesl v 1944 na 27,4% hodnoty 1938; dovozy do GER jen 5,6% (1944 oproti 1938);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Ponorková válka </a:t>
            </a:r>
            <a:r>
              <a:rPr lang="cs-CZ" dirty="0"/>
              <a:t>– Atlantik: 3500+175 GB a US lodí (70tis. námořníků); neúspěch – zásobování GB a SSSR, příprava invaze; GER ztráty 783 </a:t>
            </a:r>
            <a:r>
              <a:rPr lang="cs-CZ" dirty="0" err="1"/>
              <a:t>pon</a:t>
            </a:r>
            <a:r>
              <a:rPr lang="cs-CZ" dirty="0"/>
              <a:t>. a 30tis mužů (75% stavu </a:t>
            </a:r>
            <a:r>
              <a:rPr lang="cs-CZ" dirty="0" err="1"/>
              <a:t>pon.nám</a:t>
            </a:r>
            <a:r>
              <a:rPr lang="cs-CZ" dirty="0"/>
              <a:t>.); </a:t>
            </a:r>
          </a:p>
          <a:p>
            <a:pPr marL="457200" lvl="1" indent="0">
              <a:buNone/>
            </a:pPr>
            <a:endParaRPr lang="cs-CZ" sz="1300" dirty="0"/>
          </a:p>
          <a:p>
            <a:pPr marL="342900" lvl="1" indent="-342900"/>
            <a:r>
              <a:rPr lang="cs-CZ" sz="3300" b="1" dirty="0"/>
              <a:t>Strategická situace </a:t>
            </a:r>
            <a:r>
              <a:rPr lang="cs-CZ" sz="3300" b="1" dirty="0">
                <a:solidFill>
                  <a:srgbClr val="0070C0"/>
                </a:solidFill>
              </a:rPr>
              <a:t>GER</a:t>
            </a:r>
            <a:r>
              <a:rPr lang="cs-CZ" sz="3300" dirty="0">
                <a:solidFill>
                  <a:srgbClr val="0070C0"/>
                </a:solidFill>
              </a:rPr>
              <a:t> </a:t>
            </a:r>
            <a:r>
              <a:rPr lang="cs-CZ" sz="3300" b="1" dirty="0">
                <a:solidFill>
                  <a:srgbClr val="0070C0"/>
                </a:solidFill>
              </a:rPr>
              <a:t>1941</a:t>
            </a:r>
            <a:r>
              <a:rPr lang="cs-CZ" sz="3300" dirty="0"/>
              <a:t>: </a:t>
            </a:r>
          </a:p>
          <a:p>
            <a:pPr marL="742950" lvl="2" indent="-342900"/>
            <a:r>
              <a:rPr lang="cs-CZ" sz="2900" dirty="0"/>
              <a:t>riziko </a:t>
            </a:r>
            <a:r>
              <a:rPr lang="cs-CZ" sz="2900" b="1" dirty="0"/>
              <a:t>dvou front </a:t>
            </a:r>
            <a:r>
              <a:rPr lang="cs-CZ" sz="2900" dirty="0"/>
              <a:t>(GB+US a SSSR), </a:t>
            </a:r>
            <a:r>
              <a:rPr lang="cs-CZ" sz="2900" b="1" dirty="0"/>
              <a:t>preventivní útok </a:t>
            </a:r>
            <a:r>
              <a:rPr lang="cs-CZ" sz="2900" dirty="0"/>
              <a:t>a ohromující úspěchy (fronta až </a:t>
            </a:r>
            <a:r>
              <a:rPr lang="cs-CZ" sz="2900" b="1" dirty="0"/>
              <a:t>Leningrad</a:t>
            </a:r>
            <a:r>
              <a:rPr lang="cs-CZ" sz="2900" dirty="0"/>
              <a:t>, </a:t>
            </a:r>
            <a:r>
              <a:rPr lang="cs-CZ" sz="2900" b="1" dirty="0"/>
              <a:t>Moskva</a:t>
            </a:r>
            <a:r>
              <a:rPr lang="cs-CZ" sz="2900" dirty="0"/>
              <a:t>, </a:t>
            </a:r>
            <a:r>
              <a:rPr lang="cs-CZ" sz="2900" b="1" dirty="0"/>
              <a:t>Don</a:t>
            </a:r>
            <a:r>
              <a:rPr lang="cs-CZ" sz="2900" dirty="0"/>
              <a:t>); od </a:t>
            </a:r>
            <a:r>
              <a:rPr lang="cs-CZ" sz="2900" b="1" dirty="0"/>
              <a:t>1944</a:t>
            </a:r>
            <a:r>
              <a:rPr lang="cs-CZ" sz="2900" dirty="0"/>
              <a:t> nezadržitelný postup </a:t>
            </a:r>
            <a:r>
              <a:rPr lang="cs-CZ" sz="2900" b="1" dirty="0"/>
              <a:t>Sovětské armády</a:t>
            </a:r>
            <a:r>
              <a:rPr lang="cs-CZ" sz="2900" dirty="0"/>
              <a:t>;</a:t>
            </a:r>
          </a:p>
          <a:p>
            <a:pPr marL="742950" lvl="2" indent="-342900"/>
            <a:r>
              <a:rPr lang="cs-CZ" sz="2900" dirty="0"/>
              <a:t>ztráta iniciativy v </a:t>
            </a:r>
            <a:r>
              <a:rPr lang="cs-CZ" sz="2900" b="1" dirty="0"/>
              <a:t>Africe</a:t>
            </a:r>
            <a:r>
              <a:rPr lang="cs-CZ" sz="2900" dirty="0"/>
              <a:t>, vylodění v </a:t>
            </a:r>
            <a:r>
              <a:rPr lang="cs-CZ" sz="2900" b="1" dirty="0"/>
              <a:t>Itálii</a:t>
            </a:r>
            <a:r>
              <a:rPr lang="cs-CZ" sz="2900" dirty="0"/>
              <a:t> (kolaps ITA), </a:t>
            </a:r>
            <a:r>
              <a:rPr lang="cs-CZ" sz="2900" b="1" dirty="0"/>
              <a:t>Normandie</a:t>
            </a:r>
            <a:r>
              <a:rPr lang="cs-CZ" sz="2900" dirty="0"/>
              <a:t>, naprostá převaha spojenců;</a:t>
            </a:r>
          </a:p>
          <a:p>
            <a:pPr marL="400050" lvl="2" indent="0">
              <a:buNone/>
            </a:pPr>
            <a:endParaRPr lang="cs-CZ" sz="1100" dirty="0"/>
          </a:p>
          <a:p>
            <a:pPr marL="342900" lvl="1" indent="-342900"/>
            <a:r>
              <a:rPr lang="cs-CZ" sz="3300" b="1" dirty="0">
                <a:solidFill>
                  <a:srgbClr val="0070C0"/>
                </a:solidFill>
              </a:rPr>
              <a:t>Pacifik</a:t>
            </a:r>
            <a:r>
              <a:rPr lang="cs-CZ" sz="3300" dirty="0"/>
              <a:t>: </a:t>
            </a:r>
          </a:p>
          <a:p>
            <a:pPr marL="742950" lvl="2" indent="-342900"/>
            <a:r>
              <a:rPr lang="cs-CZ" sz="2900" b="1" dirty="0">
                <a:solidFill>
                  <a:srgbClr val="0070C0"/>
                </a:solidFill>
              </a:rPr>
              <a:t>JAP</a:t>
            </a:r>
            <a:r>
              <a:rPr lang="cs-CZ" sz="2900" dirty="0">
                <a:solidFill>
                  <a:srgbClr val="0070C0"/>
                </a:solidFill>
              </a:rPr>
              <a:t> </a:t>
            </a:r>
            <a:r>
              <a:rPr lang="cs-CZ" sz="2900" dirty="0"/>
              <a:t>ovládnutí </a:t>
            </a:r>
            <a:r>
              <a:rPr lang="cs-CZ" sz="2900" b="1" dirty="0"/>
              <a:t>Indočíny</a:t>
            </a:r>
            <a:r>
              <a:rPr lang="cs-CZ" sz="2900" dirty="0"/>
              <a:t> (Vichy, embargo), nutnost získání </a:t>
            </a:r>
            <a:r>
              <a:rPr lang="cs-CZ" sz="2900" b="1" dirty="0"/>
              <a:t>impéria</a:t>
            </a:r>
            <a:r>
              <a:rPr lang="cs-CZ" sz="2900" dirty="0"/>
              <a:t>;</a:t>
            </a:r>
          </a:p>
          <a:p>
            <a:pPr marL="742950" lvl="2" indent="-342900"/>
            <a:r>
              <a:rPr lang="cs-CZ" sz="2900" dirty="0"/>
              <a:t>útok na FIL, H-K, MAL, SING, BUR + </a:t>
            </a:r>
            <a:r>
              <a:rPr lang="cs-CZ" sz="2900" b="1" dirty="0" err="1"/>
              <a:t>Pearl</a:t>
            </a:r>
            <a:r>
              <a:rPr lang="cs-CZ" sz="2900" b="1" dirty="0"/>
              <a:t> </a:t>
            </a:r>
            <a:r>
              <a:rPr lang="cs-CZ" sz="2900" b="1" dirty="0" err="1"/>
              <a:t>Harbor</a:t>
            </a:r>
            <a:r>
              <a:rPr lang="cs-CZ" sz="2900" dirty="0"/>
              <a:t>…</a:t>
            </a:r>
          </a:p>
          <a:p>
            <a:pPr marL="742950" lvl="2" indent="-342900"/>
            <a:r>
              <a:rPr lang="cs-CZ" sz="2900" dirty="0"/>
              <a:t>postup do </a:t>
            </a:r>
            <a:r>
              <a:rPr lang="cs-CZ" sz="2900" dirty="0" err="1"/>
              <a:t>Midway</a:t>
            </a:r>
            <a:r>
              <a:rPr lang="cs-CZ" sz="2900" dirty="0"/>
              <a:t> a </a:t>
            </a:r>
            <a:r>
              <a:rPr lang="cs-CZ" sz="2900" dirty="0" err="1"/>
              <a:t>Guadal</a:t>
            </a:r>
            <a:r>
              <a:rPr lang="cs-CZ" sz="2900" dirty="0"/>
              <a:t>; jaderné bomby + SSSR;</a:t>
            </a:r>
            <a:endParaRPr lang="cs-CZ" sz="800" dirty="0"/>
          </a:p>
          <a:p>
            <a:pPr marL="400050" lvl="2" indent="0">
              <a:buNone/>
            </a:pPr>
            <a:endParaRPr lang="cs-CZ" sz="800" dirty="0"/>
          </a:p>
          <a:p>
            <a:pPr marL="400050" lvl="2" indent="0">
              <a:buNone/>
            </a:pPr>
            <a:endParaRPr lang="cs-CZ" sz="1100" dirty="0"/>
          </a:p>
          <a:p>
            <a:pPr marL="342900" lvl="1" indent="-342900"/>
            <a:r>
              <a:rPr lang="cs-CZ" sz="3300" dirty="0"/>
              <a:t>Nový rozměr války - </a:t>
            </a:r>
            <a:r>
              <a:rPr lang="cs-CZ" sz="3300" b="1" dirty="0">
                <a:solidFill>
                  <a:srgbClr val="0070C0"/>
                </a:solidFill>
              </a:rPr>
              <a:t>totální válka </a:t>
            </a:r>
            <a:r>
              <a:rPr lang="cs-CZ" sz="3300" dirty="0"/>
              <a:t>– strategické </a:t>
            </a:r>
            <a:r>
              <a:rPr lang="cs-CZ" sz="3300" b="1" dirty="0"/>
              <a:t>bombardování</a:t>
            </a:r>
            <a:r>
              <a:rPr lang="cs-CZ" sz="3300" dirty="0"/>
              <a:t> – </a:t>
            </a:r>
            <a:r>
              <a:rPr lang="cs-CZ" sz="3300" b="1" dirty="0"/>
              <a:t>cíl</a:t>
            </a:r>
            <a:r>
              <a:rPr lang="cs-CZ" sz="3300" dirty="0"/>
              <a:t> je </a:t>
            </a:r>
            <a:r>
              <a:rPr lang="cs-CZ" sz="3300" b="1" dirty="0"/>
              <a:t>produkční potenciál </a:t>
            </a:r>
            <a:r>
              <a:rPr lang="cs-CZ" sz="3300" dirty="0"/>
              <a:t>země (fyzický a lidský kapitál) a </a:t>
            </a:r>
            <a:r>
              <a:rPr lang="cs-CZ" sz="3300" b="1" dirty="0"/>
              <a:t>vůle</a:t>
            </a:r>
            <a:r>
              <a:rPr lang="cs-CZ" sz="3300" dirty="0"/>
              <a:t> lidu;</a:t>
            </a:r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48107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3120\Desktop\red_square_19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7583"/>
            <a:ext cx="9144000" cy="640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951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gbioforum.org/v18n3/v18n3a06-f34.jpg">
            <a:extLst>
              <a:ext uri="{FF2B5EF4-FFF2-40B4-BE49-F238E27FC236}">
                <a16:creationId xmlns:a16="http://schemas.microsoft.com/office/drawing/2014/main" id="{7DD0B2A2-129C-4246-A949-8E1E163D2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52" y="792920"/>
            <a:ext cx="9217984" cy="596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FC789DA-EC64-48FA-8D75-31ACB3793A0A}"/>
              </a:ext>
            </a:extLst>
          </p:cNvPr>
          <p:cNvSpPr txBox="1"/>
          <p:nvPr/>
        </p:nvSpPr>
        <p:spPr>
          <a:xfrm>
            <a:off x="3299382" y="282495"/>
            <a:ext cx="6023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Traktory v Kalifornii 1910s</a:t>
            </a:r>
          </a:p>
        </p:txBody>
      </p:sp>
    </p:spTree>
    <p:extLst>
      <p:ext uri="{BB962C8B-B14F-4D97-AF65-F5344CB8AC3E}">
        <p14:creationId xmlns:p14="http://schemas.microsoft.com/office/powerpoint/2010/main" val="33463229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efencyclopedia.files.wordpress.com/2016/11/810-lec22-1536x865.jpg?w=1536&amp;h=865&amp;crop=1">
            <a:extLst>
              <a:ext uri="{FF2B5EF4-FFF2-40B4-BE49-F238E27FC236}">
                <a16:creationId xmlns:a16="http://schemas.microsoft.com/office/drawing/2014/main" id="{83A06AD7-0020-4FF0-B094-4792918E8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121777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9538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23120\Desktop\Pearl Harb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30"/>
            <a:ext cx="7877948" cy="63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Will USS Arizona Ever Be Raised? - Pearl Harb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574" y="161999"/>
            <a:ext cx="4186426" cy="330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mains of 2 USS Oklahoma sailors killed in Pearl Harbor attack ID'd,  returned for buri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62" y="3727342"/>
            <a:ext cx="4210038" cy="271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4121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xe">
            <a:extLst>
              <a:ext uri="{FF2B5EF4-FFF2-40B4-BE49-F238E27FC236}">
                <a16:creationId xmlns:a16="http://schemas.microsoft.com/office/drawing/2014/main" id="{1C612B33-B027-438D-B8D1-2C33F93C1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0563"/>
            <a:ext cx="12192000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199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qph.fs.quoracdn.net/main-qimg-05f88c3a22c18a9db10b55a48387eac5">
            <a:extLst>
              <a:ext uri="{FF2B5EF4-FFF2-40B4-BE49-F238E27FC236}">
                <a16:creationId xmlns:a16="http://schemas.microsoft.com/office/drawing/2014/main" id="{ED4831C1-12D2-4DA4-A7E0-EB0C5BAD2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21" y="89208"/>
            <a:ext cx="11430000" cy="637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587369" y="6488668"/>
            <a:ext cx="4218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/>
              <a:t>Pacific</a:t>
            </a:r>
            <a:r>
              <a:rPr lang="cs-CZ" sz="1600" dirty="0" smtClean="0"/>
              <a:t> </a:t>
            </a:r>
            <a:r>
              <a:rPr lang="cs-CZ" sz="1600" dirty="0" err="1" smtClean="0"/>
              <a:t>fleet</a:t>
            </a:r>
            <a:r>
              <a:rPr lang="cs-CZ" sz="1600" dirty="0" smtClean="0"/>
              <a:t> San Francisco 1958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6342566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C7B99D4-FEEB-4A9D-B9FE-0AD7F117B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68" y="239946"/>
            <a:ext cx="11162121" cy="6537925"/>
          </a:xfrm>
        </p:spPr>
        <p:txBody>
          <a:bodyPr>
            <a:normAutofit/>
          </a:bodyPr>
          <a:lstStyle/>
          <a:p>
            <a:r>
              <a:rPr lang="en-US" sz="2400" b="1" dirty="0"/>
              <a:t>1,350</a:t>
            </a:r>
            <a:r>
              <a:rPr lang="cs-CZ" sz="2400" b="1" dirty="0"/>
              <a:t> </a:t>
            </a:r>
            <a:r>
              <a:rPr lang="en-US" sz="2400" b="1" dirty="0"/>
              <a:t>Tiger tanks</a:t>
            </a:r>
            <a:r>
              <a:rPr lang="en-US" sz="2400" dirty="0"/>
              <a:t> produced </a:t>
            </a:r>
            <a:r>
              <a:rPr lang="cs-CZ" sz="2400" dirty="0"/>
              <a:t>(</a:t>
            </a:r>
            <a:r>
              <a:rPr lang="en-US" sz="2400" dirty="0"/>
              <a:t>August 1942 </a:t>
            </a:r>
            <a:r>
              <a:rPr lang="cs-CZ" sz="2400" dirty="0"/>
              <a:t>-</a:t>
            </a:r>
            <a:r>
              <a:rPr lang="en-US" sz="2400" dirty="0"/>
              <a:t> August 1944</a:t>
            </a:r>
            <a:r>
              <a:rPr lang="cs-CZ" sz="2400" dirty="0"/>
              <a:t>; (</a:t>
            </a:r>
            <a:r>
              <a:rPr lang="en-US" sz="2400" dirty="0"/>
              <a:t>peaking in April 1944 at 104 per month</a:t>
            </a:r>
            <a:r>
              <a:rPr lang="cs-CZ" sz="2400" dirty="0"/>
              <a:t>); </a:t>
            </a:r>
            <a:r>
              <a:rPr lang="en-US" sz="2400" b="1" dirty="0"/>
              <a:t>492 Tiger II </a:t>
            </a:r>
            <a:r>
              <a:rPr lang="en-US" sz="2400" dirty="0"/>
              <a:t>tanks were produced</a:t>
            </a:r>
            <a:r>
              <a:rPr lang="cs-CZ" sz="2400" dirty="0"/>
              <a:t>;</a:t>
            </a:r>
          </a:p>
          <a:p>
            <a:pPr lvl="1"/>
            <a:r>
              <a:rPr lang="cs-CZ" dirty="0" err="1"/>
              <a:t>Together</a:t>
            </a:r>
            <a:r>
              <a:rPr lang="cs-CZ" dirty="0"/>
              <a:t> </a:t>
            </a:r>
            <a:r>
              <a:rPr lang="en-US" dirty="0"/>
              <a:t>destroying at least 10,300 enemy tanks</a:t>
            </a:r>
            <a:r>
              <a:rPr lang="cs-CZ" dirty="0"/>
              <a:t>; </a:t>
            </a:r>
            <a:r>
              <a:rPr lang="cs-CZ" b="1" dirty="0"/>
              <a:t>1,725  </a:t>
            </a:r>
            <a:r>
              <a:rPr lang="cs-CZ" b="1" dirty="0" err="1"/>
              <a:t>lost</a:t>
            </a:r>
            <a:r>
              <a:rPr lang="cs-CZ" dirty="0"/>
              <a:t>;</a:t>
            </a:r>
          </a:p>
          <a:p>
            <a:r>
              <a:rPr lang="cs-CZ" sz="2400" b="1" dirty="0"/>
              <a:t>M4 </a:t>
            </a:r>
            <a:r>
              <a:rPr lang="cs-CZ" sz="2400" b="1" dirty="0" err="1"/>
              <a:t>Sherman</a:t>
            </a:r>
            <a:r>
              <a:rPr lang="cs-CZ" sz="2400" b="1" dirty="0"/>
              <a:t> </a:t>
            </a:r>
            <a:r>
              <a:rPr lang="cs-CZ" sz="2400" b="1" dirty="0" err="1"/>
              <a:t>Production</a:t>
            </a:r>
            <a:r>
              <a:rPr lang="cs-CZ" sz="2400" b="1" dirty="0"/>
              <a:t> </a:t>
            </a:r>
            <a:r>
              <a:rPr lang="cs-CZ" sz="2400" dirty="0"/>
              <a:t>– </a:t>
            </a:r>
            <a:r>
              <a:rPr lang="cs-CZ" sz="2400" dirty="0" err="1"/>
              <a:t>February</a:t>
            </a:r>
            <a:r>
              <a:rPr lang="cs-CZ" sz="2400" dirty="0"/>
              <a:t> 1942 – July 1945: </a:t>
            </a:r>
            <a:r>
              <a:rPr lang="cs-CZ" sz="2400" b="1" dirty="0"/>
              <a:t>49,234</a:t>
            </a:r>
            <a:r>
              <a:rPr lang="cs-CZ" sz="2400" dirty="0"/>
              <a:t>;</a:t>
            </a:r>
            <a:endParaRPr lang="cs-CZ" sz="2400" b="1" dirty="0"/>
          </a:p>
          <a:p>
            <a:pPr lvl="1"/>
            <a:r>
              <a:rPr lang="cs-CZ" b="1" dirty="0"/>
              <a:t>4,295 </a:t>
            </a:r>
            <a:r>
              <a:rPr lang="cs-CZ" dirty="0"/>
              <a:t>M4s </a:t>
            </a:r>
            <a:r>
              <a:rPr lang="cs-CZ" dirty="0" err="1"/>
              <a:t>were</a:t>
            </a:r>
            <a:r>
              <a:rPr lang="cs-CZ" dirty="0"/>
              <a:t> </a:t>
            </a:r>
            <a:r>
              <a:rPr lang="cs-CZ" b="1" dirty="0" err="1"/>
              <a:t>lost</a:t>
            </a:r>
            <a:r>
              <a:rPr lang="cs-CZ" b="1" dirty="0"/>
              <a:t> </a:t>
            </a:r>
            <a:r>
              <a:rPr lang="cs-CZ" dirty="0"/>
              <a:t>in WWII</a:t>
            </a:r>
            <a:r>
              <a:rPr lang="cs-CZ" b="1" dirty="0"/>
              <a:t>;</a:t>
            </a:r>
            <a:r>
              <a:rPr lang="en-US" dirty="0"/>
              <a:t> </a:t>
            </a:r>
            <a:endParaRPr lang="cs-CZ" dirty="0"/>
          </a:p>
          <a:p>
            <a:pPr lvl="1"/>
            <a:r>
              <a:rPr lang="en-US" dirty="0"/>
              <a:t>Normandy in June-August 1944</a:t>
            </a:r>
            <a:r>
              <a:rPr lang="cs-CZ" dirty="0"/>
              <a:t>:</a:t>
            </a:r>
            <a:r>
              <a:rPr lang="en-US" dirty="0"/>
              <a:t> 1.45 </a:t>
            </a:r>
            <a:r>
              <a:rPr lang="en-US" b="1" dirty="0" err="1"/>
              <a:t>Shermans</a:t>
            </a:r>
            <a:r>
              <a:rPr lang="en-US" dirty="0"/>
              <a:t> were equal to 1 </a:t>
            </a:r>
            <a:r>
              <a:rPr lang="en-US" b="1" dirty="0"/>
              <a:t>Tiger</a:t>
            </a:r>
            <a:r>
              <a:rPr lang="en-US" dirty="0"/>
              <a:t>.</a:t>
            </a:r>
            <a:endParaRPr lang="cs-CZ" b="1" dirty="0"/>
          </a:p>
          <a:p>
            <a:r>
              <a:rPr lang="cs-CZ" sz="2400" b="1" dirty="0" err="1"/>
              <a:t>Panzer</a:t>
            </a:r>
            <a:r>
              <a:rPr lang="cs-CZ" sz="2400" b="1" dirty="0"/>
              <a:t> IV</a:t>
            </a:r>
            <a:r>
              <a:rPr lang="cs-CZ" sz="2400" dirty="0"/>
              <a:t>: 8,553 </a:t>
            </a:r>
            <a:r>
              <a:rPr lang="cs-CZ" sz="2400" dirty="0" err="1"/>
              <a:t>units</a:t>
            </a:r>
            <a:r>
              <a:rPr lang="cs-CZ" sz="2400" dirty="0"/>
              <a:t> </a:t>
            </a:r>
            <a:r>
              <a:rPr lang="cs-CZ" sz="2400" dirty="0" err="1"/>
              <a:t>produced</a:t>
            </a:r>
            <a:r>
              <a:rPr lang="cs-CZ" sz="2400" dirty="0"/>
              <a:t>;</a:t>
            </a:r>
          </a:p>
          <a:p>
            <a:r>
              <a:rPr lang="cs-CZ" sz="2400" b="1" dirty="0"/>
              <a:t>T-34</a:t>
            </a:r>
            <a:r>
              <a:rPr lang="cs-CZ" sz="2400" dirty="0"/>
              <a:t>: 57,339</a:t>
            </a:r>
            <a:r>
              <a:rPr lang="cs-CZ" sz="2400" b="1" dirty="0"/>
              <a:t> </a:t>
            </a:r>
            <a:r>
              <a:rPr lang="cs-CZ" sz="2400" dirty="0" err="1"/>
              <a:t>units</a:t>
            </a:r>
            <a:r>
              <a:rPr lang="cs-CZ" sz="2400" b="1" dirty="0"/>
              <a:t> </a:t>
            </a:r>
            <a:r>
              <a:rPr lang="cs-CZ" sz="2400" dirty="0" err="1"/>
              <a:t>produced</a:t>
            </a:r>
            <a:r>
              <a:rPr lang="cs-CZ" sz="2400" dirty="0"/>
              <a:t>;</a:t>
            </a:r>
          </a:p>
          <a:p>
            <a:endParaRPr lang="cs-CZ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2F1865C-5178-4E7D-BF24-19CC07FF0ED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019510" y="1872980"/>
            <a:ext cx="110106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0" name="Picture 6" descr="https://upload.wikimedia.org/wikipedia/commons/9/96/Bundesarchiv_Bild_101I-289-1091-26%2C_Russland%2C_Pferdegespann_im_Schlamm.jpg">
            <a:extLst>
              <a:ext uri="{FF2B5EF4-FFF2-40B4-BE49-F238E27FC236}">
                <a16:creationId xmlns:a16="http://schemas.microsoft.com/office/drawing/2014/main" id="{4C06E482-086E-45AB-9300-6A1ADC1E1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778" y="2709905"/>
            <a:ext cx="6243686" cy="39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ar 98K noBG.jpg">
            <a:extLst>
              <a:ext uri="{FF2B5EF4-FFF2-40B4-BE49-F238E27FC236}">
                <a16:creationId xmlns:a16="http://schemas.microsoft.com/office/drawing/2014/main" id="{60716B87-C266-42F5-8EC0-289C90AF9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57" y="3670107"/>
            <a:ext cx="5235019" cy="232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AAA0185A-BD2D-4CCB-8FA9-DFB3ACDBF454}"/>
              </a:ext>
            </a:extLst>
          </p:cNvPr>
          <p:cNvSpPr/>
          <p:nvPr/>
        </p:nvSpPr>
        <p:spPr>
          <a:xfrm>
            <a:off x="404568" y="5626541"/>
            <a:ext cx="2672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Kar98k </a:t>
            </a:r>
            <a:r>
              <a:rPr lang="cs-CZ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bolt</a:t>
            </a:r>
            <a:r>
              <a:rPr lang="cs-CZ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action</a:t>
            </a:r>
            <a:r>
              <a:rPr lang="cs-CZ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rifle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67228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684FAD0-C207-48EC-92F3-EC4987A69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8259" y="468164"/>
            <a:ext cx="5183782" cy="4351338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1940</a:t>
            </a:r>
            <a:r>
              <a:rPr lang="cs-CZ" dirty="0"/>
              <a:t>: </a:t>
            </a:r>
            <a:r>
              <a:rPr lang="cs-CZ" dirty="0" err="1" smtClean="0">
                <a:solidFill>
                  <a:srgbClr val="FF0000"/>
                </a:solidFill>
              </a:rPr>
              <a:t>GER</a:t>
            </a:r>
            <a:r>
              <a:rPr lang="cs-CZ" dirty="0" err="1" smtClean="0"/>
              <a:t>+</a:t>
            </a:r>
            <a:r>
              <a:rPr lang="cs-CZ" dirty="0" err="1" smtClean="0">
                <a:solidFill>
                  <a:srgbClr val="FF0000"/>
                </a:solidFill>
              </a:rPr>
              <a:t>ITA</a:t>
            </a:r>
            <a:r>
              <a:rPr lang="cs-CZ" dirty="0" err="1" smtClean="0"/>
              <a:t>+</a:t>
            </a:r>
            <a:r>
              <a:rPr lang="cs-CZ" dirty="0" err="1" smtClean="0">
                <a:solidFill>
                  <a:srgbClr val="FF0000"/>
                </a:solidFill>
              </a:rPr>
              <a:t>occupied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and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colaborating</a:t>
            </a:r>
            <a:r>
              <a:rPr lang="cs-CZ" dirty="0" smtClean="0"/>
              <a:t>  </a:t>
            </a:r>
            <a:r>
              <a:rPr lang="cs-CZ" dirty="0" err="1" smtClean="0"/>
              <a:t>incl</a:t>
            </a:r>
            <a:r>
              <a:rPr lang="cs-CZ" dirty="0" smtClean="0"/>
              <a:t>. </a:t>
            </a:r>
            <a:r>
              <a:rPr lang="cs-CZ" i="1" dirty="0" smtClean="0"/>
              <a:t>Bohemia</a:t>
            </a:r>
            <a:r>
              <a:rPr lang="cs-CZ" i="1" dirty="0"/>
              <a:t>, </a:t>
            </a:r>
            <a:r>
              <a:rPr lang="cs-CZ" i="1" dirty="0" err="1"/>
              <a:t>Poland</a:t>
            </a:r>
            <a:r>
              <a:rPr lang="cs-CZ" i="1" dirty="0"/>
              <a:t>, </a:t>
            </a:r>
            <a:r>
              <a:rPr lang="cs-CZ" i="1" dirty="0" err="1"/>
              <a:t>Low</a:t>
            </a:r>
            <a:r>
              <a:rPr lang="cs-CZ" i="1" dirty="0"/>
              <a:t> </a:t>
            </a:r>
            <a:r>
              <a:rPr lang="cs-CZ" i="1" dirty="0" err="1"/>
              <a:t>Countries</a:t>
            </a:r>
            <a:r>
              <a:rPr lang="cs-CZ" i="1" dirty="0"/>
              <a:t> </a:t>
            </a:r>
            <a:r>
              <a:rPr lang="cs-CZ" dirty="0"/>
              <a:t>(France) vs. </a:t>
            </a:r>
            <a:r>
              <a:rPr lang="cs-CZ" dirty="0">
                <a:solidFill>
                  <a:srgbClr val="0070C0"/>
                </a:solidFill>
              </a:rPr>
              <a:t>UK</a:t>
            </a:r>
            <a:r>
              <a:rPr lang="cs-CZ" dirty="0"/>
              <a:t> + </a:t>
            </a:r>
            <a:r>
              <a:rPr lang="cs-CZ" dirty="0">
                <a:solidFill>
                  <a:srgbClr val="0070C0"/>
                </a:solidFill>
              </a:rPr>
              <a:t>Empire</a:t>
            </a:r>
            <a:r>
              <a:rPr lang="cs-CZ" dirty="0"/>
              <a:t>, (France);</a:t>
            </a:r>
          </a:p>
          <a:p>
            <a:r>
              <a:rPr lang="cs-CZ" b="1" dirty="0">
                <a:solidFill>
                  <a:srgbClr val="0070C0"/>
                </a:solidFill>
              </a:rPr>
              <a:t>1941</a:t>
            </a:r>
            <a:r>
              <a:rPr lang="cs-CZ" dirty="0"/>
              <a:t>: </a:t>
            </a:r>
            <a:r>
              <a:rPr lang="cs-CZ" dirty="0">
                <a:solidFill>
                  <a:srgbClr val="FF0000"/>
                </a:solidFill>
              </a:rPr>
              <a:t>Axis</a:t>
            </a:r>
            <a:r>
              <a:rPr lang="cs-CZ" dirty="0"/>
              <a:t> vs. </a:t>
            </a:r>
            <a:r>
              <a:rPr lang="cs-CZ" dirty="0">
                <a:solidFill>
                  <a:srgbClr val="0070C0"/>
                </a:solidFill>
              </a:rPr>
              <a:t>UK</a:t>
            </a:r>
            <a:r>
              <a:rPr lang="cs-CZ" dirty="0"/>
              <a:t> + </a:t>
            </a:r>
            <a:r>
              <a:rPr lang="cs-CZ" dirty="0" err="1">
                <a:solidFill>
                  <a:srgbClr val="0070C0"/>
                </a:solidFill>
              </a:rPr>
              <a:t>Soviet</a:t>
            </a:r>
            <a:r>
              <a:rPr lang="cs-CZ" dirty="0"/>
              <a:t> </a:t>
            </a:r>
            <a:r>
              <a:rPr lang="cs-CZ" dirty="0">
                <a:solidFill>
                  <a:srgbClr val="0070C0"/>
                </a:solidFill>
              </a:rPr>
              <a:t>Union</a:t>
            </a:r>
          </a:p>
          <a:p>
            <a:r>
              <a:rPr lang="cs-CZ" b="1" dirty="0">
                <a:solidFill>
                  <a:srgbClr val="0070C0"/>
                </a:solidFill>
              </a:rPr>
              <a:t>1942</a:t>
            </a:r>
            <a:r>
              <a:rPr lang="cs-CZ" dirty="0"/>
              <a:t>: </a:t>
            </a:r>
            <a:r>
              <a:rPr lang="cs-CZ" dirty="0">
                <a:solidFill>
                  <a:srgbClr val="FF0000"/>
                </a:solidFill>
              </a:rPr>
              <a:t>Axis</a:t>
            </a:r>
            <a:r>
              <a:rPr lang="cs-CZ" dirty="0"/>
              <a:t> </a:t>
            </a:r>
            <a:r>
              <a:rPr lang="cs-CZ" dirty="0" err="1"/>
              <a:t>incl</a:t>
            </a:r>
            <a:r>
              <a:rPr lang="cs-CZ" dirty="0"/>
              <a:t>. </a:t>
            </a:r>
            <a:r>
              <a:rPr lang="cs-CZ" dirty="0">
                <a:solidFill>
                  <a:srgbClr val="FF0000"/>
                </a:solidFill>
              </a:rPr>
              <a:t>Japan</a:t>
            </a:r>
            <a:r>
              <a:rPr lang="cs-CZ" dirty="0"/>
              <a:t> vs. </a:t>
            </a:r>
            <a:r>
              <a:rPr lang="cs-CZ" dirty="0">
                <a:solidFill>
                  <a:srgbClr val="0070C0"/>
                </a:solidFill>
              </a:rPr>
              <a:t>UK, </a:t>
            </a:r>
            <a:r>
              <a:rPr lang="cs-CZ" dirty="0" err="1">
                <a:solidFill>
                  <a:srgbClr val="0070C0"/>
                </a:solidFill>
              </a:rPr>
              <a:t>Soviet</a:t>
            </a:r>
            <a:r>
              <a:rPr lang="cs-CZ" dirty="0">
                <a:solidFill>
                  <a:srgbClr val="0070C0"/>
                </a:solidFill>
              </a:rPr>
              <a:t> Union, USA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098" name="Picture 2" descr="https://upload.wikimedia.org/wikipedia/commons/e/e2/WorldWarII-GDP-Relations-Allies-Axis.png">
            <a:extLst>
              <a:ext uri="{FF2B5EF4-FFF2-40B4-BE49-F238E27FC236}">
                <a16:creationId xmlns:a16="http://schemas.microsoft.com/office/drawing/2014/main" id="{AFD1BC56-DDA2-44DB-83A4-6E1A7DCFB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23" y="107050"/>
            <a:ext cx="6504495" cy="640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2419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1A3B9122-6812-42D1-9DBA-A6DD662E92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612944"/>
              </p:ext>
            </p:extLst>
          </p:nvPr>
        </p:nvGraphicFramePr>
        <p:xfrm>
          <a:off x="782424" y="1875935"/>
          <a:ext cx="9893705" cy="39593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45450">
                  <a:extLst>
                    <a:ext uri="{9D8B030D-6E8A-4147-A177-3AD203B41FA5}">
                      <a16:colId xmlns:a16="http://schemas.microsoft.com/office/drawing/2014/main" val="2571439434"/>
                    </a:ext>
                  </a:extLst>
                </a:gridCol>
                <a:gridCol w="1589651">
                  <a:extLst>
                    <a:ext uri="{9D8B030D-6E8A-4147-A177-3AD203B41FA5}">
                      <a16:colId xmlns:a16="http://schemas.microsoft.com/office/drawing/2014/main" val="1936726930"/>
                    </a:ext>
                  </a:extLst>
                </a:gridCol>
                <a:gridCol w="1589651">
                  <a:extLst>
                    <a:ext uri="{9D8B030D-6E8A-4147-A177-3AD203B41FA5}">
                      <a16:colId xmlns:a16="http://schemas.microsoft.com/office/drawing/2014/main" val="216427511"/>
                    </a:ext>
                  </a:extLst>
                </a:gridCol>
                <a:gridCol w="1589651">
                  <a:extLst>
                    <a:ext uri="{9D8B030D-6E8A-4147-A177-3AD203B41FA5}">
                      <a16:colId xmlns:a16="http://schemas.microsoft.com/office/drawing/2014/main" val="4064411298"/>
                    </a:ext>
                  </a:extLst>
                </a:gridCol>
                <a:gridCol w="1589651">
                  <a:extLst>
                    <a:ext uri="{9D8B030D-6E8A-4147-A177-3AD203B41FA5}">
                      <a16:colId xmlns:a16="http://schemas.microsoft.com/office/drawing/2014/main" val="3760922344"/>
                    </a:ext>
                  </a:extLst>
                </a:gridCol>
                <a:gridCol w="1589651">
                  <a:extLst>
                    <a:ext uri="{9D8B030D-6E8A-4147-A177-3AD203B41FA5}">
                      <a16:colId xmlns:a16="http://schemas.microsoft.com/office/drawing/2014/main" val="3711858868"/>
                    </a:ext>
                  </a:extLst>
                </a:gridCol>
              </a:tblGrid>
              <a:tr h="5768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Country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Total tanks and self-propelled guns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err="1">
                          <a:effectLst/>
                        </a:rPr>
                        <a:t>Artillery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err="1">
                          <a:effectLst/>
                        </a:rPr>
                        <a:t>Mortars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err="1">
                          <a:effectLst/>
                        </a:rPr>
                        <a:t>Machineguns</a:t>
                      </a:r>
                      <a:r>
                        <a:rPr lang="cs-CZ" sz="2000" dirty="0">
                          <a:effectLst/>
                        </a:rPr>
                        <a:t> 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Military trucks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888605578"/>
                  </a:ext>
                </a:extLst>
              </a:tr>
              <a:tr h="2958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Soviet Union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105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251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516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648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200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300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1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477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400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197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100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548143726"/>
                  </a:ext>
                </a:extLst>
              </a:tr>
              <a:tr h="2958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United States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102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410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257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390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105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055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2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679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840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2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382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311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07097959"/>
                  </a:ext>
                </a:extLst>
              </a:tr>
              <a:tr h="2958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United Kingdom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27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896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124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877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102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950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297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336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480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943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42114688"/>
                  </a:ext>
                </a:extLst>
              </a:tr>
              <a:tr h="2958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Canada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5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678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43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552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cs-CZ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251 925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815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729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837210432"/>
                  </a:ext>
                </a:extLst>
              </a:tr>
              <a:tr h="2958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err="1">
                          <a:effectLst/>
                        </a:rPr>
                        <a:t>Other</a:t>
                      </a:r>
                      <a:r>
                        <a:rPr lang="cs-CZ" sz="2000" dirty="0">
                          <a:effectLst/>
                        </a:rPr>
                        <a:t> </a:t>
                      </a:r>
                      <a:r>
                        <a:rPr lang="cs-CZ" sz="2000" dirty="0" err="1">
                          <a:effectLst/>
                        </a:rPr>
                        <a:t>Commonw</a:t>
                      </a:r>
                      <a:r>
                        <a:rPr lang="cs-CZ" sz="2000" dirty="0">
                          <a:effectLst/>
                        </a:rPr>
                        <a:t>.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cs-CZ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5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215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46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014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37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983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cs-CZ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01535989"/>
                  </a:ext>
                </a:extLst>
              </a:tr>
              <a:tr h="2958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Germany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effectLst/>
                        </a:rPr>
                        <a:t>67</a:t>
                      </a:r>
                      <a:r>
                        <a:rPr lang="cs-CZ" sz="2000" b="1" baseline="0" dirty="0" smtClean="0">
                          <a:effectLst/>
                        </a:rPr>
                        <a:t> </a:t>
                      </a:r>
                      <a:r>
                        <a:rPr lang="cs-CZ" sz="2000" b="1" dirty="0" smtClean="0">
                          <a:effectLst/>
                        </a:rPr>
                        <a:t>429</a:t>
                      </a:r>
                      <a:endParaRPr lang="cs-CZ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effectLst/>
                        </a:rPr>
                        <a:t>159</a:t>
                      </a:r>
                      <a:r>
                        <a:rPr lang="cs-CZ" sz="2000" b="1" baseline="0" dirty="0" smtClean="0">
                          <a:effectLst/>
                        </a:rPr>
                        <a:t> </a:t>
                      </a:r>
                      <a:r>
                        <a:rPr lang="cs-CZ" sz="2000" b="1" dirty="0" smtClean="0">
                          <a:effectLst/>
                        </a:rPr>
                        <a:t>147</a:t>
                      </a:r>
                      <a:endParaRPr lang="cs-CZ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effectLst/>
                        </a:rPr>
                        <a:t>73</a:t>
                      </a:r>
                      <a:r>
                        <a:rPr lang="cs-CZ" sz="2000" b="1" baseline="0" dirty="0" smtClean="0">
                          <a:effectLst/>
                        </a:rPr>
                        <a:t> </a:t>
                      </a:r>
                      <a:r>
                        <a:rPr lang="cs-CZ" sz="2000" b="1" dirty="0" smtClean="0">
                          <a:effectLst/>
                        </a:rPr>
                        <a:t>484</a:t>
                      </a:r>
                      <a:endParaRPr lang="cs-CZ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effectLst/>
                        </a:rPr>
                        <a:t>674</a:t>
                      </a:r>
                      <a:r>
                        <a:rPr lang="cs-CZ" sz="2000" b="1" baseline="0" dirty="0" smtClean="0">
                          <a:effectLst/>
                        </a:rPr>
                        <a:t> </a:t>
                      </a:r>
                      <a:r>
                        <a:rPr lang="cs-CZ" sz="2000" b="1" dirty="0" smtClean="0">
                          <a:effectLst/>
                        </a:rPr>
                        <a:t>280</a:t>
                      </a:r>
                      <a:endParaRPr lang="cs-CZ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effectLst/>
                        </a:rPr>
                        <a:t>345</a:t>
                      </a:r>
                      <a:r>
                        <a:rPr lang="cs-CZ" sz="2000" b="1" baseline="0" dirty="0" smtClean="0">
                          <a:effectLst/>
                        </a:rPr>
                        <a:t> </a:t>
                      </a:r>
                      <a:r>
                        <a:rPr lang="cs-CZ" sz="2000" b="1" dirty="0" smtClean="0">
                          <a:effectLst/>
                        </a:rPr>
                        <a:t>914</a:t>
                      </a:r>
                      <a:endParaRPr lang="cs-CZ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010343059"/>
                  </a:ext>
                </a:extLst>
              </a:tr>
              <a:tr h="2958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Japan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2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515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13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350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cs-CZ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380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000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165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945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405549960"/>
                  </a:ext>
                </a:extLst>
              </a:tr>
              <a:tr h="2958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Italy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2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473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7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200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cs-CZ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cs-CZ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83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000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681899064"/>
                  </a:ext>
                </a:extLst>
              </a:tr>
              <a:tr h="2958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Hungary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500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447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cs-CZ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4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583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cs-CZ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397423382"/>
                  </a:ext>
                </a:extLst>
              </a:tr>
            </a:tbl>
          </a:graphicData>
        </a:graphic>
      </p:graphicFrame>
      <p:sp>
        <p:nvSpPr>
          <p:cNvPr id="7" name="Obdélník 6">
            <a:extLst>
              <a:ext uri="{FF2B5EF4-FFF2-40B4-BE49-F238E27FC236}">
                <a16:creationId xmlns:a16="http://schemas.microsoft.com/office/drawing/2014/main" id="{182300A8-F465-48AA-93E1-37FB40434A0A}"/>
              </a:ext>
            </a:extLst>
          </p:cNvPr>
          <p:cNvSpPr/>
          <p:nvPr/>
        </p:nvSpPr>
        <p:spPr>
          <a:xfrm>
            <a:off x="3909649" y="832490"/>
            <a:ext cx="40507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WWII </a:t>
            </a:r>
            <a:r>
              <a:rPr lang="cs-CZ" sz="2800" b="1" dirty="0" err="1"/>
              <a:t>Vehicles</a:t>
            </a:r>
            <a:r>
              <a:rPr lang="cs-CZ" sz="2800" b="1" dirty="0"/>
              <a:t> </a:t>
            </a:r>
            <a:r>
              <a:rPr lang="cs-CZ" sz="2800" b="1" dirty="0" err="1"/>
              <a:t>production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0416193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A268E510-B9F0-4304-BF8C-1B03D381DD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451494"/>
              </p:ext>
            </p:extLst>
          </p:nvPr>
        </p:nvGraphicFramePr>
        <p:xfrm>
          <a:off x="339363" y="1960775"/>
          <a:ext cx="11279764" cy="41624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6708">
                  <a:extLst>
                    <a:ext uri="{9D8B030D-6E8A-4147-A177-3AD203B41FA5}">
                      <a16:colId xmlns:a16="http://schemas.microsoft.com/office/drawing/2014/main" val="3940879481"/>
                    </a:ext>
                  </a:extLst>
                </a:gridCol>
                <a:gridCol w="1241632">
                  <a:extLst>
                    <a:ext uri="{9D8B030D-6E8A-4147-A177-3AD203B41FA5}">
                      <a16:colId xmlns:a16="http://schemas.microsoft.com/office/drawing/2014/main" val="3522371761"/>
                    </a:ext>
                  </a:extLst>
                </a:gridCol>
                <a:gridCol w="1241632">
                  <a:extLst>
                    <a:ext uri="{9D8B030D-6E8A-4147-A177-3AD203B41FA5}">
                      <a16:colId xmlns:a16="http://schemas.microsoft.com/office/drawing/2014/main" val="1397394563"/>
                    </a:ext>
                  </a:extLst>
                </a:gridCol>
                <a:gridCol w="1241632">
                  <a:extLst>
                    <a:ext uri="{9D8B030D-6E8A-4147-A177-3AD203B41FA5}">
                      <a16:colId xmlns:a16="http://schemas.microsoft.com/office/drawing/2014/main" val="1046673193"/>
                    </a:ext>
                  </a:extLst>
                </a:gridCol>
                <a:gridCol w="1241632">
                  <a:extLst>
                    <a:ext uri="{9D8B030D-6E8A-4147-A177-3AD203B41FA5}">
                      <a16:colId xmlns:a16="http://schemas.microsoft.com/office/drawing/2014/main" val="3504587509"/>
                    </a:ext>
                  </a:extLst>
                </a:gridCol>
                <a:gridCol w="1241632">
                  <a:extLst>
                    <a:ext uri="{9D8B030D-6E8A-4147-A177-3AD203B41FA5}">
                      <a16:colId xmlns:a16="http://schemas.microsoft.com/office/drawing/2014/main" val="75887114"/>
                    </a:ext>
                  </a:extLst>
                </a:gridCol>
                <a:gridCol w="1241632">
                  <a:extLst>
                    <a:ext uri="{9D8B030D-6E8A-4147-A177-3AD203B41FA5}">
                      <a16:colId xmlns:a16="http://schemas.microsoft.com/office/drawing/2014/main" val="3148003734"/>
                    </a:ext>
                  </a:extLst>
                </a:gridCol>
                <a:gridCol w="1241632">
                  <a:extLst>
                    <a:ext uri="{9D8B030D-6E8A-4147-A177-3AD203B41FA5}">
                      <a16:colId xmlns:a16="http://schemas.microsoft.com/office/drawing/2014/main" val="3320057864"/>
                    </a:ext>
                  </a:extLst>
                </a:gridCol>
                <a:gridCol w="1241632">
                  <a:extLst>
                    <a:ext uri="{9D8B030D-6E8A-4147-A177-3AD203B41FA5}">
                      <a16:colId xmlns:a16="http://schemas.microsoft.com/office/drawing/2014/main" val="2211516972"/>
                    </a:ext>
                  </a:extLst>
                </a:gridCol>
              </a:tblGrid>
              <a:tr h="3428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>
                          <a:effectLst/>
                        </a:rPr>
                        <a:t>1939</a:t>
                      </a:r>
                      <a:endParaRPr lang="en-AU" sz="28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>
                          <a:effectLst/>
                        </a:rPr>
                        <a:t>1940</a:t>
                      </a:r>
                      <a:endParaRPr lang="en-AU" sz="28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>
                          <a:effectLst/>
                        </a:rPr>
                        <a:t>1941</a:t>
                      </a:r>
                      <a:endParaRPr lang="en-AU" sz="28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>
                          <a:effectLst/>
                        </a:rPr>
                        <a:t>1942</a:t>
                      </a:r>
                      <a:endParaRPr lang="en-AU" sz="28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1943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>
                          <a:effectLst/>
                        </a:rPr>
                        <a:t>1944</a:t>
                      </a:r>
                      <a:endParaRPr lang="en-AU" sz="28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>
                          <a:effectLst/>
                        </a:rPr>
                        <a:t>1945</a:t>
                      </a:r>
                      <a:endParaRPr lang="en-AU" sz="28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>
                          <a:effectLst/>
                        </a:rPr>
                        <a:t>Total</a:t>
                      </a:r>
                      <a:endParaRPr lang="en-AU" sz="28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4194356784"/>
                  </a:ext>
                </a:extLst>
              </a:tr>
              <a:tr h="342828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 u="none" noProof="0" dirty="0" smtClean="0">
                          <a:solidFill>
                            <a:schemeClr val="bg1"/>
                          </a:solidFill>
                          <a:effectLst/>
                        </a:rPr>
                        <a:t>US</a:t>
                      </a:r>
                      <a:endParaRPr lang="en-AU" sz="2800" u="none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2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141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6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086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19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433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47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836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85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898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96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318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46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001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303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713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357928855"/>
                  </a:ext>
                </a:extLst>
              </a:tr>
              <a:tr h="342828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 u="none" noProof="0" dirty="0" smtClean="0">
                          <a:solidFill>
                            <a:schemeClr val="bg1"/>
                          </a:solidFill>
                          <a:effectLst/>
                        </a:rPr>
                        <a:t>GER</a:t>
                      </a:r>
                      <a:endParaRPr lang="en-AU" sz="2800" u="none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b="1" noProof="0" dirty="0" smtClean="0">
                          <a:effectLst/>
                        </a:rPr>
                        <a:t>8</a:t>
                      </a:r>
                      <a:r>
                        <a:rPr lang="cs-CZ" sz="2400" b="1" baseline="0" noProof="0" dirty="0" smtClean="0">
                          <a:effectLst/>
                        </a:rPr>
                        <a:t> </a:t>
                      </a:r>
                      <a:r>
                        <a:rPr lang="en-AU" sz="2400" b="1" noProof="0" dirty="0" smtClean="0">
                          <a:effectLst/>
                        </a:rPr>
                        <a:t>295</a:t>
                      </a:r>
                      <a:endParaRPr lang="en-AU" sz="28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b="1" noProof="0" dirty="0" smtClean="0">
                          <a:effectLst/>
                        </a:rPr>
                        <a:t>10</a:t>
                      </a:r>
                      <a:r>
                        <a:rPr lang="cs-CZ" sz="2400" b="1" baseline="0" noProof="0" dirty="0" smtClean="0">
                          <a:effectLst/>
                        </a:rPr>
                        <a:t> </a:t>
                      </a:r>
                      <a:r>
                        <a:rPr lang="en-AU" sz="2400" b="1" noProof="0" dirty="0" smtClean="0">
                          <a:effectLst/>
                        </a:rPr>
                        <a:t>826</a:t>
                      </a:r>
                      <a:endParaRPr lang="en-AU" sz="28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b="1" noProof="0" dirty="0" smtClean="0">
                          <a:effectLst/>
                        </a:rPr>
                        <a:t>11</a:t>
                      </a:r>
                      <a:r>
                        <a:rPr lang="cs-CZ" sz="2400" b="1" baseline="0" noProof="0" dirty="0" smtClean="0">
                          <a:effectLst/>
                        </a:rPr>
                        <a:t> </a:t>
                      </a:r>
                      <a:r>
                        <a:rPr lang="en-AU" sz="2400" b="1" noProof="0" dirty="0" smtClean="0">
                          <a:effectLst/>
                        </a:rPr>
                        <a:t>776</a:t>
                      </a:r>
                      <a:endParaRPr lang="en-AU" sz="28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b="1" noProof="0" dirty="0" smtClean="0">
                          <a:effectLst/>
                        </a:rPr>
                        <a:t>15</a:t>
                      </a:r>
                      <a:r>
                        <a:rPr lang="cs-CZ" sz="2400" b="1" baseline="0" noProof="0" dirty="0" smtClean="0">
                          <a:effectLst/>
                        </a:rPr>
                        <a:t> </a:t>
                      </a:r>
                      <a:r>
                        <a:rPr lang="en-AU" sz="2400" b="1" noProof="0" dirty="0" smtClean="0">
                          <a:effectLst/>
                        </a:rPr>
                        <a:t>556</a:t>
                      </a:r>
                      <a:endParaRPr lang="en-AU" sz="28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b="1" noProof="0" dirty="0" smtClean="0">
                          <a:effectLst/>
                        </a:rPr>
                        <a:t>25</a:t>
                      </a:r>
                      <a:r>
                        <a:rPr lang="cs-CZ" sz="2400" b="1" baseline="0" noProof="0" dirty="0" smtClean="0">
                          <a:effectLst/>
                        </a:rPr>
                        <a:t> </a:t>
                      </a:r>
                      <a:r>
                        <a:rPr lang="en-AU" sz="2400" b="1" noProof="0" dirty="0" smtClean="0">
                          <a:effectLst/>
                        </a:rPr>
                        <a:t>527</a:t>
                      </a:r>
                      <a:endParaRPr lang="en-AU" sz="28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b="1" noProof="0" dirty="0" smtClean="0">
                          <a:effectLst/>
                        </a:rPr>
                        <a:t>39</a:t>
                      </a:r>
                      <a:r>
                        <a:rPr lang="cs-CZ" sz="2400" b="1" baseline="0" noProof="0" dirty="0" smtClean="0">
                          <a:effectLst/>
                        </a:rPr>
                        <a:t> </a:t>
                      </a:r>
                      <a:r>
                        <a:rPr lang="en-AU" sz="2400" b="1" noProof="0" dirty="0" smtClean="0">
                          <a:effectLst/>
                        </a:rPr>
                        <a:t>807</a:t>
                      </a:r>
                      <a:endParaRPr lang="en-AU" sz="28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b="1" noProof="0" dirty="0" smtClean="0">
                          <a:effectLst/>
                        </a:rPr>
                        <a:t>7</a:t>
                      </a:r>
                      <a:r>
                        <a:rPr lang="cs-CZ" sz="2400" b="1" baseline="0" noProof="0" dirty="0" smtClean="0">
                          <a:effectLst/>
                        </a:rPr>
                        <a:t> </a:t>
                      </a:r>
                      <a:r>
                        <a:rPr lang="en-AU" sz="2400" b="1" noProof="0" dirty="0" smtClean="0">
                          <a:effectLst/>
                        </a:rPr>
                        <a:t>540</a:t>
                      </a:r>
                      <a:endParaRPr lang="en-AU" sz="28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b="1" noProof="0" dirty="0" smtClean="0">
                          <a:effectLst/>
                        </a:rPr>
                        <a:t>119</a:t>
                      </a:r>
                      <a:r>
                        <a:rPr lang="cs-CZ" sz="2400" b="1" baseline="0" noProof="0" dirty="0" smtClean="0">
                          <a:effectLst/>
                        </a:rPr>
                        <a:t> </a:t>
                      </a:r>
                      <a:r>
                        <a:rPr lang="en-AU" sz="2400" b="1" noProof="0" dirty="0" smtClean="0">
                          <a:effectLst/>
                        </a:rPr>
                        <a:t>327</a:t>
                      </a:r>
                      <a:endParaRPr lang="en-AU" sz="28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409592606"/>
                  </a:ext>
                </a:extLst>
              </a:tr>
              <a:tr h="342828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u="none" noProof="0" dirty="0">
                          <a:solidFill>
                            <a:schemeClr val="bg1"/>
                          </a:solidFill>
                          <a:effectLst/>
                        </a:rPr>
                        <a:t>USSR</a:t>
                      </a:r>
                      <a:endParaRPr lang="en-AU" sz="2800" u="none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10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382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10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565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15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737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25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436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34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900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40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300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20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900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158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220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281174618"/>
                  </a:ext>
                </a:extLst>
              </a:tr>
              <a:tr h="342828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u="none" noProof="0">
                          <a:solidFill>
                            <a:schemeClr val="bg1"/>
                          </a:solidFill>
                          <a:effectLst/>
                        </a:rPr>
                        <a:t>UK</a:t>
                      </a:r>
                      <a:endParaRPr lang="en-AU" sz="2800" u="none" noProof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7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940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15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049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20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094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23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672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26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263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26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461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12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070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131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549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755300405"/>
                  </a:ext>
                </a:extLst>
              </a:tr>
              <a:tr h="342828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 u="none" noProof="0" dirty="0" smtClean="0">
                          <a:solidFill>
                            <a:schemeClr val="bg1"/>
                          </a:solidFill>
                          <a:effectLst/>
                        </a:rPr>
                        <a:t>JAP</a:t>
                      </a:r>
                      <a:endParaRPr lang="en-AU" sz="2800" u="none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4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467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4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768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5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088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8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861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16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693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28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180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8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263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76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320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860300509"/>
                  </a:ext>
                </a:extLst>
              </a:tr>
              <a:tr h="35485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 u="none" noProof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ITA</a:t>
                      </a:r>
                      <a:endParaRPr lang="en-AU" sz="2800" u="none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1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692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2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142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3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503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2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818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967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AU" sz="2800" noProof="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AU" sz="2800" noProof="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11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122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956424948"/>
                  </a:ext>
                </a:extLst>
              </a:tr>
              <a:tr h="35485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 u="none" noProof="0" dirty="0" smtClean="0">
                          <a:solidFill>
                            <a:schemeClr val="bg1"/>
                          </a:solidFill>
                          <a:effectLst/>
                        </a:rPr>
                        <a:t>FRA</a:t>
                      </a:r>
                      <a:endParaRPr lang="en-AU" sz="2800" u="none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3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163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2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113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AU" sz="2800" noProof="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AU" sz="2800" noProof="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AU" sz="2800" noProof="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AU" sz="2800" noProof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AU" sz="2800" noProof="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5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276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098146282"/>
                  </a:ext>
                </a:extLst>
              </a:tr>
              <a:tr h="342828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 u="none" noProof="0" dirty="0" smtClean="0">
                          <a:effectLst/>
                        </a:rPr>
                        <a:t>Celkem</a:t>
                      </a:r>
                      <a:endParaRPr lang="en-AU" sz="2800" u="none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38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080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51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531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76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256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124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179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190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218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231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852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97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577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809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693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321936121"/>
                  </a:ext>
                </a:extLst>
              </a:tr>
            </a:tbl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61ABC6A4-232A-4A34-A0BC-2910EF5DBC3A}"/>
              </a:ext>
            </a:extLst>
          </p:cNvPr>
          <p:cNvSpPr txBox="1"/>
          <p:nvPr/>
        </p:nvSpPr>
        <p:spPr>
          <a:xfrm>
            <a:off x="4062953" y="1036948"/>
            <a:ext cx="5222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WWII </a:t>
            </a:r>
            <a:r>
              <a:rPr lang="cs-CZ" sz="3200" b="1" dirty="0" smtClean="0"/>
              <a:t>Výroba letadel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8459483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9536" y="-31541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cs-CZ" sz="2400" b="1" dirty="0">
                <a:solidFill>
                  <a:srgbClr val="0070C0"/>
                </a:solidFill>
                <a:latin typeface="+mn-lt"/>
              </a:rPr>
              <a:t>Důsledky</a:t>
            </a:r>
            <a:r>
              <a:rPr lang="cs-CZ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cs-CZ" sz="2400" b="1" dirty="0">
                <a:solidFill>
                  <a:srgbClr val="0070C0"/>
                </a:solidFill>
                <a:latin typeface="+mn-lt"/>
              </a:rPr>
              <a:t>války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6243" y="521296"/>
            <a:ext cx="11557262" cy="6336704"/>
          </a:xfrm>
        </p:spPr>
        <p:txBody>
          <a:bodyPr>
            <a:normAutofit fontScale="55000" lnSpcReduction="20000"/>
          </a:bodyPr>
          <a:lstStyle/>
          <a:p>
            <a:r>
              <a:rPr lang="cs-CZ" sz="3300" b="1" dirty="0"/>
              <a:t>Lidské ztráty </a:t>
            </a:r>
            <a:r>
              <a:rPr lang="cs-CZ" sz="3300" dirty="0"/>
              <a:t>60-70 mil mrtvých, 20mil. vojáků;</a:t>
            </a:r>
          </a:p>
          <a:p>
            <a:pPr lvl="1"/>
            <a:r>
              <a:rPr lang="cs-CZ" sz="3300" b="1" dirty="0">
                <a:solidFill>
                  <a:srgbClr val="0070C0"/>
                </a:solidFill>
              </a:rPr>
              <a:t>SSSR</a:t>
            </a:r>
            <a:r>
              <a:rPr lang="cs-CZ" sz="3300" dirty="0">
                <a:solidFill>
                  <a:srgbClr val="0070C0"/>
                </a:solidFill>
              </a:rPr>
              <a:t> </a:t>
            </a:r>
            <a:r>
              <a:rPr lang="cs-CZ" sz="3300" dirty="0"/>
              <a:t>27mil. (8,7 mil vojáků);</a:t>
            </a:r>
          </a:p>
          <a:p>
            <a:pPr lvl="1"/>
            <a:r>
              <a:rPr lang="cs-CZ" sz="3300" b="1" dirty="0"/>
              <a:t>Čína</a:t>
            </a:r>
            <a:r>
              <a:rPr lang="cs-CZ" sz="3300" dirty="0"/>
              <a:t> 7 mil. civilistů a 3-4 mil. vojáků;</a:t>
            </a:r>
          </a:p>
          <a:p>
            <a:pPr lvl="1"/>
            <a:r>
              <a:rPr lang="cs-CZ" sz="3300" dirty="0"/>
              <a:t>11-17 mil. civilistů zemřelo v důsledku </a:t>
            </a:r>
            <a:r>
              <a:rPr lang="cs-CZ" sz="3300" b="1" dirty="0">
                <a:solidFill>
                  <a:srgbClr val="0070C0"/>
                </a:solidFill>
              </a:rPr>
              <a:t>okupace</a:t>
            </a:r>
            <a:r>
              <a:rPr lang="cs-CZ" sz="3300" dirty="0">
                <a:solidFill>
                  <a:srgbClr val="0070C0"/>
                </a:solidFill>
              </a:rPr>
              <a:t> </a:t>
            </a:r>
            <a:r>
              <a:rPr lang="cs-CZ" sz="3300" dirty="0"/>
              <a:t>(včetně Židů, teror proti Slovanům); GER zajetí nepřežilo 3,5mil sovětských vojáků;</a:t>
            </a:r>
          </a:p>
          <a:p>
            <a:pPr lvl="1"/>
            <a:r>
              <a:rPr lang="cs-CZ" sz="3300" b="1" dirty="0"/>
              <a:t>JAP</a:t>
            </a:r>
            <a:r>
              <a:rPr lang="cs-CZ" sz="3300" dirty="0"/>
              <a:t> ztratilo 2,1 mil. vojáků a 500tis. civilistů (KOR a teror v Číně);</a:t>
            </a:r>
          </a:p>
          <a:p>
            <a:pPr lvl="1"/>
            <a:r>
              <a:rPr lang="cs-CZ" sz="3300" b="1" dirty="0">
                <a:solidFill>
                  <a:srgbClr val="0070C0"/>
                </a:solidFill>
              </a:rPr>
              <a:t>GER</a:t>
            </a:r>
            <a:r>
              <a:rPr lang="cs-CZ" sz="3300" dirty="0">
                <a:solidFill>
                  <a:srgbClr val="0070C0"/>
                </a:solidFill>
              </a:rPr>
              <a:t> </a:t>
            </a:r>
            <a:r>
              <a:rPr lang="cs-CZ" sz="3300" dirty="0"/>
              <a:t>ztratilo 5,3mil. vojáků a 1,5-2,5 mil civilistů;</a:t>
            </a:r>
          </a:p>
          <a:p>
            <a:pPr lvl="1"/>
            <a:r>
              <a:rPr lang="cs-CZ" sz="3300" b="1" dirty="0"/>
              <a:t>POL</a:t>
            </a:r>
            <a:r>
              <a:rPr lang="cs-CZ" sz="3300" dirty="0"/>
              <a:t> 240tis. vojáků a 5,4mil. civilistů (včetně Židů);</a:t>
            </a:r>
          </a:p>
          <a:p>
            <a:pPr lvl="1"/>
            <a:r>
              <a:rPr lang="cs-CZ" sz="3300" b="1" dirty="0"/>
              <a:t>GB</a:t>
            </a:r>
            <a:r>
              <a:rPr lang="cs-CZ" sz="3300" dirty="0"/>
              <a:t> 383 tis. vojáků a 67 tis. civilistů; </a:t>
            </a:r>
            <a:r>
              <a:rPr lang="cs-CZ" sz="3300" b="1" dirty="0"/>
              <a:t>FRA</a:t>
            </a:r>
            <a:r>
              <a:rPr lang="cs-CZ" sz="3300" dirty="0"/>
              <a:t> 217 tis. a 350 tis.; </a:t>
            </a:r>
            <a:r>
              <a:rPr lang="cs-CZ" sz="3300" b="1" dirty="0"/>
              <a:t>US</a:t>
            </a:r>
            <a:r>
              <a:rPr lang="cs-CZ" sz="3300" dirty="0"/>
              <a:t> 402 + 17 tis.; </a:t>
            </a:r>
            <a:r>
              <a:rPr lang="cs-CZ" sz="3300" b="1" dirty="0"/>
              <a:t>ITA</a:t>
            </a:r>
            <a:r>
              <a:rPr lang="cs-CZ" sz="3300" dirty="0"/>
              <a:t> 301 tis. a 150tis.</a:t>
            </a:r>
          </a:p>
          <a:p>
            <a:pPr lvl="1"/>
            <a:r>
              <a:rPr lang="cs-CZ" sz="3300" dirty="0"/>
              <a:t>ROM a HUN (580 a 800tis.), ČSR 325 tis.;</a:t>
            </a:r>
          </a:p>
          <a:p>
            <a:pPr lvl="1"/>
            <a:r>
              <a:rPr lang="cs-CZ" sz="3300" dirty="0"/>
              <a:t>Bombardování GER a JAP 600tis.</a:t>
            </a:r>
          </a:p>
          <a:p>
            <a:pPr lvl="1"/>
            <a:endParaRPr lang="cs-CZ" sz="1700" dirty="0"/>
          </a:p>
          <a:p>
            <a:r>
              <a:rPr lang="cs-CZ" sz="3300" b="1" dirty="0"/>
              <a:t>Materiální škody </a:t>
            </a:r>
            <a:r>
              <a:rPr lang="cs-CZ" sz="3300" dirty="0"/>
              <a:t>(Evropa):</a:t>
            </a:r>
          </a:p>
          <a:p>
            <a:pPr lvl="1"/>
            <a:r>
              <a:rPr lang="cs-CZ" sz="3300" b="1" dirty="0">
                <a:solidFill>
                  <a:srgbClr val="0070C0"/>
                </a:solidFill>
              </a:rPr>
              <a:t>GER</a:t>
            </a:r>
            <a:r>
              <a:rPr lang="cs-CZ" sz="3300" dirty="0">
                <a:solidFill>
                  <a:srgbClr val="0070C0"/>
                </a:solidFill>
              </a:rPr>
              <a:t> </a:t>
            </a:r>
            <a:r>
              <a:rPr lang="cs-CZ" sz="3300" b="1" dirty="0"/>
              <a:t>zničeno</a:t>
            </a:r>
            <a:r>
              <a:rPr lang="cs-CZ" sz="3300" dirty="0"/>
              <a:t> 20% </a:t>
            </a:r>
            <a:r>
              <a:rPr lang="cs-CZ" sz="3300" b="1" dirty="0"/>
              <a:t>budov</a:t>
            </a:r>
            <a:r>
              <a:rPr lang="cs-CZ" sz="3300" dirty="0"/>
              <a:t> (50% ve městech); nepoužitelná </a:t>
            </a:r>
            <a:r>
              <a:rPr lang="cs-CZ" sz="3300" b="1" dirty="0"/>
              <a:t>železnice</a:t>
            </a:r>
            <a:r>
              <a:rPr lang="cs-CZ" sz="3300" dirty="0"/>
              <a:t>; </a:t>
            </a:r>
            <a:r>
              <a:rPr lang="cs-CZ" sz="3300" b="1" dirty="0" err="1"/>
              <a:t>prům.prod</a:t>
            </a:r>
            <a:r>
              <a:rPr lang="cs-CZ" sz="3300" b="1" dirty="0"/>
              <a:t>.</a:t>
            </a:r>
            <a:r>
              <a:rPr lang="cs-CZ" sz="3300" dirty="0"/>
              <a:t> 20% 1938; </a:t>
            </a:r>
          </a:p>
          <a:p>
            <a:pPr lvl="1"/>
            <a:r>
              <a:rPr lang="cs-CZ" sz="3300" dirty="0"/>
              <a:t>o něco lepší situace ve </a:t>
            </a:r>
            <a:r>
              <a:rPr lang="cs-CZ" sz="3300" b="1" dirty="0">
                <a:solidFill>
                  <a:srgbClr val="0070C0"/>
                </a:solidFill>
              </a:rPr>
              <a:t>FRA</a:t>
            </a:r>
            <a:r>
              <a:rPr lang="cs-CZ" sz="3300" dirty="0">
                <a:solidFill>
                  <a:srgbClr val="0070C0"/>
                </a:solidFill>
              </a:rPr>
              <a:t> </a:t>
            </a:r>
            <a:r>
              <a:rPr lang="cs-CZ" sz="3300" dirty="0"/>
              <a:t>(zaminovaná půda, 90% motorových vozidel nepojízdných); FRA, BEL a NED asi 40% </a:t>
            </a:r>
            <a:r>
              <a:rPr lang="cs-CZ" sz="3300" dirty="0" err="1"/>
              <a:t>prům.produkce</a:t>
            </a:r>
            <a:r>
              <a:rPr lang="cs-CZ" sz="3300" dirty="0"/>
              <a:t>; </a:t>
            </a:r>
            <a:r>
              <a:rPr lang="cs-CZ" sz="3300" b="1" dirty="0"/>
              <a:t>ITA</a:t>
            </a:r>
            <a:r>
              <a:rPr lang="cs-CZ" sz="3300" dirty="0"/>
              <a:t> na 20% produkce a bez obchodní flotily;</a:t>
            </a:r>
          </a:p>
          <a:p>
            <a:pPr lvl="1"/>
            <a:r>
              <a:rPr lang="cs-CZ" sz="3300" dirty="0"/>
              <a:t>už </a:t>
            </a:r>
            <a:r>
              <a:rPr lang="cs-CZ" sz="3300" b="1" dirty="0"/>
              <a:t>1947</a:t>
            </a:r>
            <a:r>
              <a:rPr lang="cs-CZ" sz="3300" dirty="0"/>
              <a:t> dosáhla </a:t>
            </a:r>
            <a:r>
              <a:rPr lang="cs-CZ" sz="3300" b="1" dirty="0"/>
              <a:t>kapitálová zásoba </a:t>
            </a:r>
            <a:r>
              <a:rPr lang="cs-CZ" sz="3300" dirty="0"/>
              <a:t>předválečné úrovně – i tak druhý výpadek růstu v době nástupu zámoří;</a:t>
            </a:r>
          </a:p>
          <a:p>
            <a:pPr lvl="1"/>
            <a:r>
              <a:rPr lang="cs-CZ" sz="3300" b="1" dirty="0">
                <a:solidFill>
                  <a:srgbClr val="0070C0"/>
                </a:solidFill>
              </a:rPr>
              <a:t>US</a:t>
            </a:r>
            <a:r>
              <a:rPr lang="cs-CZ" sz="3300" dirty="0">
                <a:solidFill>
                  <a:srgbClr val="0070C0"/>
                </a:solidFill>
              </a:rPr>
              <a:t> </a:t>
            </a:r>
            <a:r>
              <a:rPr lang="cs-CZ" sz="3300" b="1" dirty="0"/>
              <a:t>během války</a:t>
            </a:r>
            <a:r>
              <a:rPr lang="cs-CZ" sz="3300" dirty="0"/>
              <a:t>: masová výroba, mohutné investice – Evropa tradice a přesun do malých provozů;</a:t>
            </a:r>
          </a:p>
          <a:p>
            <a:pPr lvl="1"/>
            <a:r>
              <a:rPr lang="cs-CZ" sz="3300" dirty="0"/>
              <a:t>V </a:t>
            </a:r>
            <a:r>
              <a:rPr lang="cs-CZ" sz="3300" b="1" dirty="0"/>
              <a:t>GER</a:t>
            </a:r>
            <a:r>
              <a:rPr lang="cs-CZ" sz="3300" dirty="0"/>
              <a:t> </a:t>
            </a:r>
            <a:r>
              <a:rPr lang="cs-CZ" sz="3300" b="1" dirty="0"/>
              <a:t>situace</a:t>
            </a:r>
            <a:r>
              <a:rPr lang="cs-CZ" sz="3300" dirty="0"/>
              <a:t> nejhorší – nefungovaly </a:t>
            </a:r>
            <a:r>
              <a:rPr lang="cs-CZ" sz="3300" b="1" dirty="0"/>
              <a:t>spoje</a:t>
            </a:r>
            <a:r>
              <a:rPr lang="cs-CZ" sz="3300" dirty="0"/>
              <a:t>, </a:t>
            </a:r>
            <a:r>
              <a:rPr lang="cs-CZ" sz="3300" b="1" dirty="0"/>
              <a:t>fyzický kapitál </a:t>
            </a:r>
            <a:r>
              <a:rPr lang="cs-CZ" sz="3300" dirty="0"/>
              <a:t>do </a:t>
            </a:r>
            <a:r>
              <a:rPr lang="cs-CZ" sz="3300" dirty="0">
                <a:solidFill>
                  <a:srgbClr val="0070C0"/>
                </a:solidFill>
              </a:rPr>
              <a:t>SSSR</a:t>
            </a:r>
            <a:r>
              <a:rPr lang="cs-CZ" sz="3300" dirty="0"/>
              <a:t>; plán na vytvoření </a:t>
            </a:r>
            <a:r>
              <a:rPr lang="cs-CZ" sz="3300" b="1" dirty="0"/>
              <a:t>AGRI</a:t>
            </a:r>
            <a:r>
              <a:rPr lang="cs-CZ" sz="3300" dirty="0"/>
              <a:t> </a:t>
            </a:r>
            <a:r>
              <a:rPr lang="cs-CZ" sz="3300" b="1" dirty="0"/>
              <a:t>ekonomiky</a:t>
            </a:r>
            <a:r>
              <a:rPr lang="cs-CZ" sz="3300" dirty="0"/>
              <a:t> (</a:t>
            </a:r>
            <a:r>
              <a:rPr lang="cs-CZ" sz="3300" dirty="0">
                <a:solidFill>
                  <a:srgbClr val="0070C0"/>
                </a:solidFill>
              </a:rPr>
              <a:t>FRA</a:t>
            </a:r>
            <a:r>
              <a:rPr lang="cs-CZ" sz="3300" dirty="0"/>
              <a:t> – okupace + oddělení </a:t>
            </a:r>
            <a:r>
              <a:rPr lang="cs-CZ" sz="3300" b="1" dirty="0"/>
              <a:t>Porůří</a:t>
            </a:r>
            <a:r>
              <a:rPr lang="cs-CZ" sz="3300" dirty="0"/>
              <a:t> pod </a:t>
            </a:r>
            <a:r>
              <a:rPr lang="cs-CZ" sz="3300" dirty="0" err="1"/>
              <a:t>mezin.kontorlou</a:t>
            </a:r>
            <a:r>
              <a:rPr lang="cs-CZ" sz="3300" dirty="0"/>
              <a:t> a připojení </a:t>
            </a:r>
            <a:r>
              <a:rPr lang="cs-CZ" sz="3300" b="1" dirty="0"/>
              <a:t>Sárska</a:t>
            </a:r>
            <a:r>
              <a:rPr lang="cs-CZ" sz="3300" dirty="0"/>
              <a:t>); </a:t>
            </a:r>
          </a:p>
          <a:p>
            <a:pPr lvl="2"/>
            <a:r>
              <a:rPr lang="cs-CZ" sz="2900" dirty="0"/>
              <a:t>1946 </a:t>
            </a:r>
            <a:r>
              <a:rPr lang="cs-CZ" sz="2900" b="1" dirty="0"/>
              <a:t>plán</a:t>
            </a:r>
            <a:r>
              <a:rPr lang="cs-CZ" sz="2900" dirty="0"/>
              <a:t> na </a:t>
            </a:r>
            <a:r>
              <a:rPr lang="cs-CZ" sz="2900" b="1" dirty="0"/>
              <a:t>omezení </a:t>
            </a:r>
            <a:r>
              <a:rPr lang="cs-CZ" sz="2900" b="1" dirty="0" err="1"/>
              <a:t>prům</a:t>
            </a:r>
            <a:r>
              <a:rPr lang="cs-CZ" sz="2900" dirty="0"/>
              <a:t>. na 50% (skutečná produkce na 33% v 1947); </a:t>
            </a:r>
            <a:r>
              <a:rPr lang="cs-CZ" sz="2900" b="1" dirty="0"/>
              <a:t>pokles AGRI </a:t>
            </a:r>
            <a:r>
              <a:rPr lang="cs-CZ" sz="2900" dirty="0"/>
              <a:t>na 58% v 1948; příliv milionů vysídlenců (nutnost humanitární pomoci US a GB);</a:t>
            </a:r>
            <a:r>
              <a:rPr lang="cs-CZ" sz="3300" dirty="0"/>
              <a:t>  </a:t>
            </a:r>
          </a:p>
          <a:p>
            <a:pPr lvl="2"/>
            <a:endParaRPr lang="cs-CZ" sz="1700" dirty="0"/>
          </a:p>
          <a:p>
            <a:r>
              <a:rPr lang="cs-CZ" sz="3400" dirty="0"/>
              <a:t>Škody na </a:t>
            </a:r>
            <a:r>
              <a:rPr lang="cs-CZ" sz="3400" b="1" dirty="0"/>
              <a:t>ekonomických a sociálních </a:t>
            </a:r>
            <a:r>
              <a:rPr lang="cs-CZ" sz="3400" b="1" dirty="0">
                <a:solidFill>
                  <a:srgbClr val="0070C0"/>
                </a:solidFill>
              </a:rPr>
              <a:t>institucích</a:t>
            </a:r>
            <a:r>
              <a:rPr lang="cs-CZ" sz="3400" b="1" dirty="0"/>
              <a:t> </a:t>
            </a:r>
            <a:r>
              <a:rPr lang="cs-CZ" sz="3400" dirty="0"/>
              <a:t>(dirigismus, diskreditace trhu), </a:t>
            </a:r>
            <a:r>
              <a:rPr lang="cs-CZ" sz="3400" b="1" dirty="0"/>
              <a:t>rozklad</a:t>
            </a:r>
            <a:r>
              <a:rPr lang="cs-CZ" sz="3400" dirty="0"/>
              <a:t> mezinárodního </a:t>
            </a:r>
            <a:r>
              <a:rPr lang="cs-CZ" sz="3400" b="1" dirty="0"/>
              <a:t>finančního systému </a:t>
            </a:r>
            <a:r>
              <a:rPr lang="cs-CZ" sz="3400" dirty="0"/>
              <a:t>(soukromé toky minimální); </a:t>
            </a:r>
            <a:r>
              <a:rPr lang="cs-CZ" sz="3400" b="1" dirty="0"/>
              <a:t>bankovní sektor </a:t>
            </a:r>
            <a:r>
              <a:rPr lang="cs-CZ" sz="3400" dirty="0"/>
              <a:t>ovládnut státem (utracení všech </a:t>
            </a:r>
            <a:r>
              <a:rPr lang="cs-CZ" sz="3400" b="1" dirty="0"/>
              <a:t>rezerv</a:t>
            </a:r>
            <a:r>
              <a:rPr lang="cs-CZ" sz="3400" dirty="0"/>
              <a:t>) striktní </a:t>
            </a:r>
            <a:r>
              <a:rPr lang="cs-CZ" sz="3400" b="1" dirty="0"/>
              <a:t>kontroly</a:t>
            </a:r>
            <a:r>
              <a:rPr lang="cs-CZ" sz="3400" dirty="0"/>
              <a:t> </a:t>
            </a:r>
            <a:r>
              <a:rPr lang="cs-CZ" sz="3400" b="1" dirty="0"/>
              <a:t>IT</a:t>
            </a:r>
            <a:r>
              <a:rPr lang="cs-CZ" sz="3400" dirty="0"/>
              <a:t> a mezinárodních </a:t>
            </a:r>
            <a:r>
              <a:rPr lang="cs-CZ" sz="3400" b="1" dirty="0"/>
              <a:t>kapitálových</a:t>
            </a:r>
            <a:r>
              <a:rPr lang="cs-CZ" sz="3400" dirty="0"/>
              <a:t> toků;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21963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3120\Desktop\Dresd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3" y="116632"/>
            <a:ext cx="6624736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5F31496A-70A6-4644-A194-E01E2B40B13F}"/>
              </a:ext>
            </a:extLst>
          </p:cNvPr>
          <p:cNvSpPr/>
          <p:nvPr/>
        </p:nvSpPr>
        <p:spPr>
          <a:xfrm>
            <a:off x="6997831" y="1491648"/>
            <a:ext cx="4427456" cy="2450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Dresden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13-15. February 1945 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city of low strategic </a:t>
            </a: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signifikance</a:t>
            </a:r>
            <a:r>
              <a:rPr lang="cs-CZ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1300 bombers, four raids, 25k killed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indiscriminate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incendiary area bombing not proportional to military gains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ongoing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discussions about genocide after war, claiming up to 200-500 thousands casualties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by anti-GER propaganda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685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rgbClr val="0070C0"/>
                </a:solidFill>
                <a:latin typeface="+mn-lt"/>
              </a:rPr>
              <a:t>Imperializmus v Asii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0132" y="1124744"/>
            <a:ext cx="10737130" cy="5544616"/>
          </a:xfrm>
        </p:spPr>
        <p:txBody>
          <a:bodyPr>
            <a:noAutofit/>
          </a:bodyPr>
          <a:lstStyle/>
          <a:p>
            <a:r>
              <a:rPr lang="cs-CZ" sz="1800" b="1" dirty="0"/>
              <a:t>Indie</a:t>
            </a:r>
            <a:r>
              <a:rPr lang="cs-CZ" sz="1800" dirty="0"/>
              <a:t>: 209 mil obyvatel v 1820 a 284 mil v 1900; </a:t>
            </a:r>
            <a:r>
              <a:rPr lang="cs-CZ" sz="1800" b="1" dirty="0"/>
              <a:t>EIC</a:t>
            </a:r>
            <a:r>
              <a:rPr lang="cs-CZ" sz="1800" dirty="0"/>
              <a:t> nejvýznamnější obchodně- politická organizace v oblasti (ztráta monopolu 1813); </a:t>
            </a:r>
          </a:p>
          <a:p>
            <a:r>
              <a:rPr lang="cs-CZ" sz="1800" dirty="0"/>
              <a:t>Cílem EIC </a:t>
            </a:r>
            <a:r>
              <a:rPr lang="cs-CZ" sz="1800" b="1" dirty="0"/>
              <a:t>zisk pro akcionáře</a:t>
            </a:r>
            <a:r>
              <a:rPr lang="cs-CZ" sz="1800" dirty="0"/>
              <a:t>; od 1793 výběr daní v Bengálsku přes zprostředkovatele – </a:t>
            </a:r>
            <a:r>
              <a:rPr lang="cs-CZ" sz="1800" b="1" dirty="0"/>
              <a:t>odliv</a:t>
            </a:r>
            <a:r>
              <a:rPr lang="cs-CZ" sz="1800" dirty="0"/>
              <a:t> </a:t>
            </a:r>
            <a:r>
              <a:rPr lang="cs-CZ" sz="1800" b="1" dirty="0"/>
              <a:t>hotovosti</a:t>
            </a:r>
            <a:r>
              <a:rPr lang="cs-CZ" sz="1800" dirty="0"/>
              <a:t> do </a:t>
            </a:r>
            <a:r>
              <a:rPr lang="cs-CZ" sz="1800" dirty="0" smtClean="0"/>
              <a:t>UK; </a:t>
            </a:r>
            <a:r>
              <a:rPr lang="cs-CZ" sz="1800" b="1" dirty="0"/>
              <a:t>náklady správy </a:t>
            </a:r>
            <a:r>
              <a:rPr lang="cs-CZ" sz="1800" dirty="0"/>
              <a:t>a obrany zatěžují spravované území, indické administrativy si půjčují na hrazení závazků EIC (1805 jen 31tis. Britů v Indii);</a:t>
            </a:r>
          </a:p>
          <a:p>
            <a:r>
              <a:rPr lang="cs-CZ" sz="1800" b="1" dirty="0">
                <a:solidFill>
                  <a:srgbClr val="0070C0"/>
                </a:solidFill>
              </a:rPr>
              <a:t>Otevření trhu </a:t>
            </a:r>
            <a:r>
              <a:rPr lang="cs-CZ" sz="1800" dirty="0"/>
              <a:t>– </a:t>
            </a:r>
            <a:r>
              <a:rPr lang="cs-CZ" sz="1800" b="1" dirty="0"/>
              <a:t>dovoz</a:t>
            </a:r>
            <a:r>
              <a:rPr lang="cs-CZ" sz="1800" dirty="0"/>
              <a:t> strojní </a:t>
            </a:r>
            <a:r>
              <a:rPr lang="cs-CZ" sz="1800" b="1" dirty="0"/>
              <a:t>bavlněné</a:t>
            </a:r>
            <a:r>
              <a:rPr lang="cs-CZ" sz="1800" dirty="0"/>
              <a:t> </a:t>
            </a:r>
            <a:r>
              <a:rPr lang="cs-CZ" sz="1800" b="1" dirty="0"/>
              <a:t>produkce</a:t>
            </a:r>
            <a:r>
              <a:rPr lang="cs-CZ" sz="1800" dirty="0"/>
              <a:t> (z 800k y. v 1814 na 51mil.y. v 1830 a 1mld.y. 1870) – nejde ale o konec místní výroby (existuje vedle moderní produkce);</a:t>
            </a:r>
          </a:p>
          <a:p>
            <a:endParaRPr lang="cs-CZ" sz="800" dirty="0"/>
          </a:p>
          <a:p>
            <a:r>
              <a:rPr lang="cs-CZ" sz="1800" dirty="0"/>
              <a:t>Od 1820 hlavní exporty </a:t>
            </a:r>
            <a:r>
              <a:rPr lang="cs-CZ" sz="1800" b="1" dirty="0"/>
              <a:t>indigo</a:t>
            </a:r>
            <a:r>
              <a:rPr lang="cs-CZ" sz="1800" dirty="0"/>
              <a:t> a </a:t>
            </a:r>
            <a:r>
              <a:rPr lang="cs-CZ" sz="1800" b="1" dirty="0"/>
              <a:t>opium</a:t>
            </a:r>
            <a:r>
              <a:rPr lang="cs-CZ" sz="1800" dirty="0"/>
              <a:t>; </a:t>
            </a:r>
          </a:p>
          <a:p>
            <a:pPr lvl="1"/>
            <a:r>
              <a:rPr lang="cs-CZ" sz="1600" b="1" dirty="0">
                <a:solidFill>
                  <a:srgbClr val="0070C0"/>
                </a:solidFill>
              </a:rPr>
              <a:t>opium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dirty="0"/>
              <a:t>od 1830 33% exportu, další </a:t>
            </a:r>
            <a:r>
              <a:rPr lang="cs-CZ" sz="1600" b="1" dirty="0"/>
              <a:t>rýže</a:t>
            </a:r>
            <a:r>
              <a:rPr lang="cs-CZ" sz="1600" dirty="0"/>
              <a:t>, </a:t>
            </a:r>
            <a:r>
              <a:rPr lang="cs-CZ" sz="1600" b="1" dirty="0"/>
              <a:t>cukr</a:t>
            </a:r>
            <a:r>
              <a:rPr lang="cs-CZ" sz="1600" dirty="0"/>
              <a:t>, </a:t>
            </a:r>
            <a:r>
              <a:rPr lang="cs-CZ" sz="1600" b="1" dirty="0"/>
              <a:t>čaj</a:t>
            </a:r>
            <a:r>
              <a:rPr lang="cs-CZ" sz="1600" dirty="0"/>
              <a:t>, </a:t>
            </a:r>
            <a:r>
              <a:rPr lang="cs-CZ" sz="1600" b="1" dirty="0"/>
              <a:t>juta</a:t>
            </a:r>
            <a:r>
              <a:rPr lang="cs-CZ" sz="1600" dirty="0"/>
              <a:t>; </a:t>
            </a:r>
          </a:p>
          <a:p>
            <a:pPr lvl="1"/>
            <a:r>
              <a:rPr lang="cs-CZ" sz="1600" b="1" dirty="0"/>
              <a:t>vzpoura</a:t>
            </a:r>
            <a:r>
              <a:rPr lang="cs-CZ" sz="1600" dirty="0"/>
              <a:t> bengálské armády 1857 – přechod pod </a:t>
            </a:r>
            <a:r>
              <a:rPr lang="cs-CZ" sz="1600" dirty="0" smtClean="0"/>
              <a:t>UK;</a:t>
            </a:r>
            <a:endParaRPr lang="cs-CZ" sz="1600" dirty="0"/>
          </a:p>
          <a:p>
            <a:endParaRPr lang="cs-CZ" sz="1050" b="1" dirty="0"/>
          </a:p>
          <a:p>
            <a:r>
              <a:rPr lang="cs-CZ" sz="1800" b="1" dirty="0"/>
              <a:t>GB</a:t>
            </a:r>
            <a:r>
              <a:rPr lang="cs-CZ" sz="1800" dirty="0"/>
              <a:t> 1819 </a:t>
            </a:r>
            <a:r>
              <a:rPr lang="cs-CZ" sz="1800" b="1" dirty="0"/>
              <a:t>Singapur</a:t>
            </a:r>
            <a:r>
              <a:rPr lang="cs-CZ" sz="1800" dirty="0"/>
              <a:t>, 1824 </a:t>
            </a:r>
            <a:r>
              <a:rPr lang="cs-CZ" sz="1800" b="1" dirty="0" err="1"/>
              <a:t>Melaka</a:t>
            </a:r>
            <a:r>
              <a:rPr lang="cs-CZ" sz="1800" dirty="0"/>
              <a:t>, </a:t>
            </a:r>
            <a:r>
              <a:rPr lang="cs-CZ" sz="1800" b="1" dirty="0"/>
              <a:t>Malajsie</a:t>
            </a:r>
            <a:r>
              <a:rPr lang="cs-CZ" sz="1800" dirty="0"/>
              <a:t>, </a:t>
            </a:r>
            <a:r>
              <a:rPr lang="cs-CZ" sz="1800" b="1" dirty="0"/>
              <a:t>Barma</a:t>
            </a:r>
            <a:r>
              <a:rPr lang="cs-CZ" sz="1800" dirty="0"/>
              <a:t>… </a:t>
            </a:r>
          </a:p>
          <a:p>
            <a:r>
              <a:rPr lang="cs-CZ" sz="1800" b="1" dirty="0"/>
              <a:t>FRA</a:t>
            </a:r>
            <a:r>
              <a:rPr lang="cs-CZ" sz="1800" dirty="0"/>
              <a:t>: </a:t>
            </a:r>
            <a:r>
              <a:rPr lang="cs-CZ" sz="1800" b="1" dirty="0"/>
              <a:t>Kambodža</a:t>
            </a:r>
            <a:r>
              <a:rPr lang="cs-CZ" sz="1800" dirty="0"/>
              <a:t>, </a:t>
            </a:r>
            <a:r>
              <a:rPr lang="cs-CZ" sz="1800" b="1" dirty="0"/>
              <a:t>Laos</a:t>
            </a:r>
            <a:r>
              <a:rPr lang="cs-CZ" sz="1800" dirty="0"/>
              <a:t> a </a:t>
            </a:r>
            <a:r>
              <a:rPr lang="cs-CZ" sz="1800" b="1" dirty="0" err="1"/>
              <a:t>Kočinčína</a:t>
            </a:r>
            <a:r>
              <a:rPr lang="cs-CZ" sz="1800" dirty="0"/>
              <a:t>, Vietnam;</a:t>
            </a:r>
          </a:p>
          <a:p>
            <a:r>
              <a:rPr lang="cs-CZ" sz="1800" dirty="0"/>
              <a:t>Nejbohatší kolonie – </a:t>
            </a:r>
            <a:r>
              <a:rPr lang="cs-CZ" sz="1800" b="1" dirty="0"/>
              <a:t>Jáva</a:t>
            </a:r>
            <a:r>
              <a:rPr lang="cs-CZ" sz="1800" dirty="0"/>
              <a:t> - </a:t>
            </a:r>
            <a:r>
              <a:rPr lang="cs-CZ" sz="1800" b="1" dirty="0"/>
              <a:t>NED</a:t>
            </a:r>
            <a:r>
              <a:rPr lang="cs-CZ" sz="1800" dirty="0"/>
              <a:t> (během </a:t>
            </a:r>
            <a:r>
              <a:rPr lang="cs-CZ" sz="1800" dirty="0" err="1"/>
              <a:t>Nap.válek</a:t>
            </a:r>
            <a:r>
              <a:rPr lang="cs-CZ" sz="1800" dirty="0"/>
              <a:t> VOC zrušena): </a:t>
            </a:r>
          </a:p>
          <a:p>
            <a:pPr lvl="1"/>
            <a:r>
              <a:rPr lang="cs-CZ" sz="1600" dirty="0"/>
              <a:t>od 1824 Holandská obchodní společnost (</a:t>
            </a:r>
            <a:r>
              <a:rPr lang="cs-CZ" sz="1600" b="1" dirty="0"/>
              <a:t>NHM</a:t>
            </a:r>
            <a:r>
              <a:rPr lang="cs-CZ" sz="1600" dirty="0"/>
              <a:t>) pro obchod s </a:t>
            </a:r>
            <a:r>
              <a:rPr lang="cs-CZ" sz="1600" b="1" dirty="0" err="1">
                <a:solidFill>
                  <a:srgbClr val="0070C0"/>
                </a:solidFill>
              </a:rPr>
              <a:t>Indonesií</a:t>
            </a:r>
            <a:r>
              <a:rPr lang="cs-CZ" sz="1600" dirty="0"/>
              <a:t>; </a:t>
            </a:r>
          </a:p>
          <a:p>
            <a:pPr lvl="1"/>
            <a:r>
              <a:rPr lang="cs-CZ" sz="1600" dirty="0"/>
              <a:t>od 1830 </a:t>
            </a:r>
            <a:r>
              <a:rPr lang="cs-CZ" sz="1600" b="1" dirty="0"/>
              <a:t>kultivační systém </a:t>
            </a:r>
            <a:r>
              <a:rPr lang="cs-CZ" sz="1600" dirty="0"/>
              <a:t>(vesnice vyčlenily půdu na produkci pro NHM – výkup z uměle nízké ceny (občasné hladomory);</a:t>
            </a:r>
          </a:p>
        </p:txBody>
      </p:sp>
    </p:spTree>
    <p:extLst>
      <p:ext uri="{BB962C8B-B14F-4D97-AF65-F5344CB8AC3E}">
        <p14:creationId xmlns:p14="http://schemas.microsoft.com/office/powerpoint/2010/main" val="254886765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4/41/Karte_des_Deutschen_Reiches%2C_Weimarer_Republik-Drittes_Reich_1919%E2%80%931937.svg/1024px-Karte_des_Deutschen_Reiches%2C_Weimarer_Republik-Drittes_Reich_1919%E2%80%931937.svg.png">
            <a:extLst>
              <a:ext uri="{FF2B5EF4-FFF2-40B4-BE49-F238E27FC236}">
                <a16:creationId xmlns:a16="http://schemas.microsoft.com/office/drawing/2014/main" id="{5FB314D7-EA83-4311-B044-7810F26A3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38" y="0"/>
            <a:ext cx="7551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1274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upload.wikimedia.org/wikipedia/commons/a/a4/Germany_1949_Status.PNG">
            <a:extLst>
              <a:ext uri="{FF2B5EF4-FFF2-40B4-BE49-F238E27FC236}">
                <a16:creationId xmlns:a16="http://schemas.microsoft.com/office/drawing/2014/main" id="{D93A3E38-06BA-4D95-89DC-CF55E9297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088" y="94267"/>
            <a:ext cx="7050382" cy="5705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854BEE36-C248-4D3D-9139-BE8515BB71EC}"/>
              </a:ext>
            </a:extLst>
          </p:cNvPr>
          <p:cNvSpPr/>
          <p:nvPr/>
        </p:nvSpPr>
        <p:spPr>
          <a:xfrm>
            <a:off x="793422" y="5686522"/>
            <a:ext cx="106051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54595D"/>
                </a:solidFill>
                <a:latin typeface="Arial" panose="020B0604020202020204" pitchFamily="34" charset="0"/>
              </a:rPr>
              <a:t>German political situation in 1949, with West Germany, East Germany, the Saar</a:t>
            </a:r>
            <a:r>
              <a:rPr lang="cs-CZ" dirty="0">
                <a:solidFill>
                  <a:srgbClr val="54595D"/>
                </a:solidFill>
                <a:latin typeface="Arial" panose="020B0604020202020204" pitchFamily="34" charset="0"/>
              </a:rPr>
              <a:t> (</a:t>
            </a:r>
            <a:r>
              <a:rPr lang="cs-CZ" dirty="0" err="1">
                <a:solidFill>
                  <a:srgbClr val="54595D"/>
                </a:solidFill>
                <a:latin typeface="Arial" panose="020B0604020202020204" pitchFamily="34" charset="0"/>
              </a:rPr>
              <a:t>coal</a:t>
            </a:r>
            <a:r>
              <a:rPr lang="cs-CZ" dirty="0">
                <a:solidFill>
                  <a:srgbClr val="54595D"/>
                </a:solidFill>
                <a:latin typeface="Arial" panose="020B0604020202020204" pitchFamily="34" charset="0"/>
              </a:rPr>
              <a:t>)</a:t>
            </a:r>
            <a:r>
              <a:rPr lang="en-US" dirty="0">
                <a:solidFill>
                  <a:srgbClr val="54595D"/>
                </a:solidFill>
                <a:latin typeface="Arial" panose="020B0604020202020204" pitchFamily="34" charset="0"/>
              </a:rPr>
              <a:t> protectorate, the Ruhr area under economic control of the International Authority for the Ruhr</a:t>
            </a:r>
            <a:r>
              <a:rPr lang="cs-CZ" dirty="0">
                <a:solidFill>
                  <a:srgbClr val="54595D"/>
                </a:solidFill>
                <a:latin typeface="Arial" panose="020B0604020202020204" pitchFamily="34" charset="0"/>
              </a:rPr>
              <a:t> (</a:t>
            </a:r>
            <a:r>
              <a:rPr lang="cs-CZ" dirty="0" err="1">
                <a:solidFill>
                  <a:srgbClr val="54595D"/>
                </a:solidFill>
                <a:latin typeface="Arial" panose="020B0604020202020204" pitchFamily="34" charset="0"/>
              </a:rPr>
              <a:t>coal</a:t>
            </a:r>
            <a:r>
              <a:rPr lang="cs-CZ" dirty="0">
                <a:solidFill>
                  <a:srgbClr val="54595D"/>
                </a:solidFill>
                <a:latin typeface="Arial" panose="020B0604020202020204" pitchFamily="34" charset="0"/>
              </a:rPr>
              <a:t>)</a:t>
            </a:r>
            <a:r>
              <a:rPr lang="en-US" dirty="0">
                <a:solidFill>
                  <a:srgbClr val="54595D"/>
                </a:solidFill>
                <a:latin typeface="Arial" panose="020B0604020202020204" pitchFamily="34" charset="0"/>
              </a:rPr>
              <a:t>, and the eastern quarter of Germany under de-facto annexation by the Allies</a:t>
            </a:r>
            <a:r>
              <a:rPr lang="cs-CZ" dirty="0">
                <a:solidFill>
                  <a:srgbClr val="54595D"/>
                </a:solidFill>
                <a:latin typeface="Arial" panose="020B0604020202020204" pitchFamily="34" charset="0"/>
              </a:rPr>
              <a:t>; </a:t>
            </a:r>
            <a:r>
              <a:rPr lang="cs-CZ" dirty="0" err="1">
                <a:solidFill>
                  <a:srgbClr val="54595D"/>
                </a:solidFill>
                <a:latin typeface="Arial" panose="020B0604020202020204" pitchFamily="34" charset="0"/>
              </a:rPr>
              <a:t>Lorraine</a:t>
            </a:r>
            <a:r>
              <a:rPr lang="cs-CZ" dirty="0">
                <a:solidFill>
                  <a:srgbClr val="54595D"/>
                </a:solidFill>
                <a:latin typeface="Arial" panose="020B0604020202020204" pitchFamily="34" charset="0"/>
              </a:rPr>
              <a:t> (iron) </a:t>
            </a:r>
            <a:r>
              <a:rPr lang="cs-CZ" dirty="0" err="1">
                <a:solidFill>
                  <a:srgbClr val="54595D"/>
                </a:solidFill>
                <a:latin typeface="Arial" panose="020B0604020202020204" pitchFamily="34" charset="0"/>
              </a:rPr>
              <a:t>back</a:t>
            </a:r>
            <a:r>
              <a:rPr lang="cs-CZ" dirty="0">
                <a:solidFill>
                  <a:srgbClr val="54595D"/>
                </a:solidFill>
                <a:latin typeface="Arial" panose="020B0604020202020204" pitchFamily="34" charset="0"/>
              </a:rPr>
              <a:t> to France </a:t>
            </a:r>
            <a:r>
              <a:rPr lang="cs-CZ" dirty="0" err="1" smtClean="0">
                <a:solidFill>
                  <a:srgbClr val="54595D"/>
                </a:solidFill>
                <a:latin typeface="Arial" panose="020B0604020202020204" pitchFamily="34" charset="0"/>
              </a:rPr>
              <a:t>already</a:t>
            </a:r>
            <a:r>
              <a:rPr lang="cs-CZ" dirty="0" smtClean="0">
                <a:solidFill>
                  <a:srgbClr val="54595D"/>
                </a:solidFill>
                <a:latin typeface="Arial" panose="020B0604020202020204" pitchFamily="34" charset="0"/>
              </a:rPr>
              <a:t> in 1944</a:t>
            </a:r>
            <a:r>
              <a:rPr lang="cs-CZ" dirty="0">
                <a:solidFill>
                  <a:srgbClr val="54595D"/>
                </a:solidFill>
                <a:latin typeface="Arial" panose="020B0604020202020204" pitchFamily="34" charset="0"/>
              </a:rPr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44994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upload.wikimedia.org/wikipedia/commons/b/b9/Border_changes_in_history_of_Poland.png">
            <a:extLst>
              <a:ext uri="{FF2B5EF4-FFF2-40B4-BE49-F238E27FC236}">
                <a16:creationId xmlns:a16="http://schemas.microsoft.com/office/drawing/2014/main" id="{64453CCF-84DD-4DC7-8286-B3863AC4F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0" y="0"/>
            <a:ext cx="8318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1929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8CCE7A-3C44-4B48-AAA4-F2B634BD7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613" y="17439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latin typeface="+mn-lt"/>
              </a:rPr>
              <a:t>Context after WWII – political origins of </a:t>
            </a:r>
            <a:r>
              <a:rPr lang="en-US" sz="3600" b="1" dirty="0">
                <a:solidFill>
                  <a:srgbClr val="FF0000"/>
                </a:solidFill>
                <a:latin typeface="+mn-lt"/>
              </a:rPr>
              <a:t>European miracle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C8AE97F-F35E-4DA2-8AA0-250248CED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6375"/>
            <a:ext cx="10917025" cy="5637229"/>
          </a:xfrm>
        </p:spPr>
        <p:txBody>
          <a:bodyPr>
            <a:normAutofit/>
          </a:bodyPr>
          <a:lstStyle/>
          <a:p>
            <a:pPr lvl="0"/>
            <a:r>
              <a:rPr lang="en-US" sz="2000" dirty="0"/>
              <a:t>Big issues to settle after WWII: </a:t>
            </a:r>
            <a:r>
              <a:rPr lang="en-US" sz="2000" b="1" u="sng" dirty="0">
                <a:solidFill>
                  <a:srgbClr val="0070C0"/>
                </a:solidFill>
              </a:rPr>
              <a:t>Morgenthau</a:t>
            </a:r>
            <a:r>
              <a:rPr lang="en-US" sz="2000" b="1" dirty="0"/>
              <a:t> vs. Marshall </a:t>
            </a:r>
            <a:r>
              <a:rPr lang="en-US" sz="2000" b="1" dirty="0">
                <a:solidFill>
                  <a:srgbClr val="0070C0"/>
                </a:solidFill>
              </a:rPr>
              <a:t>plan</a:t>
            </a:r>
            <a:r>
              <a:rPr lang="en-US" sz="2000" dirty="0"/>
              <a:t>…</a:t>
            </a:r>
            <a:endParaRPr lang="cs-CZ" sz="2000" dirty="0"/>
          </a:p>
          <a:p>
            <a:pPr lvl="1"/>
            <a:r>
              <a:rPr lang="en-US" sz="1800" dirty="0"/>
              <a:t>US </a:t>
            </a:r>
            <a:r>
              <a:rPr lang="cs-CZ" sz="1800" dirty="0" err="1"/>
              <a:t>SoT</a:t>
            </a:r>
            <a:r>
              <a:rPr lang="en-US" sz="1800" dirty="0"/>
              <a:t> Henry </a:t>
            </a:r>
            <a:r>
              <a:rPr lang="en-US" sz="1800" b="1" dirty="0"/>
              <a:t>Morgenthau</a:t>
            </a:r>
            <a:r>
              <a:rPr lang="en-US" sz="1800" dirty="0"/>
              <a:t> (vs. </a:t>
            </a:r>
            <a:r>
              <a:rPr lang="en-US" sz="1800" i="1" dirty="0" smtClean="0"/>
              <a:t>Hans</a:t>
            </a:r>
            <a:r>
              <a:rPr lang="cs-CZ" sz="1800" i="1" dirty="0" smtClean="0"/>
              <a:t> M.</a:t>
            </a:r>
            <a:r>
              <a:rPr lang="en-US" sz="1800" i="1" dirty="0" smtClean="0"/>
              <a:t> </a:t>
            </a:r>
            <a:r>
              <a:rPr lang="en-US" sz="1800" i="1" dirty="0"/>
              <a:t>– Politics among nations</a:t>
            </a:r>
            <a:r>
              <a:rPr lang="en-US" sz="1800" dirty="0"/>
              <a:t>) removal or destruction of all industries basic to military strength (</a:t>
            </a:r>
            <a:r>
              <a:rPr lang="cs-CZ" sz="1800" dirty="0" err="1"/>
              <a:t>population</a:t>
            </a:r>
            <a:r>
              <a:rPr lang="en-US" sz="1800" dirty="0"/>
              <a:t>…), </a:t>
            </a:r>
            <a:r>
              <a:rPr lang="en-US" sz="1800" b="1" dirty="0"/>
              <a:t>Roosevelt</a:t>
            </a:r>
            <a:r>
              <a:rPr lang="en-US" sz="1800" dirty="0"/>
              <a:t> agreed (vs. </a:t>
            </a:r>
            <a:r>
              <a:rPr lang="cs-CZ" sz="1800" dirty="0"/>
              <a:t>SS</a:t>
            </a:r>
            <a:r>
              <a:rPr lang="en-US" sz="1800" dirty="0"/>
              <a:t> </a:t>
            </a:r>
            <a:r>
              <a:rPr lang="en-US" sz="1800" b="1" dirty="0"/>
              <a:t>Cordell Hull</a:t>
            </a:r>
            <a:r>
              <a:rPr lang="en-US" sz="1800" dirty="0"/>
              <a:t>, Churchill) –</a:t>
            </a:r>
            <a:r>
              <a:rPr lang="cs-CZ" sz="1800" dirty="0"/>
              <a:t>&gt;</a:t>
            </a:r>
            <a:r>
              <a:rPr lang="en-US" sz="1800" dirty="0"/>
              <a:t> 1947 stable and </a:t>
            </a:r>
            <a:r>
              <a:rPr lang="en-US" sz="1800" dirty="0">
                <a:solidFill>
                  <a:srgbClr val="0070C0"/>
                </a:solidFill>
              </a:rPr>
              <a:t>productive Germany</a:t>
            </a:r>
            <a:r>
              <a:rPr lang="en-US" sz="1800" dirty="0"/>
              <a:t>…</a:t>
            </a:r>
            <a:endParaRPr lang="cs-CZ" sz="1800" dirty="0"/>
          </a:p>
          <a:p>
            <a:pPr lvl="1"/>
            <a:r>
              <a:rPr lang="en-US" sz="1800" i="1" dirty="0"/>
              <a:t>This </a:t>
            </a:r>
            <a:r>
              <a:rPr lang="en-US" sz="1800" i="1" dirty="0" err="1"/>
              <a:t>programme</a:t>
            </a:r>
            <a:r>
              <a:rPr lang="en-US" sz="1800" i="1" dirty="0"/>
              <a:t> for eliminating the war-making industries in the Ruhr and the Saar is looking forward to converting Germany into a country primarily </a:t>
            </a:r>
            <a:r>
              <a:rPr lang="en-US" sz="1800" i="1" dirty="0">
                <a:solidFill>
                  <a:srgbClr val="0070C0"/>
                </a:solidFill>
              </a:rPr>
              <a:t>agricultural and pastoral </a:t>
            </a:r>
            <a:r>
              <a:rPr lang="en-US" sz="1800" i="1" dirty="0"/>
              <a:t>in its </a:t>
            </a:r>
            <a:r>
              <a:rPr lang="en-US" sz="1800" i="1" dirty="0" smtClean="0"/>
              <a:t>character</a:t>
            </a:r>
            <a:r>
              <a:rPr lang="cs-CZ" sz="1800" i="1" dirty="0" smtClean="0"/>
              <a:t>…</a:t>
            </a:r>
            <a:endParaRPr lang="cs-CZ" sz="1800" i="1" dirty="0"/>
          </a:p>
          <a:p>
            <a:pPr lvl="1"/>
            <a:r>
              <a:rPr lang="en-US" sz="1800" dirty="0"/>
              <a:t>1/1946: </a:t>
            </a:r>
            <a:r>
              <a:rPr lang="en-US" sz="1800" b="1" dirty="0"/>
              <a:t>Allied Control Council</a:t>
            </a:r>
            <a:r>
              <a:rPr lang="en-US" sz="1800" dirty="0"/>
              <a:t> – </a:t>
            </a:r>
            <a:r>
              <a:rPr lang="en-US" sz="1800" dirty="0">
                <a:solidFill>
                  <a:srgbClr val="0070C0"/>
                </a:solidFill>
              </a:rPr>
              <a:t>cap</a:t>
            </a:r>
            <a:r>
              <a:rPr lang="en-US" sz="1800" dirty="0"/>
              <a:t> on GER steel production (25% of pre war level), rest dismantled;</a:t>
            </a:r>
            <a:endParaRPr lang="cs-CZ" sz="1800" dirty="0"/>
          </a:p>
          <a:p>
            <a:pPr lvl="1"/>
            <a:r>
              <a:rPr lang="en-US" sz="1800" b="1" dirty="0"/>
              <a:t>Potsdam conference</a:t>
            </a:r>
            <a:r>
              <a:rPr lang="en-US" sz="1800" dirty="0"/>
              <a:t> (7-8/1945</a:t>
            </a:r>
            <a:r>
              <a:rPr lang="en-US" sz="1800" dirty="0" smtClean="0"/>
              <a:t>)</a:t>
            </a:r>
            <a:r>
              <a:rPr lang="cs-CZ" sz="1800" dirty="0" smtClean="0"/>
              <a:t> </a:t>
            </a:r>
            <a:r>
              <a:rPr lang="en-US" sz="1800" dirty="0" smtClean="0"/>
              <a:t>– </a:t>
            </a:r>
            <a:r>
              <a:rPr lang="en-US" sz="1800" dirty="0"/>
              <a:t>occupation forces obliged to ensure GER </a:t>
            </a:r>
            <a:r>
              <a:rPr lang="en-US" sz="1800" dirty="0">
                <a:solidFill>
                  <a:srgbClr val="0070C0"/>
                </a:solidFill>
              </a:rPr>
              <a:t>living standards </a:t>
            </a:r>
            <a:r>
              <a:rPr lang="en-US" sz="1800" dirty="0"/>
              <a:t>could not exceed average of neighbors (reduced to the standard of </a:t>
            </a:r>
            <a:r>
              <a:rPr lang="en-US" sz="1800" b="1" dirty="0"/>
              <a:t>1932</a:t>
            </a:r>
            <a:r>
              <a:rPr lang="en-US" sz="1800" dirty="0"/>
              <a:t>); level of </a:t>
            </a:r>
            <a:r>
              <a:rPr lang="en-US" sz="1800" dirty="0">
                <a:solidFill>
                  <a:srgbClr val="0070C0"/>
                </a:solidFill>
              </a:rPr>
              <a:t>industry plan</a:t>
            </a:r>
            <a:r>
              <a:rPr lang="en-US" sz="1800" dirty="0"/>
              <a:t>: GER </a:t>
            </a:r>
            <a:r>
              <a:rPr lang="en-US" sz="1800" dirty="0" err="1"/>
              <a:t>idnu</a:t>
            </a:r>
            <a:r>
              <a:rPr lang="en-US" sz="1800" dirty="0"/>
              <a:t> to be lowered to </a:t>
            </a:r>
            <a:r>
              <a:rPr lang="en-US" sz="1800" b="1" dirty="0"/>
              <a:t>50%</a:t>
            </a:r>
            <a:r>
              <a:rPr lang="en-US" sz="1800" dirty="0"/>
              <a:t> of </a:t>
            </a:r>
            <a:r>
              <a:rPr lang="en-US" sz="1800" b="1" dirty="0"/>
              <a:t>1938</a:t>
            </a:r>
            <a:r>
              <a:rPr lang="en-US" sz="1800" dirty="0"/>
              <a:t> (closing 1500 </a:t>
            </a:r>
            <a:r>
              <a:rPr lang="cs-CZ" sz="1800" dirty="0" err="1"/>
              <a:t>factories</a:t>
            </a:r>
            <a:r>
              <a:rPr lang="en-US" sz="1800" dirty="0"/>
              <a:t>);</a:t>
            </a:r>
            <a:endParaRPr lang="cs-CZ" sz="1800" dirty="0"/>
          </a:p>
          <a:p>
            <a:pPr lvl="0"/>
            <a:r>
              <a:rPr lang="en-US" sz="2000" dirty="0"/>
              <a:t>Poverty and famine in E, onset </a:t>
            </a:r>
            <a:r>
              <a:rPr lang="en-US" sz="2000" b="1" dirty="0">
                <a:solidFill>
                  <a:srgbClr val="0070C0"/>
                </a:solidFill>
              </a:rPr>
              <a:t>Cold War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/>
              <a:t>– important not to lose GER to the communists, </a:t>
            </a:r>
            <a:r>
              <a:rPr lang="en-US" sz="2000" b="1" dirty="0">
                <a:solidFill>
                  <a:srgbClr val="0070C0"/>
                </a:solidFill>
              </a:rPr>
              <a:t>1947</a:t>
            </a:r>
            <a:r>
              <a:rPr lang="en-US" sz="2000" dirty="0">
                <a:solidFill>
                  <a:srgbClr val="0070C0"/>
                </a:solidFill>
              </a:rPr>
              <a:t> change </a:t>
            </a:r>
            <a:r>
              <a:rPr lang="en-US" sz="2000" dirty="0"/>
              <a:t>of policy</a:t>
            </a:r>
            <a:r>
              <a:rPr lang="cs-CZ" sz="2000" dirty="0"/>
              <a:t>…</a:t>
            </a:r>
            <a:r>
              <a:rPr lang="en-US" sz="2000" dirty="0"/>
              <a:t>;</a:t>
            </a:r>
            <a:endParaRPr lang="cs-CZ" sz="2000" dirty="0"/>
          </a:p>
          <a:p>
            <a:pPr lvl="0"/>
            <a:r>
              <a:rPr lang="en-US" sz="2000" dirty="0"/>
              <a:t>US SS </a:t>
            </a:r>
            <a:r>
              <a:rPr lang="en-US" sz="2000" b="1" dirty="0"/>
              <a:t>Byrnes</a:t>
            </a:r>
            <a:r>
              <a:rPr lang="en-US" sz="2000" dirty="0"/>
              <a:t>: Restatement of policy on GER 9/1946 (</a:t>
            </a:r>
            <a:r>
              <a:rPr lang="en-US" sz="2000" b="1" dirty="0"/>
              <a:t>Speech of hope</a:t>
            </a:r>
            <a:r>
              <a:rPr lang="en-US" sz="2000" dirty="0"/>
              <a:t>); Hoover´s </a:t>
            </a:r>
            <a:r>
              <a:rPr lang="en-US" sz="2000" b="1" dirty="0"/>
              <a:t>Report</a:t>
            </a:r>
            <a:r>
              <a:rPr lang="en-US" sz="2000" dirty="0"/>
              <a:t> on GER </a:t>
            </a:r>
            <a:r>
              <a:rPr lang="en-US" sz="2000" b="1" dirty="0"/>
              <a:t>1947</a:t>
            </a:r>
            <a:r>
              <a:rPr lang="en-US" sz="2000" dirty="0"/>
              <a:t> – hunger will lead GER to </a:t>
            </a:r>
            <a:r>
              <a:rPr lang="en-US" sz="2000" b="1" dirty="0"/>
              <a:t>communism</a:t>
            </a:r>
            <a:r>
              <a:rPr lang="en-US" sz="2000" dirty="0"/>
              <a:t>;</a:t>
            </a:r>
            <a:endParaRPr lang="cs-CZ" sz="2000" dirty="0"/>
          </a:p>
          <a:p>
            <a:pPr lvl="0"/>
            <a:r>
              <a:rPr lang="en-US" sz="2000" dirty="0"/>
              <a:t>Lobbying of Marshall – Truman administration – </a:t>
            </a:r>
            <a:r>
              <a:rPr lang="en-US" sz="2000" b="1" dirty="0"/>
              <a:t>reconstruction</a:t>
            </a:r>
            <a:r>
              <a:rPr lang="en-US" sz="2000" dirty="0"/>
              <a:t> of GER </a:t>
            </a:r>
            <a:r>
              <a:rPr lang="en-US" sz="2000" dirty="0" err="1"/>
              <a:t>indu</a:t>
            </a:r>
            <a:r>
              <a:rPr lang="en-US" sz="2000" dirty="0"/>
              <a:t> base; 6/1947 change in </a:t>
            </a:r>
            <a:r>
              <a:rPr lang="en-US" sz="2000" b="1" dirty="0"/>
              <a:t>orders</a:t>
            </a:r>
            <a:r>
              <a:rPr lang="en-US" sz="2000" dirty="0"/>
              <a:t> to US forces: from </a:t>
            </a:r>
            <a:r>
              <a:rPr lang="en-US" sz="2000" i="1" dirty="0"/>
              <a:t>take </a:t>
            </a:r>
            <a:r>
              <a:rPr lang="en-US" sz="2000" i="1" dirty="0">
                <a:solidFill>
                  <a:srgbClr val="0070C0"/>
                </a:solidFill>
              </a:rPr>
              <a:t>no steps </a:t>
            </a:r>
            <a:r>
              <a:rPr lang="en-US" sz="2000" i="1" dirty="0"/>
              <a:t>looking towards the </a:t>
            </a:r>
            <a:r>
              <a:rPr lang="en-US" sz="2000" i="1" dirty="0">
                <a:solidFill>
                  <a:srgbClr val="0070C0"/>
                </a:solidFill>
              </a:rPr>
              <a:t>economic rehabilitation </a:t>
            </a:r>
            <a:r>
              <a:rPr lang="en-US" sz="2000" i="1" dirty="0"/>
              <a:t>of GER</a:t>
            </a:r>
            <a:r>
              <a:rPr lang="en-US" sz="2000" dirty="0"/>
              <a:t> -&gt; o</a:t>
            </a:r>
            <a:r>
              <a:rPr lang="en-US" sz="2000" i="1" dirty="0"/>
              <a:t>rderly, </a:t>
            </a:r>
            <a:r>
              <a:rPr lang="en-US" sz="2000" i="1" dirty="0">
                <a:solidFill>
                  <a:srgbClr val="0070C0"/>
                </a:solidFill>
              </a:rPr>
              <a:t>prosperous E </a:t>
            </a:r>
            <a:r>
              <a:rPr lang="en-US" sz="2000" i="1" dirty="0"/>
              <a:t>requires the economic contributions of a </a:t>
            </a:r>
            <a:r>
              <a:rPr lang="en-US" sz="2000" i="1" dirty="0">
                <a:solidFill>
                  <a:srgbClr val="0070C0"/>
                </a:solidFill>
              </a:rPr>
              <a:t>stable and productive GER</a:t>
            </a:r>
            <a:r>
              <a:rPr lang="en-US" sz="2000" dirty="0"/>
              <a:t>;</a:t>
            </a:r>
            <a:endParaRPr 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0644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3120\Desktop\EEveGE2012\Obrázky\COLLECTIE_TROPENMUSEUM_Thee-kweekbedden_zonder_afdak_Java_TMnr_100119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9" y="836712"/>
            <a:ext cx="7369239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959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47528" y="-9939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latin typeface="+mn-lt"/>
              </a:rPr>
              <a:t>Mandžuská </a:t>
            </a:r>
            <a:r>
              <a:rPr lang="cs-CZ" sz="3200" b="1" dirty="0">
                <a:solidFill>
                  <a:srgbClr val="FFC000"/>
                </a:solidFill>
                <a:latin typeface="+mn-lt"/>
              </a:rPr>
              <a:t>Čína</a:t>
            </a:r>
            <a:r>
              <a:rPr lang="cs-CZ" sz="3200" b="1" dirty="0">
                <a:latin typeface="+mn-lt"/>
              </a:rPr>
              <a:t> </a:t>
            </a:r>
            <a:r>
              <a:rPr lang="cs-CZ" sz="3200" dirty="0">
                <a:latin typeface="+mn-lt"/>
              </a:rPr>
              <a:t>a pozemní obchod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7901" y="764704"/>
            <a:ext cx="11462994" cy="5904656"/>
          </a:xfrm>
        </p:spPr>
        <p:txBody>
          <a:bodyPr>
            <a:normAutofit lnSpcReduction="10000"/>
          </a:bodyPr>
          <a:lstStyle/>
          <a:p>
            <a:r>
              <a:rPr lang="cs-CZ" sz="1600" dirty="0" err="1"/>
              <a:t>Džurdženi</a:t>
            </a:r>
            <a:r>
              <a:rPr lang="cs-CZ" sz="1600" dirty="0"/>
              <a:t> -&gt; </a:t>
            </a:r>
            <a:r>
              <a:rPr lang="cs-CZ" sz="1600" b="1" dirty="0">
                <a:solidFill>
                  <a:srgbClr val="0070C0"/>
                </a:solidFill>
              </a:rPr>
              <a:t>Mandžuové</a:t>
            </a:r>
            <a:r>
              <a:rPr lang="cs-CZ" sz="1600" dirty="0"/>
              <a:t>; </a:t>
            </a:r>
            <a:r>
              <a:rPr lang="cs-CZ" sz="1600" dirty="0" err="1"/>
              <a:t>Nurhači</a:t>
            </a:r>
            <a:r>
              <a:rPr lang="cs-CZ" sz="1600" dirty="0"/>
              <a:t> (1607-1626) a </a:t>
            </a:r>
            <a:r>
              <a:rPr lang="cs-CZ" sz="1600" dirty="0" err="1"/>
              <a:t>Abachaj</a:t>
            </a:r>
            <a:r>
              <a:rPr lang="cs-CZ" sz="1600" dirty="0"/>
              <a:t> (1635-1643) ovládli Mongolsko a Koreu; 1635 pečeť chánů a </a:t>
            </a:r>
            <a:r>
              <a:rPr lang="cs-CZ" sz="1600" b="1" dirty="0"/>
              <a:t>nástupnictví</a:t>
            </a:r>
            <a:r>
              <a:rPr lang="cs-CZ" sz="1600" dirty="0"/>
              <a:t> k </a:t>
            </a:r>
            <a:r>
              <a:rPr lang="cs-CZ" sz="1600" b="1" dirty="0" err="1"/>
              <a:t>Jüan</a:t>
            </a:r>
            <a:r>
              <a:rPr lang="cs-CZ" sz="1600" dirty="0"/>
              <a:t> jako </a:t>
            </a:r>
            <a:r>
              <a:rPr lang="cs-CZ" sz="1600" b="1" dirty="0" err="1">
                <a:solidFill>
                  <a:srgbClr val="0070C0"/>
                </a:solidFill>
              </a:rPr>
              <a:t>Čhing</a:t>
            </a:r>
            <a:r>
              <a:rPr lang="cs-CZ" sz="1600" dirty="0"/>
              <a:t>;</a:t>
            </a:r>
          </a:p>
          <a:p>
            <a:r>
              <a:rPr lang="cs-CZ" sz="1600" b="1" dirty="0">
                <a:solidFill>
                  <a:srgbClr val="0070C0"/>
                </a:solidFill>
              </a:rPr>
              <a:t>Nájezdy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dirty="0"/>
              <a:t>na Čínu od </a:t>
            </a:r>
            <a:r>
              <a:rPr lang="cs-CZ" sz="1600" b="1" dirty="0"/>
              <a:t>1644</a:t>
            </a:r>
            <a:r>
              <a:rPr lang="cs-CZ" sz="1600" dirty="0"/>
              <a:t>, režim </a:t>
            </a:r>
            <a:r>
              <a:rPr lang="cs-CZ" sz="1600" b="1" dirty="0"/>
              <a:t>Ming</a:t>
            </a:r>
            <a:r>
              <a:rPr lang="cs-CZ" sz="1600" dirty="0"/>
              <a:t> čelí </a:t>
            </a:r>
            <a:r>
              <a:rPr lang="cs-CZ" sz="1600" b="1" dirty="0"/>
              <a:t>povstáním</a:t>
            </a:r>
            <a:r>
              <a:rPr lang="cs-CZ" sz="1600" dirty="0"/>
              <a:t> a </a:t>
            </a:r>
            <a:r>
              <a:rPr lang="cs-CZ" sz="1600" b="1" dirty="0"/>
              <a:t>zve</a:t>
            </a:r>
            <a:r>
              <a:rPr lang="cs-CZ" sz="1600" dirty="0"/>
              <a:t> Mandžui do severní Číny – ti rozdrtili povstání a </a:t>
            </a:r>
            <a:r>
              <a:rPr lang="cs-CZ" sz="1600" b="1" dirty="0"/>
              <a:t>zmocnili</a:t>
            </a:r>
            <a:r>
              <a:rPr lang="cs-CZ" sz="1600" dirty="0"/>
              <a:t> se </a:t>
            </a:r>
            <a:r>
              <a:rPr lang="cs-CZ" sz="1600" b="1" dirty="0"/>
              <a:t>severu</a:t>
            </a:r>
            <a:r>
              <a:rPr lang="cs-CZ" sz="1600" dirty="0"/>
              <a:t> Číny;</a:t>
            </a:r>
          </a:p>
          <a:p>
            <a:r>
              <a:rPr lang="cs-CZ" sz="1600" dirty="0"/>
              <a:t>V 80. letech 17st. </a:t>
            </a:r>
            <a:r>
              <a:rPr lang="cs-CZ" sz="1600" b="1" dirty="0">
                <a:solidFill>
                  <a:srgbClr val="0070C0"/>
                </a:solidFill>
              </a:rPr>
              <a:t>dobyli Čínu</a:t>
            </a:r>
            <a:r>
              <a:rPr lang="cs-CZ" sz="1600" dirty="0">
                <a:solidFill>
                  <a:srgbClr val="0070C0"/>
                </a:solidFill>
              </a:rPr>
              <a:t>, </a:t>
            </a:r>
            <a:r>
              <a:rPr lang="cs-CZ" sz="1600" dirty="0"/>
              <a:t>odpor </a:t>
            </a:r>
            <a:r>
              <a:rPr lang="cs-CZ" sz="1600" b="1" dirty="0"/>
              <a:t>loajalistů Ming </a:t>
            </a:r>
            <a:r>
              <a:rPr lang="cs-CZ" sz="1600" dirty="0"/>
              <a:t>v </a:t>
            </a:r>
            <a:r>
              <a:rPr lang="cs-CZ" sz="1600" b="1" dirty="0"/>
              <a:t>jižní</a:t>
            </a:r>
            <a:r>
              <a:rPr lang="cs-CZ" sz="1600" dirty="0"/>
              <a:t> </a:t>
            </a:r>
            <a:r>
              <a:rPr lang="cs-CZ" sz="1600" b="1" dirty="0"/>
              <a:t>Číně</a:t>
            </a:r>
            <a:r>
              <a:rPr lang="cs-CZ" sz="1600" dirty="0"/>
              <a:t>;</a:t>
            </a:r>
          </a:p>
          <a:p>
            <a:r>
              <a:rPr lang="cs-CZ" sz="1600" b="1" dirty="0"/>
              <a:t>„</a:t>
            </a:r>
            <a:r>
              <a:rPr lang="cs-CZ" sz="1600" b="1" dirty="0">
                <a:solidFill>
                  <a:srgbClr val="0070C0"/>
                </a:solidFill>
              </a:rPr>
              <a:t>Dynamičtí</a:t>
            </a:r>
            <a:r>
              <a:rPr lang="cs-CZ" sz="1600" b="1" dirty="0"/>
              <a:t>“ císaři: </a:t>
            </a:r>
          </a:p>
          <a:p>
            <a:pPr lvl="1"/>
            <a:r>
              <a:rPr lang="cs-CZ" sz="1800" dirty="0"/>
              <a:t>zničili </a:t>
            </a:r>
            <a:r>
              <a:rPr lang="cs-CZ" sz="1800" b="1" dirty="0" err="1"/>
              <a:t>Ojratskou</a:t>
            </a:r>
            <a:r>
              <a:rPr lang="cs-CZ" sz="1800" b="1" dirty="0"/>
              <a:t> říši </a:t>
            </a:r>
            <a:r>
              <a:rPr lang="cs-CZ" sz="1800" dirty="0"/>
              <a:t>a </a:t>
            </a:r>
            <a:r>
              <a:rPr lang="cs-CZ" sz="1800" b="1" dirty="0"/>
              <a:t>západní Mongoly</a:t>
            </a:r>
            <a:r>
              <a:rPr lang="cs-CZ" sz="1800" dirty="0"/>
              <a:t>; </a:t>
            </a:r>
          </a:p>
          <a:p>
            <a:pPr lvl="1"/>
            <a:r>
              <a:rPr lang="cs-CZ" sz="1800" b="1" dirty="0"/>
              <a:t>náklonost</a:t>
            </a:r>
            <a:r>
              <a:rPr lang="cs-CZ" sz="1800" dirty="0"/>
              <a:t> čínských vzdělanců, přijali </a:t>
            </a:r>
            <a:r>
              <a:rPr lang="cs-CZ" sz="1800" b="1" dirty="0"/>
              <a:t>čínskou administrativu</a:t>
            </a:r>
            <a:r>
              <a:rPr lang="cs-CZ" sz="1800" dirty="0"/>
              <a:t>, udrželi </a:t>
            </a:r>
            <a:r>
              <a:rPr lang="cs-CZ" sz="1800" b="1" dirty="0"/>
              <a:t>kulturu a identitu </a:t>
            </a:r>
            <a:r>
              <a:rPr lang="cs-CZ" sz="1800" dirty="0"/>
              <a:t>(duální vedení úřadů a zákaz sňatků);</a:t>
            </a:r>
          </a:p>
          <a:p>
            <a:pPr lvl="1"/>
            <a:r>
              <a:rPr lang="cs-CZ" sz="1800" dirty="0"/>
              <a:t>místo spoléhání na </a:t>
            </a:r>
            <a:r>
              <a:rPr lang="cs-CZ" sz="1800" b="1" dirty="0"/>
              <a:t>zeď</a:t>
            </a:r>
            <a:r>
              <a:rPr lang="cs-CZ" sz="1800" dirty="0"/>
              <a:t> zničili </a:t>
            </a:r>
            <a:r>
              <a:rPr lang="cs-CZ" sz="1800" b="1" dirty="0" err="1"/>
              <a:t>džungarskou</a:t>
            </a:r>
            <a:r>
              <a:rPr lang="cs-CZ" sz="1800" b="1" dirty="0"/>
              <a:t> říši </a:t>
            </a:r>
            <a:r>
              <a:rPr lang="cs-CZ" sz="1800" dirty="0"/>
              <a:t>1757 a ovládli </a:t>
            </a:r>
            <a:r>
              <a:rPr lang="cs-CZ" sz="1800" b="1" dirty="0"/>
              <a:t>nomádské oblasti</a:t>
            </a:r>
            <a:r>
              <a:rPr lang="cs-CZ" sz="1800" dirty="0"/>
              <a:t>; </a:t>
            </a:r>
          </a:p>
          <a:p>
            <a:pPr lvl="1"/>
            <a:r>
              <a:rPr lang="cs-CZ" sz="1800" b="1" dirty="0"/>
              <a:t>tributární síť</a:t>
            </a:r>
            <a:r>
              <a:rPr lang="cs-CZ" sz="1800" dirty="0"/>
              <a:t> států (Korea, Barma, Vietnam); </a:t>
            </a:r>
          </a:p>
          <a:p>
            <a:pPr lvl="1"/>
            <a:r>
              <a:rPr lang="cs-CZ" sz="1800" dirty="0"/>
              <a:t>zvětšení oblasti </a:t>
            </a:r>
            <a:r>
              <a:rPr lang="cs-CZ" sz="1800" b="1" dirty="0"/>
              <a:t>kultivace</a:t>
            </a:r>
            <a:r>
              <a:rPr lang="cs-CZ" sz="1800" dirty="0"/>
              <a:t> – </a:t>
            </a:r>
            <a:r>
              <a:rPr lang="cs-CZ" sz="1800" b="1" dirty="0"/>
              <a:t>růst populace </a:t>
            </a:r>
            <a:r>
              <a:rPr lang="cs-CZ" sz="1800" dirty="0"/>
              <a:t>(1600-160mil, 1680 – 126mil, 1700-138 mil, 1710-157 mil, 1820-381mil a 1850-412mil);</a:t>
            </a:r>
          </a:p>
          <a:p>
            <a:endParaRPr lang="cs-CZ" sz="1000" b="1" dirty="0"/>
          </a:p>
          <a:p>
            <a:r>
              <a:rPr lang="cs-CZ" sz="1600" b="1" dirty="0"/>
              <a:t>Obchodní komunity </a:t>
            </a:r>
            <a:r>
              <a:rPr lang="cs-CZ" sz="1600" dirty="0"/>
              <a:t>na </a:t>
            </a:r>
            <a:r>
              <a:rPr lang="cs-CZ" sz="1600" b="1" dirty="0"/>
              <a:t>jihu</a:t>
            </a:r>
            <a:r>
              <a:rPr lang="cs-CZ" sz="1600" dirty="0"/>
              <a:t> – povstání </a:t>
            </a:r>
            <a:r>
              <a:rPr lang="cs-CZ" sz="1600" b="1" dirty="0" err="1"/>
              <a:t>Zheng</a:t>
            </a:r>
            <a:r>
              <a:rPr lang="cs-CZ" sz="1600" dirty="0"/>
              <a:t> </a:t>
            </a:r>
            <a:r>
              <a:rPr lang="cs-CZ" sz="1600" b="1" dirty="0"/>
              <a:t>poraženo</a:t>
            </a:r>
            <a:r>
              <a:rPr lang="cs-CZ" sz="1600" dirty="0"/>
              <a:t> (multietnická armáda); </a:t>
            </a:r>
            <a:r>
              <a:rPr lang="cs-CZ" sz="1600" b="1" dirty="0">
                <a:solidFill>
                  <a:srgbClr val="0070C0"/>
                </a:solidFill>
              </a:rPr>
              <a:t>vnitrozemské</a:t>
            </a:r>
            <a:r>
              <a:rPr lang="cs-CZ" sz="1600" dirty="0">
                <a:solidFill>
                  <a:srgbClr val="0070C0"/>
                </a:solidFill>
              </a:rPr>
              <a:t>, </a:t>
            </a:r>
            <a:r>
              <a:rPr lang="cs-CZ" sz="1600" b="1" dirty="0">
                <a:solidFill>
                  <a:srgbClr val="0070C0"/>
                </a:solidFill>
              </a:rPr>
              <a:t>vojenské</a:t>
            </a:r>
            <a:r>
              <a:rPr lang="cs-CZ" sz="1600" dirty="0">
                <a:solidFill>
                  <a:srgbClr val="0070C0"/>
                </a:solidFill>
              </a:rPr>
              <a:t>, </a:t>
            </a:r>
            <a:r>
              <a:rPr lang="cs-CZ" sz="1600" b="1" dirty="0">
                <a:solidFill>
                  <a:srgbClr val="0070C0"/>
                </a:solidFill>
              </a:rPr>
              <a:t>agrární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b="1" dirty="0">
                <a:solidFill>
                  <a:srgbClr val="0070C0"/>
                </a:solidFill>
              </a:rPr>
              <a:t>impérium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dirty="0"/>
              <a:t>(vnitřní Mongolsko);</a:t>
            </a:r>
          </a:p>
          <a:p>
            <a:r>
              <a:rPr lang="cs-CZ" sz="1800" b="1" dirty="0">
                <a:solidFill>
                  <a:srgbClr val="FF0000"/>
                </a:solidFill>
              </a:rPr>
              <a:t>Zámořský ochod</a:t>
            </a:r>
            <a:r>
              <a:rPr lang="cs-CZ" sz="1600" b="1" dirty="0"/>
              <a:t>:</a:t>
            </a:r>
            <a:r>
              <a:rPr lang="cs-CZ" sz="1600" dirty="0"/>
              <a:t> </a:t>
            </a:r>
          </a:p>
          <a:p>
            <a:pPr lvl="1"/>
            <a:r>
              <a:rPr lang="cs-CZ" sz="1400" dirty="0"/>
              <a:t>monopolistická </a:t>
            </a:r>
            <a:r>
              <a:rPr lang="cs-CZ" sz="1400" b="1" dirty="0"/>
              <a:t>gilda</a:t>
            </a:r>
            <a:r>
              <a:rPr lang="cs-CZ" sz="1400" dirty="0"/>
              <a:t> (odpovědnost za cizince); </a:t>
            </a:r>
          </a:p>
          <a:p>
            <a:pPr lvl="1"/>
            <a:r>
              <a:rPr lang="cs-CZ" sz="1400" b="1" dirty="0"/>
              <a:t>čaj</a:t>
            </a:r>
            <a:r>
              <a:rPr lang="cs-CZ" sz="1400" dirty="0"/>
              <a:t> (GB růst z 1 </a:t>
            </a:r>
            <a:r>
              <a:rPr lang="cs-CZ" sz="1400" dirty="0" err="1"/>
              <a:t>tis.tun</a:t>
            </a:r>
            <a:r>
              <a:rPr lang="cs-CZ" sz="1400" dirty="0"/>
              <a:t> 1720 na 18tis.tun 1850);  dovoz </a:t>
            </a:r>
            <a:r>
              <a:rPr lang="cs-CZ" sz="1400" b="1" dirty="0"/>
              <a:t>opia</a:t>
            </a:r>
            <a:r>
              <a:rPr lang="cs-CZ" sz="1400" dirty="0"/>
              <a:t> do CH v roce 1821 převyšuje export čaje;</a:t>
            </a:r>
          </a:p>
          <a:p>
            <a:pPr lvl="1"/>
            <a:r>
              <a:rPr lang="cs-CZ" sz="1400" b="1" dirty="0"/>
              <a:t>regulace obchodu </a:t>
            </a:r>
            <a:r>
              <a:rPr lang="cs-CZ" sz="1400" dirty="0"/>
              <a:t>– obava ze ztráty kontroly nad čínskými obchodními komunitami;</a:t>
            </a:r>
          </a:p>
          <a:p>
            <a:pPr marL="457200" lvl="1" indent="0">
              <a:buNone/>
            </a:pPr>
            <a:r>
              <a:rPr lang="cs-CZ" sz="900" dirty="0"/>
              <a:t> </a:t>
            </a:r>
          </a:p>
          <a:p>
            <a:r>
              <a:rPr lang="cs-CZ" sz="1600" b="1" dirty="0">
                <a:solidFill>
                  <a:srgbClr val="0070C0"/>
                </a:solidFill>
              </a:rPr>
              <a:t>RUS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/>
              <a:t>– otevřeli </a:t>
            </a:r>
            <a:r>
              <a:rPr lang="cs-CZ" sz="1600" b="1" dirty="0"/>
              <a:t>Sibiř</a:t>
            </a:r>
            <a:r>
              <a:rPr lang="cs-CZ" sz="1600" dirty="0"/>
              <a:t> v 17st. – </a:t>
            </a:r>
            <a:r>
              <a:rPr lang="cs-CZ" sz="1600" b="1" dirty="0"/>
              <a:t>kožešiny</a:t>
            </a:r>
            <a:r>
              <a:rPr lang="cs-CZ" sz="1600" dirty="0"/>
              <a:t>; 1689 </a:t>
            </a:r>
            <a:r>
              <a:rPr lang="cs-CZ" sz="1600" b="1" dirty="0" err="1"/>
              <a:t>Nerčinská</a:t>
            </a:r>
            <a:r>
              <a:rPr lang="cs-CZ" sz="1600" b="1" dirty="0"/>
              <a:t> smlouva </a:t>
            </a:r>
            <a:r>
              <a:rPr lang="cs-CZ" sz="1600" dirty="0"/>
              <a:t>– obchod s </a:t>
            </a:r>
            <a:r>
              <a:rPr lang="cs-CZ" sz="1600" b="1" dirty="0"/>
              <a:t>hedvábím</a:t>
            </a:r>
            <a:r>
              <a:rPr lang="cs-CZ" sz="1600" dirty="0"/>
              <a:t> a </a:t>
            </a:r>
            <a:r>
              <a:rPr lang="cs-CZ" sz="1600" b="1" dirty="0"/>
              <a:t>kožešinami</a:t>
            </a:r>
            <a:r>
              <a:rPr lang="cs-CZ" sz="1600" dirty="0"/>
              <a:t>, státní karavany; </a:t>
            </a:r>
            <a:r>
              <a:rPr lang="cs-CZ" sz="1600" b="1" dirty="0"/>
              <a:t>1727</a:t>
            </a:r>
            <a:r>
              <a:rPr lang="cs-CZ" sz="1600" dirty="0"/>
              <a:t> otevřena obchodní osada </a:t>
            </a:r>
            <a:r>
              <a:rPr lang="cs-CZ" sz="1600" b="1" dirty="0" err="1"/>
              <a:t>Kjachta</a:t>
            </a:r>
            <a:r>
              <a:rPr lang="cs-CZ" sz="1600" dirty="0"/>
              <a:t> (systém fungoval do 1860); přátelské vztahy (ale dodávky po moři neakceptovány), později i vlněné látky; </a:t>
            </a:r>
          </a:p>
        </p:txBody>
      </p:sp>
    </p:spTree>
    <p:extLst>
      <p:ext uri="{BB962C8B-B14F-4D97-AF65-F5344CB8AC3E}">
        <p14:creationId xmlns:p14="http://schemas.microsoft.com/office/powerpoint/2010/main" val="65483066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21578</TotalTime>
  <Words>6435</Words>
  <Application>Microsoft Office PowerPoint</Application>
  <PresentationFormat>Širokoúhlá obrazovka</PresentationFormat>
  <Paragraphs>1059</Paragraphs>
  <Slides>73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73</vt:i4>
      </vt:variant>
    </vt:vector>
  </HeadingPairs>
  <TitlesOfParts>
    <vt:vector size="81" baseType="lpstr">
      <vt:lpstr>MS PGothic</vt:lpstr>
      <vt:lpstr>SimSun</vt:lpstr>
      <vt:lpstr>游ゴシック</vt:lpstr>
      <vt:lpstr>Arial</vt:lpstr>
      <vt:lpstr>Calibri</vt:lpstr>
      <vt:lpstr>Calibri Light</vt:lpstr>
      <vt:lpstr>Times New Roman</vt:lpstr>
      <vt:lpstr>Motiv Office</vt:lpstr>
      <vt:lpstr>Evropský Imperializmus, Světová válka a meziválečná krize</vt:lpstr>
      <vt:lpstr>Únik z Malthusovské rovnováhy</vt:lpstr>
      <vt:lpstr>Diskuze o obilných zákonech a volný obchod</vt:lpstr>
      <vt:lpstr>Prezentace aplikace PowerPoint</vt:lpstr>
      <vt:lpstr>Prezentace aplikace PowerPoint</vt:lpstr>
      <vt:lpstr>Prezentace aplikace PowerPoint</vt:lpstr>
      <vt:lpstr>Imperializmus v Asii</vt:lpstr>
      <vt:lpstr>Prezentace aplikace PowerPoint</vt:lpstr>
      <vt:lpstr>Mandžuská Čína a pozemní obchod</vt:lpstr>
      <vt:lpstr>Prezentace aplikace PowerPoint</vt:lpstr>
      <vt:lpstr>Otevření Číny</vt:lpstr>
      <vt:lpstr>Prezentace aplikace PowerPoint</vt:lpstr>
      <vt:lpstr>Prezentace aplikace PowerPoint</vt:lpstr>
      <vt:lpstr>Prezentace aplikace PowerPoint</vt:lpstr>
      <vt:lpstr>Prezentace aplikace PowerPoint</vt:lpstr>
      <vt:lpstr>Imperialismus v Africe</vt:lpstr>
      <vt:lpstr>Prezentace aplikace PowerPoint</vt:lpstr>
      <vt:lpstr>Prezentace aplikace PowerPoint</vt:lpstr>
      <vt:lpstr>Prezentace aplikace PowerPoint</vt:lpstr>
      <vt:lpstr>Prezentace aplikace PowerPoint</vt:lpstr>
      <vt:lpstr>Cesta ke světové válce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Rostoucí "produktivita" ve válce Občanská válka 1861-65 vs. 75mm francouzské dělo z roku 1897</vt:lpstr>
      <vt:lpstr>Prezentace aplikace PowerPoint</vt:lpstr>
      <vt:lpstr>Světová válka (světová ekonomika)</vt:lpstr>
      <vt:lpstr>Prezentace aplikace PowerPoint</vt:lpstr>
      <vt:lpstr>Prezentace aplikace PowerPoint</vt:lpstr>
      <vt:lpstr>Prezentace aplikace PowerPoint</vt:lpstr>
      <vt:lpstr>Strukturální změny</vt:lpstr>
      <vt:lpstr>Prezentace aplikace PowerPoint</vt:lpstr>
      <vt:lpstr>Versaillský systém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Hospodářská krize ve světové ekonomice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Rozpad evropského koloniálního systému</vt:lpstr>
      <vt:lpstr>Prezentace aplikace PowerPoint</vt:lpstr>
      <vt:lpstr>Prezentace aplikace PowerPoint</vt:lpstr>
      <vt:lpstr>Cesta ke druhé válce</vt:lpstr>
      <vt:lpstr>Prezentace aplikace PowerPoint</vt:lpstr>
      <vt:lpstr>Prezentace aplikace PowerPoint</vt:lpstr>
      <vt:lpstr>Prezentace aplikace PowerPoint</vt:lpstr>
      <vt:lpstr>Druhá světová válka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Důsledky války</vt:lpstr>
      <vt:lpstr>Prezentace aplikace PowerPoint</vt:lpstr>
      <vt:lpstr>Prezentace aplikace PowerPoint</vt:lpstr>
      <vt:lpstr>Prezentace aplikace PowerPoint</vt:lpstr>
      <vt:lpstr>Prezentace aplikace PowerPoint</vt:lpstr>
      <vt:lpstr>Context after WWII – political origins of European miracle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Španělské a Nizozemské impérium a nástup Anglie</dc:title>
  <dc:creator>Julie Krpcová</dc:creator>
  <cp:lastModifiedBy>Oldřich Krpec</cp:lastModifiedBy>
  <cp:revision>70</cp:revision>
  <cp:lastPrinted>2022-04-11T08:59:15Z</cp:lastPrinted>
  <dcterms:created xsi:type="dcterms:W3CDTF">2021-03-21T12:10:00Z</dcterms:created>
  <dcterms:modified xsi:type="dcterms:W3CDTF">2022-04-11T09:58:03Z</dcterms:modified>
</cp:coreProperties>
</file>