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75" r:id="rId3"/>
    <p:sldId id="391" r:id="rId4"/>
    <p:sldId id="274" r:id="rId5"/>
    <p:sldId id="272" r:id="rId6"/>
    <p:sldId id="273" r:id="rId7"/>
    <p:sldId id="400" r:id="rId8"/>
    <p:sldId id="331" r:id="rId9"/>
    <p:sldId id="316" r:id="rId10"/>
    <p:sldId id="402" r:id="rId11"/>
    <p:sldId id="314" r:id="rId12"/>
    <p:sldId id="315" r:id="rId13"/>
    <p:sldId id="305" r:id="rId14"/>
    <p:sldId id="306" r:id="rId15"/>
    <p:sldId id="307" r:id="rId16"/>
    <p:sldId id="383" r:id="rId17"/>
    <p:sldId id="433" r:id="rId18"/>
    <p:sldId id="434" r:id="rId19"/>
    <p:sldId id="404" r:id="rId20"/>
    <p:sldId id="403" r:id="rId21"/>
    <p:sldId id="415" r:id="rId22"/>
    <p:sldId id="417" r:id="rId23"/>
    <p:sldId id="405" r:id="rId24"/>
    <p:sldId id="418" r:id="rId25"/>
    <p:sldId id="309" r:id="rId26"/>
    <p:sldId id="406" r:id="rId27"/>
    <p:sldId id="310" r:id="rId28"/>
    <p:sldId id="376" r:id="rId29"/>
    <p:sldId id="312" r:id="rId30"/>
    <p:sldId id="389" r:id="rId31"/>
    <p:sldId id="313" r:id="rId32"/>
    <p:sldId id="407" r:id="rId33"/>
    <p:sldId id="420" r:id="rId34"/>
    <p:sldId id="429" r:id="rId35"/>
    <p:sldId id="430" r:id="rId36"/>
    <p:sldId id="317" r:id="rId37"/>
    <p:sldId id="431" r:id="rId38"/>
    <p:sldId id="432" r:id="rId39"/>
    <p:sldId id="435" r:id="rId40"/>
    <p:sldId id="424" r:id="rId41"/>
    <p:sldId id="318" r:id="rId42"/>
    <p:sldId id="377" r:id="rId43"/>
    <p:sldId id="425" r:id="rId44"/>
    <p:sldId id="408" r:id="rId45"/>
    <p:sldId id="426" r:id="rId46"/>
    <p:sldId id="427" r:id="rId47"/>
    <p:sldId id="258" r:id="rId48"/>
    <p:sldId id="409" r:id="rId49"/>
    <p:sldId id="261" r:id="rId50"/>
    <p:sldId id="260" r:id="rId51"/>
    <p:sldId id="334" r:id="rId52"/>
    <p:sldId id="410" r:id="rId53"/>
    <p:sldId id="411" r:id="rId54"/>
    <p:sldId id="412" r:id="rId55"/>
    <p:sldId id="413" r:id="rId56"/>
    <p:sldId id="414" r:id="rId5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List1!$A$6:$A$27</c:f>
              <c:numCache>
                <c:formatCode>General</c:formatCode>
                <c:ptCount val="22"/>
                <c:pt idx="0">
                  <c:v>1900</c:v>
                </c:pt>
                <c:pt idx="1">
                  <c:v>1905</c:v>
                </c:pt>
                <c:pt idx="2">
                  <c:v>1910</c:v>
                </c:pt>
                <c:pt idx="3">
                  <c:v>1913</c:v>
                </c:pt>
                <c:pt idx="4">
                  <c:v>1914</c:v>
                </c:pt>
                <c:pt idx="5">
                  <c:v>1915</c:v>
                </c:pt>
                <c:pt idx="6">
                  <c:v>1916</c:v>
                </c:pt>
                <c:pt idx="7">
                  <c:v>1917</c:v>
                </c:pt>
                <c:pt idx="8">
                  <c:v>1918</c:v>
                </c:pt>
                <c:pt idx="9">
                  <c:v>1920</c:v>
                </c:pt>
                <c:pt idx="10">
                  <c:v>1925</c:v>
                </c:pt>
                <c:pt idx="11">
                  <c:v>1928</c:v>
                </c:pt>
                <c:pt idx="12">
                  <c:v>1929</c:v>
                </c:pt>
                <c:pt idx="13">
                  <c:v>1930</c:v>
                </c:pt>
                <c:pt idx="14">
                  <c:v>1931</c:v>
                </c:pt>
                <c:pt idx="15">
                  <c:v>1932</c:v>
                </c:pt>
                <c:pt idx="16">
                  <c:v>1933</c:v>
                </c:pt>
                <c:pt idx="17">
                  <c:v>1934</c:v>
                </c:pt>
                <c:pt idx="18">
                  <c:v>1937</c:v>
                </c:pt>
                <c:pt idx="19">
                  <c:v>1939</c:v>
                </c:pt>
                <c:pt idx="20">
                  <c:v>1942</c:v>
                </c:pt>
                <c:pt idx="21">
                  <c:v>1945</c:v>
                </c:pt>
              </c:numCache>
            </c:numRef>
          </c:xVal>
          <c:yVal>
            <c:numRef>
              <c:f>List1!$B$6:$B$27</c:f>
              <c:numCache>
                <c:formatCode>General</c:formatCode>
                <c:ptCount val="22"/>
                <c:pt idx="0">
                  <c:v>399</c:v>
                </c:pt>
                <c:pt idx="1">
                  <c:v>437</c:v>
                </c:pt>
                <c:pt idx="2">
                  <c:v>449</c:v>
                </c:pt>
                <c:pt idx="3">
                  <c:v>423</c:v>
                </c:pt>
                <c:pt idx="4">
                  <c:v>477</c:v>
                </c:pt>
                <c:pt idx="5">
                  <c:v>579</c:v>
                </c:pt>
                <c:pt idx="6">
                  <c:v>556</c:v>
                </c:pt>
                <c:pt idx="7">
                  <c:v>584</c:v>
                </c:pt>
                <c:pt idx="8">
                  <c:v>494</c:v>
                </c:pt>
                <c:pt idx="9">
                  <c:v>442</c:v>
                </c:pt>
                <c:pt idx="10">
                  <c:v>402</c:v>
                </c:pt>
                <c:pt idx="11">
                  <c:v>350</c:v>
                </c:pt>
                <c:pt idx="12">
                  <c:v>349</c:v>
                </c:pt>
                <c:pt idx="13">
                  <c:v>295</c:v>
                </c:pt>
                <c:pt idx="14">
                  <c:v>227</c:v>
                </c:pt>
                <c:pt idx="15">
                  <c:v>239</c:v>
                </c:pt>
                <c:pt idx="16">
                  <c:v>222</c:v>
                </c:pt>
                <c:pt idx="17">
                  <c:v>199</c:v>
                </c:pt>
                <c:pt idx="18">
                  <c:v>353</c:v>
                </c:pt>
                <c:pt idx="19">
                  <c:v>181</c:v>
                </c:pt>
                <c:pt idx="20">
                  <c:v>435</c:v>
                </c:pt>
                <c:pt idx="21">
                  <c:v>363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70-4C31-BE54-9EE7B68E4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04032"/>
        <c:axId val="37005952"/>
      </c:scatterChart>
      <c:valAx>
        <c:axId val="370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37005952"/>
        <c:crosses val="autoZero"/>
        <c:crossBetween val="midCat"/>
      </c:valAx>
      <c:valAx>
        <c:axId val="3700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7004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20160-6E6D-4A2B-AF23-C07A54379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E7BDEB-8D92-424C-B55A-C80629789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681F77-B7EB-4C6C-91FC-51C68DB8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5749BD-90EE-4C0C-83D6-2C513BEF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9DC3B3-3E76-4F79-A70D-30EFCEED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30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E6D16-3CE2-4FFB-9DC1-5EAD5463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57C7D1-6072-48C2-AE2C-280D3670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131A7-AD69-46E6-90B6-87C010DD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332A8D-88D1-440F-A490-123DB7024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0773A-28CF-4DF3-AC11-147806B9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41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7F20B2-95E2-4A9B-9983-DC2DA72A3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214CB9-03D5-4330-AFB8-850BE1D6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A5E5D7-936D-4DC9-91B6-B83D5898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E3E5ED-1253-41BB-832A-D787DB8D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75772-4506-4460-A306-5B03BFDF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86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ACC65-4AB5-43DD-82BF-38FC8F7F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0D7B07-901D-4356-9F75-137C4CE6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493E7A-529E-46F5-B91B-5F03E9EC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6F0FF7-13CC-4F23-B8A1-EE4240B9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C91F4F-35AF-48A3-9721-D6ABBD0F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9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5CB41-251D-42E8-BFA3-5B1DA1F9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E6F1B44-3B9F-4699-93D3-00465887A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55ADE-1C71-449C-8479-48301000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830A1A-1089-46CB-B25F-0F6B9A8E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D0512-6BC6-4421-B1D7-758B87A0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91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F9184-AB8F-4F5C-A834-5B7BC1FF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DA93AF-FEB1-4DB5-957F-B93A8F10C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BBFDC6-B1D0-40F5-918F-57E2A2F14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0E6436-AB9E-46DD-AC98-091C9ECC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19D7D6-217B-4555-8ADE-394587A9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3C3601-BDEB-4C4F-9A6B-AF09EA04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6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F0C95-6690-470C-905F-374D0E9D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99B637F-9AF1-4DE3-A4A3-B6934824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4831E9-0314-4F6B-9C9C-A11876FA9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7016686-F2B7-4AE2-919C-03CA74A02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28EC48-5ACF-4C32-A1BF-49E9065FB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5E4BC0-94F3-450E-89F7-D4755DF4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0E43DB-3353-4C56-83E2-CB47ACEC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C4D8CD-0780-472F-8413-B014370D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38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EB027-910C-4318-AE91-E46BADE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76620F1-FB62-4E52-B0DB-0E71C10C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E3DCEA-7D4F-4311-B020-C7D1EA7E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45BC9F-AA46-40F6-8CBD-5B1E8B44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9599AC-DDFC-4980-9002-44D768D8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D5B017-496A-4E12-8870-FB1753DB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B74BC3-CDAE-4721-9A15-9AAC54D6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31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96F8EA-C5F0-44B8-9E03-E5DA9589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89AC28-99BF-4CAA-B50D-4C11A931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C2DE8-0EAF-4EA7-A3DE-39DF7935A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10ACB1-8EC4-4BA2-B1B8-24D259EE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F2802B-FCF0-429E-801A-F48DAE9C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748854-3B06-4D22-8476-EFD69342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3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2A2C8-5487-41D7-A883-7A623968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81941A-724D-42D7-89AA-F0748F6A4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3AD3855-21DF-4ECD-BD5F-B20FC5C83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C1A042-968E-4A57-B010-79EF4D02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70C7B7-4E80-4287-8F68-5D3C7870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91190E-B1F2-4EFC-A0DA-699F9F9E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21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60D815-55C3-45D0-8522-2BF96442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C42734E-BE07-4CFA-941A-EA0EC2AC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449290-1728-4DD8-BA98-D33D0899F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2AA8-AA4B-45D2-AC15-772479F65EE3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6B8A20-91DC-4959-A572-4EAA8A932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B16066-1754-4E8B-BAA1-D1A4791C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1795-5915-4F76-938D-703F37ADA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1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//upload.wikimedia.org/wikipedia/commons/a/ad/Bundesarchiv_Bild_183-R29818,_Otto_von_Bismarck.jpg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//upload.wikimedia.org/wikipedia/commons/e/ed/Kaiser_Wilhelm_Ii_and_Germany_1890_-_1914_HU68367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462" y="2151711"/>
            <a:ext cx="11019933" cy="147002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+mn-lt"/>
              </a:rPr>
              <a:t>Světová válka, meziválečná krize, Druhá světová válka</a:t>
            </a:r>
            <a:endParaRPr lang="cs-CZ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52487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 smtClean="0"/>
              <a:t>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b/19150508_Lusitania_Sunk_By_a_Submarine_-_The_New_York_Ti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4" y="364210"/>
            <a:ext cx="7486287" cy="49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f/f0/Zimmermann_Telegram_as_Received_by_the_German_Ambassador_to_Mexico_-_NARA_-_302025.jpg/800px-Zimmermann_Telegram_as_Received_by_the_German_Ambassador_to_Mexico_-_NARA_-_30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13" y="364210"/>
            <a:ext cx="3996206" cy="50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9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63630"/>
              </p:ext>
            </p:extLst>
          </p:nvPr>
        </p:nvGraphicFramePr>
        <p:xfrm>
          <a:off x="914400" y="1386738"/>
          <a:ext cx="10087141" cy="360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7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33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2189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Austria-Hungary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Russia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3,51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8,421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10,751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10,097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1,374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1,520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659,1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525,2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2,24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6,402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4,869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8,500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7,400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1,098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956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601,1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430,7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1,43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11,036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3,937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3,100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1,139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402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752,8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384,9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6,09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20,640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6,214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8,400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3,800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2,451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577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850,9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506,3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5,08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1,81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27,554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6,013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3,500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2,317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464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994,5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527,1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3,79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22,306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4,723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4,700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1,285,3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501,4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35,799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1,461,5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798,6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9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2308"/>
              </p:ext>
            </p:extLst>
          </p:nvPr>
        </p:nvGraphicFramePr>
        <p:xfrm>
          <a:off x="1432874" y="197963"/>
          <a:ext cx="8766882" cy="290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32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Australia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Canada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South Africa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1,128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1,180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72,5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76,8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1,854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733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456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694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1,323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58,2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57,9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1,703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2,820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1,302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</a:t>
                      </a:r>
                      <a:r>
                        <a:rPr lang="cs-CZ" sz="1800" dirty="0">
                          <a:effectLst/>
                        </a:rPr>
                        <a:t>,0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64,1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846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1,179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5,554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86,3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1,586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3,005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6,318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1,822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920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1,269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8,159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1,490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2,343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107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,0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1,290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8,159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311548"/>
              </p:ext>
            </p:extLst>
          </p:nvPr>
        </p:nvGraphicFramePr>
        <p:xfrm>
          <a:off x="1432522" y="3631498"/>
          <a:ext cx="8767234" cy="2905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739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Indonesia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2,022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2,574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716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1,550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671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266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412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1,487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2,082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636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224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390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1,710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1,234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895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1,774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1,752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721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430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2,690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2,159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2,371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3,503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2,379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1,008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983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1,051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2,146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62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3338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Strukturální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621" y="881336"/>
            <a:ext cx="11104775" cy="59766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Posílení </a:t>
            </a:r>
            <a:r>
              <a:rPr lang="cs-CZ" b="1" dirty="0"/>
              <a:t>centrální</a:t>
            </a:r>
            <a:r>
              <a:rPr lang="cs-CZ" dirty="0"/>
              <a:t> </a:t>
            </a:r>
            <a:r>
              <a:rPr lang="cs-CZ" b="1" dirty="0"/>
              <a:t>kontroly vlád </a:t>
            </a:r>
            <a:r>
              <a:rPr lang="cs-CZ" dirty="0"/>
              <a:t>– růst </a:t>
            </a:r>
            <a:r>
              <a:rPr lang="cs-CZ" b="1" dirty="0">
                <a:solidFill>
                  <a:srgbClr val="0070C0"/>
                </a:solidFill>
              </a:rPr>
              <a:t>vládních výdajů </a:t>
            </a:r>
            <a:r>
              <a:rPr lang="cs-CZ" dirty="0"/>
              <a:t>(tab.)</a:t>
            </a:r>
          </a:p>
          <a:p>
            <a:r>
              <a:rPr lang="cs-CZ" b="1" dirty="0" smtClean="0">
                <a:solidFill>
                  <a:srgbClr val="0070C0"/>
                </a:solidFill>
              </a:rPr>
              <a:t>UK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/>
              <a:t>– </a:t>
            </a:r>
            <a:r>
              <a:rPr lang="cs-CZ" b="1" dirty="0"/>
              <a:t>změna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pozice: </a:t>
            </a:r>
          </a:p>
          <a:p>
            <a:pPr lvl="1"/>
            <a:r>
              <a:rPr lang="cs-CZ" dirty="0"/>
              <a:t>33% clo na </a:t>
            </a:r>
            <a:r>
              <a:rPr lang="cs-CZ" b="1" dirty="0"/>
              <a:t>luxus</a:t>
            </a:r>
            <a:r>
              <a:rPr lang="cs-CZ" dirty="0"/>
              <a:t> (protekce), z. o </a:t>
            </a:r>
            <a:r>
              <a:rPr lang="cs-CZ" b="1" dirty="0"/>
              <a:t>ochraně klíčových odvětví </a:t>
            </a:r>
            <a:r>
              <a:rPr lang="cs-CZ" dirty="0"/>
              <a:t>1919 a opatření na </a:t>
            </a:r>
            <a:r>
              <a:rPr lang="cs-CZ" b="1" dirty="0"/>
              <a:t>ochranu ohrožených odvětví</a:t>
            </a:r>
            <a:r>
              <a:rPr lang="cs-CZ" dirty="0"/>
              <a:t> 1921;</a:t>
            </a:r>
          </a:p>
          <a:p>
            <a:r>
              <a:rPr lang="cs-CZ" b="1" dirty="0"/>
              <a:t>Pokles </a:t>
            </a:r>
            <a:r>
              <a:rPr lang="cs-CZ" b="1" dirty="0">
                <a:solidFill>
                  <a:srgbClr val="0070C0"/>
                </a:solidFill>
              </a:rPr>
              <a:t>E exportu </a:t>
            </a:r>
            <a:r>
              <a:rPr lang="cs-CZ" dirty="0"/>
              <a:t>během války (nárůst </a:t>
            </a:r>
            <a:r>
              <a:rPr lang="cs-CZ" b="1" dirty="0"/>
              <a:t>dovozů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 od US); </a:t>
            </a:r>
          </a:p>
          <a:p>
            <a:pPr lvl="1"/>
            <a:r>
              <a:rPr lang="cs-CZ" dirty="0"/>
              <a:t>pokles </a:t>
            </a:r>
            <a:r>
              <a:rPr lang="cs-CZ" b="1" dirty="0" err="1"/>
              <a:t>exp</a:t>
            </a:r>
            <a:r>
              <a:rPr lang="cs-CZ" dirty="0"/>
              <a:t>. </a:t>
            </a:r>
            <a:r>
              <a:rPr lang="cs-CZ" b="1" dirty="0"/>
              <a:t>GB</a:t>
            </a:r>
            <a:r>
              <a:rPr lang="cs-CZ" dirty="0"/>
              <a:t> z </a:t>
            </a:r>
            <a:r>
              <a:rPr lang="cs-CZ" b="1" dirty="0"/>
              <a:t>20,1%</a:t>
            </a:r>
            <a:r>
              <a:rPr lang="cs-CZ" dirty="0"/>
              <a:t> HDP na </a:t>
            </a:r>
            <a:r>
              <a:rPr lang="cs-CZ" b="1" dirty="0"/>
              <a:t>12,9%</a:t>
            </a:r>
            <a:r>
              <a:rPr lang="cs-CZ" dirty="0"/>
              <a:t> (</a:t>
            </a:r>
            <a:r>
              <a:rPr lang="cs-CZ" b="1" dirty="0"/>
              <a:t>FRA</a:t>
            </a:r>
            <a:r>
              <a:rPr lang="cs-CZ" dirty="0"/>
              <a:t> 13,7-&gt;8,9%), </a:t>
            </a:r>
            <a:r>
              <a:rPr lang="cs-CZ" b="1" dirty="0"/>
              <a:t>GER</a:t>
            </a:r>
            <a:r>
              <a:rPr lang="cs-CZ" dirty="0"/>
              <a:t> pokles obojího;</a:t>
            </a:r>
          </a:p>
          <a:p>
            <a:pPr lvl="1"/>
            <a:r>
              <a:rPr lang="cs-CZ" b="1" dirty="0"/>
              <a:t>US</a:t>
            </a:r>
            <a:r>
              <a:rPr lang="cs-CZ" dirty="0"/>
              <a:t> +150% exportu, </a:t>
            </a:r>
            <a:r>
              <a:rPr lang="cs-CZ" b="1" dirty="0"/>
              <a:t>CAN</a:t>
            </a:r>
            <a:r>
              <a:rPr lang="cs-CZ" dirty="0"/>
              <a:t> +250%, </a:t>
            </a:r>
            <a:r>
              <a:rPr lang="cs-CZ" b="1" dirty="0"/>
              <a:t>JAP</a:t>
            </a:r>
            <a:r>
              <a:rPr lang="cs-CZ" dirty="0"/>
              <a:t> +300%;</a:t>
            </a:r>
          </a:p>
          <a:p>
            <a:pPr lvl="1"/>
            <a:endParaRPr lang="cs-CZ" sz="1500" dirty="0"/>
          </a:p>
          <a:p>
            <a:r>
              <a:rPr lang="cs-CZ" b="1" dirty="0">
                <a:solidFill>
                  <a:srgbClr val="0070C0"/>
                </a:solidFill>
              </a:rPr>
              <a:t>Politické změny</a:t>
            </a:r>
            <a:r>
              <a:rPr lang="cs-CZ" dirty="0"/>
              <a:t>: rozšiřování </a:t>
            </a:r>
            <a:r>
              <a:rPr lang="cs-CZ" b="1" dirty="0"/>
              <a:t>volebního práva</a:t>
            </a:r>
            <a:r>
              <a:rPr lang="cs-CZ" dirty="0"/>
              <a:t>, </a:t>
            </a:r>
            <a:r>
              <a:rPr lang="cs-CZ" b="1" dirty="0"/>
              <a:t>masové strany</a:t>
            </a:r>
            <a:r>
              <a:rPr lang="cs-CZ" dirty="0"/>
              <a:t>, </a:t>
            </a:r>
            <a:r>
              <a:rPr lang="cs-CZ" b="1" dirty="0"/>
              <a:t>odbory</a:t>
            </a:r>
            <a:r>
              <a:rPr lang="cs-CZ" dirty="0"/>
              <a:t> – není flexibilita když je nutné přizpůsobení…</a:t>
            </a:r>
          </a:p>
          <a:p>
            <a:r>
              <a:rPr lang="cs-CZ" b="1" dirty="0"/>
              <a:t>Oslabení </a:t>
            </a:r>
            <a:r>
              <a:rPr lang="cs-CZ" b="1" dirty="0">
                <a:solidFill>
                  <a:srgbClr val="0070C0"/>
                </a:solidFill>
              </a:rPr>
              <a:t>E pozice</a:t>
            </a:r>
            <a:r>
              <a:rPr lang="cs-CZ" dirty="0"/>
              <a:t>: podíl na </a:t>
            </a:r>
            <a:r>
              <a:rPr lang="cs-CZ" b="1" dirty="0"/>
              <a:t>IT z 59% </a:t>
            </a:r>
            <a:r>
              <a:rPr lang="cs-CZ" dirty="0"/>
              <a:t>1913 na </a:t>
            </a:r>
            <a:r>
              <a:rPr lang="cs-CZ" b="1" dirty="0"/>
              <a:t>48%</a:t>
            </a:r>
            <a:r>
              <a:rPr lang="cs-CZ" dirty="0"/>
              <a:t> 1920; </a:t>
            </a:r>
          </a:p>
          <a:p>
            <a:r>
              <a:rPr lang="cs-CZ" b="1" dirty="0">
                <a:solidFill>
                  <a:srgbClr val="0070C0"/>
                </a:solidFill>
              </a:rPr>
              <a:t>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 </a:t>
            </a:r>
            <a:r>
              <a:rPr lang="cs-CZ" b="1" dirty="0"/>
              <a:t>exportéra</a:t>
            </a:r>
            <a:r>
              <a:rPr lang="cs-CZ" dirty="0"/>
              <a:t> </a:t>
            </a:r>
            <a:r>
              <a:rPr lang="cs-CZ" b="1" dirty="0"/>
              <a:t>komodit</a:t>
            </a:r>
            <a:r>
              <a:rPr lang="cs-CZ" dirty="0"/>
              <a:t> na </a:t>
            </a:r>
            <a:r>
              <a:rPr lang="cs-CZ" b="1" dirty="0"/>
              <a:t>producenta</a:t>
            </a:r>
            <a:r>
              <a:rPr lang="cs-CZ" dirty="0"/>
              <a:t> a exportéra </a:t>
            </a:r>
            <a:r>
              <a:rPr lang="cs-CZ" b="1" dirty="0"/>
              <a:t>INDU</a:t>
            </a:r>
            <a:r>
              <a:rPr lang="cs-CZ" dirty="0"/>
              <a:t> (</a:t>
            </a:r>
            <a:r>
              <a:rPr lang="cs-CZ" dirty="0" err="1"/>
              <a:t>prům</a:t>
            </a:r>
            <a:r>
              <a:rPr lang="cs-CZ" dirty="0"/>
              <a:t>. výroba během války </a:t>
            </a:r>
            <a:r>
              <a:rPr lang="cs-CZ" b="1" dirty="0"/>
              <a:t>+50%</a:t>
            </a:r>
            <a:r>
              <a:rPr lang="cs-CZ" dirty="0"/>
              <a:t>, CAN +100%); </a:t>
            </a:r>
          </a:p>
          <a:p>
            <a:r>
              <a:rPr lang="cs-CZ" b="1" dirty="0"/>
              <a:t>Výpadek E exportů </a:t>
            </a:r>
            <a:r>
              <a:rPr lang="cs-CZ" dirty="0"/>
              <a:t>– změna </a:t>
            </a:r>
            <a:r>
              <a:rPr lang="cs-CZ" b="1" dirty="0"/>
              <a:t>logiky obchodu </a:t>
            </a:r>
            <a:r>
              <a:rPr lang="cs-CZ" dirty="0"/>
              <a:t>19st. (</a:t>
            </a:r>
            <a:r>
              <a:rPr lang="cs-CZ" dirty="0" err="1"/>
              <a:t>indu</a:t>
            </a:r>
            <a:r>
              <a:rPr lang="cs-CZ" dirty="0"/>
              <a:t> &lt;-&gt;</a:t>
            </a:r>
            <a:r>
              <a:rPr lang="cs-CZ" dirty="0" err="1"/>
              <a:t>agri+suroviny</a:t>
            </a:r>
            <a:r>
              <a:rPr lang="cs-CZ" dirty="0"/>
              <a:t>); </a:t>
            </a:r>
            <a:r>
              <a:rPr lang="cs-CZ" b="1" dirty="0">
                <a:solidFill>
                  <a:srgbClr val="0070C0"/>
                </a:solidFill>
              </a:rPr>
              <a:t>US a JAP </a:t>
            </a:r>
            <a:r>
              <a:rPr lang="cs-CZ" b="1" dirty="0"/>
              <a:t>zásobují</a:t>
            </a:r>
            <a:r>
              <a:rPr lang="cs-CZ" dirty="0"/>
              <a:t> </a:t>
            </a:r>
            <a:r>
              <a:rPr lang="cs-CZ" dirty="0" err="1"/>
              <a:t>prům</a:t>
            </a:r>
            <a:r>
              <a:rPr lang="cs-CZ" dirty="0"/>
              <a:t>. zbožím tradiční </a:t>
            </a:r>
            <a:r>
              <a:rPr lang="cs-CZ" b="1" dirty="0"/>
              <a:t>E</a:t>
            </a:r>
            <a:r>
              <a:rPr lang="cs-CZ" dirty="0"/>
              <a:t> </a:t>
            </a:r>
            <a:r>
              <a:rPr lang="cs-CZ" b="1" dirty="0"/>
              <a:t>exportní</a:t>
            </a:r>
            <a:r>
              <a:rPr lang="cs-CZ" dirty="0"/>
              <a:t> </a:t>
            </a:r>
            <a:r>
              <a:rPr lang="cs-CZ" b="1" dirty="0"/>
              <a:t>trhy</a:t>
            </a:r>
            <a:r>
              <a:rPr lang="cs-CZ" dirty="0"/>
              <a:t>;</a:t>
            </a:r>
          </a:p>
          <a:p>
            <a:r>
              <a:rPr lang="cs-CZ" dirty="0"/>
              <a:t>Start průmyslu i v </a:t>
            </a:r>
            <a:r>
              <a:rPr lang="cs-CZ" b="1" dirty="0" smtClean="0"/>
              <a:t>Indii</a:t>
            </a:r>
            <a:r>
              <a:rPr lang="cs-CZ" dirty="0" smtClean="0"/>
              <a:t> </a:t>
            </a:r>
            <a:r>
              <a:rPr lang="cs-CZ" dirty="0"/>
              <a:t>(+100%, </a:t>
            </a:r>
            <a:r>
              <a:rPr lang="cs-CZ" dirty="0" err="1"/>
              <a:t>Tata</a:t>
            </a:r>
            <a:r>
              <a:rPr lang="cs-CZ" dirty="0"/>
              <a:t>) a v </a:t>
            </a:r>
            <a:r>
              <a:rPr lang="cs-CZ" b="1" dirty="0"/>
              <a:t>Číně</a:t>
            </a:r>
            <a:r>
              <a:rPr lang="cs-CZ" dirty="0"/>
              <a:t> (+200%); </a:t>
            </a:r>
            <a:r>
              <a:rPr lang="cs-CZ" b="1" dirty="0">
                <a:solidFill>
                  <a:srgbClr val="0070C0"/>
                </a:solidFill>
              </a:rPr>
              <a:t>ISI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</a:t>
            </a:r>
            <a:r>
              <a:rPr lang="cs-CZ" b="1" dirty="0"/>
              <a:t>LATAM</a:t>
            </a:r>
            <a:r>
              <a:rPr lang="cs-CZ" dirty="0"/>
              <a:t> (nekonkurenceschopnost substitučního zboží – i tak ztráta E trhů);</a:t>
            </a:r>
          </a:p>
          <a:p>
            <a:endParaRPr lang="cs-CZ" sz="1500" dirty="0"/>
          </a:p>
          <a:p>
            <a:r>
              <a:rPr lang="cs-CZ" dirty="0"/>
              <a:t>Negativní dopady </a:t>
            </a:r>
            <a:r>
              <a:rPr lang="cs-CZ" b="1" dirty="0">
                <a:solidFill>
                  <a:srgbClr val="0070C0"/>
                </a:solidFill>
              </a:rPr>
              <a:t>externích šoků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poptávka po potravinách a surovinách </a:t>
            </a:r>
            <a:r>
              <a:rPr lang="cs-CZ" dirty="0"/>
              <a:t>během války </a:t>
            </a:r>
            <a:r>
              <a:rPr lang="cs-CZ" b="1" dirty="0"/>
              <a:t>vzrostla</a:t>
            </a:r>
            <a:r>
              <a:rPr lang="cs-CZ" dirty="0"/>
              <a:t> (-50% osevu pšenice v GER a FRA) i v tradičních exportních zemích (RUS, POL, UHE); </a:t>
            </a:r>
          </a:p>
          <a:p>
            <a:pPr lvl="1"/>
            <a:r>
              <a:rPr lang="cs-CZ" dirty="0" smtClean="0"/>
              <a:t>Mimo E </a:t>
            </a:r>
            <a:r>
              <a:rPr lang="cs-CZ" dirty="0"/>
              <a:t>růst výměry pšenice o 15%, </a:t>
            </a:r>
            <a:r>
              <a:rPr lang="cs-CZ" b="1" dirty="0"/>
              <a:t>export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+300% </a:t>
            </a:r>
            <a:r>
              <a:rPr lang="cs-CZ" b="1" dirty="0"/>
              <a:t>pšenice</a:t>
            </a:r>
            <a:r>
              <a:rPr lang="cs-CZ" dirty="0"/>
              <a:t> (1000% </a:t>
            </a:r>
            <a:r>
              <a:rPr lang="cs-CZ" b="1" dirty="0"/>
              <a:t>maso</a:t>
            </a:r>
            <a:r>
              <a:rPr lang="cs-CZ" dirty="0"/>
              <a:t>); v US </a:t>
            </a:r>
            <a:r>
              <a:rPr lang="cs-CZ" b="1" dirty="0"/>
              <a:t>úvěry</a:t>
            </a:r>
            <a:r>
              <a:rPr lang="cs-CZ" dirty="0"/>
              <a:t> – jasně exportní charakter AGRI;</a:t>
            </a:r>
          </a:p>
          <a:p>
            <a:pPr lvl="1"/>
            <a:r>
              <a:rPr lang="cs-CZ" dirty="0"/>
              <a:t>zrcadlově problém </a:t>
            </a:r>
            <a:r>
              <a:rPr lang="cs-CZ" b="1" dirty="0"/>
              <a:t>nevyužitých</a:t>
            </a:r>
            <a:r>
              <a:rPr lang="cs-CZ" dirty="0"/>
              <a:t> </a:t>
            </a:r>
            <a:r>
              <a:rPr lang="cs-CZ" b="1" dirty="0" err="1"/>
              <a:t>prům</a:t>
            </a:r>
            <a:r>
              <a:rPr lang="cs-CZ" dirty="0"/>
              <a:t>. </a:t>
            </a:r>
            <a:r>
              <a:rPr lang="cs-CZ" b="1" dirty="0"/>
              <a:t>kapacit</a:t>
            </a:r>
            <a:r>
              <a:rPr lang="cs-CZ" dirty="0"/>
              <a:t> v </a:t>
            </a:r>
            <a:r>
              <a:rPr lang="cs-CZ" b="1" dirty="0"/>
              <a:t>E</a:t>
            </a:r>
            <a:r>
              <a:rPr lang="cs-CZ" dirty="0"/>
              <a:t> (pokles </a:t>
            </a:r>
            <a:r>
              <a:rPr lang="cs-CZ" b="1" dirty="0"/>
              <a:t>vládní poptávky</a:t>
            </a:r>
            <a:r>
              <a:rPr lang="cs-CZ" dirty="0"/>
              <a:t>, zvýšená </a:t>
            </a:r>
            <a:r>
              <a:rPr lang="cs-CZ" b="1" dirty="0"/>
              <a:t>konkurence</a:t>
            </a:r>
            <a:r>
              <a:rPr lang="cs-CZ" dirty="0"/>
              <a:t> + </a:t>
            </a:r>
            <a:r>
              <a:rPr lang="cs-CZ" b="1" dirty="0"/>
              <a:t>uzavírání</a:t>
            </a:r>
            <a:r>
              <a:rPr lang="cs-CZ" dirty="0"/>
              <a:t> tradičních exportních trhů)</a:t>
            </a:r>
            <a:r>
              <a:rPr lang="cs-CZ" b="1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4117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2855640" y="1844824"/>
          <a:ext cx="5760640" cy="36724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2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1913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1938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Francie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23,2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27,6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Německo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17,7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42,4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30,4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Nizozemí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21,7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26,8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Británie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13,3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28,8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34,2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Spojené státy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8,0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19,8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21,4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Japonsko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14,2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19,8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19536" y="682913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Celkové vládní výdaje jako podíl domácího produktu</a:t>
            </a:r>
            <a:r>
              <a:rPr lang="cs-CZ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(procenta, běžné ceny)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Versaillský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834994"/>
            <a:ext cx="11029361" cy="619268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Zánik </a:t>
            </a:r>
            <a:r>
              <a:rPr lang="cs-CZ" b="1" dirty="0"/>
              <a:t>R-U</a:t>
            </a:r>
            <a:r>
              <a:rPr lang="cs-CZ" dirty="0"/>
              <a:t> (</a:t>
            </a:r>
            <a:r>
              <a:rPr lang="cs-CZ" b="1" dirty="0">
                <a:solidFill>
                  <a:srgbClr val="0070C0"/>
                </a:solidFill>
              </a:rPr>
              <a:t>nové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problematické </a:t>
            </a:r>
            <a:r>
              <a:rPr lang="cs-CZ" b="1" dirty="0">
                <a:solidFill>
                  <a:srgbClr val="0070C0"/>
                </a:solidFill>
              </a:rPr>
              <a:t>státy</a:t>
            </a:r>
            <a:r>
              <a:rPr lang="cs-CZ" dirty="0"/>
              <a:t>), </a:t>
            </a:r>
            <a:r>
              <a:rPr lang="cs-CZ" b="1" dirty="0"/>
              <a:t>Pobaltí</a:t>
            </a:r>
            <a:r>
              <a:rPr lang="cs-CZ" dirty="0"/>
              <a:t> a </a:t>
            </a:r>
            <a:r>
              <a:rPr lang="cs-CZ" b="1" dirty="0"/>
              <a:t>FIN</a:t>
            </a:r>
            <a:r>
              <a:rPr lang="cs-CZ" dirty="0"/>
              <a:t>, </a:t>
            </a:r>
            <a:r>
              <a:rPr lang="cs-CZ" b="1" dirty="0"/>
              <a:t>Irsko</a:t>
            </a:r>
            <a:r>
              <a:rPr lang="cs-CZ" dirty="0"/>
              <a:t>; nové obchodní </a:t>
            </a:r>
            <a:r>
              <a:rPr lang="cs-CZ" b="1" dirty="0"/>
              <a:t>bariéry</a:t>
            </a:r>
            <a:r>
              <a:rPr lang="cs-CZ" dirty="0"/>
              <a:t>, </a:t>
            </a:r>
            <a:r>
              <a:rPr lang="cs-CZ" b="1" dirty="0"/>
              <a:t>slabé</a:t>
            </a:r>
            <a:r>
              <a:rPr lang="cs-CZ" dirty="0"/>
              <a:t> státy, </a:t>
            </a:r>
            <a:r>
              <a:rPr lang="cs-CZ" b="1" dirty="0"/>
              <a:t>nacionalizmus</a:t>
            </a:r>
            <a:r>
              <a:rPr lang="cs-CZ" dirty="0"/>
              <a:t>, </a:t>
            </a:r>
            <a:r>
              <a:rPr lang="cs-CZ" b="1" dirty="0"/>
              <a:t>dluhy</a:t>
            </a:r>
            <a:r>
              <a:rPr lang="cs-CZ" dirty="0"/>
              <a:t>; </a:t>
            </a:r>
            <a:r>
              <a:rPr lang="cs-CZ" b="1" dirty="0"/>
              <a:t>SSSR</a:t>
            </a:r>
            <a:r>
              <a:rPr lang="cs-CZ" dirty="0"/>
              <a:t> stažení do </a:t>
            </a:r>
            <a:r>
              <a:rPr lang="cs-CZ" b="1" dirty="0"/>
              <a:t>autarkie</a:t>
            </a:r>
            <a:r>
              <a:rPr lang="cs-CZ" dirty="0"/>
              <a:t>;</a:t>
            </a:r>
          </a:p>
          <a:p>
            <a:endParaRPr lang="cs-CZ" sz="1100" dirty="0"/>
          </a:p>
          <a:p>
            <a:r>
              <a:rPr lang="cs-CZ" b="1" dirty="0">
                <a:solidFill>
                  <a:srgbClr val="0070C0"/>
                </a:solidFill>
              </a:rPr>
              <a:t>Společnost národů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úspěchy</a:t>
            </a:r>
            <a:r>
              <a:rPr lang="cs-CZ" dirty="0"/>
              <a:t> (Alandy, Slezsko,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Hatay</a:t>
            </a:r>
            <a:r>
              <a:rPr lang="cs-CZ" dirty="0"/>
              <a:t>, Mosul, </a:t>
            </a:r>
            <a:r>
              <a:rPr lang="cs-CZ" dirty="0" smtClean="0"/>
              <a:t>Sársko…); </a:t>
            </a:r>
            <a:endParaRPr lang="cs-CZ" dirty="0"/>
          </a:p>
          <a:p>
            <a:pPr lvl="1"/>
            <a:r>
              <a:rPr lang="cs-CZ" b="1" dirty="0"/>
              <a:t>problémy</a:t>
            </a:r>
            <a:r>
              <a:rPr lang="cs-CZ" dirty="0"/>
              <a:t>: vystoupení </a:t>
            </a:r>
            <a:r>
              <a:rPr lang="cs-CZ" b="1" dirty="0"/>
              <a:t>GER</a:t>
            </a:r>
            <a:r>
              <a:rPr lang="cs-CZ" dirty="0"/>
              <a:t> (Hitler), </a:t>
            </a:r>
            <a:r>
              <a:rPr lang="cs-CZ" b="1" dirty="0"/>
              <a:t>Itálie</a:t>
            </a:r>
            <a:r>
              <a:rPr lang="cs-CZ" dirty="0"/>
              <a:t> (Etiopie); </a:t>
            </a:r>
            <a:r>
              <a:rPr lang="cs-CZ" b="1" dirty="0"/>
              <a:t>JAP</a:t>
            </a:r>
            <a:r>
              <a:rPr lang="cs-CZ" dirty="0"/>
              <a:t> (</a:t>
            </a:r>
            <a:r>
              <a:rPr lang="cs-CZ" dirty="0" err="1"/>
              <a:t>Mandžukao</a:t>
            </a:r>
            <a:r>
              <a:rPr lang="cs-CZ" dirty="0"/>
              <a:t>); </a:t>
            </a:r>
            <a:r>
              <a:rPr lang="cs-CZ" b="1" dirty="0"/>
              <a:t>SSSR</a:t>
            </a:r>
            <a:r>
              <a:rPr lang="cs-CZ" dirty="0"/>
              <a:t> (Finsko);</a:t>
            </a:r>
          </a:p>
          <a:p>
            <a:pPr lvl="1"/>
            <a:endParaRPr lang="cs-CZ" sz="1100" dirty="0"/>
          </a:p>
          <a:p>
            <a:r>
              <a:rPr lang="cs-CZ" b="1" dirty="0"/>
              <a:t>Válka</a:t>
            </a:r>
            <a:r>
              <a:rPr lang="cs-CZ" dirty="0"/>
              <a:t> na zač.20st. „normální“ – jazyk smlouvy (čl. 231) </a:t>
            </a:r>
            <a:r>
              <a:rPr lang="cs-CZ" b="1" dirty="0">
                <a:solidFill>
                  <a:srgbClr val="0070C0"/>
                </a:solidFill>
              </a:rPr>
              <a:t>diktát vítězů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ztráta 13% území, 10% populace (+15% mužské </a:t>
            </a:r>
            <a:r>
              <a:rPr lang="cs-CZ" dirty="0" err="1"/>
              <a:t>prac</a:t>
            </a:r>
            <a:r>
              <a:rPr lang="cs-CZ" dirty="0"/>
              <a:t>. síly padlo), 75% rudy, 25% uhlí; kolonie ztraceny, investice zkonfiskovány;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reparace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33mld. USD – 200% HDP; obsazení </a:t>
            </a:r>
            <a:r>
              <a:rPr lang="cs-CZ" b="1" dirty="0"/>
              <a:t>Porýní</a:t>
            </a:r>
            <a:r>
              <a:rPr lang="cs-CZ" dirty="0"/>
              <a:t> 1923-1925 (uhlí); </a:t>
            </a:r>
            <a:r>
              <a:rPr lang="cs-CZ" b="1" dirty="0"/>
              <a:t>inflace</a:t>
            </a:r>
            <a:r>
              <a:rPr lang="cs-CZ" dirty="0"/>
              <a:t> (1914-1923 1:4,2 RM na 4,2 </a:t>
            </a:r>
            <a:r>
              <a:rPr lang="cs-CZ" dirty="0" err="1"/>
              <a:t>tril</a:t>
            </a:r>
            <a:r>
              <a:rPr lang="cs-CZ" dirty="0"/>
              <a:t>. RM);</a:t>
            </a:r>
          </a:p>
          <a:p>
            <a:pPr lvl="1"/>
            <a:r>
              <a:rPr lang="cs-CZ" dirty="0"/>
              <a:t>HDP GER 1923 je </a:t>
            </a:r>
            <a:r>
              <a:rPr lang="cs-CZ" b="1" dirty="0"/>
              <a:t>50% 1913 </a:t>
            </a:r>
            <a:r>
              <a:rPr lang="cs-CZ" dirty="0"/>
              <a:t>– US půjčky;</a:t>
            </a:r>
          </a:p>
          <a:p>
            <a:pPr lvl="1"/>
            <a:endParaRPr lang="cs-CZ" sz="1100" dirty="0"/>
          </a:p>
          <a:p>
            <a:r>
              <a:rPr lang="cs-CZ" dirty="0">
                <a:solidFill>
                  <a:srgbClr val="0070C0"/>
                </a:solidFill>
              </a:rPr>
              <a:t>Dluhy</a:t>
            </a:r>
            <a:r>
              <a:rPr lang="cs-CZ" dirty="0"/>
              <a:t> – </a:t>
            </a:r>
            <a:r>
              <a:rPr lang="cs-CZ" b="1" dirty="0"/>
              <a:t>US</a:t>
            </a:r>
            <a:r>
              <a:rPr lang="cs-CZ" dirty="0"/>
              <a:t> trvají na </a:t>
            </a:r>
            <a:r>
              <a:rPr lang="cs-CZ" b="1" dirty="0"/>
              <a:t>splacení</a:t>
            </a:r>
            <a:r>
              <a:rPr lang="cs-CZ" dirty="0"/>
              <a:t> </a:t>
            </a:r>
            <a:r>
              <a:rPr lang="cs-CZ" b="1" dirty="0"/>
              <a:t>12 mld. </a:t>
            </a:r>
            <a:r>
              <a:rPr lang="cs-CZ" dirty="0"/>
              <a:t>USD od FRA, GB, BEL – přes </a:t>
            </a:r>
            <a:r>
              <a:rPr lang="cs-CZ" b="1" dirty="0"/>
              <a:t>reparace</a:t>
            </a:r>
            <a:r>
              <a:rPr lang="cs-CZ" dirty="0"/>
              <a:t> – recyklace…</a:t>
            </a:r>
          </a:p>
          <a:p>
            <a:r>
              <a:rPr lang="cs-CZ" dirty="0"/>
              <a:t>Univerzální </a:t>
            </a:r>
            <a:r>
              <a:rPr lang="cs-CZ" b="1" dirty="0">
                <a:solidFill>
                  <a:srgbClr val="0070C0"/>
                </a:solidFill>
              </a:rPr>
              <a:t>opuštění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/>
              <a:t>: </a:t>
            </a:r>
            <a:r>
              <a:rPr lang="cs-CZ" b="1" dirty="0"/>
              <a:t>FRA</a:t>
            </a:r>
            <a:r>
              <a:rPr lang="cs-CZ" dirty="0"/>
              <a:t> 4x zvyšuje </a:t>
            </a:r>
            <a:r>
              <a:rPr lang="cs-CZ" b="1" dirty="0"/>
              <a:t>cla</a:t>
            </a:r>
            <a:r>
              <a:rPr lang="cs-CZ" dirty="0"/>
              <a:t>; </a:t>
            </a:r>
            <a:r>
              <a:rPr lang="cs-CZ" b="1" dirty="0"/>
              <a:t>kvóty</a:t>
            </a:r>
            <a:r>
              <a:rPr lang="cs-CZ" dirty="0"/>
              <a:t> v </a:t>
            </a:r>
            <a:r>
              <a:rPr lang="cs-CZ" b="1" dirty="0"/>
              <a:t>SVE</a:t>
            </a:r>
            <a:r>
              <a:rPr lang="cs-CZ" dirty="0"/>
              <a:t>; </a:t>
            </a:r>
            <a:r>
              <a:rPr lang="cs-CZ" b="1" dirty="0"/>
              <a:t>asijské</a:t>
            </a:r>
            <a:r>
              <a:rPr lang="cs-CZ" dirty="0"/>
              <a:t> </a:t>
            </a:r>
            <a:r>
              <a:rPr lang="cs-CZ" b="1" dirty="0"/>
              <a:t>země</a:t>
            </a:r>
            <a:r>
              <a:rPr lang="cs-CZ" dirty="0"/>
              <a:t> mají </a:t>
            </a:r>
            <a:r>
              <a:rPr lang="cs-CZ" b="1" dirty="0"/>
              <a:t>autonomii</a:t>
            </a:r>
            <a:r>
              <a:rPr lang="cs-CZ" dirty="0"/>
              <a:t> TP (růst cel); </a:t>
            </a:r>
          </a:p>
          <a:p>
            <a:endParaRPr lang="cs-CZ" sz="1300" dirty="0"/>
          </a:p>
          <a:p>
            <a:r>
              <a:rPr lang="cs-CZ" b="1" dirty="0"/>
              <a:t>US:</a:t>
            </a:r>
            <a:r>
              <a:rPr lang="cs-CZ" dirty="0"/>
              <a:t> </a:t>
            </a:r>
            <a:r>
              <a:rPr lang="cs-CZ" b="1" dirty="0" err="1"/>
              <a:t>Fordney-McCumber</a:t>
            </a:r>
            <a:r>
              <a:rPr lang="cs-CZ" b="1" dirty="0"/>
              <a:t> 1922</a:t>
            </a:r>
            <a:r>
              <a:rPr lang="cs-CZ" dirty="0"/>
              <a:t>, pokles </a:t>
            </a:r>
            <a:r>
              <a:rPr lang="cs-CZ" b="1" dirty="0"/>
              <a:t>cen</a:t>
            </a:r>
            <a:r>
              <a:rPr lang="cs-CZ" dirty="0"/>
              <a:t> </a:t>
            </a:r>
            <a:r>
              <a:rPr lang="cs-CZ" b="1" dirty="0"/>
              <a:t>obilí</a:t>
            </a:r>
            <a:r>
              <a:rPr lang="cs-CZ" dirty="0"/>
              <a:t> 1925, </a:t>
            </a:r>
            <a:r>
              <a:rPr lang="cs-CZ" b="1" dirty="0" err="1">
                <a:solidFill>
                  <a:srgbClr val="0070C0"/>
                </a:solidFill>
              </a:rPr>
              <a:t>Smoot-Hawley</a:t>
            </a:r>
            <a:r>
              <a:rPr lang="cs-CZ" b="1" dirty="0">
                <a:solidFill>
                  <a:srgbClr val="0070C0"/>
                </a:solidFill>
              </a:rPr>
              <a:t> 1930 </a:t>
            </a:r>
            <a:r>
              <a:rPr lang="cs-CZ" dirty="0"/>
              <a:t>(20tis. položek) –  US již tak významné, že </a:t>
            </a:r>
            <a:r>
              <a:rPr lang="cs-CZ" b="1" dirty="0"/>
              <a:t>dopad</a:t>
            </a:r>
            <a:r>
              <a:rPr lang="cs-CZ" dirty="0"/>
              <a:t> na SE;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Cla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</a:t>
            </a:r>
            <a:r>
              <a:rPr lang="cs-CZ" b="1" dirty="0"/>
              <a:t>potraviny</a:t>
            </a:r>
            <a:r>
              <a:rPr lang="cs-CZ" dirty="0"/>
              <a:t> </a:t>
            </a:r>
            <a:r>
              <a:rPr lang="cs-CZ" b="1" dirty="0"/>
              <a:t>1931</a:t>
            </a:r>
            <a:r>
              <a:rPr lang="cs-CZ" dirty="0"/>
              <a:t>: 53% FRA, 60% AUT, 75% Jugo, 80% ČS, GER, SPA, 100% BEL, POL (Tab.);</a:t>
            </a:r>
          </a:p>
          <a:p>
            <a:r>
              <a:rPr lang="cs-CZ" b="1" dirty="0"/>
              <a:t>Směnné relace proti</a:t>
            </a:r>
            <a:r>
              <a:rPr lang="cs-CZ" dirty="0"/>
              <a:t> exportérům </a:t>
            </a:r>
            <a:r>
              <a:rPr lang="cs-CZ" b="1" dirty="0"/>
              <a:t>komodit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; od </a:t>
            </a:r>
            <a:r>
              <a:rPr lang="cs-CZ" b="1" dirty="0"/>
              <a:t>1928</a:t>
            </a:r>
            <a:r>
              <a:rPr lang="cs-CZ" dirty="0"/>
              <a:t> </a:t>
            </a:r>
            <a:r>
              <a:rPr lang="cs-CZ" b="1" dirty="0"/>
              <a:t>klesá</a:t>
            </a:r>
            <a:r>
              <a:rPr lang="cs-CZ" dirty="0"/>
              <a:t> </a:t>
            </a:r>
            <a:r>
              <a:rPr lang="cs-CZ" b="1" dirty="0"/>
              <a:t>objem </a:t>
            </a:r>
            <a:r>
              <a:rPr lang="cs-CZ" b="1" dirty="0">
                <a:solidFill>
                  <a:srgbClr val="0070C0"/>
                </a:solidFill>
              </a:rPr>
              <a:t>půjček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/>
              <a:t>neřešitelné</a:t>
            </a:r>
            <a:r>
              <a:rPr lang="cs-CZ" dirty="0"/>
              <a:t> problémy (omezení dovozu, posílení vývozu – devalvace);</a:t>
            </a:r>
          </a:p>
          <a:p>
            <a:r>
              <a:rPr lang="cs-CZ" b="1" dirty="0"/>
              <a:t>Omezena </a:t>
            </a:r>
            <a:r>
              <a:rPr lang="cs-CZ" b="1" dirty="0">
                <a:solidFill>
                  <a:srgbClr val="0070C0"/>
                </a:solidFill>
              </a:rPr>
              <a:t>migrace</a:t>
            </a:r>
            <a:r>
              <a:rPr lang="cs-CZ" b="1" dirty="0"/>
              <a:t> </a:t>
            </a:r>
            <a:r>
              <a:rPr lang="cs-CZ" dirty="0"/>
              <a:t>– imigrační zákon </a:t>
            </a:r>
            <a:r>
              <a:rPr lang="cs-CZ" b="1" dirty="0"/>
              <a:t>1924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(vyloučení Asiatů a Židů);</a:t>
            </a:r>
          </a:p>
          <a:p>
            <a:r>
              <a:rPr lang="cs-CZ" dirty="0"/>
              <a:t>Rozpad </a:t>
            </a:r>
            <a:r>
              <a:rPr lang="cs-CZ" b="1" dirty="0"/>
              <a:t>zlatého standardu </a:t>
            </a:r>
            <a:r>
              <a:rPr lang="cs-CZ" dirty="0"/>
              <a:t>GB 1931; US 1933 a 70% devalvace;  </a:t>
            </a:r>
          </a:p>
        </p:txBody>
      </p:sp>
    </p:spTree>
    <p:extLst>
      <p:ext uri="{BB962C8B-B14F-4D97-AF65-F5344CB8AC3E}">
        <p14:creationId xmlns:p14="http://schemas.microsoft.com/office/powerpoint/2010/main" val="79283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4/41/Map_Europe_1923-en.svg/2000px-Map_Europe_1923-en.svg.png">
            <a:extLst>
              <a:ext uri="{FF2B5EF4-FFF2-40B4-BE49-F238E27FC236}">
                <a16:creationId xmlns:a16="http://schemas.microsoft.com/office/drawing/2014/main" id="{2AB957A5-7930-41FF-BD34-07D6A2B1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333375"/>
            <a:ext cx="8926513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741DF07-B0E4-4476-9782-1EE5BE1E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46" y="696709"/>
            <a:ext cx="10426045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000" b="1" u="sng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Reparační</a:t>
            </a:r>
            <a:r>
              <a:rPr lang="en-US" altLang="cs-CZ" sz="3600" b="1" dirty="0" smtClean="0">
                <a:latin typeface="Calibri" panose="020F0502020204030204" pitchFamily="34" charset="0"/>
              </a:rPr>
              <a:t> </a:t>
            </a:r>
            <a:r>
              <a:rPr lang="en-US" altLang="cs-CZ" sz="3600" b="1" dirty="0" err="1" smtClean="0">
                <a:latin typeface="Calibri" panose="020F0502020204030204" pitchFamily="34" charset="0"/>
              </a:rPr>
              <a:t>probl</a:t>
            </a:r>
            <a:r>
              <a:rPr lang="cs-CZ" altLang="cs-CZ" sz="3600" b="1" dirty="0" smtClean="0">
                <a:latin typeface="Calibri" panose="020F0502020204030204" pitchFamily="34" charset="0"/>
              </a:rPr>
              <a:t>é</a:t>
            </a:r>
            <a:r>
              <a:rPr lang="en-US" altLang="cs-CZ" sz="3600" b="1" dirty="0" smtClean="0">
                <a:latin typeface="Calibri" panose="020F0502020204030204" pitchFamily="34" charset="0"/>
              </a:rPr>
              <a:t>m</a:t>
            </a:r>
            <a:endParaRPr lang="cs-CZ" altLang="cs-CZ" sz="36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1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dirty="0" err="1">
                <a:latin typeface="Calibri" panose="020F0502020204030204" pitchFamily="34" charset="0"/>
              </a:rPr>
              <a:t>Během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války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USA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půjčily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UK, FRA, BEL </a:t>
            </a:r>
            <a:r>
              <a:rPr lang="en-US" altLang="cs-CZ" sz="2400" dirty="0">
                <a:latin typeface="Calibri" panose="020F0502020204030204" pitchFamily="34" charset="0"/>
              </a:rPr>
              <a:t>a </a:t>
            </a:r>
            <a:r>
              <a:rPr lang="en-US" altLang="cs-CZ" sz="2400" dirty="0" err="1">
                <a:latin typeface="Calibri" panose="020F0502020204030204" pitchFamily="34" charset="0"/>
              </a:rPr>
              <a:t>dalším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zemím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přibližně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12 </a:t>
            </a:r>
            <a:r>
              <a:rPr lang="en-US" altLang="cs-CZ" sz="2400" b="1" dirty="0" err="1">
                <a:latin typeface="Calibri" panose="020F0502020204030204" pitchFamily="34" charset="0"/>
              </a:rPr>
              <a:t>miliard</a:t>
            </a:r>
            <a:r>
              <a:rPr lang="en-US" altLang="cs-CZ" sz="2400" b="1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eur.</a:t>
            </a:r>
            <a:r>
              <a:rPr lang="en-US" altLang="cs-CZ" sz="2400" dirty="0">
                <a:latin typeface="Calibri" panose="020F0502020204030204" pitchFamily="34" charset="0"/>
              </a:rPr>
              <a:t> USD - </a:t>
            </a:r>
            <a:r>
              <a:rPr lang="en-US" altLang="cs-CZ" sz="2400" dirty="0" err="1">
                <a:latin typeface="Calibri" panose="020F0502020204030204" pitchFamily="34" charset="0"/>
              </a:rPr>
              <a:t>trvaly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jejich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splacení</a:t>
            </a:r>
            <a:r>
              <a:rPr lang="en-US" altLang="cs-CZ" sz="2400" dirty="0">
                <a:latin typeface="Calibri" panose="020F0502020204030204" pitchFamily="34" charset="0"/>
              </a:rPr>
              <a:t> (</a:t>
            </a:r>
            <a:r>
              <a:rPr lang="en-US" altLang="cs-CZ" sz="2400" dirty="0" err="1">
                <a:latin typeface="Calibri" panose="020F0502020204030204" pitchFamily="34" charset="0"/>
              </a:rPr>
              <a:t>součást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izolacionismu</a:t>
            </a:r>
            <a:r>
              <a:rPr lang="en-US" altLang="cs-CZ" sz="2400" dirty="0" smtClean="0">
                <a:latin typeface="Calibri" panose="020F0502020204030204" pitchFamily="34" charset="0"/>
              </a:rPr>
              <a:t>/US</a:t>
            </a:r>
            <a:r>
              <a:rPr lang="cs-CZ" altLang="cs-CZ" sz="2400" dirty="0" smtClean="0">
                <a:latin typeface="Calibri" panose="020F0502020204030204" pitchFamily="34" charset="0"/>
              </a:rPr>
              <a:t> free-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riding</a:t>
            </a:r>
            <a:r>
              <a:rPr lang="en-US" altLang="cs-CZ" sz="2400" dirty="0" smtClean="0">
                <a:latin typeface="Calibri" panose="020F0502020204030204" pitchFamily="34" charset="0"/>
              </a:rPr>
              <a:t>);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b="1" dirty="0" smtClean="0">
                <a:latin typeface="Calibri" panose="020F0502020204030204" pitchFamily="34" charset="0"/>
              </a:rPr>
              <a:t>UK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a </a:t>
            </a:r>
            <a:r>
              <a:rPr lang="en-US" altLang="cs-CZ" sz="2400" dirty="0" err="1">
                <a:latin typeface="Calibri" panose="020F0502020204030204" pitchFamily="34" charset="0"/>
              </a:rPr>
              <a:t>zejména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FRA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plánovaly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získat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peníze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prostřednictvím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reparací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vymáhaných</a:t>
            </a:r>
            <a:r>
              <a:rPr lang="en-US" altLang="cs-CZ" sz="2400" dirty="0">
                <a:latin typeface="Calibri" panose="020F0502020204030204" pitchFamily="34" charset="0"/>
              </a:rPr>
              <a:t> od </a:t>
            </a:r>
            <a:r>
              <a:rPr lang="cs-CZ" altLang="cs-CZ" sz="2400" dirty="0" smtClean="0">
                <a:latin typeface="Calibri" panose="020F0502020204030204" pitchFamily="34" charset="0"/>
              </a:rPr>
              <a:t>GER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</a:rPr>
              <a:t>(</a:t>
            </a:r>
            <a:r>
              <a:rPr lang="en-US" altLang="cs-CZ" sz="2400" b="1" dirty="0">
                <a:latin typeface="Calibri" panose="020F0502020204030204" pitchFamily="34" charset="0"/>
              </a:rPr>
              <a:t>33 </a:t>
            </a:r>
            <a:r>
              <a:rPr lang="en-US" altLang="cs-CZ" sz="2400" b="1" dirty="0" err="1">
                <a:latin typeface="Calibri" panose="020F0502020204030204" pitchFamily="34" charset="0"/>
              </a:rPr>
              <a:t>mld</a:t>
            </a:r>
            <a:r>
              <a:rPr lang="en-US" altLang="cs-CZ" sz="2400" b="1" dirty="0">
                <a:latin typeface="Calibri" panose="020F0502020204030204" pitchFamily="34" charset="0"/>
              </a:rPr>
              <a:t>. USD</a:t>
            </a:r>
            <a:r>
              <a:rPr lang="en-US" altLang="cs-CZ" sz="2400" dirty="0">
                <a:latin typeface="Calibri" panose="020F0502020204030204" pitchFamily="34" charset="0"/>
              </a:rPr>
              <a:t>) - </a:t>
            </a:r>
            <a:r>
              <a:rPr lang="en-US" altLang="cs-CZ" sz="2400" dirty="0" err="1">
                <a:latin typeface="Calibri" panose="020F0502020204030204" pitchFamily="34" charset="0"/>
              </a:rPr>
              <a:t>nereálné</a:t>
            </a:r>
            <a:r>
              <a:rPr lang="en-US" altLang="cs-CZ" sz="2400" dirty="0">
                <a:latin typeface="Calibri" panose="020F0502020204030204" pitchFamily="34" charset="0"/>
              </a:rPr>
              <a:t> (</a:t>
            </a:r>
            <a:r>
              <a:rPr lang="en-US" altLang="cs-CZ" sz="2400" b="1" dirty="0">
                <a:latin typeface="Calibri" panose="020F0502020204030204" pitchFamily="34" charset="0"/>
              </a:rPr>
              <a:t>FRA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obsadila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 err="1">
                <a:latin typeface="Calibri" panose="020F0502020204030204" pitchFamily="34" charset="0"/>
              </a:rPr>
              <a:t>Porúří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</a:rPr>
              <a:t>1923-25</a:t>
            </a:r>
            <a:r>
              <a:rPr lang="en-US" altLang="cs-CZ" sz="2400" dirty="0">
                <a:latin typeface="Calibri" panose="020F0502020204030204" pitchFamily="34" charset="0"/>
              </a:rPr>
              <a:t>) - </a:t>
            </a:r>
            <a:r>
              <a:rPr lang="en-US" altLang="cs-CZ" sz="2400" dirty="0" err="1">
                <a:latin typeface="Calibri" panose="020F0502020204030204" pitchFamily="34" charset="0"/>
              </a:rPr>
              <a:t>zaplatily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maximálně</a:t>
            </a:r>
            <a:r>
              <a:rPr lang="en-US" altLang="cs-CZ" sz="2400" dirty="0">
                <a:latin typeface="Calibri" panose="020F0502020204030204" pitchFamily="34" charset="0"/>
              </a:rPr>
              <a:t> 25 </a:t>
            </a:r>
            <a:r>
              <a:rPr lang="en-US" altLang="cs-CZ" sz="2400" dirty="0" smtClean="0">
                <a:latin typeface="Calibri" panose="020F0502020204030204" pitchFamily="34" charset="0"/>
              </a:rPr>
              <a:t>%;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dirty="0" err="1" smtClean="0">
                <a:latin typeface="Calibri" panose="020F0502020204030204" pitchFamily="34" charset="0"/>
              </a:rPr>
              <a:t>Mírov</a:t>
            </a:r>
            <a:r>
              <a:rPr lang="cs-CZ" altLang="cs-CZ" sz="2400" dirty="0" smtClean="0">
                <a:latin typeface="Calibri" panose="020F0502020204030204" pitchFamily="34" charset="0"/>
              </a:rPr>
              <a:t>ý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systém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 err="1" smtClean="0">
                <a:latin typeface="Calibri" panose="020F0502020204030204" pitchFamily="34" charset="0"/>
              </a:rPr>
              <a:t>nezajistil</a:t>
            </a:r>
            <a:r>
              <a:rPr lang="en-US" altLang="cs-CZ" sz="2400" dirty="0" smtClean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dostatečné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prostředky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na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hospodářskou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obnovu</a:t>
            </a:r>
            <a:r>
              <a:rPr lang="en-US" altLang="cs-CZ" sz="2400" dirty="0">
                <a:latin typeface="Calibri" panose="020F0502020204030204" pitchFamily="34" charset="0"/>
              </a:rPr>
              <a:t> </a:t>
            </a:r>
            <a:r>
              <a:rPr lang="en-US" altLang="cs-CZ" sz="2400" dirty="0" err="1">
                <a:latin typeface="Calibri" panose="020F0502020204030204" pitchFamily="34" charset="0"/>
              </a:rPr>
              <a:t>Evropy</a:t>
            </a:r>
            <a:r>
              <a:rPr lang="en-US" altLang="cs-CZ" sz="2400" dirty="0" smtClean="0">
                <a:latin typeface="Calibri" panose="020F0502020204030204" pitchFamily="34" charset="0"/>
              </a:rPr>
              <a:t>;</a:t>
            </a:r>
            <a:endParaRPr lang="en-US" alt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2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5679"/>
            <a:ext cx="8229600" cy="790383"/>
          </a:xfrm>
        </p:spPr>
        <p:txBody>
          <a:bodyPr>
            <a:normAutofit/>
          </a:bodyPr>
          <a:lstStyle/>
          <a:p>
            <a:pPr algn="ctr"/>
            <a:r>
              <a:rPr lang="cs-CZ" sz="2600" b="1" dirty="0">
                <a:latin typeface="+mn-lt"/>
              </a:rPr>
              <a:t>Cesta ke </a:t>
            </a:r>
            <a:r>
              <a:rPr lang="cs-CZ" sz="2600" b="1" dirty="0">
                <a:solidFill>
                  <a:srgbClr val="0070C0"/>
                </a:solidFill>
                <a:latin typeface="+mn-lt"/>
              </a:rPr>
              <a:t>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376" y="480767"/>
            <a:ext cx="11236751" cy="6636470"/>
          </a:xfrm>
        </p:spPr>
        <p:txBody>
          <a:bodyPr>
            <a:normAutofit fontScale="325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Poslední třetina </a:t>
            </a:r>
            <a:r>
              <a:rPr lang="cs-CZ" sz="4900" b="1" dirty="0"/>
              <a:t>19st</a:t>
            </a:r>
            <a:r>
              <a:rPr lang="cs-CZ" sz="4900" dirty="0"/>
              <a:t>.: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GB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b="1" dirty="0"/>
              <a:t>demokratizace</a:t>
            </a:r>
            <a:r>
              <a:rPr lang="cs-CZ" sz="4300" dirty="0"/>
              <a:t> – občanská demokracie; orientace </a:t>
            </a:r>
            <a:r>
              <a:rPr lang="cs-CZ" sz="4300" b="1" dirty="0"/>
              <a:t>na mimo-E trhy</a:t>
            </a:r>
            <a:r>
              <a:rPr lang="cs-CZ" sz="4300" dirty="0"/>
              <a:t>, akceptování diskriminace na kontinentě; </a:t>
            </a:r>
            <a:r>
              <a:rPr lang="cs-CZ" sz="4300" b="1" dirty="0"/>
              <a:t>FT</a:t>
            </a:r>
            <a:r>
              <a:rPr lang="cs-CZ" sz="4300" dirty="0"/>
              <a:t> politika je </a:t>
            </a:r>
            <a:r>
              <a:rPr lang="cs-CZ" sz="4300" b="1" dirty="0"/>
              <a:t>benevolentní</a:t>
            </a:r>
            <a:r>
              <a:rPr lang="cs-CZ" sz="4300" dirty="0"/>
              <a:t> hegemonie;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FRA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využívá </a:t>
            </a:r>
            <a:r>
              <a:rPr lang="cs-CZ" sz="4300" b="1" dirty="0"/>
              <a:t>GB </a:t>
            </a:r>
            <a:r>
              <a:rPr lang="cs-CZ" sz="4300" dirty="0"/>
              <a:t>trhu, </a:t>
            </a:r>
            <a:r>
              <a:rPr lang="cs-CZ" sz="4300" b="1" dirty="0"/>
              <a:t>kontinentálního</a:t>
            </a:r>
            <a:r>
              <a:rPr lang="cs-CZ" sz="4300" dirty="0"/>
              <a:t> </a:t>
            </a:r>
            <a:r>
              <a:rPr lang="cs-CZ" sz="4300" b="1" dirty="0"/>
              <a:t>trhu</a:t>
            </a:r>
            <a:r>
              <a:rPr lang="cs-CZ" sz="4300" dirty="0"/>
              <a:t> a buduje </a:t>
            </a:r>
            <a:r>
              <a:rPr lang="cs-CZ" sz="4300" b="1" dirty="0"/>
              <a:t>impérium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BEL, NED, SWI </a:t>
            </a:r>
            <a:r>
              <a:rPr lang="cs-CZ" sz="4300" dirty="0"/>
              <a:t>a </a:t>
            </a:r>
            <a:r>
              <a:rPr lang="cs-CZ" sz="4300" b="1" dirty="0"/>
              <a:t>SCAN</a:t>
            </a:r>
            <a:r>
              <a:rPr lang="cs-CZ" sz="4300" dirty="0"/>
              <a:t> se </a:t>
            </a:r>
            <a:r>
              <a:rPr lang="cs-CZ" sz="4300" b="1" dirty="0"/>
              <a:t>adaptují</a:t>
            </a:r>
            <a:r>
              <a:rPr lang="cs-CZ" sz="4300" dirty="0"/>
              <a:t> a specializují dle </a:t>
            </a:r>
            <a:r>
              <a:rPr lang="cs-CZ" sz="4300" b="1" dirty="0"/>
              <a:t>CA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RUS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</a:t>
            </a:r>
            <a:r>
              <a:rPr lang="cs-CZ" sz="4300" b="1" dirty="0"/>
              <a:t>industrializace</a:t>
            </a:r>
            <a:r>
              <a:rPr lang="cs-CZ" sz="4300" dirty="0"/>
              <a:t> (vnitřní limity), expanze do </a:t>
            </a:r>
            <a:r>
              <a:rPr lang="cs-CZ" sz="4300" b="1" dirty="0"/>
              <a:t>střední Asie a Kavkazu</a:t>
            </a:r>
            <a:r>
              <a:rPr lang="cs-CZ" sz="4300" dirty="0"/>
              <a:t>, na úkor Osmanů;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Přesto </a:t>
            </a:r>
            <a:r>
              <a:rPr lang="cs-CZ" sz="4900" b="1" dirty="0"/>
              <a:t>fatální konflikt</a:t>
            </a:r>
            <a:r>
              <a:rPr lang="cs-CZ" sz="4900" dirty="0"/>
              <a:t>(!)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Stará </a:t>
            </a:r>
            <a:r>
              <a:rPr lang="cs-CZ" sz="4300" b="1" dirty="0"/>
              <a:t>linie </a:t>
            </a:r>
            <a:r>
              <a:rPr lang="cs-CZ" sz="4300" b="1" dirty="0">
                <a:solidFill>
                  <a:srgbClr val="0070C0"/>
                </a:solidFill>
              </a:rPr>
              <a:t>východ</a:t>
            </a:r>
            <a:r>
              <a:rPr lang="cs-CZ" sz="4300" b="1" dirty="0"/>
              <a:t> </a:t>
            </a:r>
            <a:r>
              <a:rPr lang="cs-CZ" sz="4300" dirty="0"/>
              <a:t>(silní pozemkoví vlastníci a industrializace) - </a:t>
            </a:r>
            <a:r>
              <a:rPr lang="cs-CZ" sz="4300" b="1" dirty="0">
                <a:solidFill>
                  <a:srgbClr val="0070C0"/>
                </a:solidFill>
              </a:rPr>
              <a:t>západ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(občanské průmyslové státy);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Německá industrializace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junkeři</a:t>
            </a:r>
            <a:r>
              <a:rPr lang="cs-CZ" sz="4300" dirty="0"/>
              <a:t>) pro-aktivní zahraniční politika, tradice </a:t>
            </a:r>
            <a:r>
              <a:rPr lang="cs-CZ" sz="4300" b="1" dirty="0"/>
              <a:t>kolonizace Slovanů </a:t>
            </a:r>
            <a:r>
              <a:rPr lang="cs-CZ" sz="4300" dirty="0"/>
              <a:t>(Prusko – Rusko); stojí na straně </a:t>
            </a:r>
            <a:r>
              <a:rPr lang="cs-CZ" sz="4300" b="1" dirty="0"/>
              <a:t>konzervativních</a:t>
            </a:r>
            <a:r>
              <a:rPr lang="cs-CZ" sz="4300" dirty="0"/>
              <a:t> a monarchických sil; budování </a:t>
            </a:r>
            <a:r>
              <a:rPr lang="cs-CZ" sz="4300" b="1" dirty="0"/>
              <a:t>zámořského impéria + flotila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/>
              <a:t>Systém </a:t>
            </a:r>
            <a:r>
              <a:rPr lang="cs-CZ" sz="4900" b="1" dirty="0">
                <a:solidFill>
                  <a:srgbClr val="0070C0"/>
                </a:solidFill>
              </a:rPr>
              <a:t>aliancí</a:t>
            </a:r>
            <a:r>
              <a:rPr lang="cs-CZ" sz="4900" b="1" dirty="0"/>
              <a:t> </a:t>
            </a:r>
            <a:r>
              <a:rPr lang="cs-CZ" sz="4900" dirty="0"/>
              <a:t>od 1815: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Svatá aliance </a:t>
            </a:r>
            <a:r>
              <a:rPr lang="cs-CZ" sz="4300" dirty="0"/>
              <a:t>(PRU, RUS, RAK proti </a:t>
            </a:r>
            <a:r>
              <a:rPr lang="cs-CZ" sz="4300" b="1" dirty="0"/>
              <a:t>konstitucionalismu</a:t>
            </a:r>
            <a:r>
              <a:rPr lang="cs-CZ" sz="4300" dirty="0"/>
              <a:t>),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1873</a:t>
            </a:r>
            <a:r>
              <a:rPr lang="cs-CZ" sz="4300" dirty="0"/>
              <a:t> </a:t>
            </a:r>
            <a:r>
              <a:rPr lang="cs-CZ" sz="4300" b="1" dirty="0"/>
              <a:t>Spolek tří císařů </a:t>
            </a:r>
            <a:r>
              <a:rPr lang="cs-CZ" sz="4300" dirty="0"/>
              <a:t>(Bismarckova </a:t>
            </a:r>
            <a:r>
              <a:rPr lang="cs-CZ" sz="4300" b="1" dirty="0"/>
              <a:t>snaha </a:t>
            </a:r>
            <a:r>
              <a:rPr lang="cs-CZ" sz="4300" b="1" dirty="0">
                <a:solidFill>
                  <a:srgbClr val="0070C0"/>
                </a:solidFill>
              </a:rPr>
              <a:t>izolovat FRA</a:t>
            </a:r>
            <a:r>
              <a:rPr lang="cs-CZ" sz="4300" dirty="0"/>
              <a:t>), spor R-U a RUS (o Balkán) – </a:t>
            </a:r>
            <a:r>
              <a:rPr lang="cs-CZ" sz="4300" b="1" dirty="0">
                <a:solidFill>
                  <a:srgbClr val="0070C0"/>
                </a:solidFill>
              </a:rPr>
              <a:t>1879 GER + R-U </a:t>
            </a:r>
            <a:r>
              <a:rPr lang="cs-CZ" sz="4300" dirty="0"/>
              <a:t>(</a:t>
            </a:r>
            <a:r>
              <a:rPr lang="cs-CZ" sz="4300" b="1" dirty="0"/>
              <a:t>ITA 1882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Bismarck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úsilí udržet </a:t>
            </a:r>
            <a:r>
              <a:rPr lang="cs-CZ" sz="4300" b="1" dirty="0"/>
              <a:t>RUS jako spojence </a:t>
            </a:r>
            <a:r>
              <a:rPr lang="cs-CZ" sz="4300" dirty="0"/>
              <a:t>(FRA – revize </a:t>
            </a:r>
            <a:r>
              <a:rPr lang="cs-CZ" sz="4300" b="1" dirty="0"/>
              <a:t>Alsaska a Lotrinska</a:t>
            </a:r>
            <a:r>
              <a:rPr lang="cs-CZ" sz="4300" dirty="0"/>
              <a:t>), hrozba </a:t>
            </a:r>
            <a:r>
              <a:rPr lang="cs-CZ" sz="4300" b="1" dirty="0"/>
              <a:t>války na </a:t>
            </a:r>
            <a:r>
              <a:rPr lang="cs-CZ" sz="4300" b="1" dirty="0">
                <a:solidFill>
                  <a:srgbClr val="0070C0"/>
                </a:solidFill>
              </a:rPr>
              <a:t>dvou frontách</a:t>
            </a:r>
            <a:r>
              <a:rPr lang="cs-CZ" sz="4300" dirty="0"/>
              <a:t>; 1887 </a:t>
            </a:r>
            <a:r>
              <a:rPr lang="cs-CZ" sz="4300" b="1" dirty="0"/>
              <a:t>smlouva s </a:t>
            </a:r>
            <a:r>
              <a:rPr lang="cs-CZ" sz="4300" b="1" dirty="0">
                <a:solidFill>
                  <a:srgbClr val="0070C0"/>
                </a:solidFill>
              </a:rPr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1888 </a:t>
            </a:r>
            <a:r>
              <a:rPr lang="cs-CZ" sz="4300" b="1" dirty="0">
                <a:solidFill>
                  <a:srgbClr val="0070C0"/>
                </a:solidFill>
              </a:rPr>
              <a:t>Vilém II. </a:t>
            </a:r>
            <a:r>
              <a:rPr lang="cs-CZ" sz="4300" dirty="0"/>
              <a:t>(</a:t>
            </a:r>
            <a:r>
              <a:rPr lang="cs-CZ" sz="4300" b="1" dirty="0"/>
              <a:t>odstoupení</a:t>
            </a:r>
            <a:r>
              <a:rPr lang="cs-CZ" sz="4300" dirty="0"/>
              <a:t> </a:t>
            </a:r>
            <a:r>
              <a:rPr lang="cs-CZ" sz="4300" b="1" dirty="0"/>
              <a:t>Bismarcka</a:t>
            </a:r>
            <a:r>
              <a:rPr lang="cs-CZ" sz="4300" dirty="0"/>
              <a:t> 1890) a </a:t>
            </a:r>
            <a:r>
              <a:rPr lang="cs-CZ" sz="4300" b="1" dirty="0"/>
              <a:t>odmítnutí</a:t>
            </a:r>
            <a:r>
              <a:rPr lang="cs-CZ" sz="4300" dirty="0"/>
              <a:t> potvrzení smlouvy s </a:t>
            </a:r>
            <a:r>
              <a:rPr lang="cs-CZ" sz="4300" b="1" dirty="0"/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1892</a:t>
            </a:r>
            <a:r>
              <a:rPr lang="cs-CZ" sz="4300" dirty="0"/>
              <a:t> </a:t>
            </a:r>
            <a:r>
              <a:rPr lang="cs-CZ" sz="4300" b="1" dirty="0"/>
              <a:t>spojenectví FRA s RUS </a:t>
            </a:r>
            <a:r>
              <a:rPr lang="cs-CZ" sz="4300" dirty="0"/>
              <a:t>a </a:t>
            </a:r>
            <a:r>
              <a:rPr lang="cs-CZ" sz="4300" b="1" dirty="0"/>
              <a:t>1904</a:t>
            </a:r>
            <a:r>
              <a:rPr lang="cs-CZ" sz="4300" dirty="0"/>
              <a:t> </a:t>
            </a:r>
            <a:r>
              <a:rPr lang="cs-CZ" sz="4300" b="1" dirty="0"/>
              <a:t>Srdečná dohoda </a:t>
            </a:r>
            <a:r>
              <a:rPr lang="cs-CZ" sz="4300" dirty="0"/>
              <a:t>GB a FRA; </a:t>
            </a:r>
            <a:r>
              <a:rPr lang="cs-CZ" sz="4300" b="1" dirty="0"/>
              <a:t>1907</a:t>
            </a:r>
            <a:r>
              <a:rPr lang="cs-CZ" sz="4300" dirty="0"/>
              <a:t> dohoda </a:t>
            </a:r>
            <a:r>
              <a:rPr lang="cs-CZ" sz="4300" b="1" dirty="0"/>
              <a:t>GB s RUS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Trojdohoda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GER – </a:t>
            </a:r>
            <a:r>
              <a:rPr lang="cs-CZ" sz="4300" b="1" dirty="0"/>
              <a:t>krajně nevýhodná </a:t>
            </a:r>
            <a:r>
              <a:rPr lang="cs-CZ" sz="4300" dirty="0"/>
              <a:t>pozice (junkeři a RUS, budování flotily a GB);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>
                <a:solidFill>
                  <a:srgbClr val="0070C0"/>
                </a:solidFill>
              </a:rPr>
              <a:t>Rak.-</a:t>
            </a:r>
            <a:r>
              <a:rPr lang="cs-CZ" sz="4900" b="1" dirty="0" smtClean="0">
                <a:solidFill>
                  <a:srgbClr val="0070C0"/>
                </a:solidFill>
              </a:rPr>
              <a:t>Uhersko</a:t>
            </a:r>
            <a:r>
              <a:rPr lang="cs-CZ" sz="4900" dirty="0" smtClean="0">
                <a:solidFill>
                  <a:srgbClr val="0070C0"/>
                </a:solidFill>
              </a:rPr>
              <a:t> </a:t>
            </a:r>
            <a:r>
              <a:rPr lang="cs-CZ" sz="4900" dirty="0"/>
              <a:t>– tradiční mocenská politika na </a:t>
            </a:r>
            <a:r>
              <a:rPr lang="cs-CZ" sz="4900" b="1" dirty="0"/>
              <a:t>Balkáně</a:t>
            </a:r>
            <a:r>
              <a:rPr lang="cs-CZ" sz="4900" dirty="0"/>
              <a:t>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anexe Bosny </a:t>
            </a:r>
            <a:r>
              <a:rPr lang="cs-CZ" sz="4300" dirty="0"/>
              <a:t>1909 a dvě balkánské války, </a:t>
            </a:r>
            <a:r>
              <a:rPr lang="cs-CZ" sz="4300" b="1" dirty="0"/>
              <a:t>atentát</a:t>
            </a:r>
            <a:r>
              <a:rPr lang="cs-CZ" sz="4300" dirty="0"/>
              <a:t> na F. Ferdinanda 6/1914, nepřijatelné </a:t>
            </a:r>
            <a:r>
              <a:rPr lang="cs-CZ" sz="4300" b="1" dirty="0"/>
              <a:t>ultimátum </a:t>
            </a:r>
            <a:r>
              <a:rPr lang="cs-CZ" sz="4300" b="1" dirty="0">
                <a:solidFill>
                  <a:srgbClr val="0070C0"/>
                </a:solidFill>
              </a:rPr>
              <a:t>Srbsku</a:t>
            </a:r>
            <a:r>
              <a:rPr lang="cs-CZ" sz="4300" b="1" dirty="0"/>
              <a:t> </a:t>
            </a:r>
            <a:r>
              <a:rPr lang="cs-CZ" sz="4300" dirty="0"/>
              <a:t>(snaha vyřešit </a:t>
            </a:r>
            <a:r>
              <a:rPr lang="cs-CZ" sz="4300" dirty="0" err="1"/>
              <a:t>panslov</a:t>
            </a:r>
            <a:r>
              <a:rPr lang="cs-CZ" sz="4300" dirty="0"/>
              <a:t>. a RUS vliv na Balkáně)… </a:t>
            </a:r>
            <a:r>
              <a:rPr lang="cs-CZ" sz="4300" b="1" dirty="0"/>
              <a:t>výhodná situace </a:t>
            </a:r>
            <a:r>
              <a:rPr lang="cs-CZ" sz="4300" dirty="0"/>
              <a:t>(GER);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částečná</a:t>
            </a:r>
            <a:r>
              <a:rPr lang="cs-CZ" sz="4300" b="1" dirty="0"/>
              <a:t> mobilizace </a:t>
            </a:r>
            <a:r>
              <a:rPr lang="cs-CZ" sz="4300" dirty="0"/>
              <a:t>RUS</a:t>
            </a:r>
            <a:r>
              <a:rPr lang="cs-CZ" sz="4300" b="1" dirty="0"/>
              <a:t> </a:t>
            </a:r>
            <a:r>
              <a:rPr lang="cs-CZ" sz="4300" dirty="0"/>
              <a:t>– mobilizace GER, FRA;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GER: organizační procesy a </a:t>
            </a:r>
            <a:r>
              <a:rPr lang="cs-CZ" sz="4900" b="1" dirty="0">
                <a:solidFill>
                  <a:srgbClr val="0070C0"/>
                </a:solidFill>
              </a:rPr>
              <a:t>doktrína</a:t>
            </a:r>
            <a:r>
              <a:rPr lang="cs-CZ" sz="4900" dirty="0"/>
              <a:t>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FRA</a:t>
            </a:r>
            <a:r>
              <a:rPr lang="cs-CZ" sz="4300" dirty="0"/>
              <a:t> chce </a:t>
            </a:r>
            <a:r>
              <a:rPr lang="cs-CZ" sz="4300" b="1" dirty="0"/>
              <a:t>válku</a:t>
            </a:r>
            <a:r>
              <a:rPr lang="cs-CZ" sz="4300" dirty="0"/>
              <a:t> – </a:t>
            </a:r>
            <a:r>
              <a:rPr lang="cs-CZ" sz="4300" b="1" dirty="0"/>
              <a:t>RUS</a:t>
            </a:r>
            <a:r>
              <a:rPr lang="cs-CZ" sz="4300" dirty="0"/>
              <a:t> </a:t>
            </a:r>
            <a:r>
              <a:rPr lang="cs-CZ" sz="4300" b="1" dirty="0"/>
              <a:t>mobilizace</a:t>
            </a:r>
            <a:r>
              <a:rPr lang="cs-CZ" sz="4300" dirty="0"/>
              <a:t> je hrozba (</a:t>
            </a:r>
            <a:r>
              <a:rPr lang="cs-CZ" sz="4300" b="1" dirty="0"/>
              <a:t>dvě fronty</a:t>
            </a:r>
            <a:r>
              <a:rPr lang="cs-CZ" sz="4300" dirty="0"/>
              <a:t>), nutné </a:t>
            </a:r>
            <a:r>
              <a:rPr lang="cs-CZ" sz="4300" b="1" dirty="0"/>
              <a:t>porazit FRA </a:t>
            </a:r>
            <a:r>
              <a:rPr lang="cs-CZ" sz="4300" dirty="0"/>
              <a:t>a </a:t>
            </a:r>
            <a:r>
              <a:rPr lang="cs-CZ" sz="4300" b="1" dirty="0"/>
              <a:t>pak</a:t>
            </a:r>
            <a:r>
              <a:rPr lang="cs-CZ" sz="4300" dirty="0"/>
              <a:t> pomalejší </a:t>
            </a:r>
            <a:r>
              <a:rPr lang="cs-CZ" sz="4300" b="1" dirty="0"/>
              <a:t>RUS</a:t>
            </a:r>
            <a:r>
              <a:rPr lang="cs-CZ" sz="4300" dirty="0"/>
              <a:t>; GER mobilizace kopírovaná FRA…;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GB</a:t>
            </a:r>
            <a:r>
              <a:rPr lang="cs-CZ" sz="4300" dirty="0"/>
              <a:t> požadavek </a:t>
            </a:r>
            <a:r>
              <a:rPr lang="cs-CZ" sz="4300" b="1" dirty="0"/>
              <a:t>neutrality</a:t>
            </a:r>
            <a:r>
              <a:rPr lang="cs-CZ" sz="4300" dirty="0"/>
              <a:t> </a:t>
            </a:r>
            <a:r>
              <a:rPr lang="cs-CZ" sz="4300" b="1" dirty="0"/>
              <a:t>BEL</a:t>
            </a:r>
            <a:r>
              <a:rPr lang="cs-CZ" sz="4300" dirty="0"/>
              <a:t> – vyhlášení války GER;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Kombinace strategických chyb a taktických úspěchů GER – </a:t>
            </a:r>
            <a:r>
              <a:rPr lang="cs-CZ" sz="4300" b="1" dirty="0"/>
              <a:t>fronta BEL-SWI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na straně  centrálních velmocí Osmani, na straně dohody Itálie (fronta </a:t>
            </a:r>
            <a:r>
              <a:rPr lang="cs-CZ" sz="4300" b="1" dirty="0"/>
              <a:t>západní</a:t>
            </a:r>
            <a:r>
              <a:rPr lang="cs-CZ" sz="4300" dirty="0"/>
              <a:t>, </a:t>
            </a:r>
            <a:r>
              <a:rPr lang="cs-CZ" sz="4300" b="1" dirty="0"/>
              <a:t>východní</a:t>
            </a:r>
            <a:r>
              <a:rPr lang="cs-CZ" sz="4300" dirty="0"/>
              <a:t>, </a:t>
            </a:r>
            <a:r>
              <a:rPr lang="cs-CZ" sz="4300" b="1" dirty="0"/>
              <a:t>balkánská</a:t>
            </a:r>
            <a:r>
              <a:rPr lang="cs-CZ" sz="4300" dirty="0"/>
              <a:t>, </a:t>
            </a:r>
            <a:r>
              <a:rPr lang="cs-CZ" sz="4300" b="1" dirty="0"/>
              <a:t>blízkovýchodní</a:t>
            </a:r>
            <a:r>
              <a:rPr lang="cs-CZ" sz="4300" dirty="0"/>
              <a:t> a </a:t>
            </a:r>
            <a:r>
              <a:rPr lang="cs-CZ" sz="4300" b="1" dirty="0"/>
              <a:t>italská</a:t>
            </a:r>
            <a:r>
              <a:rPr lang="cs-CZ" sz="4300" dirty="0"/>
              <a:t>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152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lphahistory.com/weimarrepublic/wp-content/uploads/frenchsoldierruhr19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57" y="652383"/>
            <a:ext cx="4185161" cy="51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cupation of the Ruhr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" y="633950"/>
            <a:ext cx="75342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4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32656"/>
            <a:ext cx="667417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69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>
            <p:extLst/>
          </p:nvPr>
        </p:nvGraphicFramePr>
        <p:xfrm>
          <a:off x="2567496" y="1844824"/>
          <a:ext cx="6624960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791744" y="62068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/>
              <a:t>Wheat</a:t>
            </a:r>
            <a:r>
              <a:rPr lang="cs-CZ" sz="3600" b="1" dirty="0"/>
              <a:t> - </a:t>
            </a:r>
            <a:r>
              <a:rPr lang="cs-CZ" sz="3600" b="1" dirty="0" err="1"/>
              <a:t>world</a:t>
            </a:r>
            <a:r>
              <a:rPr lang="cs-CZ" sz="3600" b="1" dirty="0"/>
              <a:t> </a:t>
            </a:r>
            <a:r>
              <a:rPr lang="cs-CZ" sz="3600" b="1" dirty="0" err="1"/>
              <a:t>price</a:t>
            </a:r>
            <a:r>
              <a:rPr lang="cs-CZ" sz="3600" b="1" dirty="0"/>
              <a:t> </a:t>
            </a:r>
          </a:p>
          <a:p>
            <a:pPr algn="ctr"/>
            <a:r>
              <a:rPr lang="cs-CZ" dirty="0"/>
              <a:t>(1996 GBP)</a:t>
            </a:r>
          </a:p>
        </p:txBody>
      </p:sp>
    </p:spTree>
    <p:extLst>
      <p:ext uri="{BB962C8B-B14F-4D97-AF65-F5344CB8AC3E}">
        <p14:creationId xmlns:p14="http://schemas.microsoft.com/office/powerpoint/2010/main" val="1895651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A0F6CA60-1BA0-4CA6-A027-36F2D6AF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91" y="532806"/>
            <a:ext cx="10737129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Střední a východní Evropa</a:t>
            </a:r>
            <a:r>
              <a:rPr lang="en-US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CEE+</a:t>
            </a:r>
            <a:r>
              <a:rPr lang="en-US" altLang="cs-CZ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DCs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) </a:t>
            </a: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– Dlužnický problém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8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 smtClean="0">
                <a:latin typeface="Calibri" panose="020F0502020204030204" pitchFamily="34" charset="0"/>
              </a:rPr>
              <a:t>CEE se </a:t>
            </a:r>
            <a:r>
              <a:rPr lang="cs-CZ" altLang="cs-CZ" sz="1800" dirty="0">
                <a:latin typeface="Calibri" panose="020F0502020204030204" pitchFamily="34" charset="0"/>
              </a:rPr>
              <a:t>při prodeji svých </a:t>
            </a:r>
            <a:r>
              <a:rPr lang="cs-CZ" altLang="cs-CZ" sz="1800" b="1" dirty="0">
                <a:latin typeface="Calibri" panose="020F0502020204030204" pitchFamily="34" charset="0"/>
              </a:rPr>
              <a:t>primárních</a:t>
            </a:r>
            <a:r>
              <a:rPr lang="cs-CZ" altLang="cs-CZ" sz="1800" dirty="0">
                <a:latin typeface="Calibri" panose="020F0502020204030204" pitchFamily="34" charset="0"/>
              </a:rPr>
              <a:t> produktů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světové trhy </a:t>
            </a:r>
            <a:r>
              <a:rPr lang="cs-CZ" altLang="cs-CZ" sz="1800" dirty="0">
                <a:latin typeface="Calibri" panose="020F0502020204030204" pitchFamily="34" charset="0"/>
              </a:rPr>
              <a:t>+ při rozvoji byla </a:t>
            </a:r>
            <a:r>
              <a:rPr lang="cs-CZ" altLang="cs-CZ" sz="1800" b="1" dirty="0">
                <a:latin typeface="Calibri" panose="020F0502020204030204" pitchFamily="34" charset="0"/>
              </a:rPr>
              <a:t>závislá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dováženém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Calibri" panose="020F0502020204030204" pitchFamily="34" charset="0"/>
              </a:rPr>
              <a:t>Konec 20. let 20. století: </a:t>
            </a:r>
            <a:r>
              <a:rPr lang="cs-CZ" altLang="cs-CZ" sz="1400" b="1" dirty="0">
                <a:latin typeface="Calibri" panose="020F0502020204030204" pitchFamily="34" charset="0"/>
              </a:rPr>
              <a:t>západní trhy </a:t>
            </a:r>
            <a:r>
              <a:rPr lang="cs-CZ" altLang="cs-CZ" sz="1400" dirty="0">
                <a:latin typeface="Calibri" panose="020F0502020204030204" pitchFamily="34" charset="0"/>
              </a:rPr>
              <a:t>byly </a:t>
            </a:r>
            <a:r>
              <a:rPr lang="cs-CZ" altLang="cs-CZ" sz="1400" b="1" dirty="0">
                <a:latin typeface="Calibri" panose="020F0502020204030204" pitchFamily="34" charset="0"/>
              </a:rPr>
              <a:t>méně otevřené </a:t>
            </a:r>
            <a:r>
              <a:rPr lang="cs-CZ" altLang="cs-CZ" sz="1400" dirty="0">
                <a:latin typeface="Calibri" panose="020F0502020204030204" pitchFamily="34" charset="0"/>
              </a:rPr>
              <a:t>a obchodní </a:t>
            </a:r>
            <a:r>
              <a:rPr lang="cs-CZ" altLang="cs-CZ" sz="1400" b="1" dirty="0">
                <a:latin typeface="Calibri" panose="020F0502020204030204" pitchFamily="34" charset="0"/>
              </a:rPr>
              <a:t>podmínky</a:t>
            </a:r>
            <a:r>
              <a:rPr lang="cs-CZ" altLang="cs-CZ" sz="1400" dirty="0">
                <a:latin typeface="Calibri" panose="020F0502020204030204" pitchFamily="34" charset="0"/>
              </a:rPr>
              <a:t> se obracely </a:t>
            </a:r>
            <a:r>
              <a:rPr lang="cs-CZ" altLang="cs-CZ" sz="1400" b="1" dirty="0">
                <a:latin typeface="Calibri" panose="020F0502020204030204" pitchFamily="34" charset="0"/>
              </a:rPr>
              <a:t>proti</a:t>
            </a:r>
            <a:r>
              <a:rPr lang="cs-CZ" altLang="cs-CZ" sz="1400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prvovýrobcům</a:t>
            </a:r>
            <a:r>
              <a:rPr lang="cs-CZ" altLang="cs-CZ" sz="1400" dirty="0">
                <a:latin typeface="Calibri" panose="020F0502020204030204" pitchFamily="34" charset="0"/>
              </a:rPr>
              <a:t> (1925-1929 </a:t>
            </a:r>
            <a:r>
              <a:rPr lang="cs-CZ" altLang="cs-CZ" sz="1400" b="1" dirty="0">
                <a:latin typeface="Calibri" panose="020F0502020204030204" pitchFamily="34" charset="0"/>
              </a:rPr>
              <a:t>ceny</a:t>
            </a:r>
            <a:r>
              <a:rPr lang="cs-CZ" altLang="cs-CZ" sz="1400" dirty="0">
                <a:latin typeface="Calibri" panose="020F0502020204030204" pitchFamily="34" charset="0"/>
              </a:rPr>
              <a:t> zemědělských produktů </a:t>
            </a:r>
            <a:r>
              <a:rPr lang="cs-CZ" altLang="cs-CZ" sz="1400" b="1" dirty="0">
                <a:latin typeface="Calibri" panose="020F0502020204030204" pitchFamily="34" charset="0"/>
              </a:rPr>
              <a:t>o 30 % nižší</a:t>
            </a:r>
            <a:r>
              <a:rPr lang="cs-CZ" altLang="cs-CZ" sz="1400" dirty="0">
                <a:latin typeface="Calibri" panose="020F0502020204030204" pitchFamily="34" charset="0"/>
              </a:rPr>
              <a:t>, zásoby vzrostly o 75 %);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cs-CZ" sz="1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Zadlužení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 smtClean="0">
                <a:latin typeface="Calibri" panose="020F0502020204030204" pitchFamily="34" charset="0"/>
              </a:rPr>
              <a:t>CEE se </a:t>
            </a:r>
            <a:r>
              <a:rPr lang="cs-CZ" altLang="cs-CZ" sz="1800" dirty="0">
                <a:latin typeface="Calibri" panose="020F0502020204030204" pitchFamily="34" charset="0"/>
              </a:rPr>
              <a:t>při </a:t>
            </a:r>
            <a:r>
              <a:rPr lang="cs-CZ" altLang="cs-CZ" sz="1800" b="1" dirty="0">
                <a:latin typeface="Calibri" panose="020F0502020204030204" pitchFamily="34" charset="0"/>
              </a:rPr>
              <a:t>vyrovnávání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 smtClean="0">
                <a:latin typeface="Calibri" panose="020F0502020204030204" pitchFamily="34" charset="0"/>
              </a:rPr>
              <a:t>bilance</a:t>
            </a:r>
            <a:r>
              <a:rPr lang="cs-CZ" altLang="cs-CZ" sz="1800" dirty="0" smtClean="0">
                <a:latin typeface="Calibri" panose="020F0502020204030204" pitchFamily="34" charset="0"/>
              </a:rPr>
              <a:t> do </a:t>
            </a:r>
            <a:r>
              <a:rPr lang="cs-CZ" altLang="cs-CZ" sz="1800" dirty="0">
                <a:latin typeface="Calibri" panose="020F0502020204030204" pitchFamily="34" charset="0"/>
              </a:rPr>
              <a:t>značné míry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dovoz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HUN, POL, BUL, JUG - polovina </a:t>
            </a:r>
            <a:r>
              <a:rPr lang="cs-CZ" altLang="cs-CZ" sz="1800" b="1" dirty="0" smtClean="0">
                <a:latin typeface="Calibri" panose="020F0502020204030204" pitchFamily="34" charset="0"/>
              </a:rPr>
              <a:t>přílivu kapitálu</a:t>
            </a:r>
            <a:r>
              <a:rPr lang="cs-CZ" altLang="cs-CZ" sz="1800" dirty="0" smtClean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pokrytí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obchodního deficitu</a:t>
            </a:r>
            <a:r>
              <a:rPr lang="cs-CZ" altLang="cs-CZ" sz="1800" dirty="0">
                <a:latin typeface="Calibri" panose="020F0502020204030204" pitchFamily="34" charset="0"/>
              </a:rPr>
              <a:t>, většina </a:t>
            </a:r>
            <a:r>
              <a:rPr lang="cs-CZ" altLang="cs-CZ" sz="1800" b="1" dirty="0">
                <a:latin typeface="Calibri" panose="020F0502020204030204" pitchFamily="34" charset="0"/>
              </a:rPr>
              <a:t>zbytku</a:t>
            </a:r>
            <a:r>
              <a:rPr lang="cs-CZ" altLang="cs-CZ" sz="1800" dirty="0">
                <a:latin typeface="Calibri" panose="020F0502020204030204" pitchFamily="34" charset="0"/>
              </a:rPr>
              <a:t> na pokrytí zahraničního </a:t>
            </a:r>
            <a:r>
              <a:rPr lang="cs-CZ" altLang="cs-CZ" sz="1800" b="1" dirty="0">
                <a:latin typeface="Calibri" panose="020F0502020204030204" pitchFamily="34" charset="0"/>
              </a:rPr>
              <a:t>dluhu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Do roku 1929 příliv sotva stačil na pokrytí úrokových plateb a dividend;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: </a:t>
            </a:r>
            <a:r>
              <a:rPr lang="cs-CZ" altLang="cs-CZ" sz="1800" b="1" dirty="0">
                <a:latin typeface="Calibri" panose="020F0502020204030204" pitchFamily="34" charset="0"/>
              </a:rPr>
              <a:t>velký dlužník </a:t>
            </a:r>
            <a:r>
              <a:rPr lang="cs-CZ" altLang="cs-CZ" sz="1800" dirty="0">
                <a:latin typeface="Calibri" panose="020F0502020204030204" pitchFamily="34" charset="0"/>
              </a:rPr>
              <a:t>- komplikované reparační platby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Válečné dluhy + reparace + oslabení cen komodit + obchodní deficity + ...</a:t>
            </a:r>
            <a:r>
              <a:rPr lang="cs-CZ" altLang="cs-CZ" sz="1800" b="1" dirty="0">
                <a:latin typeface="Calibri" panose="020F0502020204030204" pitchFamily="34" charset="0"/>
              </a:rPr>
              <a:t>odčerpání</a:t>
            </a:r>
            <a:r>
              <a:rPr lang="cs-CZ" altLang="cs-CZ" sz="1800" dirty="0">
                <a:latin typeface="Calibri" panose="020F0502020204030204" pitchFamily="34" charset="0"/>
              </a:rPr>
              <a:t> prostředků zpět </a:t>
            </a:r>
            <a:r>
              <a:rPr lang="cs-CZ" altLang="cs-CZ" sz="1800" b="1" dirty="0">
                <a:latin typeface="Calibri" panose="020F0502020204030204" pitchFamily="34" charset="0"/>
              </a:rPr>
              <a:t>do New Yorku </a:t>
            </a:r>
            <a:r>
              <a:rPr lang="cs-CZ" altLang="cs-CZ" sz="1800" dirty="0">
                <a:latin typeface="Calibri" panose="020F0502020204030204" pitchFamily="34" charset="0"/>
              </a:rPr>
              <a:t>v důsledku </a:t>
            </a:r>
            <a:r>
              <a:rPr lang="cs-CZ" altLang="cs-CZ" sz="1800" b="1" dirty="0">
                <a:latin typeface="Calibri" panose="020F0502020204030204" pitchFamily="34" charset="0"/>
              </a:rPr>
              <a:t>boomu</a:t>
            </a:r>
            <a:r>
              <a:rPr lang="cs-CZ" altLang="cs-CZ" sz="1800" dirty="0">
                <a:latin typeface="Calibri" panose="020F0502020204030204" pitchFamily="34" charset="0"/>
              </a:rPr>
              <a:t> na americkém akciovém trhu -&gt; </a:t>
            </a:r>
            <a:r>
              <a:rPr lang="cs-CZ" altLang="cs-CZ" sz="1800" b="1" dirty="0">
                <a:latin typeface="Calibri" panose="020F0502020204030204" pitchFamily="34" charset="0"/>
              </a:rPr>
              <a:t>nedostatek USD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 smtClean="0">
                <a:latin typeface="Calibri" panose="020F0502020204030204" pitchFamily="34" charset="0"/>
              </a:rPr>
              <a:t>USA</a:t>
            </a:r>
            <a:r>
              <a:rPr lang="cs-CZ" altLang="cs-CZ" sz="1800" dirty="0" smtClean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omezily</a:t>
            </a:r>
            <a:r>
              <a:rPr lang="cs-CZ" altLang="cs-CZ" sz="1800" dirty="0">
                <a:latin typeface="Calibri" panose="020F0502020204030204" pitchFamily="34" charset="0"/>
              </a:rPr>
              <a:t> poskytování </a:t>
            </a:r>
            <a:r>
              <a:rPr lang="cs-CZ" altLang="cs-CZ" sz="1800" b="1" dirty="0">
                <a:latin typeface="Calibri" panose="020F0502020204030204" pitchFamily="34" charset="0"/>
              </a:rPr>
              <a:t>úvěrů</a:t>
            </a:r>
            <a:r>
              <a:rPr lang="cs-CZ" altLang="cs-CZ" sz="1800" dirty="0">
                <a:latin typeface="Calibri" panose="020F0502020204030204" pitchFamily="34" charset="0"/>
              </a:rPr>
              <a:t> 1928 (zpřísnění měnové politiky za účelem </a:t>
            </a:r>
            <a:r>
              <a:rPr lang="cs-CZ" altLang="cs-CZ" sz="1800" b="1" dirty="0">
                <a:latin typeface="Calibri" panose="020F0502020204030204" pitchFamily="34" charset="0"/>
              </a:rPr>
              <a:t>kontroly</a:t>
            </a:r>
            <a:r>
              <a:rPr lang="cs-CZ" altLang="cs-CZ" sz="1800" dirty="0">
                <a:latin typeface="Calibri" panose="020F0502020204030204" pitchFamily="34" charset="0"/>
              </a:rPr>
              <a:t> boomu na </a:t>
            </a:r>
            <a:r>
              <a:rPr lang="cs-CZ" altLang="cs-CZ" sz="1800" b="1" dirty="0">
                <a:latin typeface="Calibri" panose="020F0502020204030204" pitchFamily="34" charset="0"/>
              </a:rPr>
              <a:t>burze</a:t>
            </a:r>
            <a:r>
              <a:rPr lang="cs-CZ" altLang="cs-CZ" sz="1800" dirty="0">
                <a:latin typeface="Calibri" panose="020F0502020204030204" pitchFamily="34" charset="0"/>
              </a:rPr>
              <a:t>), </a:t>
            </a:r>
            <a:r>
              <a:rPr lang="cs-CZ" altLang="cs-CZ" sz="1800" b="1" dirty="0">
                <a:latin typeface="Calibri" panose="020F0502020204030204" pitchFamily="34" charset="0"/>
              </a:rPr>
              <a:t>příliv</a:t>
            </a:r>
            <a:r>
              <a:rPr lang="cs-CZ" altLang="cs-CZ" sz="1800" dirty="0">
                <a:latin typeface="Calibri" panose="020F0502020204030204" pitchFamily="34" charset="0"/>
              </a:rPr>
              <a:t> kapitálu </a:t>
            </a:r>
            <a:r>
              <a:rPr lang="cs-CZ" altLang="cs-CZ" sz="1800" b="1" dirty="0">
                <a:latin typeface="Calibri" panose="020F0502020204030204" pitchFamily="34" charset="0"/>
              </a:rPr>
              <a:t>do</a:t>
            </a:r>
            <a:r>
              <a:rPr lang="cs-CZ" altLang="cs-CZ" sz="1800" dirty="0">
                <a:latin typeface="Calibri" panose="020F0502020204030204" pitchFamily="34" charset="0"/>
              </a:rPr>
              <a:t> východní </a:t>
            </a:r>
            <a:r>
              <a:rPr lang="cs-CZ" altLang="cs-CZ" sz="1800" b="1" dirty="0">
                <a:latin typeface="Calibri" panose="020F0502020204030204" pitchFamily="34" charset="0"/>
              </a:rPr>
              <a:t>Evropy</a:t>
            </a:r>
            <a:r>
              <a:rPr lang="cs-CZ" altLang="cs-CZ" sz="1800" dirty="0">
                <a:latin typeface="Calibri" panose="020F0502020204030204" pitchFamily="34" charset="0"/>
              </a:rPr>
              <a:t> se </a:t>
            </a:r>
            <a:r>
              <a:rPr lang="cs-CZ" altLang="cs-CZ" sz="1800" b="1" dirty="0">
                <a:latin typeface="Calibri" panose="020F0502020204030204" pitchFamily="34" charset="0"/>
              </a:rPr>
              <a:t>zastavil</a:t>
            </a:r>
            <a:r>
              <a:rPr lang="cs-CZ" altLang="cs-CZ" sz="1800" dirty="0">
                <a:latin typeface="Calibri" panose="020F0502020204030204" pitchFamily="34" charset="0"/>
              </a:rPr>
              <a:t>, do </a:t>
            </a:r>
            <a:r>
              <a:rPr lang="cs-CZ" altLang="cs-CZ" sz="1800" dirty="0" smtClean="0">
                <a:latin typeface="Calibri" panose="020F0502020204030204" pitchFamily="34" charset="0"/>
              </a:rPr>
              <a:t>GER </a:t>
            </a:r>
            <a:r>
              <a:rPr lang="cs-CZ" altLang="cs-CZ" sz="1800" dirty="0">
                <a:latin typeface="Calibri" panose="020F0502020204030204" pitchFamily="34" charset="0"/>
              </a:rPr>
              <a:t>se snížil na polovinu</a:t>
            </a:r>
            <a:r>
              <a:rPr lang="cs-CZ" altLang="cs-CZ" sz="1800" dirty="0" smtClean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 smtClean="0">
                <a:latin typeface="Calibri" panose="020F0502020204030204" pitchFamily="34" charset="0"/>
              </a:rPr>
              <a:t>Německo</a:t>
            </a:r>
            <a:r>
              <a:rPr lang="cs-CZ" altLang="cs-CZ" sz="1800" dirty="0" smtClean="0">
                <a:latin typeface="Calibri" panose="020F0502020204030204" pitchFamily="34" charset="0"/>
              </a:rPr>
              <a:t> </a:t>
            </a:r>
            <a:r>
              <a:rPr lang="cs-CZ" altLang="cs-CZ" sz="1800" dirty="0">
                <a:latin typeface="Calibri" panose="020F0502020204030204" pitchFamily="34" charset="0"/>
              </a:rPr>
              <a:t>- zkušenost s </a:t>
            </a:r>
            <a:r>
              <a:rPr lang="cs-CZ" altLang="cs-CZ" sz="1800" b="1" dirty="0">
                <a:latin typeface="Calibri" panose="020F0502020204030204" pitchFamily="34" charset="0"/>
              </a:rPr>
              <a:t>inflací</a:t>
            </a:r>
            <a:r>
              <a:rPr lang="cs-CZ" altLang="cs-CZ" sz="1800" dirty="0">
                <a:latin typeface="Calibri" panose="020F0502020204030204" pitchFamily="34" charset="0"/>
              </a:rPr>
              <a:t> - Říšská banka po </a:t>
            </a:r>
            <a:r>
              <a:rPr lang="cs-CZ" altLang="cs-CZ" sz="1800" b="1" dirty="0">
                <a:latin typeface="Calibri" panose="020F0502020204030204" pitchFamily="34" charset="0"/>
              </a:rPr>
              <a:t>zpřísnění</a:t>
            </a:r>
            <a:r>
              <a:rPr lang="cs-CZ" altLang="cs-CZ" sz="1800" dirty="0">
                <a:latin typeface="Calibri" panose="020F0502020204030204" pitchFamily="34" charset="0"/>
              </a:rPr>
              <a:t> měnové politiky - při </a:t>
            </a:r>
            <a:r>
              <a:rPr lang="cs-CZ" altLang="cs-CZ" sz="1800" b="1" dirty="0">
                <a:latin typeface="Calibri" panose="020F0502020204030204" pitchFamily="34" charset="0"/>
              </a:rPr>
              <a:t>nástupu deprese </a:t>
            </a:r>
            <a:r>
              <a:rPr lang="cs-CZ" altLang="cs-CZ" sz="1800" dirty="0">
                <a:latin typeface="Calibri" panose="020F0502020204030204" pitchFamily="34" charset="0"/>
              </a:rPr>
              <a:t>se systém </a:t>
            </a:r>
            <a:r>
              <a:rPr lang="cs-CZ" altLang="cs-CZ" sz="1800" b="1" dirty="0">
                <a:latin typeface="Calibri" panose="020F0502020204030204" pitchFamily="34" charset="0"/>
              </a:rPr>
              <a:t>rozpadl</a:t>
            </a:r>
            <a:r>
              <a:rPr lang="cs-CZ" altLang="cs-CZ" sz="1800" dirty="0">
                <a:latin typeface="Calibri" panose="020F0502020204030204" pitchFamily="34" charset="0"/>
              </a:rPr>
              <a:t>; </a:t>
            </a:r>
            <a:endParaRPr lang="en-US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6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624958" y="836697"/>
          <a:ext cx="6624738" cy="547262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3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Potraviny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Průmyslové zboží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Belgie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11,8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Bulharsko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24,7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79,0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90,0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Československo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36,3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84,0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36,5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Finsko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57,5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Francie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Itálie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66,0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41,8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Jugoslávie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75,0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32,8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Maďarsko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19,3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42,6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Německo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27,4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82,5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18,3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69,4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72,0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110,0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Rakousko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59,5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27,7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Rumunsko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87,5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48,5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55,0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Španělsko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80,5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62,7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75,5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Švédsko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Švýcarsko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42,2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21066" y="263406"/>
            <a:ext cx="91149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Cla v evropských zemích 1913 – 1931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ad </a:t>
            </a:r>
            <a:r>
              <a:rPr lang="cs-CZ" sz="2000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valorem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ekvivalenty v procentech)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+mn-lt"/>
              </a:rPr>
              <a:t>Hospodářská krize </a:t>
            </a:r>
            <a:r>
              <a:rPr lang="cs-CZ" sz="3200" b="1" dirty="0">
                <a:latin typeface="+mn-lt"/>
              </a:rPr>
              <a:t>ve světové ekonomice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9302" y="1217190"/>
            <a:ext cx="11001081" cy="63093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 smtClean="0"/>
              <a:t>Monetární </a:t>
            </a:r>
            <a:r>
              <a:rPr lang="cs-CZ" sz="2000" dirty="0"/>
              <a:t>expanze + úvěrový boom – </a:t>
            </a:r>
            <a:r>
              <a:rPr lang="cs-CZ" sz="2000" b="1" dirty="0"/>
              <a:t>akciová</a:t>
            </a:r>
            <a:r>
              <a:rPr lang="cs-CZ" sz="2000" dirty="0"/>
              <a:t> a nemovitostní </a:t>
            </a:r>
            <a:r>
              <a:rPr lang="cs-CZ" sz="2000" b="1" dirty="0"/>
              <a:t>bublina</a:t>
            </a:r>
            <a:r>
              <a:rPr lang="cs-CZ" sz="2000" dirty="0"/>
              <a:t> v </a:t>
            </a:r>
            <a:r>
              <a:rPr lang="cs-CZ" sz="2000" b="1" dirty="0"/>
              <a:t>US</a:t>
            </a:r>
            <a:r>
              <a:rPr lang="cs-CZ" sz="2000" dirty="0"/>
              <a:t> – FED restrikce černý čtvrtek 24.10.1929 (</a:t>
            </a:r>
            <a:r>
              <a:rPr lang="cs-CZ" sz="2000" b="1" dirty="0"/>
              <a:t>krach </a:t>
            </a:r>
            <a:r>
              <a:rPr lang="cs-CZ" sz="2000" b="1" dirty="0">
                <a:solidFill>
                  <a:srgbClr val="0070C0"/>
                </a:solidFill>
              </a:rPr>
              <a:t>NY burzy</a:t>
            </a:r>
            <a:r>
              <a:rPr lang="cs-CZ" sz="2000" dirty="0"/>
              <a:t>);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peněžní zásoby </a:t>
            </a:r>
            <a:r>
              <a:rPr lang="cs-CZ" sz="2000" dirty="0"/>
              <a:t>1929-1932 o </a:t>
            </a:r>
            <a:r>
              <a:rPr lang="cs-CZ" sz="2000" b="1" dirty="0"/>
              <a:t>třetinu</a:t>
            </a:r>
            <a:r>
              <a:rPr lang="cs-CZ" sz="2000" dirty="0"/>
              <a:t> (FED), </a:t>
            </a:r>
            <a:r>
              <a:rPr lang="cs-CZ" sz="2000" b="1" dirty="0"/>
              <a:t>pády bank</a:t>
            </a:r>
            <a:r>
              <a:rPr lang="cs-CZ" sz="2000" dirty="0"/>
              <a:t>; 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S-H</a:t>
            </a:r>
            <a:r>
              <a:rPr lang="cs-CZ" sz="2000" b="1" dirty="0"/>
              <a:t> </a:t>
            </a:r>
            <a:r>
              <a:rPr lang="cs-CZ" sz="2000" dirty="0"/>
              <a:t>sazebník </a:t>
            </a:r>
            <a:r>
              <a:rPr lang="cs-CZ" sz="2000" b="1" dirty="0"/>
              <a:t>následován</a:t>
            </a:r>
            <a:r>
              <a:rPr lang="cs-CZ" sz="2000" dirty="0"/>
              <a:t> </a:t>
            </a:r>
            <a:r>
              <a:rPr lang="cs-CZ" sz="2000" b="1" dirty="0"/>
              <a:t>Evropou</a:t>
            </a:r>
            <a:r>
              <a:rPr lang="cs-CZ" sz="2000" dirty="0"/>
              <a:t> – pád </a:t>
            </a:r>
            <a:r>
              <a:rPr lang="cs-CZ" sz="2000" b="1" dirty="0" err="1">
                <a:solidFill>
                  <a:srgbClr val="0070C0"/>
                </a:solidFill>
              </a:rPr>
              <a:t>Creditanstalt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1931</a:t>
            </a:r>
            <a:r>
              <a:rPr lang="cs-CZ" sz="2000" dirty="0"/>
              <a:t>; </a:t>
            </a:r>
            <a:r>
              <a:rPr lang="cs-CZ" sz="2000" b="1" dirty="0"/>
              <a:t>bankrot</a:t>
            </a:r>
            <a:r>
              <a:rPr lang="cs-CZ" sz="2000" dirty="0"/>
              <a:t> US </a:t>
            </a:r>
            <a:r>
              <a:rPr lang="cs-CZ" sz="2000" b="1" dirty="0"/>
              <a:t>farmářů</a:t>
            </a:r>
            <a:r>
              <a:rPr lang="cs-CZ" sz="2000" dirty="0"/>
              <a:t> – </a:t>
            </a:r>
            <a:r>
              <a:rPr lang="cs-CZ" sz="2000" b="1" dirty="0"/>
              <a:t>runy</a:t>
            </a:r>
            <a:r>
              <a:rPr lang="cs-CZ" sz="2000" dirty="0"/>
              <a:t> na banky;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Snížení objemu </a:t>
            </a:r>
            <a:r>
              <a:rPr lang="cs-CZ" sz="2000" b="1" dirty="0"/>
              <a:t>zahraničních </a:t>
            </a:r>
            <a:r>
              <a:rPr lang="cs-CZ" sz="2000" b="1" dirty="0">
                <a:solidFill>
                  <a:srgbClr val="0070C0"/>
                </a:solidFill>
              </a:rPr>
              <a:t>půjček</a:t>
            </a:r>
            <a:r>
              <a:rPr lang="cs-CZ" sz="2000" b="1" dirty="0"/>
              <a:t> </a:t>
            </a:r>
            <a:r>
              <a:rPr lang="cs-CZ" sz="2000" dirty="0"/>
              <a:t>z </a:t>
            </a:r>
            <a:r>
              <a:rPr lang="cs-CZ" sz="2000" b="1" dirty="0"/>
              <a:t>1,5mld 1930 </a:t>
            </a:r>
            <a:r>
              <a:rPr lang="cs-CZ" sz="2000" dirty="0"/>
              <a:t>na </a:t>
            </a:r>
            <a:r>
              <a:rPr lang="cs-CZ" sz="2000" b="1" dirty="0"/>
              <a:t>30mil</a:t>
            </a:r>
            <a:r>
              <a:rPr lang="cs-CZ" sz="2000" dirty="0"/>
              <a:t>. 1931; </a:t>
            </a:r>
            <a:r>
              <a:rPr lang="cs-CZ" sz="2000" b="1" dirty="0"/>
              <a:t>GER</a:t>
            </a:r>
            <a:r>
              <a:rPr lang="cs-CZ" sz="2000" dirty="0"/>
              <a:t> – obrácení toku peněz a </a:t>
            </a:r>
            <a:r>
              <a:rPr lang="cs-CZ" sz="2000" b="1" dirty="0"/>
              <a:t>kolaps</a:t>
            </a:r>
            <a:r>
              <a:rPr lang="cs-CZ" sz="2000" dirty="0"/>
              <a:t> </a:t>
            </a:r>
            <a:r>
              <a:rPr lang="cs-CZ" sz="2000" b="1" dirty="0"/>
              <a:t>bankovního systému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/>
              <a:t>Nevídaná krize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0070C0"/>
                </a:solidFill>
              </a:rPr>
              <a:t>nezaměstnanost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nejvyšší v sektorech s minimálními alternativami (zemědělství, hornictví, dřevo) – </a:t>
            </a:r>
            <a:r>
              <a:rPr lang="cs-CZ" sz="2000" b="1" dirty="0"/>
              <a:t>podpory</a:t>
            </a:r>
            <a:r>
              <a:rPr lang="cs-CZ" sz="2000" dirty="0"/>
              <a:t> jen jako pojištění pro členy odborů – hlad (charita); (Tab.)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Mezinárodní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obchod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spadl na </a:t>
            </a:r>
            <a:r>
              <a:rPr lang="cs-CZ" sz="2000" b="1" dirty="0"/>
              <a:t>třetinu</a:t>
            </a:r>
            <a:r>
              <a:rPr lang="cs-CZ" sz="2000" dirty="0"/>
              <a:t> nominálně a reálně o třetinu;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DCs</a:t>
            </a:r>
            <a:r>
              <a:rPr lang="cs-CZ" sz="2000" dirty="0"/>
              <a:t> – </a:t>
            </a: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/>
              <a:t>poptávky</a:t>
            </a:r>
            <a:r>
              <a:rPr lang="cs-CZ" sz="2000" dirty="0"/>
              <a:t> po </a:t>
            </a:r>
            <a:r>
              <a:rPr lang="cs-CZ" sz="2000" b="1" dirty="0"/>
              <a:t>koloniálním</a:t>
            </a:r>
            <a:r>
              <a:rPr lang="cs-CZ" sz="2000" dirty="0"/>
              <a:t> zboží a </a:t>
            </a:r>
            <a:r>
              <a:rPr lang="cs-CZ" sz="2000" b="1" dirty="0"/>
              <a:t>surovinách</a:t>
            </a:r>
            <a:r>
              <a:rPr lang="cs-CZ" sz="2000" dirty="0"/>
              <a:t> (káva -53%, vlna -72%, hovězí -53% kaučuk -84%, čaj -62%); </a:t>
            </a:r>
            <a:r>
              <a:rPr lang="cs-CZ" sz="2000" b="1" dirty="0"/>
              <a:t>propady exportních příjmů </a:t>
            </a:r>
            <a:r>
              <a:rPr lang="cs-CZ" sz="2000" dirty="0"/>
              <a:t>v </a:t>
            </a:r>
            <a:r>
              <a:rPr lang="cs-CZ" sz="2000" b="1" dirty="0"/>
              <a:t>LATAM</a:t>
            </a:r>
            <a:r>
              <a:rPr lang="cs-CZ" sz="2000" dirty="0"/>
              <a:t> a </a:t>
            </a:r>
            <a:r>
              <a:rPr lang="cs-CZ" sz="2000" b="1" dirty="0"/>
              <a:t>Asii</a:t>
            </a:r>
            <a:r>
              <a:rPr lang="cs-CZ" sz="2000" dirty="0"/>
              <a:t> o 50%, </a:t>
            </a:r>
            <a:r>
              <a:rPr lang="cs-CZ" sz="2000" b="1" dirty="0"/>
              <a:t>Číně</a:t>
            </a:r>
            <a:r>
              <a:rPr lang="cs-CZ" sz="2000" dirty="0"/>
              <a:t> 75%, </a:t>
            </a:r>
            <a:r>
              <a:rPr lang="cs-CZ" sz="2000" b="1" dirty="0"/>
              <a:t>Africe</a:t>
            </a:r>
            <a:r>
              <a:rPr lang="cs-CZ" sz="2000" dirty="0"/>
              <a:t> o 40%; deflace vedla k zvýšení dluhové služby- </a:t>
            </a:r>
            <a:r>
              <a:rPr lang="cs-CZ" sz="2000" b="1" dirty="0"/>
              <a:t>bankroty</a:t>
            </a:r>
            <a:r>
              <a:rPr lang="cs-CZ" sz="2000" dirty="0"/>
              <a:t> (kromě ARG celá LATAM);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dirty="0"/>
              <a:t>Poměr </a:t>
            </a:r>
            <a:r>
              <a:rPr lang="cs-CZ" sz="2000" b="1" dirty="0" err="1">
                <a:solidFill>
                  <a:srgbClr val="0070C0"/>
                </a:solidFill>
              </a:rPr>
              <a:t>exp</a:t>
            </a:r>
            <a:r>
              <a:rPr lang="cs-CZ" sz="2000" b="1" dirty="0">
                <a:solidFill>
                  <a:srgbClr val="0070C0"/>
                </a:solidFill>
              </a:rPr>
              <a:t>/HDP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klesl </a:t>
            </a:r>
            <a:r>
              <a:rPr lang="cs-CZ" sz="2000" b="1" dirty="0"/>
              <a:t>ze 7,9% </a:t>
            </a:r>
            <a:r>
              <a:rPr lang="cs-CZ" sz="2000" dirty="0"/>
              <a:t>1913 na </a:t>
            </a:r>
            <a:r>
              <a:rPr lang="cs-CZ" sz="2000" b="1" dirty="0"/>
              <a:t>5,5%</a:t>
            </a:r>
            <a:r>
              <a:rPr lang="cs-CZ" sz="2000" dirty="0"/>
              <a:t> 1950; pro </a:t>
            </a:r>
            <a:r>
              <a:rPr lang="cs-CZ" sz="2000" b="1" dirty="0"/>
              <a:t>ZE</a:t>
            </a:r>
            <a:r>
              <a:rPr lang="cs-CZ" sz="2000" dirty="0"/>
              <a:t> byl </a:t>
            </a:r>
            <a:r>
              <a:rPr lang="cs-CZ" sz="2000" b="1" dirty="0"/>
              <a:t>8,7% </a:t>
            </a:r>
            <a:r>
              <a:rPr lang="cs-CZ" sz="2000" dirty="0"/>
              <a:t>(1950) nižší než 1913 (14,1%) i 1870 (8,8%);</a:t>
            </a:r>
          </a:p>
        </p:txBody>
      </p:sp>
    </p:spTree>
    <p:extLst>
      <p:ext uri="{BB962C8B-B14F-4D97-AF65-F5344CB8AC3E}">
        <p14:creationId xmlns:p14="http://schemas.microsoft.com/office/powerpoint/2010/main" val="3202042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ie.com/images/noland0298-fig1.gif">
            <a:extLst>
              <a:ext uri="{FF2B5EF4-FFF2-40B4-BE49-F238E27FC236}">
                <a16:creationId xmlns:a16="http://schemas.microsoft.com/office/drawing/2014/main" id="{4FC3B3A8-63C7-4F55-A802-27AA1594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813"/>
            <a:ext cx="5113338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55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359697" y="980729"/>
          <a:ext cx="5544615" cy="55031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1929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Průmyslová produkce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Evropa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Potraviny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Suroviny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Svět 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Světové ceny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Potraviny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Suroviny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Výrobky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5760" y="404664"/>
            <a:ext cx="4613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Světová produkce a ceny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07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991544" y="1772816"/>
          <a:ext cx="7635034" cy="38164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1929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Francie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69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94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Japonsko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142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84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88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Spojené státy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66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3713" y="1029433"/>
            <a:ext cx="5453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Průmyslová výroba</a:t>
            </a:r>
            <a:r>
              <a:rPr lang="cs-CZ" sz="2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xplorepahistory.com/kora/files/1/2/1-2-115F-25-ExplorePAHistory-a0k7o4-a_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16633"/>
            <a:ext cx="8667669" cy="65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8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DE20AE-259D-464D-8765-9644105202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82" y="0"/>
            <a:ext cx="8928978" cy="651863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A8FAB71-CB0A-4BCE-B876-5A330DCC5BCF}"/>
              </a:ext>
            </a:extLst>
          </p:cNvPr>
          <p:cNvSpPr/>
          <p:nvPr/>
        </p:nvSpPr>
        <p:spPr>
          <a:xfrm>
            <a:off x="107511" y="6550223"/>
            <a:ext cx="11976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Tache</a:t>
            </a:r>
            <a:r>
              <a:rPr lang="en-US" sz="1400" i="1" dirty="0"/>
              <a:t> Noire</a:t>
            </a:r>
            <a:r>
              <a:rPr lang="en-US" sz="1400" dirty="0"/>
              <a:t> by Albert </a:t>
            </a:r>
            <a:r>
              <a:rPr lang="en-US" sz="1400" dirty="0" err="1"/>
              <a:t>Bettannier</a:t>
            </a:r>
            <a:r>
              <a:rPr lang="en-US" sz="1400" dirty="0"/>
              <a:t>, painted in 1887 depicting French students being taught about the lost provinces of Alsace-Lorraine, taken by Germany in 1871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4217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>
            <a:extLst>
              <a:ext uri="{FF2B5EF4-FFF2-40B4-BE49-F238E27FC236}">
                <a16:creationId xmlns:a16="http://schemas.microsoft.com/office/drawing/2014/main" id="{63C5309A-8077-47F9-A75E-1B1788BB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1028700"/>
            <a:ext cx="7705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 i="1">
                <a:latin typeface="Calibri" panose="020F0502020204030204" pitchFamily="34" charset="0"/>
              </a:rPr>
              <a:t>Norman Davies (1996)</a:t>
            </a:r>
            <a:r>
              <a:rPr lang="en-US" altLang="cs-CZ" sz="2400">
                <a:latin typeface="Calibri" panose="020F050202020403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“The effects of the Depression were psychological and political as well as purely economic.  Everyone from banker to bellboy was perplexed. The </a:t>
            </a:r>
            <a:r>
              <a:rPr lang="en-US" altLang="cs-CZ" sz="2400" b="1">
                <a:latin typeface="Calibri" panose="020F0502020204030204" pitchFamily="34" charset="0"/>
              </a:rPr>
              <a:t>Great War </a:t>
            </a:r>
            <a:r>
              <a:rPr lang="en-US" altLang="cs-CZ" sz="2400">
                <a:latin typeface="Calibri" panose="020F0502020204030204" pitchFamily="34" charset="0"/>
              </a:rPr>
              <a:t>had brought death and destruction; but it had also brought a purpose to life and full employment. </a:t>
            </a:r>
            <a:r>
              <a:rPr lang="en-US" altLang="cs-CZ" sz="2400" b="1">
                <a:latin typeface="Calibri" panose="020F0502020204030204" pitchFamily="34" charset="0"/>
              </a:rPr>
              <a:t>Peace</a:t>
            </a:r>
            <a:r>
              <a:rPr lang="en-US" altLang="cs-CZ" sz="2400">
                <a:latin typeface="Calibri" panose="020F0502020204030204" pitchFamily="34" charset="0"/>
              </a:rPr>
              <a:t> appeared to bring neither.  There were men who said life amidst the danger and comradeship of the trenches was preferable to life on the dole.”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Rozpad evropského 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koloniálního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278" y="1052736"/>
            <a:ext cx="10972800" cy="54726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/>
              <a:t>Otřes</a:t>
            </a:r>
            <a:r>
              <a:rPr lang="cs-CZ" sz="2000" dirty="0"/>
              <a:t> </a:t>
            </a:r>
            <a:r>
              <a:rPr lang="cs-CZ" sz="2000" b="1" dirty="0"/>
              <a:t>důvěry</a:t>
            </a:r>
            <a:r>
              <a:rPr lang="cs-CZ" sz="2000" dirty="0"/>
              <a:t> v mezinárodní hospodářský systém – </a:t>
            </a:r>
            <a:r>
              <a:rPr lang="cs-CZ" sz="2000" b="1" dirty="0"/>
              <a:t>oslabení liberálních skupin</a:t>
            </a:r>
            <a:r>
              <a:rPr lang="cs-CZ" sz="20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vytvoření</a:t>
            </a:r>
            <a:r>
              <a:rPr lang="cs-CZ" sz="1800" dirty="0"/>
              <a:t> </a:t>
            </a:r>
            <a:r>
              <a:rPr lang="cs-CZ" sz="1800" b="1" dirty="0"/>
              <a:t>bloků</a:t>
            </a:r>
            <a:r>
              <a:rPr lang="cs-CZ" sz="1800" dirty="0"/>
              <a:t> (Imperiální systém preferencí GB; Itálie – Etiopie; GER – SVE; JAP – Asie);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SSSR</a:t>
            </a:r>
            <a:r>
              <a:rPr lang="cs-CZ" sz="1800" dirty="0"/>
              <a:t> </a:t>
            </a:r>
            <a:r>
              <a:rPr lang="cs-CZ" sz="1800" b="1" dirty="0"/>
              <a:t>nepřátelský</a:t>
            </a:r>
            <a:r>
              <a:rPr lang="cs-CZ" sz="1800" dirty="0"/>
              <a:t> a </a:t>
            </a:r>
            <a:r>
              <a:rPr lang="cs-CZ" sz="1800" b="1" dirty="0"/>
              <a:t>nespolupracuje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GER</a:t>
            </a:r>
            <a:r>
              <a:rPr lang="cs-CZ" sz="1800" dirty="0"/>
              <a:t> 1933 </a:t>
            </a:r>
            <a:r>
              <a:rPr lang="cs-CZ" sz="1800" b="1" dirty="0" err="1"/>
              <a:t>A.Hitler</a:t>
            </a:r>
            <a:r>
              <a:rPr lang="cs-CZ" sz="1800" dirty="0"/>
              <a:t> – posun k </a:t>
            </a:r>
            <a:r>
              <a:rPr lang="cs-CZ" sz="1800" b="1" dirty="0"/>
              <a:t>autarkii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JAP</a:t>
            </a:r>
            <a:r>
              <a:rPr lang="cs-CZ" sz="1800" dirty="0"/>
              <a:t> se transformuje v </a:t>
            </a:r>
            <a:r>
              <a:rPr lang="cs-CZ" sz="1800" b="1" dirty="0"/>
              <a:t>militaristický</a:t>
            </a:r>
            <a:r>
              <a:rPr lang="cs-CZ" sz="1800" dirty="0"/>
              <a:t> </a:t>
            </a:r>
            <a:r>
              <a:rPr lang="cs-CZ" sz="1800" b="1" dirty="0"/>
              <a:t>režim</a:t>
            </a:r>
            <a:r>
              <a:rPr lang="cs-CZ" sz="1800" dirty="0"/>
              <a:t> orientovaný na budování </a:t>
            </a:r>
            <a:r>
              <a:rPr lang="cs-CZ" sz="1800" b="1" dirty="0"/>
              <a:t>impéria</a:t>
            </a:r>
            <a:r>
              <a:rPr lang="cs-CZ" sz="1800" dirty="0"/>
              <a:t> (populace z 34,4mil 1870 na 72,4 mil 1939; restrikce na dovoz do US a GB, invaze do Mandžu 1931);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05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/>
              <a:t>DCs</a:t>
            </a:r>
            <a:r>
              <a:rPr lang="cs-CZ" sz="2000" dirty="0"/>
              <a:t> </a:t>
            </a:r>
            <a:r>
              <a:rPr lang="cs-CZ" sz="2000" b="1" dirty="0"/>
              <a:t>zasaženy</a:t>
            </a:r>
            <a:r>
              <a:rPr lang="cs-CZ" sz="2000" dirty="0"/>
              <a:t> </a:t>
            </a:r>
            <a:r>
              <a:rPr lang="cs-CZ" sz="2000" b="1" dirty="0"/>
              <a:t>stejně</a:t>
            </a:r>
            <a:r>
              <a:rPr lang="cs-CZ" sz="2000" dirty="0"/>
              <a:t> jako AIC, ale </a:t>
            </a:r>
            <a:r>
              <a:rPr lang="cs-CZ" sz="2000" b="1" dirty="0"/>
              <a:t>rychlejší zotavení </a:t>
            </a:r>
            <a:r>
              <a:rPr lang="cs-CZ" sz="2000" dirty="0"/>
              <a:t>– </a:t>
            </a:r>
            <a:r>
              <a:rPr lang="cs-CZ" sz="2000" b="1" dirty="0"/>
              <a:t>nekooperativní</a:t>
            </a:r>
            <a:r>
              <a:rPr lang="cs-CZ" sz="2000" dirty="0"/>
              <a:t> strategie: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bankroty zemí LATAM v situaci poklesu FDI + změny priorit na INDU;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 err="1"/>
              <a:t>DCs</a:t>
            </a:r>
            <a:r>
              <a:rPr lang="cs-CZ" sz="1800" dirty="0"/>
              <a:t> </a:t>
            </a:r>
            <a:r>
              <a:rPr lang="cs-CZ" sz="1800" b="1" dirty="0"/>
              <a:t>posílily</a:t>
            </a:r>
            <a:r>
              <a:rPr lang="cs-CZ" sz="1800" dirty="0"/>
              <a:t> svou </a:t>
            </a:r>
            <a:r>
              <a:rPr lang="cs-CZ" sz="1800" b="1" dirty="0"/>
              <a:t>pozici</a:t>
            </a:r>
            <a:r>
              <a:rPr lang="cs-CZ" sz="1800" dirty="0"/>
              <a:t> – </a:t>
            </a:r>
            <a:r>
              <a:rPr lang="cs-CZ" sz="1800" b="1" dirty="0"/>
              <a:t>LATAM</a:t>
            </a:r>
            <a:r>
              <a:rPr lang="cs-CZ" sz="1800" dirty="0"/>
              <a:t> zvýšila podíl na světovém exportu z 8,3 na 10,2% (1928-1937), </a:t>
            </a:r>
            <a:r>
              <a:rPr lang="cs-CZ" sz="1800" b="1" dirty="0"/>
              <a:t>AFR</a:t>
            </a:r>
            <a:r>
              <a:rPr lang="cs-CZ" sz="1800" dirty="0"/>
              <a:t> z 3,7 na 5,3% a </a:t>
            </a:r>
            <a:r>
              <a:rPr lang="cs-CZ" sz="1800" b="1" dirty="0"/>
              <a:t>Asie</a:t>
            </a:r>
            <a:r>
              <a:rPr lang="cs-CZ" sz="1800" dirty="0"/>
              <a:t> z 11,8 na 16,9%;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kde </a:t>
            </a:r>
            <a:r>
              <a:rPr lang="cs-CZ" sz="1800" b="1" dirty="0"/>
              <a:t>imperiální</a:t>
            </a:r>
            <a:r>
              <a:rPr lang="cs-CZ" sz="1800" dirty="0"/>
              <a:t> </a:t>
            </a:r>
            <a:r>
              <a:rPr lang="cs-CZ" sz="1800" b="1" dirty="0"/>
              <a:t>správa</a:t>
            </a:r>
            <a:r>
              <a:rPr lang="cs-CZ" sz="1800" dirty="0"/>
              <a:t> </a:t>
            </a:r>
            <a:r>
              <a:rPr lang="cs-CZ" sz="1800" b="1" dirty="0"/>
              <a:t>bránila</a:t>
            </a:r>
            <a:r>
              <a:rPr lang="cs-CZ" sz="1800" dirty="0"/>
              <a:t> přesunu od cash-</a:t>
            </a:r>
            <a:r>
              <a:rPr lang="cs-CZ" sz="1800" dirty="0" err="1"/>
              <a:t>crops</a:t>
            </a:r>
            <a:r>
              <a:rPr lang="cs-CZ" sz="1800" dirty="0"/>
              <a:t> k potravinám (propad cen komodit) – </a:t>
            </a:r>
            <a:r>
              <a:rPr lang="cs-CZ" sz="1800" b="1" dirty="0"/>
              <a:t>hladomory</a:t>
            </a:r>
            <a:r>
              <a:rPr lang="cs-CZ" sz="1800" dirty="0"/>
              <a:t> a </a:t>
            </a:r>
            <a:r>
              <a:rPr lang="cs-CZ" sz="1800" b="1" dirty="0"/>
              <a:t>bouře</a:t>
            </a:r>
            <a:r>
              <a:rPr lang="cs-CZ" sz="1800" dirty="0"/>
              <a:t> (Jáva, Barma, Vietnam, Nigérie, Togo, Kongo – nucená práce);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v </a:t>
            </a:r>
            <a:r>
              <a:rPr lang="cs-CZ" sz="1800" b="1" dirty="0"/>
              <a:t>Indii</a:t>
            </a:r>
            <a:r>
              <a:rPr lang="cs-CZ" sz="1800" dirty="0"/>
              <a:t> deflační politiky GB – Indický národní kongres vítězí 1937;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blízký východ </a:t>
            </a:r>
            <a:r>
              <a:rPr lang="cs-CZ" sz="1800" dirty="0"/>
              <a:t>– GB a FRA rozehrávají arabský nacionalizmus proti Turkům (</a:t>
            </a:r>
            <a:r>
              <a:rPr lang="cs-CZ" sz="1800" dirty="0" err="1"/>
              <a:t>osmani</a:t>
            </a:r>
            <a:r>
              <a:rPr lang="cs-CZ" sz="1800" dirty="0"/>
              <a:t>) – muslimský odpor proti kolonializmu a příklon k SSSR;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780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DB15CF-6DD4-4313-BE94-2CF69A4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1785" y="476672"/>
            <a:ext cx="3873911" cy="624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4321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0/BoxerSoldiers.jpg">
            <a:extLst>
              <a:ext uri="{FF2B5EF4-FFF2-40B4-BE49-F238E27FC236}">
                <a16:creationId xmlns:a16="http://schemas.microsoft.com/office/drawing/2014/main" id="{A3E1A47F-63B3-4731-AACF-D5F21355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9" y="458784"/>
            <a:ext cx="5002468" cy="59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6/Qing_Imperial_Army.jpg">
            <a:extLst>
              <a:ext uri="{FF2B5EF4-FFF2-40B4-BE49-F238E27FC236}">
                <a16:creationId xmlns:a16="http://schemas.microsoft.com/office/drawing/2014/main" id="{EE2B1B0F-A746-4D36-8E7B-4C73B25F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45" y="147699"/>
            <a:ext cx="4286669" cy="28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ops of the Eight-Nation Alliance (except Russia) that fought against the Boxer Rebellion in China, 1900. From the left Britain, United States, Australia, India, Germany, France, Austria-Hungary, Italy, Japan. (49652330563).jpg">
            <a:extLst>
              <a:ext uri="{FF2B5EF4-FFF2-40B4-BE49-F238E27FC236}">
                <a16:creationId xmlns:a16="http://schemas.microsoft.com/office/drawing/2014/main" id="{0446EC2A-6888-4366-8962-5C8B8ECF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79" y="3148552"/>
            <a:ext cx="5940864" cy="36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90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8F029F-9E04-4341-BE48-669F665A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66" y="401792"/>
            <a:ext cx="10996406" cy="6319519"/>
          </a:xfrm>
        </p:spPr>
        <p:txBody>
          <a:bodyPr>
            <a:normAutofit lnSpcReduction="10000"/>
          </a:bodyPr>
          <a:lstStyle/>
          <a:p>
            <a:pPr lvl="0"/>
            <a:r>
              <a:rPr lang="cs-CZ" sz="1600" dirty="0" smtClean="0"/>
              <a:t>První </a:t>
            </a:r>
            <a:r>
              <a:rPr lang="cs-CZ" sz="1600" b="1" dirty="0">
                <a:solidFill>
                  <a:srgbClr val="FF0000"/>
                </a:solidFill>
              </a:rPr>
              <a:t>opiová válka </a:t>
            </a:r>
            <a:r>
              <a:rPr lang="cs-CZ" sz="1600" dirty="0"/>
              <a:t>(1840) vedla k </a:t>
            </a:r>
            <a:r>
              <a:rPr lang="cs-CZ" sz="1600" b="1" dirty="0"/>
              <a:t>Nankingské smlouvě </a:t>
            </a:r>
            <a:r>
              <a:rPr lang="cs-CZ" sz="1600" dirty="0"/>
              <a:t>(1842); následné vojenské porážky a </a:t>
            </a:r>
            <a:r>
              <a:rPr lang="cs-CZ" sz="1600" b="1" dirty="0"/>
              <a:t>nerovné smlouvy</a:t>
            </a:r>
            <a:r>
              <a:rPr lang="cs-CZ" sz="1600" dirty="0"/>
              <a:t>;</a:t>
            </a:r>
            <a:endParaRPr lang="cs-CZ" sz="1600" dirty="0"/>
          </a:p>
          <a:p>
            <a:pPr lvl="0"/>
            <a:r>
              <a:rPr lang="cs-CZ" sz="1600" b="1" dirty="0" err="1" smtClean="0">
                <a:solidFill>
                  <a:srgbClr val="FF0000"/>
                </a:solidFill>
              </a:rPr>
              <a:t>Tchajpchingské</a:t>
            </a:r>
            <a:r>
              <a:rPr lang="cs-CZ" sz="1600" b="1" dirty="0" smtClean="0">
                <a:solidFill>
                  <a:srgbClr val="FF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povstání </a:t>
            </a:r>
            <a:r>
              <a:rPr lang="cs-CZ" sz="1600" dirty="0"/>
              <a:t>(1851-1864) - </a:t>
            </a:r>
            <a:r>
              <a:rPr lang="cs-CZ" sz="1600" b="1" dirty="0"/>
              <a:t>křesťanské</a:t>
            </a:r>
            <a:r>
              <a:rPr lang="cs-CZ" sz="1600" dirty="0"/>
              <a:t> náboženské hnutí (</a:t>
            </a:r>
            <a:r>
              <a:rPr lang="cs-CZ" sz="1600" dirty="0" err="1"/>
              <a:t>Hong</a:t>
            </a:r>
            <a:r>
              <a:rPr lang="cs-CZ" sz="1600" dirty="0"/>
              <a:t> </a:t>
            </a:r>
            <a:r>
              <a:rPr lang="cs-CZ" sz="1600" dirty="0" err="1"/>
              <a:t>Xiuquan</a:t>
            </a:r>
            <a:r>
              <a:rPr lang="cs-CZ" sz="1600" dirty="0"/>
              <a:t>) na jihu </a:t>
            </a:r>
            <a:r>
              <a:rPr lang="cs-CZ" sz="1600" b="1" dirty="0" err="1"/>
              <a:t>Tchajpchingského</a:t>
            </a:r>
            <a:r>
              <a:rPr lang="cs-CZ" sz="1600" b="1" dirty="0"/>
              <a:t> nebeského království</a:t>
            </a:r>
            <a:r>
              <a:rPr lang="cs-CZ" sz="1600" dirty="0"/>
              <a:t>; dvůr pověřil </a:t>
            </a:r>
            <a:r>
              <a:rPr lang="cs-CZ" sz="1600" dirty="0" err="1"/>
              <a:t>chanského</a:t>
            </a:r>
            <a:r>
              <a:rPr lang="cs-CZ" sz="1600" dirty="0"/>
              <a:t> úředníka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Guofana</a:t>
            </a:r>
            <a:r>
              <a:rPr lang="cs-CZ" sz="1600" dirty="0"/>
              <a:t>, aby shromáždil </a:t>
            </a:r>
            <a:r>
              <a:rPr lang="cs-CZ" sz="1600" b="1" dirty="0"/>
              <a:t>místní armády</a:t>
            </a:r>
            <a:r>
              <a:rPr lang="cs-CZ" sz="1600" dirty="0"/>
              <a:t>; třetí </a:t>
            </a:r>
            <a:r>
              <a:rPr lang="cs-CZ" sz="1600" b="1" dirty="0"/>
              <a:t>bitva u </a:t>
            </a:r>
            <a:r>
              <a:rPr lang="cs-CZ" sz="1600" b="1" dirty="0" err="1"/>
              <a:t>Nankingu</a:t>
            </a:r>
            <a:r>
              <a:rPr lang="cs-CZ" sz="1600" b="1" dirty="0"/>
              <a:t> </a:t>
            </a:r>
            <a:r>
              <a:rPr lang="cs-CZ" sz="1600" dirty="0"/>
              <a:t>v roce 1864; (10 mil. bojovníků; počet obětí asi 20 mil.);</a:t>
            </a:r>
            <a:endParaRPr lang="cs-CZ" sz="1600" dirty="0"/>
          </a:p>
          <a:p>
            <a:pPr lvl="0"/>
            <a:r>
              <a:rPr lang="cs-CZ" sz="1600" dirty="0" smtClean="0"/>
              <a:t>Občanské </a:t>
            </a:r>
            <a:r>
              <a:rPr lang="cs-CZ" sz="1600" b="1" dirty="0" smtClean="0"/>
              <a:t>nepokoje</a:t>
            </a:r>
            <a:r>
              <a:rPr lang="cs-CZ" sz="1600" dirty="0" smtClean="0"/>
              <a:t>: </a:t>
            </a:r>
            <a:r>
              <a:rPr lang="en-US" sz="1600" b="1" dirty="0" err="1"/>
              <a:t>Punti</a:t>
            </a:r>
            <a:r>
              <a:rPr lang="en-US" sz="1600" b="1" dirty="0"/>
              <a:t>–Hakka </a:t>
            </a:r>
            <a:r>
              <a:rPr lang="en-US" sz="1600" dirty="0"/>
              <a:t>Clan Wars </a:t>
            </a:r>
            <a:r>
              <a:rPr lang="cs-CZ" sz="1600" dirty="0" smtClean="0"/>
              <a:t>(</a:t>
            </a:r>
            <a:r>
              <a:rPr lang="cs-CZ" sz="1600" dirty="0"/>
              <a:t>jih, Kanton, 1 mil.), povstání </a:t>
            </a:r>
            <a:r>
              <a:rPr lang="cs-CZ" sz="1600" b="1" dirty="0" err="1"/>
              <a:t>Nian</a:t>
            </a:r>
            <a:r>
              <a:rPr lang="cs-CZ" sz="1600" dirty="0"/>
              <a:t> (sever, </a:t>
            </a:r>
            <a:r>
              <a:rPr lang="cs-CZ" sz="1600" dirty="0" smtClean="0"/>
              <a:t>„Zabít bohaté“ </a:t>
            </a:r>
            <a:r>
              <a:rPr lang="cs-CZ" sz="1600" dirty="0"/>
              <a:t>- proti </a:t>
            </a:r>
            <a:r>
              <a:rPr lang="cs-CZ" sz="1600" dirty="0" err="1"/>
              <a:t>Čchingům</a:t>
            </a:r>
            <a:r>
              <a:rPr lang="cs-CZ" sz="1600" dirty="0"/>
              <a:t>), povstání </a:t>
            </a:r>
            <a:r>
              <a:rPr lang="cs-CZ" sz="1600" b="1" dirty="0" err="1"/>
              <a:t>Dungan</a:t>
            </a:r>
            <a:r>
              <a:rPr lang="cs-CZ" sz="1600" dirty="0"/>
              <a:t> (muslimové - západ) a povstání </a:t>
            </a:r>
            <a:r>
              <a:rPr lang="cs-CZ" sz="1600" b="1" dirty="0" err="1"/>
              <a:t>Panthay</a:t>
            </a:r>
            <a:r>
              <a:rPr lang="cs-CZ" sz="1600" dirty="0"/>
              <a:t> (muslimové, jihozápad, 1,5 mil.) - vážně oslabily centrální císařskou moc (nikdy se nepodařilo obnovit silnou centrální armádu);</a:t>
            </a:r>
            <a:endParaRPr lang="cs-CZ" sz="1600" dirty="0" smtClean="0"/>
          </a:p>
          <a:p>
            <a:pPr lvl="0"/>
            <a:r>
              <a:rPr lang="cs-CZ" sz="1600" dirty="0" smtClean="0"/>
              <a:t>Dynastie </a:t>
            </a:r>
            <a:r>
              <a:rPr lang="cs-CZ" sz="1600" dirty="0"/>
              <a:t>se vzpamatovala za </a:t>
            </a:r>
            <a:r>
              <a:rPr lang="cs-CZ" sz="1600" b="1" dirty="0" err="1"/>
              <a:t>Tongzhiho</a:t>
            </a:r>
            <a:r>
              <a:rPr lang="cs-CZ" sz="1600" b="1" dirty="0"/>
              <a:t> restaurace </a:t>
            </a:r>
            <a:r>
              <a:rPr lang="cs-CZ" sz="1600" dirty="0"/>
              <a:t>(1860-1872), kterou vedli mandžuští reformátoři a </a:t>
            </a:r>
            <a:r>
              <a:rPr lang="cs-CZ" sz="1600" dirty="0" err="1"/>
              <a:t>chanští</a:t>
            </a:r>
            <a:r>
              <a:rPr lang="cs-CZ" sz="1600" dirty="0"/>
              <a:t> úředníci jako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</a:t>
            </a:r>
            <a:r>
              <a:rPr lang="cs-CZ" sz="1600" dirty="0"/>
              <a:t>; Hnutí za </a:t>
            </a:r>
            <a:r>
              <a:rPr lang="cs-CZ" sz="1600" b="1" dirty="0" err="1">
                <a:solidFill>
                  <a:srgbClr val="0070C0"/>
                </a:solidFill>
              </a:rPr>
              <a:t>sebeposílení</a:t>
            </a:r>
            <a:r>
              <a:rPr lang="cs-CZ" sz="1600" dirty="0"/>
              <a:t> provedlo institucionální reformy, dovezlo </a:t>
            </a:r>
            <a:r>
              <a:rPr lang="cs-CZ" sz="1600" b="1" dirty="0"/>
              <a:t>západní</a:t>
            </a:r>
            <a:r>
              <a:rPr lang="cs-CZ" sz="1600" dirty="0"/>
              <a:t> </a:t>
            </a:r>
            <a:r>
              <a:rPr lang="cs-CZ" sz="1600" dirty="0" smtClean="0"/>
              <a:t>průmysl a  </a:t>
            </a:r>
            <a:r>
              <a:rPr lang="cs-CZ" sz="1600" b="1" dirty="0" smtClean="0"/>
              <a:t>technologie</a:t>
            </a:r>
            <a:r>
              <a:rPr lang="cs-CZ" sz="1600" dirty="0" smtClean="0"/>
              <a:t> </a:t>
            </a:r>
            <a:r>
              <a:rPr lang="cs-CZ" sz="1600" dirty="0"/>
              <a:t>a kladlo důraz na posílení </a:t>
            </a:r>
            <a:r>
              <a:rPr lang="cs-CZ" sz="1600" b="1" dirty="0"/>
              <a:t>armády</a:t>
            </a:r>
            <a:r>
              <a:rPr lang="cs-CZ" sz="1600" dirty="0"/>
              <a:t>. </a:t>
            </a:r>
            <a:endParaRPr lang="cs-CZ" sz="1600" dirty="0"/>
          </a:p>
          <a:p>
            <a:pPr lvl="0"/>
            <a:r>
              <a:rPr lang="cs-CZ" sz="1600" b="1" dirty="0" smtClean="0"/>
              <a:t>Porážka</a:t>
            </a:r>
            <a:r>
              <a:rPr lang="cs-CZ" sz="1600" dirty="0" smtClean="0"/>
              <a:t> </a:t>
            </a:r>
            <a:r>
              <a:rPr lang="cs-CZ" sz="1600" dirty="0"/>
              <a:t>modernizovaného loďstva v </a:t>
            </a:r>
            <a:r>
              <a:rPr lang="cs-CZ" sz="1600" b="1" dirty="0">
                <a:solidFill>
                  <a:srgbClr val="FF0000"/>
                </a:solidFill>
              </a:rPr>
              <a:t>první čínsko-japonské </a:t>
            </a:r>
            <a:r>
              <a:rPr lang="cs-CZ" sz="1600" dirty="0"/>
              <a:t>válce (1894-1895); </a:t>
            </a:r>
            <a:r>
              <a:rPr lang="cs-CZ" sz="1600" b="1" dirty="0"/>
              <a:t>Korea</a:t>
            </a:r>
            <a:r>
              <a:rPr lang="cs-CZ" sz="1600" dirty="0"/>
              <a:t> (tributární stát) </a:t>
            </a:r>
            <a:r>
              <a:rPr lang="cs-CZ" sz="1600" dirty="0" smtClean="0"/>
              <a:t>ztracena ve prospěch Japonska, </a:t>
            </a:r>
            <a:r>
              <a:rPr lang="cs-CZ" sz="1600" dirty="0"/>
              <a:t>T</a:t>
            </a:r>
            <a:r>
              <a:rPr lang="cs-CZ" sz="1600" b="1" dirty="0"/>
              <a:t>chaj-wan</a:t>
            </a:r>
            <a:r>
              <a:rPr lang="cs-CZ" sz="1600" dirty="0"/>
              <a:t> se oddělil; vznik </a:t>
            </a:r>
            <a:r>
              <a:rPr lang="cs-CZ" sz="1600" b="1" dirty="0">
                <a:solidFill>
                  <a:srgbClr val="0070C0"/>
                </a:solidFill>
              </a:rPr>
              <a:t>Nové armády</a:t>
            </a:r>
            <a:r>
              <a:rPr lang="cs-CZ" sz="1600" dirty="0"/>
              <a:t>. </a:t>
            </a:r>
            <a:endParaRPr lang="cs-CZ" sz="1600" dirty="0"/>
          </a:p>
          <a:p>
            <a:pPr lvl="0"/>
            <a:r>
              <a:rPr lang="cs-CZ" sz="1600" dirty="0"/>
              <a:t>R</a:t>
            </a:r>
            <a:r>
              <a:rPr lang="en-US" sz="1600" dirty="0" err="1"/>
              <a:t>eform</a:t>
            </a:r>
            <a:r>
              <a:rPr lang="en-US" sz="1600" dirty="0"/>
              <a:t> effort, the </a:t>
            </a:r>
            <a:r>
              <a:rPr lang="en-US" sz="1600" b="1" dirty="0">
                <a:solidFill>
                  <a:srgbClr val="0070C0"/>
                </a:solidFill>
              </a:rPr>
              <a:t>Hundred Days' Reform</a:t>
            </a:r>
            <a:r>
              <a:rPr lang="en-US" sz="1600" dirty="0"/>
              <a:t> (1898). </a:t>
            </a:r>
            <a:r>
              <a:rPr lang="en-US" sz="1600" b="1" dirty="0"/>
              <a:t>Empress</a:t>
            </a:r>
            <a:r>
              <a:rPr lang="en-US" sz="1600" dirty="0"/>
              <a:t> Dowager </a:t>
            </a:r>
            <a:r>
              <a:rPr lang="en-US" sz="1600" dirty="0" err="1"/>
              <a:t>Cixi</a:t>
            </a:r>
            <a:r>
              <a:rPr lang="en-US" sz="1600" dirty="0"/>
              <a:t> suppressed it.</a:t>
            </a:r>
            <a:endParaRPr lang="cs-CZ" sz="1600" dirty="0"/>
          </a:p>
          <a:p>
            <a:pPr lvl="0"/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0070C0"/>
                </a:solidFill>
              </a:rPr>
              <a:t>Stodenní </a:t>
            </a:r>
            <a:r>
              <a:rPr lang="cs-CZ" sz="1600" dirty="0">
                <a:solidFill>
                  <a:srgbClr val="0070C0"/>
                </a:solidFill>
              </a:rPr>
              <a:t>reforma </a:t>
            </a:r>
            <a:r>
              <a:rPr lang="cs-CZ" sz="1600" dirty="0"/>
              <a:t>(1898). </a:t>
            </a:r>
            <a:r>
              <a:rPr lang="cs-CZ" sz="1600" b="1" dirty="0"/>
              <a:t>Císařovna</a:t>
            </a:r>
            <a:r>
              <a:rPr lang="cs-CZ" sz="1600" dirty="0"/>
              <a:t> vdova </a:t>
            </a:r>
            <a:r>
              <a:rPr lang="cs-CZ" sz="1600" dirty="0" err="1"/>
              <a:t>Cixi</a:t>
            </a:r>
            <a:r>
              <a:rPr lang="cs-CZ" sz="1600" dirty="0"/>
              <a:t> ji </a:t>
            </a:r>
            <a:r>
              <a:rPr lang="cs-CZ" sz="1600" b="1" dirty="0"/>
              <a:t>potlačila</a:t>
            </a:r>
            <a:r>
              <a:rPr lang="cs-CZ" sz="1600" dirty="0"/>
              <a:t>.</a:t>
            </a:r>
          </a:p>
          <a:p>
            <a:pPr lvl="0"/>
            <a:r>
              <a:rPr lang="cs-CZ" sz="1600" dirty="0" smtClean="0"/>
              <a:t>1900</a:t>
            </a:r>
            <a:r>
              <a:rPr lang="cs-CZ" sz="1600" dirty="0"/>
              <a:t>, </a:t>
            </a:r>
            <a:r>
              <a:rPr lang="cs-CZ" sz="1600" b="1" dirty="0" smtClean="0">
                <a:solidFill>
                  <a:srgbClr val="FF0000"/>
                </a:solidFill>
              </a:rPr>
              <a:t>Boxerské povstání </a:t>
            </a:r>
            <a:r>
              <a:rPr lang="cs-CZ" sz="1600" dirty="0" smtClean="0"/>
              <a:t>proti </a:t>
            </a:r>
            <a:r>
              <a:rPr lang="cs-CZ" sz="1600" b="1" dirty="0"/>
              <a:t>zahraničnímu</a:t>
            </a:r>
            <a:r>
              <a:rPr lang="cs-CZ" sz="1600" dirty="0"/>
              <a:t> </a:t>
            </a:r>
            <a:r>
              <a:rPr lang="cs-CZ" sz="1600" b="1" dirty="0"/>
              <a:t>vlivu</a:t>
            </a:r>
            <a:r>
              <a:rPr lang="cs-CZ" sz="1600" dirty="0"/>
              <a:t> a vraždění křesťanů a cizinců; </a:t>
            </a:r>
            <a:r>
              <a:rPr lang="cs-CZ" sz="1600" dirty="0" smtClean="0"/>
              <a:t>vstoupili </a:t>
            </a:r>
            <a:r>
              <a:rPr lang="cs-CZ" sz="1600" dirty="0"/>
              <a:t>do Pekingu, vláda nařídila cizincům odejít, </a:t>
            </a:r>
            <a:r>
              <a:rPr lang="cs-CZ" sz="1600" dirty="0" smtClean="0"/>
              <a:t>obleženi…;</a:t>
            </a:r>
            <a:endParaRPr lang="cs-CZ" sz="1600" dirty="0"/>
          </a:p>
          <a:p>
            <a:pPr lvl="0"/>
            <a:r>
              <a:rPr lang="cs-CZ" sz="1600" dirty="0" smtClean="0">
                <a:solidFill>
                  <a:srgbClr val="FF0000"/>
                </a:solidFill>
              </a:rPr>
              <a:t>Aliance </a:t>
            </a:r>
            <a:r>
              <a:rPr lang="cs-CZ" sz="1600" dirty="0">
                <a:solidFill>
                  <a:srgbClr val="FF0000"/>
                </a:solidFill>
              </a:rPr>
              <a:t>osmi národů </a:t>
            </a:r>
            <a:r>
              <a:rPr lang="cs-CZ" sz="1600" dirty="0"/>
              <a:t>vyslala </a:t>
            </a:r>
            <a:r>
              <a:rPr lang="cs-CZ" sz="1600" b="1" dirty="0" err="1"/>
              <a:t>Seymourovu</a:t>
            </a:r>
            <a:r>
              <a:rPr lang="cs-CZ" sz="1600" dirty="0"/>
              <a:t> </a:t>
            </a:r>
            <a:r>
              <a:rPr lang="cs-CZ" sz="1600" b="1" dirty="0"/>
              <a:t>expedici</a:t>
            </a:r>
            <a:r>
              <a:rPr lang="cs-CZ" sz="1600" dirty="0"/>
              <a:t> složenou z Japonců, Rusů, Britů, Italů, Němců, Francouzů, Američanů a Rakušanů, aby uvolnila obklíčení, ale byla nucena ustoupit</a:t>
            </a:r>
            <a:r>
              <a:rPr lang="cs-CZ" sz="1600" dirty="0" smtClean="0"/>
              <a:t>; Boxeři začlenění do imperiální armády -&gt; </a:t>
            </a:r>
            <a:r>
              <a:rPr lang="cs-CZ" sz="1600" b="1" dirty="0" err="1" smtClean="0"/>
              <a:t>Gaseleeho</a:t>
            </a:r>
            <a:r>
              <a:rPr lang="cs-CZ" sz="1600" b="1" dirty="0" smtClean="0"/>
              <a:t> expedice </a:t>
            </a:r>
            <a:r>
              <a:rPr lang="cs-CZ" sz="1600" dirty="0" smtClean="0"/>
              <a:t>– </a:t>
            </a:r>
            <a:r>
              <a:rPr lang="cs-CZ" sz="1600" dirty="0" err="1" smtClean="0"/>
              <a:t>obsazneí</a:t>
            </a:r>
            <a:r>
              <a:rPr lang="cs-CZ" sz="1600" dirty="0" smtClean="0"/>
              <a:t> Pekingu, </a:t>
            </a:r>
            <a:r>
              <a:rPr lang="cs-CZ" sz="1600" b="1" dirty="0" smtClean="0"/>
              <a:t>Císařovna evakuována</a:t>
            </a:r>
            <a:r>
              <a:rPr lang="cs-CZ" sz="1600" dirty="0" smtClean="0"/>
              <a:t>… </a:t>
            </a:r>
            <a:endParaRPr lang="cs-CZ" sz="1600" dirty="0"/>
          </a:p>
          <a:p>
            <a:pPr lvl="0"/>
            <a:r>
              <a:rPr lang="cs-CZ" sz="1600" dirty="0" smtClean="0">
                <a:solidFill>
                  <a:srgbClr val="FF0000"/>
                </a:solidFill>
              </a:rPr>
              <a:t>Boxerský </a:t>
            </a:r>
            <a:r>
              <a:rPr lang="cs-CZ" sz="1600" dirty="0">
                <a:solidFill>
                  <a:srgbClr val="FF0000"/>
                </a:solidFill>
              </a:rPr>
              <a:t>protokol </a:t>
            </a:r>
            <a:r>
              <a:rPr lang="cs-CZ" sz="1600" dirty="0"/>
              <a:t>ukončil </a:t>
            </a:r>
            <a:r>
              <a:rPr lang="cs-CZ" sz="1600" dirty="0" smtClean="0"/>
              <a:t>válku, rozšíření západního vlivu, neomezený </a:t>
            </a:r>
            <a:r>
              <a:rPr lang="cs-CZ" sz="1600" b="1" dirty="0" smtClean="0"/>
              <a:t>obchod</a:t>
            </a:r>
            <a:r>
              <a:rPr lang="cs-CZ" sz="1600" dirty="0" smtClean="0"/>
              <a:t>, obrovské </a:t>
            </a:r>
            <a:r>
              <a:rPr lang="cs-CZ" sz="1600" b="1" dirty="0"/>
              <a:t>odškodnění</a:t>
            </a:r>
            <a:r>
              <a:rPr lang="cs-CZ" sz="1600" dirty="0"/>
              <a:t>;</a:t>
            </a:r>
            <a:endParaRPr lang="cs-CZ" sz="1600" dirty="0"/>
          </a:p>
          <a:p>
            <a:pPr lvl="0"/>
            <a:r>
              <a:rPr lang="en-US" sz="1600" dirty="0" err="1"/>
              <a:t>Čchingský</a:t>
            </a:r>
            <a:r>
              <a:rPr lang="en-US" sz="1600" dirty="0"/>
              <a:t> </a:t>
            </a:r>
            <a:r>
              <a:rPr lang="en-US" sz="1600" dirty="0" err="1"/>
              <a:t>dvůr</a:t>
            </a:r>
            <a:r>
              <a:rPr lang="en-US" sz="1600" dirty="0"/>
              <a:t> </a:t>
            </a:r>
            <a:r>
              <a:rPr lang="en-US" sz="1600" dirty="0" err="1"/>
              <a:t>zavedl</a:t>
            </a:r>
            <a:r>
              <a:rPr lang="en-US" sz="1600" dirty="0"/>
              <a:t> "</a:t>
            </a:r>
            <a:r>
              <a:rPr lang="en-US" sz="1600" dirty="0" err="1"/>
              <a:t>novou</a:t>
            </a:r>
            <a:r>
              <a:rPr lang="en-US" sz="1600" dirty="0"/>
              <a:t> </a:t>
            </a:r>
            <a:r>
              <a:rPr lang="en-US" sz="1600" dirty="0" err="1"/>
              <a:t>politiku</a:t>
            </a:r>
            <a:r>
              <a:rPr lang="en-US" sz="1600" dirty="0"/>
              <a:t>" </a:t>
            </a:r>
            <a:r>
              <a:rPr lang="en-US" sz="1600" dirty="0" err="1"/>
              <a:t>správní</a:t>
            </a:r>
            <a:r>
              <a:rPr lang="en-US" sz="1600" dirty="0"/>
              <a:t> a </a:t>
            </a:r>
            <a:r>
              <a:rPr lang="en-US" sz="1600" dirty="0" err="1"/>
              <a:t>právní</a:t>
            </a:r>
            <a:r>
              <a:rPr lang="en-US" sz="1600" dirty="0"/>
              <a:t> </a:t>
            </a:r>
            <a:r>
              <a:rPr lang="en-US" sz="1600" b="1" dirty="0" err="1"/>
              <a:t>reformy</a:t>
            </a:r>
            <a:r>
              <a:rPr lang="en-US" sz="1600" dirty="0"/>
              <a:t>, </a:t>
            </a:r>
            <a:r>
              <a:rPr lang="en-US" sz="1600" dirty="0" err="1"/>
              <a:t>včetně</a:t>
            </a:r>
            <a:r>
              <a:rPr lang="en-US" sz="1600" dirty="0"/>
              <a:t> </a:t>
            </a:r>
            <a:r>
              <a:rPr lang="en-US" sz="1600" dirty="0" err="1"/>
              <a:t>zrušení</a:t>
            </a:r>
            <a:r>
              <a:rPr lang="en-US" sz="1600" dirty="0"/>
              <a:t> </a:t>
            </a:r>
            <a:r>
              <a:rPr lang="en-US" sz="1600" dirty="0" err="1"/>
              <a:t>systému</a:t>
            </a:r>
            <a:r>
              <a:rPr lang="en-US" sz="1600" dirty="0"/>
              <a:t> </a:t>
            </a:r>
            <a:r>
              <a:rPr lang="en-US" sz="1600" dirty="0" err="1" smtClean="0"/>
              <a:t>zkoušek</a:t>
            </a:r>
            <a:r>
              <a:rPr lang="cs-CZ" sz="1600" dirty="0" smtClean="0"/>
              <a:t>; </a:t>
            </a:r>
            <a:r>
              <a:rPr lang="en-US" sz="1600" dirty="0" err="1" smtClean="0"/>
              <a:t>mladí</a:t>
            </a:r>
            <a:r>
              <a:rPr lang="en-US" sz="1600" dirty="0" smtClean="0"/>
              <a:t> </a:t>
            </a:r>
            <a:r>
              <a:rPr lang="en-US" sz="1600" b="1" dirty="0" err="1"/>
              <a:t>úředníci</a:t>
            </a:r>
            <a:r>
              <a:rPr lang="en-US" sz="1600" dirty="0"/>
              <a:t>, </a:t>
            </a:r>
            <a:r>
              <a:rPr lang="en-US" sz="1600" dirty="0" err="1"/>
              <a:t>vojenští</a:t>
            </a:r>
            <a:r>
              <a:rPr lang="en-US" sz="1600" dirty="0"/>
              <a:t> </a:t>
            </a:r>
            <a:r>
              <a:rPr lang="en-US" sz="1600" b="1" dirty="0" err="1"/>
              <a:t>důstojníci</a:t>
            </a:r>
            <a:r>
              <a:rPr lang="en-US" sz="1600" dirty="0"/>
              <a:t> a </a:t>
            </a:r>
            <a:r>
              <a:rPr lang="en-US" sz="1600" b="1" dirty="0" err="1"/>
              <a:t>studenti</a:t>
            </a:r>
            <a:r>
              <a:rPr lang="en-US" sz="1600" dirty="0"/>
              <a:t> </a:t>
            </a:r>
            <a:r>
              <a:rPr lang="en-US" sz="1600" dirty="0" err="1"/>
              <a:t>diskutovali</a:t>
            </a:r>
            <a:r>
              <a:rPr lang="en-US" sz="1600" dirty="0"/>
              <a:t> o </a:t>
            </a:r>
            <a:r>
              <a:rPr lang="en-US" sz="1600" b="1" dirty="0" err="1"/>
              <a:t>konstituční</a:t>
            </a:r>
            <a:r>
              <a:rPr lang="en-US" sz="1600" b="1" dirty="0"/>
              <a:t> </a:t>
            </a:r>
            <a:r>
              <a:rPr lang="en-US" sz="1600" b="1" dirty="0" err="1"/>
              <a:t>monarchii</a:t>
            </a:r>
            <a:r>
              <a:rPr lang="en-US" sz="1600" b="1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o </a:t>
            </a:r>
            <a:r>
              <a:rPr lang="en-US" sz="1600" b="1" dirty="0" err="1"/>
              <a:t>svržení</a:t>
            </a:r>
            <a:r>
              <a:rPr lang="en-US" sz="1600" b="1" dirty="0"/>
              <a:t> </a:t>
            </a:r>
            <a:r>
              <a:rPr lang="en-US" sz="1600" b="1" dirty="0" err="1"/>
              <a:t>dynastie</a:t>
            </a:r>
            <a:r>
              <a:rPr lang="en-US" sz="1600" b="1" dirty="0"/>
              <a:t> </a:t>
            </a:r>
            <a:r>
              <a:rPr lang="en-US" sz="1600" dirty="0"/>
              <a:t>a </a:t>
            </a:r>
            <a:r>
              <a:rPr lang="en-US" sz="1600" dirty="0" err="1"/>
              <a:t>vytvoření</a:t>
            </a:r>
            <a:r>
              <a:rPr lang="en-US" sz="1600" dirty="0"/>
              <a:t> </a:t>
            </a:r>
            <a:r>
              <a:rPr lang="en-US" sz="1600" b="1" dirty="0" err="1"/>
              <a:t>republiky</a:t>
            </a:r>
            <a:r>
              <a:rPr lang="en-US" sz="1600" dirty="0"/>
              <a:t>; </a:t>
            </a:r>
            <a:r>
              <a:rPr lang="en-US" sz="1600" dirty="0" err="1"/>
              <a:t>inspirovali</a:t>
            </a:r>
            <a:r>
              <a:rPr lang="en-US" sz="1600" dirty="0"/>
              <a:t> se </a:t>
            </a:r>
            <a:r>
              <a:rPr lang="en-US" sz="1600" b="1" dirty="0">
                <a:solidFill>
                  <a:srgbClr val="0070C0"/>
                </a:solidFill>
              </a:rPr>
              <a:t>Sun </a:t>
            </a:r>
            <a:r>
              <a:rPr lang="en-US" sz="1600" b="1" dirty="0" err="1">
                <a:solidFill>
                  <a:srgbClr val="0070C0"/>
                </a:solidFill>
              </a:rPr>
              <a:t>Yat-senem</a:t>
            </a:r>
            <a:r>
              <a:rPr lang="en-US" sz="1600" dirty="0"/>
              <a:t>. </a:t>
            </a:r>
            <a:endParaRPr lang="cs-CZ" sz="1600" dirty="0" smtClean="0"/>
          </a:p>
          <a:p>
            <a:pPr lvl="0"/>
            <a:r>
              <a:rPr lang="cs-CZ" sz="1600" dirty="0" smtClean="0"/>
              <a:t>10</a:t>
            </a:r>
            <a:r>
              <a:rPr lang="cs-CZ" sz="1600" dirty="0"/>
              <a:t>. října </a:t>
            </a:r>
            <a:r>
              <a:rPr lang="cs-CZ" sz="1600" b="1" dirty="0"/>
              <a:t>1911</a:t>
            </a:r>
            <a:r>
              <a:rPr lang="cs-CZ" sz="1600" dirty="0"/>
              <a:t> začalo vojenské </a:t>
            </a:r>
            <a:r>
              <a:rPr lang="cs-CZ" sz="1600" b="1" dirty="0"/>
              <a:t>povstání</a:t>
            </a:r>
            <a:r>
              <a:rPr lang="cs-CZ" sz="1600" dirty="0"/>
              <a:t> ve </a:t>
            </a:r>
            <a:r>
              <a:rPr lang="cs-CZ" sz="1600" b="1" dirty="0" err="1"/>
              <a:t>Wuchangu</a:t>
            </a:r>
            <a:r>
              <a:rPr lang="cs-CZ" sz="1600" dirty="0"/>
              <a:t> (</a:t>
            </a:r>
            <a:r>
              <a:rPr lang="cs-CZ" sz="1600" dirty="0" err="1"/>
              <a:t>Wuhan</a:t>
            </a:r>
            <a:r>
              <a:rPr lang="cs-CZ" sz="1600" dirty="0"/>
              <a:t>) - </a:t>
            </a:r>
            <a:r>
              <a:rPr lang="cs-CZ" sz="1600" b="1" dirty="0">
                <a:solidFill>
                  <a:srgbClr val="0070C0"/>
                </a:solidFill>
              </a:rPr>
              <a:t>republika</a:t>
            </a:r>
            <a:r>
              <a:rPr lang="cs-CZ" sz="1600" dirty="0"/>
              <a:t>;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250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C881D-5EC6-4DDF-AB3F-E2D32E857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5" y="358220"/>
            <a:ext cx="10693924" cy="641022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sz="2600" dirty="0" smtClean="0"/>
              <a:t>Čínská </a:t>
            </a:r>
            <a:r>
              <a:rPr lang="cs-CZ" sz="2600" b="1" dirty="0">
                <a:solidFill>
                  <a:srgbClr val="0070C0"/>
                </a:solidFill>
              </a:rPr>
              <a:t>republika</a:t>
            </a:r>
            <a:r>
              <a:rPr lang="cs-CZ" sz="2600" dirty="0"/>
              <a:t> v roce 1912, která ukončila 2000 let trvající dynastickou vládu</a:t>
            </a:r>
            <a:r>
              <a:rPr lang="cs-CZ" sz="2600" dirty="0" smtClean="0"/>
              <a:t>.</a:t>
            </a:r>
          </a:p>
          <a:p>
            <a:pPr lvl="0"/>
            <a:r>
              <a:rPr lang="cs-CZ" sz="2600" dirty="0" smtClean="0"/>
              <a:t>Vláda </a:t>
            </a:r>
            <a:r>
              <a:rPr lang="cs-CZ" sz="2600" dirty="0" err="1" smtClean="0"/>
              <a:t>warlordů</a:t>
            </a:r>
            <a:r>
              <a:rPr lang="cs-CZ" sz="2600" dirty="0" smtClean="0"/>
              <a:t> </a:t>
            </a:r>
            <a:r>
              <a:rPr lang="cs-CZ" sz="2600" dirty="0"/>
              <a:t>-&gt; </a:t>
            </a:r>
            <a:r>
              <a:rPr lang="cs-CZ" sz="2600" dirty="0">
                <a:solidFill>
                  <a:srgbClr val="0070C0"/>
                </a:solidFill>
              </a:rPr>
              <a:t>Hnutí nové kultury </a:t>
            </a:r>
            <a:r>
              <a:rPr lang="cs-CZ" sz="2600" dirty="0"/>
              <a:t>(</a:t>
            </a:r>
            <a:r>
              <a:rPr lang="cs-CZ" sz="2600" dirty="0" err="1"/>
              <a:t>Xin</a:t>
            </a:r>
            <a:r>
              <a:rPr lang="cs-CZ" sz="2600" dirty="0"/>
              <a:t> </a:t>
            </a:r>
            <a:r>
              <a:rPr lang="cs-CZ" sz="2600" dirty="0" err="1"/>
              <a:t>wenhua</a:t>
            </a:r>
            <a:r>
              <a:rPr lang="cs-CZ" sz="2600" dirty="0"/>
              <a:t> </a:t>
            </a:r>
            <a:r>
              <a:rPr lang="cs-CZ" sz="2600" dirty="0" err="1"/>
              <a:t>yundong</a:t>
            </a:r>
            <a:r>
              <a:rPr lang="cs-CZ" sz="2600" dirty="0"/>
              <a:t>) </a:t>
            </a:r>
            <a:r>
              <a:rPr lang="cs-CZ" sz="2600" b="1" dirty="0"/>
              <a:t>kritizovalo</a:t>
            </a:r>
            <a:r>
              <a:rPr lang="cs-CZ" sz="2600" dirty="0"/>
              <a:t> </a:t>
            </a:r>
            <a:r>
              <a:rPr lang="cs-CZ" sz="2600" b="1" dirty="0"/>
              <a:t>klasické</a:t>
            </a:r>
            <a:r>
              <a:rPr lang="cs-CZ" sz="2600" dirty="0"/>
              <a:t> čínské myšlenky a prosazovalo </a:t>
            </a:r>
            <a:r>
              <a:rPr lang="cs-CZ" sz="2600" b="1" dirty="0"/>
              <a:t>novou</a:t>
            </a:r>
            <a:r>
              <a:rPr lang="cs-CZ" sz="2600" dirty="0"/>
              <a:t> čínskou </a:t>
            </a:r>
            <a:r>
              <a:rPr lang="cs-CZ" sz="2600" b="1" dirty="0"/>
              <a:t>kulturu</a:t>
            </a:r>
            <a:r>
              <a:rPr lang="cs-CZ" sz="2600" dirty="0"/>
              <a:t> založenou na </a:t>
            </a:r>
            <a:r>
              <a:rPr lang="cs-CZ" sz="2600" b="1" dirty="0">
                <a:solidFill>
                  <a:srgbClr val="0070C0"/>
                </a:solidFill>
              </a:rPr>
              <a:t>západních</a:t>
            </a:r>
            <a:r>
              <a:rPr lang="cs-CZ" sz="2600" b="1" dirty="0"/>
              <a:t> </a:t>
            </a:r>
            <a:r>
              <a:rPr lang="cs-CZ" sz="2600" dirty="0"/>
              <a:t>ideálech, jako je </a:t>
            </a:r>
            <a:r>
              <a:rPr lang="cs-CZ" sz="2600" b="1" dirty="0"/>
              <a:t>demokracie</a:t>
            </a:r>
            <a:r>
              <a:rPr lang="cs-CZ" sz="2600" dirty="0"/>
              <a:t> a </a:t>
            </a:r>
            <a:r>
              <a:rPr lang="cs-CZ" sz="2600" b="1" dirty="0"/>
              <a:t>věda</a:t>
            </a:r>
            <a:r>
              <a:rPr lang="cs-CZ" sz="2600" dirty="0" smtClean="0"/>
              <a:t>;</a:t>
            </a:r>
          </a:p>
          <a:p>
            <a:pPr lvl="0"/>
            <a:r>
              <a:rPr lang="cs-CZ" sz="2600" dirty="0" smtClean="0"/>
              <a:t>V </a:t>
            </a:r>
            <a:r>
              <a:rPr lang="cs-CZ" sz="2600" dirty="0"/>
              <a:t>roce 1919 začalo </a:t>
            </a:r>
            <a:r>
              <a:rPr lang="cs-CZ" sz="2600" dirty="0">
                <a:solidFill>
                  <a:srgbClr val="0070C0"/>
                </a:solidFill>
              </a:rPr>
              <a:t>Hnutí čtvrtého května </a:t>
            </a:r>
            <a:r>
              <a:rPr lang="cs-CZ" sz="2600" dirty="0"/>
              <a:t>jako </a:t>
            </a:r>
            <a:r>
              <a:rPr lang="cs-CZ" sz="2600" b="1" dirty="0"/>
              <a:t>reakce</a:t>
            </a:r>
            <a:r>
              <a:rPr lang="cs-CZ" sz="2600" dirty="0"/>
              <a:t> na </a:t>
            </a:r>
            <a:r>
              <a:rPr lang="cs-CZ" sz="2600" b="1" dirty="0" smtClean="0"/>
              <a:t>pro-japonské</a:t>
            </a:r>
            <a:r>
              <a:rPr lang="cs-CZ" sz="2600" dirty="0" smtClean="0"/>
              <a:t> </a:t>
            </a:r>
            <a:r>
              <a:rPr lang="cs-CZ" sz="2600" dirty="0"/>
              <a:t>podmínky, které Číně uložila </a:t>
            </a:r>
            <a:r>
              <a:rPr lang="cs-CZ" sz="2600" b="1" dirty="0"/>
              <a:t>Versailleská</a:t>
            </a:r>
            <a:r>
              <a:rPr lang="cs-CZ" sz="2600" dirty="0"/>
              <a:t> smlouva po první světové válce. </a:t>
            </a:r>
            <a:endParaRPr lang="cs-CZ" sz="2600" dirty="0" smtClean="0"/>
          </a:p>
          <a:p>
            <a:pPr lvl="0"/>
            <a:r>
              <a:rPr lang="cs-CZ" sz="2600" dirty="0" smtClean="0"/>
              <a:t>20</a:t>
            </a:r>
            <a:r>
              <a:rPr lang="cs-CZ" sz="2600" dirty="0"/>
              <a:t>. let 20. století </a:t>
            </a:r>
            <a:r>
              <a:rPr lang="cs-CZ" sz="2600" dirty="0" smtClean="0"/>
              <a:t>- založil </a:t>
            </a:r>
            <a:r>
              <a:rPr lang="cs-CZ" sz="2600" b="1" dirty="0">
                <a:solidFill>
                  <a:srgbClr val="0070C0"/>
                </a:solidFill>
              </a:rPr>
              <a:t>Sun </a:t>
            </a:r>
            <a:r>
              <a:rPr lang="cs-CZ" sz="2600" b="1" dirty="0" err="1">
                <a:solidFill>
                  <a:srgbClr val="0070C0"/>
                </a:solidFill>
              </a:rPr>
              <a:t>Yat</a:t>
            </a:r>
            <a:r>
              <a:rPr lang="cs-CZ" sz="2600" b="1" dirty="0">
                <a:solidFill>
                  <a:srgbClr val="0070C0"/>
                </a:solidFill>
              </a:rPr>
              <a:t>-sen </a:t>
            </a:r>
            <a:r>
              <a:rPr lang="cs-CZ" sz="2600" dirty="0"/>
              <a:t>revoluční základnu v Kantonu a rozhodl se </a:t>
            </a:r>
            <a:r>
              <a:rPr lang="cs-CZ" sz="2600" b="1" dirty="0"/>
              <a:t>sjednotit</a:t>
            </a:r>
            <a:r>
              <a:rPr lang="cs-CZ" sz="2600" dirty="0"/>
              <a:t> roztříštěný </a:t>
            </a:r>
            <a:r>
              <a:rPr lang="cs-CZ" sz="2600" b="1" dirty="0"/>
              <a:t>národ</a:t>
            </a:r>
            <a:r>
              <a:rPr lang="cs-CZ" sz="2600" dirty="0"/>
              <a:t>. Uvítal </a:t>
            </a:r>
            <a:r>
              <a:rPr lang="cs-CZ" sz="2600" b="1" dirty="0"/>
              <a:t>pomoc </a:t>
            </a:r>
            <a:r>
              <a:rPr lang="cs-CZ" sz="2600" b="1" dirty="0">
                <a:solidFill>
                  <a:srgbClr val="FF0000"/>
                </a:solidFill>
              </a:rPr>
              <a:t>Sovětského svazu </a:t>
            </a:r>
            <a:r>
              <a:rPr lang="cs-CZ" sz="2600" dirty="0" smtClean="0"/>
              <a:t>a </a:t>
            </a:r>
            <a:r>
              <a:rPr lang="cs-CZ" sz="2600" dirty="0"/>
              <a:t>uzavřel </a:t>
            </a:r>
            <a:r>
              <a:rPr lang="cs-CZ" sz="2600" b="1" dirty="0"/>
              <a:t>spojenectví</a:t>
            </a:r>
            <a:r>
              <a:rPr lang="cs-CZ" sz="2600" dirty="0"/>
              <a:t> </a:t>
            </a:r>
            <a:r>
              <a:rPr lang="cs-CZ" sz="2600" b="1" dirty="0"/>
              <a:t>s rodící </a:t>
            </a:r>
            <a:r>
              <a:rPr lang="cs-CZ" sz="2600" dirty="0"/>
              <a:t>se </a:t>
            </a:r>
            <a:r>
              <a:rPr lang="cs-CZ" sz="2600" b="1" dirty="0">
                <a:solidFill>
                  <a:srgbClr val="FF0000"/>
                </a:solidFill>
              </a:rPr>
              <a:t>Komunistickou</a:t>
            </a:r>
            <a:r>
              <a:rPr lang="cs-CZ" sz="2600" b="1" dirty="0"/>
              <a:t> stranou </a:t>
            </a:r>
            <a:r>
              <a:rPr lang="cs-CZ" sz="2600" b="1" dirty="0" smtClean="0"/>
              <a:t>Číny</a:t>
            </a:r>
            <a:r>
              <a:rPr lang="cs-CZ" sz="2600" dirty="0" smtClean="0"/>
              <a:t>.</a:t>
            </a:r>
          </a:p>
          <a:p>
            <a:pPr lvl="0"/>
            <a:r>
              <a:rPr lang="cs-CZ" sz="2600" dirty="0" smtClean="0"/>
              <a:t>Po </a:t>
            </a:r>
            <a:r>
              <a:rPr lang="cs-CZ" sz="2600" b="1" dirty="0" err="1"/>
              <a:t>Sunově</a:t>
            </a:r>
            <a:r>
              <a:rPr lang="cs-CZ" sz="2600" b="1" dirty="0"/>
              <a:t> smrti </a:t>
            </a:r>
            <a:r>
              <a:rPr lang="cs-CZ" sz="2600" dirty="0"/>
              <a:t>(1925) se jeho chráněnec </a:t>
            </a:r>
            <a:r>
              <a:rPr lang="cs-CZ" sz="2600" b="1" dirty="0" err="1">
                <a:solidFill>
                  <a:srgbClr val="0070C0"/>
                </a:solidFill>
              </a:rPr>
              <a:t>Čankajšek</a:t>
            </a:r>
            <a:r>
              <a:rPr lang="cs-CZ" sz="2600" dirty="0"/>
              <a:t> zmocnil vlády nad </a:t>
            </a:r>
            <a:r>
              <a:rPr lang="cs-CZ" sz="2600" b="1" dirty="0" smtClean="0">
                <a:solidFill>
                  <a:srgbClr val="0070C0"/>
                </a:solidFill>
              </a:rPr>
              <a:t>Nacionalistickou </a:t>
            </a:r>
            <a:r>
              <a:rPr lang="cs-CZ" sz="2600" b="1" dirty="0">
                <a:solidFill>
                  <a:srgbClr val="0070C0"/>
                </a:solidFill>
              </a:rPr>
              <a:t>stranou </a:t>
            </a:r>
            <a:r>
              <a:rPr lang="cs-CZ" sz="2600" dirty="0"/>
              <a:t>(KMT) a v rámci </a:t>
            </a:r>
            <a:r>
              <a:rPr lang="cs-CZ" sz="2600" b="1" dirty="0">
                <a:solidFill>
                  <a:srgbClr val="0070C0"/>
                </a:solidFill>
              </a:rPr>
              <a:t>Severní expedice </a:t>
            </a:r>
            <a:r>
              <a:rPr lang="cs-CZ" sz="2600" dirty="0"/>
              <a:t>(</a:t>
            </a:r>
            <a:r>
              <a:rPr lang="cs-CZ" sz="2600" dirty="0" smtClean="0"/>
              <a:t>1926-1927 </a:t>
            </a:r>
            <a:r>
              <a:rPr lang="cs-CZ" sz="2600" dirty="0"/>
              <a:t>se mu podařilo dostat pod svou vládu většinu </a:t>
            </a:r>
            <a:r>
              <a:rPr lang="cs-CZ" sz="2600" b="1" dirty="0"/>
              <a:t>jižní a střední </a:t>
            </a:r>
            <a:r>
              <a:rPr lang="cs-CZ" sz="2600" b="1" dirty="0" smtClean="0"/>
              <a:t>Číny</a:t>
            </a:r>
            <a:r>
              <a:rPr lang="cs-CZ" sz="2600" dirty="0" smtClean="0"/>
              <a:t> -&gt; </a:t>
            </a:r>
            <a:r>
              <a:rPr lang="cs-CZ" sz="2600" dirty="0"/>
              <a:t>) - </a:t>
            </a:r>
            <a:r>
              <a:rPr lang="cs-CZ" sz="2600" dirty="0" smtClean="0"/>
              <a:t>nacionalistická vláda </a:t>
            </a:r>
            <a:r>
              <a:rPr lang="cs-CZ" sz="2600" dirty="0"/>
              <a:t>v </a:t>
            </a:r>
            <a:r>
              <a:rPr lang="cs-CZ" sz="2600" dirty="0" err="1"/>
              <a:t>Nankingu</a:t>
            </a:r>
            <a:r>
              <a:rPr lang="cs-CZ" sz="2600" dirty="0"/>
              <a:t> </a:t>
            </a:r>
            <a:endParaRPr lang="cs-CZ" sz="2600" dirty="0" smtClean="0"/>
          </a:p>
          <a:p>
            <a:pPr lvl="0"/>
            <a:r>
              <a:rPr lang="cs-CZ" sz="2600" dirty="0" smtClean="0"/>
              <a:t>V </a:t>
            </a:r>
            <a:r>
              <a:rPr lang="cs-CZ" sz="2600" dirty="0"/>
              <a:t>roce </a:t>
            </a:r>
            <a:r>
              <a:rPr lang="cs-CZ" sz="2600" b="1" dirty="0"/>
              <a:t>1927</a:t>
            </a:r>
            <a:r>
              <a:rPr lang="cs-CZ" sz="2600" dirty="0"/>
              <a:t> se </a:t>
            </a:r>
            <a:r>
              <a:rPr lang="cs-CZ" sz="2600" dirty="0" err="1" smtClean="0"/>
              <a:t>Čankajšek</a:t>
            </a:r>
            <a:r>
              <a:rPr lang="cs-CZ" sz="2600" dirty="0" smtClean="0"/>
              <a:t> </a:t>
            </a:r>
            <a:r>
              <a:rPr lang="cs-CZ" sz="2600" b="1" dirty="0"/>
              <a:t>obrátil</a:t>
            </a:r>
            <a:r>
              <a:rPr lang="cs-CZ" sz="2600" dirty="0"/>
              <a:t> </a:t>
            </a:r>
            <a:r>
              <a:rPr lang="cs-CZ" sz="2600" b="1" dirty="0"/>
              <a:t>proti</a:t>
            </a:r>
            <a:r>
              <a:rPr lang="cs-CZ" sz="2600" dirty="0"/>
              <a:t> </a:t>
            </a:r>
            <a:r>
              <a:rPr lang="cs-CZ" sz="2600" b="1" dirty="0" smtClean="0"/>
              <a:t>Komunistické straně</a:t>
            </a:r>
            <a:r>
              <a:rPr lang="cs-CZ" sz="2600" dirty="0" smtClean="0"/>
              <a:t> </a:t>
            </a:r>
            <a:r>
              <a:rPr lang="cs-CZ" sz="2600" dirty="0"/>
              <a:t>a neúprosně čistil komunistické elementy</a:t>
            </a:r>
            <a:r>
              <a:rPr lang="cs-CZ" sz="2600" dirty="0" smtClean="0"/>
              <a:t>;</a:t>
            </a:r>
          </a:p>
          <a:p>
            <a:pPr lvl="0"/>
            <a:r>
              <a:rPr lang="cs-CZ" sz="2600" dirty="0" smtClean="0"/>
              <a:t>V </a:t>
            </a:r>
            <a:r>
              <a:rPr lang="cs-CZ" sz="2600" dirty="0"/>
              <a:t>roce </a:t>
            </a:r>
            <a:r>
              <a:rPr lang="cs-CZ" sz="2600" b="1" dirty="0"/>
              <a:t>1934</a:t>
            </a:r>
            <a:r>
              <a:rPr lang="cs-CZ" sz="2600" dirty="0"/>
              <a:t> se ze svých </a:t>
            </a:r>
            <a:r>
              <a:rPr lang="cs-CZ" sz="2600" b="1" dirty="0"/>
              <a:t>horských základen </a:t>
            </a:r>
            <a:r>
              <a:rPr lang="cs-CZ" sz="2600" dirty="0"/>
              <a:t>(</a:t>
            </a:r>
            <a:r>
              <a:rPr lang="cs-CZ" sz="2600" b="1" dirty="0"/>
              <a:t>Čínská sovětská republika</a:t>
            </a:r>
            <a:r>
              <a:rPr lang="cs-CZ" sz="2600" dirty="0"/>
              <a:t>) vydala </a:t>
            </a:r>
            <a:r>
              <a:rPr lang="cs-CZ" sz="2600" b="1" dirty="0"/>
              <a:t>vojska</a:t>
            </a:r>
            <a:r>
              <a:rPr lang="cs-CZ" sz="2600" dirty="0"/>
              <a:t> </a:t>
            </a:r>
            <a:r>
              <a:rPr lang="cs-CZ" sz="2600" dirty="0" smtClean="0"/>
              <a:t>komunistů </a:t>
            </a:r>
            <a:r>
              <a:rPr lang="cs-CZ" sz="2600" dirty="0"/>
              <a:t>na </a:t>
            </a:r>
            <a:r>
              <a:rPr lang="cs-CZ" sz="2600" b="1" dirty="0">
                <a:solidFill>
                  <a:srgbClr val="FF0000"/>
                </a:solidFill>
              </a:rPr>
              <a:t>Dlouhý pochod </a:t>
            </a:r>
            <a:r>
              <a:rPr lang="cs-CZ" sz="2600" dirty="0"/>
              <a:t>na </a:t>
            </a:r>
            <a:r>
              <a:rPr lang="cs-CZ" sz="2600" dirty="0" smtClean="0"/>
              <a:t>severozápad -&gt; </a:t>
            </a:r>
            <a:r>
              <a:rPr lang="cs-CZ" sz="2600" dirty="0"/>
              <a:t>nový </a:t>
            </a:r>
            <a:r>
              <a:rPr lang="cs-CZ" sz="2600" b="1" dirty="0"/>
              <a:t>vůdce</a:t>
            </a:r>
            <a:r>
              <a:rPr lang="cs-CZ" sz="2600" dirty="0"/>
              <a:t> </a:t>
            </a:r>
            <a:r>
              <a:rPr lang="cs-CZ" sz="2600" b="1" dirty="0" err="1">
                <a:solidFill>
                  <a:srgbClr val="FF0000"/>
                </a:solidFill>
              </a:rPr>
              <a:t>Mao</a:t>
            </a:r>
            <a:r>
              <a:rPr lang="cs-CZ" sz="2600" b="1" dirty="0">
                <a:solidFill>
                  <a:srgbClr val="FF0000"/>
                </a:solidFill>
              </a:rPr>
              <a:t> </a:t>
            </a:r>
            <a:r>
              <a:rPr lang="cs-CZ" sz="2600" b="1" dirty="0" err="1">
                <a:solidFill>
                  <a:srgbClr val="FF0000"/>
                </a:solidFill>
              </a:rPr>
              <a:t>Ce</a:t>
            </a:r>
            <a:r>
              <a:rPr lang="cs-CZ" sz="2600" b="1" dirty="0">
                <a:solidFill>
                  <a:srgbClr val="FF0000"/>
                </a:solidFill>
              </a:rPr>
              <a:t>-tung</a:t>
            </a:r>
            <a:r>
              <a:rPr lang="cs-CZ" sz="2600" dirty="0"/>
              <a:t>;  </a:t>
            </a:r>
          </a:p>
          <a:p>
            <a:r>
              <a:rPr lang="en-US" sz="2600" dirty="0" smtClean="0"/>
              <a:t>V </a:t>
            </a:r>
            <a:r>
              <a:rPr lang="en-US" sz="2600" dirty="0" err="1"/>
              <a:t>roce</a:t>
            </a:r>
            <a:r>
              <a:rPr lang="en-US" sz="2600" dirty="0"/>
              <a:t> 1937, </a:t>
            </a:r>
            <a:r>
              <a:rPr lang="en-US" sz="2600" dirty="0" err="1"/>
              <a:t>během</a:t>
            </a:r>
            <a:r>
              <a:rPr lang="en-US" sz="2600" dirty="0"/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druhé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čínsko-japonské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války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(1937-1945), </a:t>
            </a:r>
            <a:r>
              <a:rPr lang="en-US" sz="2600" b="1" dirty="0" err="1"/>
              <a:t>obě</a:t>
            </a:r>
            <a:r>
              <a:rPr lang="en-US" sz="2600" dirty="0"/>
              <a:t> </a:t>
            </a:r>
            <a:r>
              <a:rPr lang="en-US" sz="2600" dirty="0" err="1"/>
              <a:t>čínské</a:t>
            </a:r>
            <a:r>
              <a:rPr lang="en-US" sz="2600" dirty="0"/>
              <a:t> </a:t>
            </a:r>
            <a:r>
              <a:rPr lang="en-US" sz="2600" b="1" dirty="0" err="1"/>
              <a:t>strany</a:t>
            </a:r>
            <a:r>
              <a:rPr lang="en-US" sz="2600" dirty="0"/>
              <a:t> </a:t>
            </a:r>
            <a:r>
              <a:rPr lang="en-US" sz="2600" dirty="0" err="1"/>
              <a:t>nominálně</a:t>
            </a:r>
            <a:r>
              <a:rPr lang="en-US" sz="2600" dirty="0"/>
              <a:t> </a:t>
            </a:r>
            <a:r>
              <a:rPr lang="en-US" sz="2600" dirty="0" err="1"/>
              <a:t>vytvořily</a:t>
            </a:r>
            <a:r>
              <a:rPr lang="en-US" sz="2600" dirty="0"/>
              <a:t> </a:t>
            </a:r>
            <a:r>
              <a:rPr lang="en-US" sz="2600" b="1" dirty="0" err="1">
                <a:solidFill>
                  <a:srgbClr val="0070C0"/>
                </a:solidFill>
              </a:rPr>
              <a:t>jednotnou</a:t>
            </a: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600" b="1" dirty="0" err="1">
                <a:solidFill>
                  <a:srgbClr val="0070C0"/>
                </a:solidFill>
              </a:rPr>
              <a:t>frontu</a:t>
            </a: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600" dirty="0" err="1"/>
              <a:t>proti</a:t>
            </a:r>
            <a:r>
              <a:rPr lang="en-US" sz="2600" dirty="0"/>
              <a:t> </a:t>
            </a:r>
            <a:r>
              <a:rPr lang="en-US" sz="2600" dirty="0" err="1"/>
              <a:t>Japoncům</a:t>
            </a:r>
            <a:r>
              <a:rPr lang="en-US" sz="2600" dirty="0"/>
              <a:t>;</a:t>
            </a:r>
          </a:p>
          <a:p>
            <a:pPr lvl="1"/>
            <a:r>
              <a:rPr lang="en-US" sz="2200" dirty="0" err="1"/>
              <a:t>Japonská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FF0000"/>
                </a:solidFill>
              </a:rPr>
              <a:t>invaze</a:t>
            </a:r>
            <a:r>
              <a:rPr lang="en-US" sz="2200" dirty="0">
                <a:solidFill>
                  <a:srgbClr val="FF0000"/>
                </a:solidFill>
              </a:rPr>
              <a:t> do </a:t>
            </a:r>
            <a:r>
              <a:rPr lang="en-US" sz="2200" dirty="0" err="1">
                <a:solidFill>
                  <a:srgbClr val="FF0000"/>
                </a:solidFill>
              </a:rPr>
              <a:t>Mandžuska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začala</a:t>
            </a:r>
            <a:r>
              <a:rPr lang="en-US" sz="2200" dirty="0"/>
              <a:t> 18. </a:t>
            </a:r>
            <a:r>
              <a:rPr lang="en-US" sz="2200" dirty="0" err="1"/>
              <a:t>září</a:t>
            </a:r>
            <a:r>
              <a:rPr lang="en-US" sz="2200" dirty="0"/>
              <a:t> 1931, </a:t>
            </a:r>
            <a:r>
              <a:rPr lang="en-US" sz="2200" dirty="0" err="1"/>
              <a:t>po</a:t>
            </a:r>
            <a:r>
              <a:rPr lang="en-US" sz="2200" dirty="0"/>
              <a:t> </a:t>
            </a:r>
            <a:r>
              <a:rPr lang="cs-CZ" sz="2200" b="1" dirty="0" err="1" smtClean="0"/>
              <a:t>M</a:t>
            </a:r>
            <a:r>
              <a:rPr lang="en-US" sz="2200" b="1" dirty="0" err="1" smtClean="0"/>
              <a:t>ukdenském</a:t>
            </a:r>
            <a:r>
              <a:rPr lang="en-US" sz="2200" b="1" dirty="0" smtClean="0"/>
              <a:t> </a:t>
            </a:r>
            <a:r>
              <a:rPr lang="en-US" sz="2200" b="1" dirty="0" err="1"/>
              <a:t>incidentu</a:t>
            </a:r>
            <a:r>
              <a:rPr lang="en-US" sz="2200" b="1" dirty="0"/>
              <a:t> </a:t>
            </a:r>
            <a:r>
              <a:rPr lang="en-US" sz="2200" dirty="0" err="1"/>
              <a:t>byl</a:t>
            </a:r>
            <a:r>
              <a:rPr lang="en-US" sz="2200" dirty="0"/>
              <a:t> v </a:t>
            </a:r>
            <a:r>
              <a:rPr lang="en-US" sz="2200" dirty="0" err="1"/>
              <a:t>roce</a:t>
            </a:r>
            <a:r>
              <a:rPr lang="en-US" sz="2200" dirty="0"/>
              <a:t> 1932 </a:t>
            </a:r>
            <a:r>
              <a:rPr lang="en-US" sz="2200" dirty="0" err="1"/>
              <a:t>založen</a:t>
            </a:r>
            <a:r>
              <a:rPr lang="en-US" sz="2200" dirty="0"/>
              <a:t> </a:t>
            </a:r>
            <a:r>
              <a:rPr lang="en-US" sz="2200" dirty="0" err="1"/>
              <a:t>loutkový</a:t>
            </a:r>
            <a:r>
              <a:rPr lang="en-US" sz="2200" dirty="0"/>
              <a:t> </a:t>
            </a:r>
            <a:r>
              <a:rPr lang="en-US" sz="2200" dirty="0" err="1"/>
              <a:t>stát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Mandžukuo</a:t>
            </a:r>
            <a:r>
              <a:rPr lang="en-US" sz="2200" dirty="0"/>
              <a:t>. </a:t>
            </a:r>
            <a:endParaRPr lang="en-US" sz="2200" dirty="0"/>
          </a:p>
          <a:p>
            <a:pPr lvl="1"/>
            <a:r>
              <a:rPr lang="en-US" sz="2200" b="1" dirty="0" smtClean="0"/>
              <a:t>Incident</a:t>
            </a:r>
            <a:r>
              <a:rPr lang="en-US" sz="2200" dirty="0" smtClean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mostě</a:t>
            </a:r>
            <a:r>
              <a:rPr lang="en-US" sz="2200" dirty="0"/>
              <a:t> Marco Polo 7. </a:t>
            </a:r>
            <a:r>
              <a:rPr lang="en-US" sz="2200" dirty="0" err="1"/>
              <a:t>července</a:t>
            </a:r>
            <a:r>
              <a:rPr lang="en-US" sz="2200" dirty="0"/>
              <a:t> </a:t>
            </a:r>
            <a:r>
              <a:rPr lang="en-US" sz="2200" b="1" dirty="0"/>
              <a:t>1937</a:t>
            </a:r>
            <a:r>
              <a:rPr lang="en-US" sz="2200" dirty="0"/>
              <a:t> - </a:t>
            </a:r>
            <a:r>
              <a:rPr lang="en-US" sz="2200" b="1" dirty="0" err="1">
                <a:solidFill>
                  <a:srgbClr val="FF0000"/>
                </a:solidFill>
              </a:rPr>
              <a:t>invaze</a:t>
            </a:r>
            <a:r>
              <a:rPr lang="en-US" sz="2200" b="1" dirty="0">
                <a:solidFill>
                  <a:srgbClr val="FF0000"/>
                </a:solidFill>
              </a:rPr>
              <a:t> do </a:t>
            </a:r>
            <a:r>
              <a:rPr lang="en-US" sz="2200" b="1" dirty="0" err="1">
                <a:solidFill>
                  <a:srgbClr val="FF0000"/>
                </a:solidFill>
              </a:rPr>
              <a:t>Číny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v </a:t>
            </a:r>
            <a:r>
              <a:rPr lang="en-US" sz="2200" dirty="0" err="1"/>
              <a:t>plném</a:t>
            </a:r>
            <a:r>
              <a:rPr lang="en-US" sz="2200" dirty="0"/>
              <a:t> </a:t>
            </a:r>
            <a:r>
              <a:rPr lang="en-US" sz="2200" dirty="0" err="1"/>
              <a:t>rozsahu</a:t>
            </a:r>
            <a:r>
              <a:rPr lang="en-US" sz="2200" dirty="0"/>
              <a:t>; </a:t>
            </a:r>
          </a:p>
          <a:p>
            <a:pPr lvl="1"/>
            <a:r>
              <a:rPr lang="en-US" sz="2200" dirty="0" err="1"/>
              <a:t>Japonci</a:t>
            </a:r>
            <a:r>
              <a:rPr lang="en-US" sz="2200" dirty="0"/>
              <a:t> </a:t>
            </a:r>
            <a:r>
              <a:rPr lang="en-US" sz="2200" dirty="0" err="1"/>
              <a:t>obsadili</a:t>
            </a:r>
            <a:r>
              <a:rPr lang="en-US" sz="2200" dirty="0"/>
              <a:t> </a:t>
            </a:r>
            <a:r>
              <a:rPr lang="en-US" sz="2200" b="1" dirty="0"/>
              <a:t>Peking</a:t>
            </a:r>
            <a:r>
              <a:rPr lang="en-US" sz="2200" dirty="0"/>
              <a:t>, </a:t>
            </a:r>
            <a:r>
              <a:rPr lang="en-US" sz="2200" b="1" dirty="0" err="1"/>
              <a:t>Šanghaj</a:t>
            </a:r>
            <a:r>
              <a:rPr lang="en-US" sz="2200" dirty="0"/>
              <a:t> a </a:t>
            </a:r>
            <a:r>
              <a:rPr lang="en-US" sz="2200" b="1" dirty="0">
                <a:solidFill>
                  <a:srgbClr val="FF0000"/>
                </a:solidFill>
              </a:rPr>
              <a:t>Nanking</a:t>
            </a:r>
            <a:r>
              <a:rPr lang="en-US" sz="2200" dirty="0"/>
              <a:t> (</a:t>
            </a:r>
            <a:r>
              <a:rPr lang="en-US" sz="2200" dirty="0" err="1"/>
              <a:t>hlavní</a:t>
            </a:r>
            <a:r>
              <a:rPr lang="en-US" sz="2200" dirty="0"/>
              <a:t> </a:t>
            </a:r>
            <a:r>
              <a:rPr lang="en-US" sz="2200" dirty="0" err="1"/>
              <a:t>město</a:t>
            </a:r>
            <a:r>
              <a:rPr lang="en-US" sz="2200" dirty="0"/>
              <a:t> - </a:t>
            </a:r>
            <a:r>
              <a:rPr lang="en-US" sz="2200" b="1" dirty="0" err="1"/>
              <a:t>masakr</a:t>
            </a:r>
            <a:r>
              <a:rPr lang="en-US" sz="2200" dirty="0"/>
              <a:t>); </a:t>
            </a:r>
            <a:r>
              <a:rPr lang="en-US" sz="2200" dirty="0" err="1"/>
              <a:t>válka</a:t>
            </a:r>
            <a:r>
              <a:rPr lang="en-US" sz="2200" dirty="0"/>
              <a:t>: </a:t>
            </a:r>
            <a:r>
              <a:rPr lang="en-US" sz="2200" dirty="0" err="1"/>
              <a:t>celkem</a:t>
            </a:r>
            <a:r>
              <a:rPr lang="en-US" sz="2200" dirty="0"/>
              <a:t> </a:t>
            </a:r>
            <a:r>
              <a:rPr lang="en-US" sz="2200" b="1" dirty="0"/>
              <a:t>20 </a:t>
            </a:r>
            <a:r>
              <a:rPr lang="en-US" sz="2200" b="1" dirty="0" err="1"/>
              <a:t>milionů</a:t>
            </a:r>
            <a:r>
              <a:rPr lang="en-US" sz="2200" b="1" dirty="0"/>
              <a:t> </a:t>
            </a:r>
            <a:r>
              <a:rPr lang="en-US" sz="2200" b="1" dirty="0" err="1"/>
              <a:t>obětí</a:t>
            </a:r>
            <a:r>
              <a:rPr lang="en-US" sz="2200" dirty="0"/>
              <a:t>;</a:t>
            </a:r>
          </a:p>
          <a:p>
            <a:pPr lvl="0"/>
            <a:r>
              <a:rPr lang="en-US" sz="2600" dirty="0"/>
              <a:t>Po </a:t>
            </a:r>
            <a:r>
              <a:rPr lang="en-US" sz="2600" dirty="0" err="1">
                <a:solidFill>
                  <a:srgbClr val="0070C0"/>
                </a:solidFill>
              </a:rPr>
              <a:t>porážce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Japonska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/>
              <a:t>v </a:t>
            </a:r>
            <a:r>
              <a:rPr lang="en-US" sz="2600" dirty="0" err="1"/>
              <a:t>roce</a:t>
            </a:r>
            <a:r>
              <a:rPr lang="en-US" sz="2600" dirty="0"/>
              <a:t> 1945 </a:t>
            </a:r>
            <a:r>
              <a:rPr lang="en-US" sz="2600" dirty="0" err="1"/>
              <a:t>byla</a:t>
            </a:r>
            <a:r>
              <a:rPr lang="en-US" sz="2600" dirty="0"/>
              <a:t> </a:t>
            </a:r>
            <a:r>
              <a:rPr lang="en-US" sz="2600" b="1" dirty="0" err="1"/>
              <a:t>obnovena</a:t>
            </a:r>
            <a:r>
              <a:rPr lang="en-US" sz="2600" dirty="0"/>
              <a:t> </a:t>
            </a:r>
            <a:r>
              <a:rPr lang="en-US" sz="2600" b="1" dirty="0" err="1"/>
              <a:t>válka</a:t>
            </a:r>
            <a:r>
              <a:rPr lang="en-US" sz="2600" dirty="0"/>
              <a:t> </a:t>
            </a:r>
            <a:r>
              <a:rPr lang="en-US" sz="2600" dirty="0" err="1"/>
              <a:t>mezi</a:t>
            </a:r>
            <a:r>
              <a:rPr lang="en-US" sz="2600" dirty="0"/>
              <a:t> </a:t>
            </a:r>
            <a:r>
              <a:rPr lang="en-US" sz="2600" dirty="0" err="1"/>
              <a:t>nacionalistickými</a:t>
            </a:r>
            <a:r>
              <a:rPr lang="en-US" sz="2600" dirty="0"/>
              <a:t> </a:t>
            </a:r>
            <a:r>
              <a:rPr lang="en-US" sz="2600" dirty="0" err="1"/>
              <a:t>vládními</a:t>
            </a:r>
            <a:r>
              <a:rPr lang="en-US" sz="2600" dirty="0"/>
              <a:t> </a:t>
            </a:r>
            <a:r>
              <a:rPr lang="en-US" sz="2600" dirty="0" err="1"/>
              <a:t>silami</a:t>
            </a:r>
            <a:r>
              <a:rPr lang="en-US" sz="2600" dirty="0"/>
              <a:t> a </a:t>
            </a:r>
            <a:r>
              <a:rPr lang="cs-CZ" sz="2600" b="1" dirty="0"/>
              <a:t>k</a:t>
            </a:r>
            <a:r>
              <a:rPr lang="cs-CZ" sz="2600" b="1" dirty="0" smtClean="0"/>
              <a:t>omunisty</a:t>
            </a:r>
            <a:r>
              <a:rPr lang="en-US" sz="2600" dirty="0" smtClean="0"/>
              <a:t>, </a:t>
            </a:r>
            <a:r>
              <a:rPr lang="en-US" sz="2600" dirty="0"/>
              <a:t>do </a:t>
            </a:r>
            <a:r>
              <a:rPr lang="en-US" sz="2600" dirty="0" err="1"/>
              <a:t>roku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0000"/>
                </a:solidFill>
              </a:rPr>
              <a:t>1949</a:t>
            </a:r>
            <a:r>
              <a:rPr lang="en-US" sz="2600" dirty="0"/>
              <a:t> </a:t>
            </a:r>
            <a:r>
              <a:rPr lang="cs-CZ" sz="2600" dirty="0" smtClean="0">
                <a:solidFill>
                  <a:srgbClr val="FF0000"/>
                </a:solidFill>
              </a:rPr>
              <a:t>Komunistická strana</a:t>
            </a:r>
            <a:r>
              <a:rPr lang="en-US" sz="2600" dirty="0" smtClean="0"/>
              <a:t> </a:t>
            </a:r>
            <a:r>
              <a:rPr lang="en-US" sz="2600" dirty="0" err="1"/>
              <a:t>získala</a:t>
            </a:r>
            <a:r>
              <a:rPr lang="en-US" sz="2600" dirty="0"/>
              <a:t> </a:t>
            </a:r>
            <a:r>
              <a:rPr lang="en-US" sz="2600" b="1" dirty="0" err="1"/>
              <a:t>kontrolu</a:t>
            </a:r>
            <a:r>
              <a:rPr lang="en-US" sz="2600" dirty="0"/>
              <a:t> </a:t>
            </a:r>
            <a:r>
              <a:rPr lang="en-US" sz="2600" dirty="0" err="1"/>
              <a:t>nad</a:t>
            </a:r>
            <a:r>
              <a:rPr lang="en-US" sz="2600" dirty="0"/>
              <a:t> </a:t>
            </a:r>
            <a:r>
              <a:rPr lang="en-US" sz="2600" dirty="0" err="1"/>
              <a:t>většinou</a:t>
            </a:r>
            <a:r>
              <a:rPr lang="en-US" sz="2600" dirty="0"/>
              <a:t> </a:t>
            </a:r>
            <a:r>
              <a:rPr lang="en-US" sz="2600" dirty="0" err="1"/>
              <a:t>země</a:t>
            </a:r>
            <a:r>
              <a:rPr lang="en-US" sz="2600" dirty="0"/>
              <a:t>. </a:t>
            </a:r>
            <a:r>
              <a:rPr lang="en-US" sz="2600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984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050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Cesta ke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druhé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266" y="908720"/>
            <a:ext cx="10501460" cy="583264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Znovuvyzbrojení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/>
              <a:t>Německa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Spolupráce se </a:t>
            </a:r>
            <a:r>
              <a:rPr lang="cs-CZ" b="1" dirty="0"/>
              <a:t>SSSR</a:t>
            </a:r>
            <a:r>
              <a:rPr lang="cs-CZ" dirty="0"/>
              <a:t>, budování </a:t>
            </a:r>
            <a:r>
              <a:rPr lang="cs-CZ" b="1" dirty="0"/>
              <a:t>flotily</a:t>
            </a:r>
            <a:r>
              <a:rPr lang="cs-CZ" dirty="0"/>
              <a:t> a </a:t>
            </a:r>
            <a:r>
              <a:rPr lang="cs-CZ" b="1" dirty="0"/>
              <a:t>letectva</a:t>
            </a:r>
            <a:r>
              <a:rPr lang="cs-CZ" dirty="0"/>
              <a:t> (inovace);</a:t>
            </a:r>
          </a:p>
          <a:p>
            <a:pPr lvl="1"/>
            <a:r>
              <a:rPr lang="cs-CZ" dirty="0"/>
              <a:t>Připojení </a:t>
            </a:r>
            <a:r>
              <a:rPr lang="cs-CZ" b="1" dirty="0"/>
              <a:t>Sárska</a:t>
            </a:r>
            <a:r>
              <a:rPr lang="cs-CZ" dirty="0"/>
              <a:t> 1935 (minimální reakce);</a:t>
            </a:r>
          </a:p>
          <a:p>
            <a:pPr lvl="1"/>
            <a:r>
              <a:rPr lang="cs-CZ" dirty="0"/>
              <a:t>Veřejné nálady v </a:t>
            </a:r>
            <a:r>
              <a:rPr lang="cs-CZ" b="1" dirty="0" smtClean="0"/>
              <a:t>UK, </a:t>
            </a:r>
            <a:r>
              <a:rPr lang="cs-CZ" b="1" dirty="0"/>
              <a:t>FRA </a:t>
            </a:r>
            <a:r>
              <a:rPr lang="cs-CZ" dirty="0"/>
              <a:t>a US proti výraznému angažmá;</a:t>
            </a:r>
          </a:p>
          <a:p>
            <a:pPr lvl="1"/>
            <a:r>
              <a:rPr lang="cs-CZ" b="1" dirty="0"/>
              <a:t>LN</a:t>
            </a:r>
            <a:r>
              <a:rPr lang="cs-CZ" dirty="0"/>
              <a:t>: </a:t>
            </a:r>
            <a:r>
              <a:rPr lang="cs-CZ" b="1" dirty="0"/>
              <a:t>eroze</a:t>
            </a:r>
            <a:r>
              <a:rPr lang="cs-CZ" dirty="0"/>
              <a:t> Versaillské smlouvy (pokračování Japonské invaze do Mandžuska, Peking 1937);</a:t>
            </a:r>
          </a:p>
          <a:p>
            <a:pPr lvl="1"/>
            <a:r>
              <a:rPr lang="cs-CZ" dirty="0"/>
              <a:t>Obsazení </a:t>
            </a:r>
            <a:r>
              <a:rPr lang="cs-CZ" b="1" dirty="0"/>
              <a:t>Porýní</a:t>
            </a:r>
            <a:r>
              <a:rPr lang="cs-CZ" dirty="0"/>
              <a:t> 1935 (GB konzultace s FRA);</a:t>
            </a:r>
          </a:p>
          <a:p>
            <a:pPr marL="457200" lvl="1" indent="0">
              <a:buNone/>
            </a:pPr>
            <a:endParaRPr lang="cs-CZ" sz="1500" dirty="0"/>
          </a:p>
          <a:p>
            <a:r>
              <a:rPr lang="cs-CZ" b="1" dirty="0"/>
              <a:t>Postoj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západu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Přátelské </a:t>
            </a:r>
            <a:r>
              <a:rPr lang="cs-CZ" b="1" dirty="0"/>
              <a:t>vztahy </a:t>
            </a:r>
            <a:r>
              <a:rPr lang="cs-CZ" b="1" dirty="0" smtClean="0">
                <a:solidFill>
                  <a:srgbClr val="0070C0"/>
                </a:solidFill>
              </a:rPr>
              <a:t>UK</a:t>
            </a:r>
            <a:r>
              <a:rPr lang="cs-CZ" b="1" dirty="0" smtClean="0"/>
              <a:t> </a:t>
            </a:r>
            <a:r>
              <a:rPr lang="cs-CZ" dirty="0"/>
              <a:t>a GER (1935 smlouva o námořnictvu; Eden 1936: komplexní řešení – hranice a omezení armády; pakt o letecké válce);</a:t>
            </a:r>
          </a:p>
          <a:p>
            <a:pPr lvl="2"/>
            <a:r>
              <a:rPr lang="cs-CZ" dirty="0"/>
              <a:t>L. George – Hitler „Washingtonem Německa“ (nemá zájem bojovat s </a:t>
            </a:r>
            <a:r>
              <a:rPr lang="cs-CZ" dirty="0" smtClean="0"/>
              <a:t>UK);</a:t>
            </a:r>
            <a:endParaRPr lang="cs-CZ" dirty="0"/>
          </a:p>
          <a:p>
            <a:pPr lvl="1"/>
            <a:r>
              <a:rPr lang="cs-CZ" dirty="0"/>
              <a:t>1936 dokončení italské války v </a:t>
            </a:r>
            <a:r>
              <a:rPr lang="cs-CZ" b="1" dirty="0"/>
              <a:t>Etiopii</a:t>
            </a:r>
            <a:r>
              <a:rPr lang="cs-CZ" dirty="0"/>
              <a:t>, </a:t>
            </a:r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má zájem na spojenectví s Mussolinim (1935 tajná </a:t>
            </a:r>
            <a:r>
              <a:rPr lang="cs-CZ" b="1" dirty="0"/>
              <a:t>dohoda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Odlišování občanského státu a postoj k </a:t>
            </a:r>
            <a:r>
              <a:rPr lang="cs-CZ" b="1" dirty="0"/>
              <a:t>ostatním národům </a:t>
            </a:r>
            <a:r>
              <a:rPr lang="cs-CZ" dirty="0"/>
              <a:t>a etnikům;</a:t>
            </a:r>
          </a:p>
          <a:p>
            <a:pPr lvl="1"/>
            <a:r>
              <a:rPr lang="cs-CZ" dirty="0"/>
              <a:t>Akceptování práva </a:t>
            </a:r>
            <a:r>
              <a:rPr lang="cs-CZ" dirty="0">
                <a:solidFill>
                  <a:srgbClr val="0070C0"/>
                </a:solidFill>
              </a:rPr>
              <a:t>GER</a:t>
            </a:r>
            <a:r>
              <a:rPr lang="cs-CZ" dirty="0"/>
              <a:t> vytvořit rasistické</a:t>
            </a:r>
            <a:r>
              <a:rPr lang="cs-CZ" b="1" dirty="0"/>
              <a:t> impérium </a:t>
            </a:r>
            <a:r>
              <a:rPr lang="cs-CZ" dirty="0"/>
              <a:t>na </a:t>
            </a:r>
            <a:r>
              <a:rPr lang="cs-CZ" b="1" dirty="0">
                <a:solidFill>
                  <a:srgbClr val="0070C0"/>
                </a:solidFill>
              </a:rPr>
              <a:t>východě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(souhlas s připojením majoritních území ČSR);</a:t>
            </a:r>
          </a:p>
          <a:p>
            <a:pPr marL="457200" lvl="1" indent="0">
              <a:buNone/>
            </a:pPr>
            <a:endParaRPr lang="cs-CZ" sz="1300" dirty="0"/>
          </a:p>
          <a:p>
            <a:r>
              <a:rPr lang="cs-CZ" b="1" dirty="0"/>
              <a:t>GER koncepce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sjednocení</a:t>
            </a:r>
            <a:r>
              <a:rPr lang="cs-CZ" dirty="0"/>
              <a:t> </a:t>
            </a:r>
            <a:r>
              <a:rPr lang="cs-CZ" b="1" dirty="0"/>
              <a:t>národa</a:t>
            </a:r>
            <a:r>
              <a:rPr lang="cs-CZ" dirty="0"/>
              <a:t> (ČS, AUT);</a:t>
            </a:r>
          </a:p>
          <a:p>
            <a:pPr lvl="1"/>
            <a:r>
              <a:rPr lang="cs-CZ" b="1" dirty="0"/>
              <a:t>expanze</a:t>
            </a:r>
            <a:r>
              <a:rPr lang="cs-CZ" dirty="0"/>
              <a:t> na </a:t>
            </a:r>
            <a:r>
              <a:rPr lang="cs-CZ" b="1" dirty="0"/>
              <a:t>východ</a:t>
            </a:r>
            <a:r>
              <a:rPr lang="cs-CZ" dirty="0"/>
              <a:t> (zotročení Slovanů);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vnitřních nepřátel </a:t>
            </a:r>
            <a:r>
              <a:rPr lang="cs-CZ" dirty="0"/>
              <a:t>(komunisté, židé);</a:t>
            </a:r>
          </a:p>
        </p:txBody>
      </p:sp>
    </p:spTree>
    <p:extLst>
      <p:ext uri="{BB962C8B-B14F-4D97-AF65-F5344CB8AC3E}">
        <p14:creationId xmlns:p14="http://schemas.microsoft.com/office/powerpoint/2010/main" val="3889894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3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5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92151"/>
            <a:ext cx="903128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2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litary Spending - Our World in Data">
            <a:extLst>
              <a:ext uri="{FF2B5EF4-FFF2-40B4-BE49-F238E27FC236}">
                <a16:creationId xmlns:a16="http://schemas.microsoft.com/office/drawing/2014/main" id="{6718E1C2-6BC5-4EBC-A59C-C47C093B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60" y="150829"/>
            <a:ext cx="9220047" cy="64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90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490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Druhá světová válka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205" y="692696"/>
            <a:ext cx="11378153" cy="63093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1936 </a:t>
            </a:r>
            <a:r>
              <a:rPr lang="cs-CZ" b="1" dirty="0"/>
              <a:t>občanská válka ve SPA </a:t>
            </a:r>
            <a:r>
              <a:rPr lang="cs-CZ" dirty="0"/>
              <a:t>(GER a ITA s nacionalisty proti režimu &lt;- SSSR), </a:t>
            </a:r>
            <a:r>
              <a:rPr lang="cs-CZ" b="1" dirty="0"/>
              <a:t>osa</a:t>
            </a:r>
            <a:r>
              <a:rPr lang="cs-CZ" dirty="0"/>
              <a:t> </a:t>
            </a:r>
            <a:r>
              <a:rPr lang="cs-CZ" b="1" dirty="0"/>
              <a:t>Berlín-Řím</a:t>
            </a:r>
            <a:r>
              <a:rPr lang="cs-CZ" dirty="0"/>
              <a:t>; protikomunistický </a:t>
            </a:r>
            <a:r>
              <a:rPr lang="cs-CZ" b="1" dirty="0"/>
              <a:t>pakt s JAP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anexe</a:t>
            </a:r>
            <a:r>
              <a:rPr lang="cs-CZ" dirty="0"/>
              <a:t> </a:t>
            </a:r>
            <a:r>
              <a:rPr lang="cs-CZ" b="1" dirty="0"/>
              <a:t>ČSR</a:t>
            </a:r>
            <a:r>
              <a:rPr lang="cs-CZ" dirty="0"/>
              <a:t> 3/1939, dohoda se </a:t>
            </a:r>
            <a:r>
              <a:rPr lang="cs-CZ" b="1" dirty="0"/>
              <a:t>SSSR</a:t>
            </a:r>
            <a:r>
              <a:rPr lang="cs-CZ" dirty="0"/>
              <a:t>; vpád do </a:t>
            </a:r>
            <a:r>
              <a:rPr lang="cs-CZ" b="1" dirty="0"/>
              <a:t>POL</a:t>
            </a:r>
            <a:r>
              <a:rPr lang="cs-CZ" dirty="0"/>
              <a:t> (vyhlášení války GB a FRA bez vojenské akce); vpád SSSR do POL a dělení;</a:t>
            </a:r>
          </a:p>
          <a:p>
            <a:pPr lvl="1"/>
            <a:r>
              <a:rPr lang="cs-CZ" b="1" dirty="0"/>
              <a:t>nečinnost</a:t>
            </a:r>
            <a:r>
              <a:rPr lang="cs-CZ" dirty="0"/>
              <a:t> („autobus“), </a:t>
            </a:r>
            <a:r>
              <a:rPr lang="cs-CZ" b="1" dirty="0"/>
              <a:t>Norsko</a:t>
            </a:r>
            <a:r>
              <a:rPr lang="cs-CZ" dirty="0"/>
              <a:t> (změna PM v </a:t>
            </a:r>
            <a:r>
              <a:rPr lang="cs-CZ" b="1" dirty="0"/>
              <a:t>GB</a:t>
            </a:r>
            <a:r>
              <a:rPr lang="cs-CZ" dirty="0"/>
              <a:t>); vpád do </a:t>
            </a:r>
            <a:r>
              <a:rPr lang="cs-CZ" b="1" dirty="0"/>
              <a:t>FRA</a:t>
            </a:r>
            <a:r>
              <a:rPr lang="cs-CZ" dirty="0"/>
              <a:t> a rychlé vítězství; </a:t>
            </a:r>
            <a:r>
              <a:rPr lang="cs-CZ" dirty="0" err="1"/>
              <a:t>Churchillův</a:t>
            </a:r>
            <a:r>
              <a:rPr lang="cs-CZ" dirty="0"/>
              <a:t> tvrdý postoj &lt;–&gt;  </a:t>
            </a:r>
            <a:r>
              <a:rPr lang="cs-CZ" b="1" dirty="0"/>
              <a:t>kontinent pod kontrolou GER</a:t>
            </a:r>
            <a:r>
              <a:rPr lang="cs-CZ" dirty="0"/>
              <a:t>;</a:t>
            </a:r>
          </a:p>
          <a:p>
            <a:endParaRPr lang="cs-CZ" sz="1300" dirty="0"/>
          </a:p>
          <a:p>
            <a:r>
              <a:rPr lang="cs-CZ" dirty="0"/>
              <a:t>Svět rozdělen na </a:t>
            </a:r>
            <a:r>
              <a:rPr lang="cs-CZ" b="1" dirty="0">
                <a:solidFill>
                  <a:srgbClr val="0070C0"/>
                </a:solidFill>
              </a:rPr>
              <a:t>atlantickou ekonomiku </a:t>
            </a:r>
            <a:r>
              <a:rPr lang="cs-CZ" dirty="0"/>
              <a:t>(US-GB), </a:t>
            </a:r>
            <a:r>
              <a:rPr lang="cs-CZ" b="1" dirty="0">
                <a:solidFill>
                  <a:srgbClr val="0070C0"/>
                </a:solidFill>
              </a:rPr>
              <a:t>kontinentální blok </a:t>
            </a:r>
            <a:r>
              <a:rPr lang="cs-CZ" dirty="0"/>
              <a:t>(GER) a japonské </a:t>
            </a:r>
            <a:r>
              <a:rPr lang="cs-CZ" b="1" dirty="0"/>
              <a:t>asijské impérium </a:t>
            </a:r>
            <a:r>
              <a:rPr lang="cs-CZ" dirty="0"/>
              <a:t>(JAP) – žádný IT mezi + uvnitř bloků specifické </a:t>
            </a:r>
            <a:r>
              <a:rPr lang="cs-CZ" b="1" dirty="0"/>
              <a:t>transfery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ATLAN: </a:t>
            </a:r>
            <a:r>
              <a:rPr lang="cs-CZ" b="1" dirty="0" err="1"/>
              <a:t>Lend</a:t>
            </a:r>
            <a:r>
              <a:rPr lang="cs-CZ" dirty="0"/>
              <a:t> </a:t>
            </a:r>
            <a:r>
              <a:rPr lang="cs-CZ" b="1" dirty="0"/>
              <a:t>and</a:t>
            </a:r>
            <a:r>
              <a:rPr lang="cs-CZ" dirty="0"/>
              <a:t> </a:t>
            </a:r>
            <a:r>
              <a:rPr lang="cs-CZ" b="1" dirty="0" err="1"/>
              <a:t>Lease</a:t>
            </a:r>
            <a:r>
              <a:rPr lang="cs-CZ" dirty="0"/>
              <a:t> (ze 741mil. USD 1941 na 10,1mld. USD 1943), komerce z 4,3mld. na 2,5mld.; </a:t>
            </a:r>
          </a:p>
          <a:p>
            <a:pPr lvl="1"/>
            <a:r>
              <a:rPr lang="cs-CZ" dirty="0"/>
              <a:t>Kontinent: </a:t>
            </a:r>
            <a:r>
              <a:rPr lang="cs-CZ" b="1" dirty="0"/>
              <a:t>konfiskace</a:t>
            </a:r>
            <a:r>
              <a:rPr lang="cs-CZ" dirty="0"/>
              <a:t> a </a:t>
            </a:r>
            <a:r>
              <a:rPr lang="cs-CZ" b="1" dirty="0"/>
              <a:t>tribut</a:t>
            </a:r>
            <a:r>
              <a:rPr lang="cs-CZ" dirty="0"/>
              <a:t> v GER, omezená účinnost (</a:t>
            </a:r>
            <a:r>
              <a:rPr lang="cs-CZ" b="1" dirty="0"/>
              <a:t>FRA</a:t>
            </a:r>
            <a:r>
              <a:rPr lang="cs-CZ" dirty="0"/>
              <a:t> 5% NP v 1941-42 a 8-9% 1943), příjmy ze všech </a:t>
            </a:r>
            <a:r>
              <a:rPr lang="cs-CZ" b="1" dirty="0"/>
              <a:t>okupovaných oblastí </a:t>
            </a:r>
            <a:r>
              <a:rPr lang="cs-CZ" dirty="0"/>
              <a:t>asi 40%, export FRA klesl v 1944 na 27,4% hodnoty 1938; dovozy do GER jen 5,6% (1944 oproti 1938);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Ponorková válka </a:t>
            </a:r>
            <a:r>
              <a:rPr lang="cs-CZ" dirty="0"/>
              <a:t>– Atlantik: 3500+175 GB a US lodí (70tis. námořníků); neúspěch – zásobování GB a SSSR, příprava invaze; GER ztráty 783 </a:t>
            </a:r>
            <a:r>
              <a:rPr lang="cs-CZ" dirty="0" err="1"/>
              <a:t>pon</a:t>
            </a:r>
            <a:r>
              <a:rPr lang="cs-CZ" dirty="0"/>
              <a:t>. a 30tis mužů (75% stavu </a:t>
            </a:r>
            <a:r>
              <a:rPr lang="cs-CZ" dirty="0" err="1"/>
              <a:t>pon.nám</a:t>
            </a:r>
            <a:r>
              <a:rPr lang="cs-CZ" dirty="0"/>
              <a:t>.); </a:t>
            </a:r>
          </a:p>
          <a:p>
            <a:pPr marL="457200" lvl="1" indent="0">
              <a:buNone/>
            </a:pPr>
            <a:endParaRPr lang="cs-CZ" sz="1300" dirty="0"/>
          </a:p>
          <a:p>
            <a:pPr marL="342900" lvl="1" indent="-342900"/>
            <a:r>
              <a:rPr lang="cs-CZ" sz="3300" b="1" dirty="0"/>
              <a:t>Strategická situace </a:t>
            </a:r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>
                <a:solidFill>
                  <a:srgbClr val="0070C0"/>
                </a:solidFill>
              </a:rPr>
              <a:t>1941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dirty="0"/>
              <a:t>riziko </a:t>
            </a:r>
            <a:r>
              <a:rPr lang="cs-CZ" sz="2900" b="1" dirty="0"/>
              <a:t>dvou front </a:t>
            </a:r>
            <a:r>
              <a:rPr lang="cs-CZ" sz="2900" dirty="0"/>
              <a:t>(GB+US a SSSR), </a:t>
            </a:r>
            <a:r>
              <a:rPr lang="cs-CZ" sz="2900" b="1" dirty="0"/>
              <a:t>preventivní útok </a:t>
            </a:r>
            <a:r>
              <a:rPr lang="cs-CZ" sz="2900" dirty="0"/>
              <a:t>a ohromující úspěchy (fronta až </a:t>
            </a:r>
            <a:r>
              <a:rPr lang="cs-CZ" sz="2900" b="1" dirty="0"/>
              <a:t>Leningrad</a:t>
            </a:r>
            <a:r>
              <a:rPr lang="cs-CZ" sz="2900" dirty="0"/>
              <a:t>, </a:t>
            </a:r>
            <a:r>
              <a:rPr lang="cs-CZ" sz="2900" b="1" dirty="0"/>
              <a:t>Moskva</a:t>
            </a:r>
            <a:r>
              <a:rPr lang="cs-CZ" sz="2900" dirty="0"/>
              <a:t>, </a:t>
            </a:r>
            <a:r>
              <a:rPr lang="cs-CZ" sz="2900" b="1" dirty="0"/>
              <a:t>Don</a:t>
            </a:r>
            <a:r>
              <a:rPr lang="cs-CZ" sz="2900" dirty="0"/>
              <a:t>); od </a:t>
            </a:r>
            <a:r>
              <a:rPr lang="cs-CZ" sz="2900" b="1" dirty="0"/>
              <a:t>1944</a:t>
            </a:r>
            <a:r>
              <a:rPr lang="cs-CZ" sz="2900" dirty="0"/>
              <a:t> nezadržitelný postup </a:t>
            </a:r>
            <a:r>
              <a:rPr lang="cs-CZ" sz="2900" b="1" dirty="0"/>
              <a:t>Sovětské armády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ztráta iniciativy v </a:t>
            </a:r>
            <a:r>
              <a:rPr lang="cs-CZ" sz="2900" b="1" dirty="0"/>
              <a:t>Africe</a:t>
            </a:r>
            <a:r>
              <a:rPr lang="cs-CZ" sz="2900" dirty="0"/>
              <a:t>, vylodění v </a:t>
            </a:r>
            <a:r>
              <a:rPr lang="cs-CZ" sz="2900" b="1" dirty="0"/>
              <a:t>Itálii</a:t>
            </a:r>
            <a:r>
              <a:rPr lang="cs-CZ" sz="2900" dirty="0"/>
              <a:t> (kolaps ITA), </a:t>
            </a:r>
            <a:r>
              <a:rPr lang="cs-CZ" sz="2900" b="1" dirty="0"/>
              <a:t>Normandie</a:t>
            </a:r>
            <a:r>
              <a:rPr lang="cs-CZ" sz="2900" dirty="0"/>
              <a:t>, naprostá převaha spojenců;</a:t>
            </a:r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b="1" dirty="0">
                <a:solidFill>
                  <a:srgbClr val="0070C0"/>
                </a:solidFill>
              </a:rPr>
              <a:t>Pacifik</a:t>
            </a:r>
            <a:r>
              <a:rPr lang="cs-CZ" sz="3300" dirty="0"/>
              <a:t>: </a:t>
            </a:r>
          </a:p>
          <a:p>
            <a:pPr marL="742950" lvl="2" indent="-342900"/>
            <a:r>
              <a:rPr lang="cs-CZ" sz="2900" b="1" dirty="0">
                <a:solidFill>
                  <a:srgbClr val="0070C0"/>
                </a:solidFill>
              </a:rPr>
              <a:t>JAP</a:t>
            </a:r>
            <a:r>
              <a:rPr lang="cs-CZ" sz="2900" dirty="0">
                <a:solidFill>
                  <a:srgbClr val="0070C0"/>
                </a:solidFill>
              </a:rPr>
              <a:t> </a:t>
            </a:r>
            <a:r>
              <a:rPr lang="cs-CZ" sz="2900" dirty="0"/>
              <a:t>ovládnutí </a:t>
            </a:r>
            <a:r>
              <a:rPr lang="cs-CZ" sz="2900" b="1" dirty="0"/>
              <a:t>Indočíny</a:t>
            </a:r>
            <a:r>
              <a:rPr lang="cs-CZ" sz="2900" dirty="0"/>
              <a:t> (Vichy, embargo), nutnost získání </a:t>
            </a:r>
            <a:r>
              <a:rPr lang="cs-CZ" sz="2900" b="1" dirty="0"/>
              <a:t>impéria</a:t>
            </a:r>
            <a:r>
              <a:rPr lang="cs-CZ" sz="2900" dirty="0"/>
              <a:t>;</a:t>
            </a:r>
          </a:p>
          <a:p>
            <a:pPr marL="742950" lvl="2" indent="-342900"/>
            <a:r>
              <a:rPr lang="cs-CZ" sz="2900" dirty="0"/>
              <a:t>útok na FIL, H-K, MAL, SING, BUR + </a:t>
            </a:r>
            <a:r>
              <a:rPr lang="cs-CZ" sz="2900" b="1" dirty="0" err="1"/>
              <a:t>Pearl</a:t>
            </a:r>
            <a:r>
              <a:rPr lang="cs-CZ" sz="2900" b="1" dirty="0"/>
              <a:t> </a:t>
            </a:r>
            <a:r>
              <a:rPr lang="cs-CZ" sz="2900" b="1" dirty="0" err="1"/>
              <a:t>Harbor</a:t>
            </a:r>
            <a:r>
              <a:rPr lang="cs-CZ" sz="2900" dirty="0"/>
              <a:t>…</a:t>
            </a:r>
          </a:p>
          <a:p>
            <a:pPr marL="742950" lvl="2" indent="-342900"/>
            <a:r>
              <a:rPr lang="cs-CZ" sz="2900" dirty="0"/>
              <a:t>postup do </a:t>
            </a:r>
            <a:r>
              <a:rPr lang="cs-CZ" sz="2900" dirty="0" err="1"/>
              <a:t>Midway</a:t>
            </a:r>
            <a:r>
              <a:rPr lang="cs-CZ" sz="2900" dirty="0"/>
              <a:t> a </a:t>
            </a:r>
            <a:r>
              <a:rPr lang="cs-CZ" sz="2900" dirty="0" err="1"/>
              <a:t>Guadal</a:t>
            </a:r>
            <a:r>
              <a:rPr lang="cs-CZ" sz="2900" dirty="0"/>
              <a:t>; jaderné bomby + SSSR;</a:t>
            </a:r>
            <a:endParaRPr lang="cs-CZ" sz="800" dirty="0"/>
          </a:p>
          <a:p>
            <a:pPr marL="400050" lvl="2" indent="0">
              <a:buNone/>
            </a:pPr>
            <a:endParaRPr lang="cs-CZ" sz="800" dirty="0"/>
          </a:p>
          <a:p>
            <a:pPr marL="400050" lvl="2" indent="0">
              <a:buNone/>
            </a:pPr>
            <a:endParaRPr lang="cs-CZ" sz="1100" dirty="0"/>
          </a:p>
          <a:p>
            <a:pPr marL="342900" lvl="1" indent="-342900"/>
            <a:r>
              <a:rPr lang="cs-CZ" sz="3300" dirty="0"/>
              <a:t>Nový rozměr války - </a:t>
            </a:r>
            <a:r>
              <a:rPr lang="cs-CZ" sz="3300" b="1" dirty="0">
                <a:solidFill>
                  <a:srgbClr val="0070C0"/>
                </a:solidFill>
              </a:rPr>
              <a:t>totální válka </a:t>
            </a:r>
            <a:r>
              <a:rPr lang="cs-CZ" sz="3300" dirty="0"/>
              <a:t>– strategické </a:t>
            </a:r>
            <a:r>
              <a:rPr lang="cs-CZ" sz="3300" b="1" dirty="0"/>
              <a:t>bombardování</a:t>
            </a:r>
            <a:r>
              <a:rPr lang="cs-CZ" sz="3300" dirty="0"/>
              <a:t> – </a:t>
            </a:r>
            <a:r>
              <a:rPr lang="cs-CZ" sz="3300" b="1" dirty="0"/>
              <a:t>cíl</a:t>
            </a:r>
            <a:r>
              <a:rPr lang="cs-CZ" sz="3300" dirty="0"/>
              <a:t> je </a:t>
            </a:r>
            <a:r>
              <a:rPr lang="cs-CZ" sz="3300" b="1" dirty="0"/>
              <a:t>produkční potenciál </a:t>
            </a:r>
            <a:r>
              <a:rPr lang="cs-CZ" sz="3300" dirty="0"/>
              <a:t>země (fyzický a lidský kapitál) a </a:t>
            </a:r>
            <a:r>
              <a:rPr lang="cs-CZ" sz="3300" b="1" dirty="0"/>
              <a:t>vůle</a:t>
            </a:r>
            <a:r>
              <a:rPr lang="cs-CZ" sz="3300" dirty="0"/>
              <a:t> lidu;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810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red_square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7583"/>
            <a:ext cx="9144000" cy="64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51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efencyclopedia.files.wordpress.com/2016/11/810-lec22-1536x865.jpg?w=1536&amp;h=865&amp;crop=1">
            <a:extLst>
              <a:ext uri="{FF2B5EF4-FFF2-40B4-BE49-F238E27FC236}">
                <a16:creationId xmlns:a16="http://schemas.microsoft.com/office/drawing/2014/main" id="{83A06AD7-0020-4FF0-B094-4792918E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953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Pearl 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30"/>
            <a:ext cx="7877948" cy="63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ill USS Arizona Ever Be Raised? - Pearl Harb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74" y="161999"/>
            <a:ext cx="4186426" cy="3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mains of 2 USS Oklahoma sailors killed in Pearl Harbor attack ID'd,  returned for bu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62" y="3727342"/>
            <a:ext cx="4210038" cy="27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1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xe">
            <a:extLst>
              <a:ext uri="{FF2B5EF4-FFF2-40B4-BE49-F238E27FC236}">
                <a16:creationId xmlns:a16="http://schemas.microsoft.com/office/drawing/2014/main" id="{1C612B33-B027-438D-B8D1-2C33F93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12192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9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qph.fs.quoracdn.net/main-qimg-05f88c3a22c18a9db10b55a48387eac5">
            <a:extLst>
              <a:ext uri="{FF2B5EF4-FFF2-40B4-BE49-F238E27FC236}">
                <a16:creationId xmlns:a16="http://schemas.microsoft.com/office/drawing/2014/main" id="{ED4831C1-12D2-4DA4-A7E0-EB0C5BAD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" y="89208"/>
            <a:ext cx="11430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87369" y="6488668"/>
            <a:ext cx="4218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Pacific</a:t>
            </a:r>
            <a:r>
              <a:rPr lang="cs-CZ" sz="1600" dirty="0" smtClean="0"/>
              <a:t> </a:t>
            </a:r>
            <a:r>
              <a:rPr lang="cs-CZ" sz="1600" dirty="0" err="1" smtClean="0"/>
              <a:t>fleet</a:t>
            </a:r>
            <a:r>
              <a:rPr lang="cs-CZ" sz="1600" dirty="0" smtClean="0"/>
              <a:t> San Francisco 1958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34256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7B99D4-FEEB-4A9D-B9FE-0AD7F117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8" y="239946"/>
            <a:ext cx="11162121" cy="6537925"/>
          </a:xfrm>
        </p:spPr>
        <p:txBody>
          <a:bodyPr>
            <a:normAutofit/>
          </a:bodyPr>
          <a:lstStyle/>
          <a:p>
            <a:r>
              <a:rPr lang="en-US" sz="2400" b="1" dirty="0"/>
              <a:t>1,350</a:t>
            </a:r>
            <a:r>
              <a:rPr lang="cs-CZ" sz="2400" b="1" dirty="0"/>
              <a:t> </a:t>
            </a:r>
            <a:r>
              <a:rPr lang="en-US" sz="2400" b="1" dirty="0"/>
              <a:t>Tiger tanks</a:t>
            </a:r>
            <a:r>
              <a:rPr lang="en-US" sz="2400" dirty="0"/>
              <a:t> produced </a:t>
            </a:r>
            <a:r>
              <a:rPr lang="cs-CZ" sz="2400" dirty="0"/>
              <a:t>(</a:t>
            </a:r>
            <a:r>
              <a:rPr lang="en-US" sz="2400" dirty="0"/>
              <a:t>August 1942 </a:t>
            </a:r>
            <a:r>
              <a:rPr lang="cs-CZ" sz="2400" dirty="0"/>
              <a:t>-</a:t>
            </a:r>
            <a:r>
              <a:rPr lang="en-US" sz="2400" dirty="0"/>
              <a:t> August 1944</a:t>
            </a:r>
            <a:r>
              <a:rPr lang="cs-CZ" sz="2400" dirty="0"/>
              <a:t>; (</a:t>
            </a:r>
            <a:r>
              <a:rPr lang="en-US" sz="2400" dirty="0"/>
              <a:t>peaking in April 1944 at 104 per month</a:t>
            </a:r>
            <a:r>
              <a:rPr lang="cs-CZ" sz="2400" dirty="0"/>
              <a:t>); </a:t>
            </a:r>
            <a:r>
              <a:rPr lang="en-US" sz="2400" b="1" dirty="0"/>
              <a:t>492 Tiger II </a:t>
            </a:r>
            <a:r>
              <a:rPr lang="en-US" sz="2400" dirty="0"/>
              <a:t>tanks were produced</a:t>
            </a:r>
            <a:r>
              <a:rPr lang="cs-CZ" sz="2400" dirty="0"/>
              <a:t>;</a:t>
            </a:r>
          </a:p>
          <a:p>
            <a:pPr lvl="1"/>
            <a:r>
              <a:rPr lang="cs-CZ" dirty="0" err="1"/>
              <a:t>Together</a:t>
            </a:r>
            <a:r>
              <a:rPr lang="cs-CZ" dirty="0"/>
              <a:t> </a:t>
            </a:r>
            <a:r>
              <a:rPr lang="en-US" dirty="0"/>
              <a:t>destroying at least 10,300 enemy tanks</a:t>
            </a:r>
            <a:r>
              <a:rPr lang="cs-CZ" dirty="0"/>
              <a:t>; </a:t>
            </a:r>
            <a:r>
              <a:rPr lang="cs-CZ" b="1" dirty="0"/>
              <a:t>1,725  </a:t>
            </a:r>
            <a:r>
              <a:rPr lang="cs-CZ" b="1" dirty="0" err="1"/>
              <a:t>lost</a:t>
            </a:r>
            <a:r>
              <a:rPr lang="cs-CZ" dirty="0"/>
              <a:t>;</a:t>
            </a:r>
          </a:p>
          <a:p>
            <a:r>
              <a:rPr lang="cs-CZ" sz="2400" b="1" dirty="0"/>
              <a:t>M4 </a:t>
            </a:r>
            <a:r>
              <a:rPr lang="cs-CZ" sz="2400" b="1" dirty="0" err="1"/>
              <a:t>Sherman</a:t>
            </a:r>
            <a:r>
              <a:rPr lang="cs-CZ" sz="2400" b="1" dirty="0"/>
              <a:t> </a:t>
            </a:r>
            <a:r>
              <a:rPr lang="cs-CZ" sz="2400" b="1" dirty="0" err="1"/>
              <a:t>Production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February</a:t>
            </a:r>
            <a:r>
              <a:rPr lang="cs-CZ" sz="2400" dirty="0"/>
              <a:t> 1942 – July 1945: </a:t>
            </a:r>
            <a:r>
              <a:rPr lang="cs-CZ" sz="2400" b="1" dirty="0"/>
              <a:t>49,234</a:t>
            </a:r>
            <a:r>
              <a:rPr lang="cs-CZ" sz="2400" dirty="0"/>
              <a:t>;</a:t>
            </a:r>
            <a:endParaRPr lang="cs-CZ" sz="2400" b="1" dirty="0"/>
          </a:p>
          <a:p>
            <a:pPr lvl="1"/>
            <a:r>
              <a:rPr lang="cs-CZ" b="1" dirty="0"/>
              <a:t>4,295 </a:t>
            </a:r>
            <a:r>
              <a:rPr lang="cs-CZ" dirty="0"/>
              <a:t>M4s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b="1" dirty="0" err="1"/>
              <a:t>lost</a:t>
            </a:r>
            <a:r>
              <a:rPr lang="cs-CZ" b="1" dirty="0"/>
              <a:t> </a:t>
            </a:r>
            <a:r>
              <a:rPr lang="cs-CZ" dirty="0"/>
              <a:t>in WWII</a:t>
            </a:r>
            <a:r>
              <a:rPr lang="cs-CZ" b="1" dirty="0"/>
              <a:t>;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en-US" dirty="0"/>
              <a:t>Normandy in June-August 1944</a:t>
            </a:r>
            <a:r>
              <a:rPr lang="cs-CZ" dirty="0"/>
              <a:t>:</a:t>
            </a:r>
            <a:r>
              <a:rPr lang="en-US" dirty="0"/>
              <a:t> 1.45 </a:t>
            </a:r>
            <a:r>
              <a:rPr lang="en-US" b="1" dirty="0" err="1"/>
              <a:t>Shermans</a:t>
            </a:r>
            <a:r>
              <a:rPr lang="en-US" dirty="0"/>
              <a:t> were equal to 1 </a:t>
            </a:r>
            <a:r>
              <a:rPr lang="en-US" b="1" dirty="0"/>
              <a:t>Tiger</a:t>
            </a:r>
            <a:r>
              <a:rPr lang="en-US" dirty="0"/>
              <a:t>.</a:t>
            </a:r>
            <a:endParaRPr lang="cs-CZ" b="1" dirty="0"/>
          </a:p>
          <a:p>
            <a:r>
              <a:rPr lang="cs-CZ" sz="2400" b="1" dirty="0" err="1"/>
              <a:t>Panzer</a:t>
            </a:r>
            <a:r>
              <a:rPr lang="cs-CZ" sz="2400" b="1" dirty="0"/>
              <a:t> IV</a:t>
            </a:r>
            <a:r>
              <a:rPr lang="cs-CZ" sz="2400" dirty="0"/>
              <a:t>: 8,553 </a:t>
            </a:r>
            <a:r>
              <a:rPr lang="cs-CZ" sz="2400" dirty="0" err="1"/>
              <a:t>units</a:t>
            </a:r>
            <a:r>
              <a:rPr lang="cs-CZ" sz="2400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;</a:t>
            </a:r>
          </a:p>
          <a:p>
            <a:r>
              <a:rPr lang="cs-CZ" sz="2400" b="1" dirty="0"/>
              <a:t>T-34</a:t>
            </a:r>
            <a:r>
              <a:rPr lang="cs-CZ" sz="2400" dirty="0"/>
              <a:t>: 57,339</a:t>
            </a:r>
            <a:r>
              <a:rPr lang="cs-CZ" sz="2400" b="1" dirty="0"/>
              <a:t> </a:t>
            </a:r>
            <a:r>
              <a:rPr lang="cs-CZ" sz="2400" dirty="0" err="1"/>
              <a:t>units</a:t>
            </a:r>
            <a:r>
              <a:rPr lang="cs-CZ" sz="2400" b="1" dirty="0"/>
              <a:t> </a:t>
            </a:r>
            <a:r>
              <a:rPr lang="cs-CZ" sz="2400" dirty="0" err="1"/>
              <a:t>produced</a:t>
            </a:r>
            <a:r>
              <a:rPr lang="cs-CZ" sz="2400" dirty="0"/>
              <a:t>;</a:t>
            </a:r>
          </a:p>
          <a:p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F1865C-5178-4E7D-BF24-19CC07FF0E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19510" y="1872980"/>
            <a:ext cx="1101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https://upload.wikimedia.org/wikipedia/commons/9/96/Bundesarchiv_Bild_101I-289-1091-26%2C_Russland%2C_Pferdegespann_im_Schlamm.jpg">
            <a:extLst>
              <a:ext uri="{FF2B5EF4-FFF2-40B4-BE49-F238E27FC236}">
                <a16:creationId xmlns:a16="http://schemas.microsoft.com/office/drawing/2014/main" id="{4C06E482-086E-45AB-9300-6A1ADC1E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78" y="2709905"/>
            <a:ext cx="6243686" cy="3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r 98K noBG.jpg">
            <a:extLst>
              <a:ext uri="{FF2B5EF4-FFF2-40B4-BE49-F238E27FC236}">
                <a16:creationId xmlns:a16="http://schemas.microsoft.com/office/drawing/2014/main" id="{60716B87-C266-42F5-8EC0-289C90AF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7" y="3670107"/>
            <a:ext cx="5235019" cy="23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AA0185A-BD2D-4CCB-8FA9-DFB3ACDBF454}"/>
              </a:ext>
            </a:extLst>
          </p:cNvPr>
          <p:cNvSpPr/>
          <p:nvPr/>
        </p:nvSpPr>
        <p:spPr>
          <a:xfrm>
            <a:off x="404568" y="562654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Kar98k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bolt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action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rifle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722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84FAD0-C207-48EC-92F3-EC4987A6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259" y="468164"/>
            <a:ext cx="5183782" cy="435133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1940</a:t>
            </a:r>
            <a:r>
              <a:rPr lang="cs-CZ" dirty="0"/>
              <a:t>: </a:t>
            </a:r>
            <a:r>
              <a:rPr lang="cs-CZ" dirty="0" err="1" smtClean="0">
                <a:solidFill>
                  <a:srgbClr val="FF0000"/>
                </a:solidFill>
              </a:rPr>
              <a:t>GER</a:t>
            </a:r>
            <a:r>
              <a:rPr lang="cs-CZ" dirty="0" err="1" smtClean="0"/>
              <a:t>+</a:t>
            </a:r>
            <a:r>
              <a:rPr lang="cs-CZ" dirty="0" err="1" smtClean="0">
                <a:solidFill>
                  <a:srgbClr val="FF0000"/>
                </a:solidFill>
              </a:rPr>
              <a:t>ITA</a:t>
            </a:r>
            <a:r>
              <a:rPr lang="cs-CZ" dirty="0" err="1" smtClean="0"/>
              <a:t>+</a:t>
            </a:r>
            <a:r>
              <a:rPr lang="cs-CZ" dirty="0" err="1" smtClean="0">
                <a:solidFill>
                  <a:srgbClr val="FF0000"/>
                </a:solidFill>
              </a:rPr>
              <a:t>occupied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and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colaborating</a:t>
            </a:r>
            <a:r>
              <a:rPr lang="cs-CZ" dirty="0" smtClean="0"/>
              <a:t> 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i="1" dirty="0" smtClean="0"/>
              <a:t>Bohemia</a:t>
            </a:r>
            <a:r>
              <a:rPr lang="cs-CZ" i="1" dirty="0"/>
              <a:t>, </a:t>
            </a:r>
            <a:r>
              <a:rPr lang="cs-CZ" i="1" dirty="0" err="1"/>
              <a:t>Poland</a:t>
            </a:r>
            <a:r>
              <a:rPr lang="cs-CZ" i="1" dirty="0"/>
              <a:t>, </a:t>
            </a:r>
            <a:r>
              <a:rPr lang="cs-CZ" i="1" dirty="0" err="1"/>
              <a:t>Low</a:t>
            </a:r>
            <a:r>
              <a:rPr lang="cs-CZ" i="1" dirty="0"/>
              <a:t> </a:t>
            </a:r>
            <a:r>
              <a:rPr lang="cs-CZ" i="1" dirty="0" err="1"/>
              <a:t>Countries</a:t>
            </a:r>
            <a:r>
              <a:rPr lang="cs-CZ" i="1" dirty="0"/>
              <a:t> </a:t>
            </a:r>
            <a:r>
              <a:rPr lang="cs-CZ" dirty="0"/>
              <a:t>(France) vs. </a:t>
            </a:r>
            <a:r>
              <a:rPr lang="cs-CZ" dirty="0">
                <a:solidFill>
                  <a:srgbClr val="0070C0"/>
                </a:solidFill>
              </a:rPr>
              <a:t>UK</a:t>
            </a:r>
            <a:r>
              <a:rPr lang="cs-CZ" dirty="0"/>
              <a:t> + </a:t>
            </a:r>
            <a:r>
              <a:rPr lang="cs-CZ" dirty="0">
                <a:solidFill>
                  <a:srgbClr val="0070C0"/>
                </a:solidFill>
              </a:rPr>
              <a:t>Empire</a:t>
            </a:r>
            <a:r>
              <a:rPr lang="cs-CZ" dirty="0"/>
              <a:t>, (France);</a:t>
            </a:r>
          </a:p>
          <a:p>
            <a:r>
              <a:rPr lang="cs-CZ" b="1" dirty="0">
                <a:solidFill>
                  <a:srgbClr val="0070C0"/>
                </a:solidFill>
              </a:rPr>
              <a:t>1941</a:t>
            </a:r>
            <a:r>
              <a:rPr lang="cs-CZ" dirty="0"/>
              <a:t>: </a:t>
            </a:r>
            <a:r>
              <a:rPr lang="cs-CZ" dirty="0">
                <a:solidFill>
                  <a:srgbClr val="FF0000"/>
                </a:solidFill>
              </a:rPr>
              <a:t>Axis</a:t>
            </a:r>
            <a:r>
              <a:rPr lang="cs-CZ" dirty="0"/>
              <a:t> vs. </a:t>
            </a:r>
            <a:r>
              <a:rPr lang="cs-CZ" dirty="0">
                <a:solidFill>
                  <a:srgbClr val="0070C0"/>
                </a:solidFill>
              </a:rPr>
              <a:t>UK</a:t>
            </a:r>
            <a:r>
              <a:rPr lang="cs-CZ" dirty="0"/>
              <a:t> + </a:t>
            </a:r>
            <a:r>
              <a:rPr lang="cs-CZ" dirty="0" err="1">
                <a:solidFill>
                  <a:srgbClr val="0070C0"/>
                </a:solidFill>
              </a:rPr>
              <a:t>Soviet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Union</a:t>
            </a:r>
          </a:p>
          <a:p>
            <a:r>
              <a:rPr lang="cs-CZ" b="1" dirty="0">
                <a:solidFill>
                  <a:srgbClr val="0070C0"/>
                </a:solidFill>
              </a:rPr>
              <a:t>1942</a:t>
            </a:r>
            <a:r>
              <a:rPr lang="cs-CZ" dirty="0"/>
              <a:t>: </a:t>
            </a:r>
            <a:r>
              <a:rPr lang="cs-CZ" dirty="0">
                <a:solidFill>
                  <a:srgbClr val="FF0000"/>
                </a:solidFill>
              </a:rPr>
              <a:t>Axis</a:t>
            </a:r>
            <a:r>
              <a:rPr lang="cs-CZ" dirty="0"/>
              <a:t>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>
                <a:solidFill>
                  <a:srgbClr val="FF0000"/>
                </a:solidFill>
              </a:rPr>
              <a:t>Japan</a:t>
            </a:r>
            <a:r>
              <a:rPr lang="cs-CZ" dirty="0"/>
              <a:t> vs. </a:t>
            </a:r>
            <a:r>
              <a:rPr lang="cs-CZ" dirty="0">
                <a:solidFill>
                  <a:srgbClr val="0070C0"/>
                </a:solidFill>
              </a:rPr>
              <a:t>UK, </a:t>
            </a:r>
            <a:r>
              <a:rPr lang="cs-CZ" dirty="0" err="1">
                <a:solidFill>
                  <a:srgbClr val="0070C0"/>
                </a:solidFill>
              </a:rPr>
              <a:t>Soviet</a:t>
            </a:r>
            <a:r>
              <a:rPr lang="cs-CZ" dirty="0">
                <a:solidFill>
                  <a:srgbClr val="0070C0"/>
                </a:solidFill>
              </a:rPr>
              <a:t> Union, USA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https://upload.wikimedia.org/wikipedia/commons/e/e2/WorldWarII-GDP-Relations-Allies-Axis.png">
            <a:extLst>
              <a:ext uri="{FF2B5EF4-FFF2-40B4-BE49-F238E27FC236}">
                <a16:creationId xmlns:a16="http://schemas.microsoft.com/office/drawing/2014/main" id="{AFD1BC56-DDA2-44DB-83A4-6E1A7DCF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3" y="107050"/>
            <a:ext cx="6504495" cy="6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41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A3B9122-6812-42D1-9DBA-A6DD662E9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12944"/>
              </p:ext>
            </p:extLst>
          </p:nvPr>
        </p:nvGraphicFramePr>
        <p:xfrm>
          <a:off x="782424" y="1875935"/>
          <a:ext cx="9893705" cy="4104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5450">
                  <a:extLst>
                    <a:ext uri="{9D8B030D-6E8A-4147-A177-3AD203B41FA5}">
                      <a16:colId xmlns:a16="http://schemas.microsoft.com/office/drawing/2014/main" val="257143943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1936726930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216427511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4064411298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60922344"/>
                    </a:ext>
                  </a:extLst>
                </a:gridCol>
                <a:gridCol w="1589651">
                  <a:extLst>
                    <a:ext uri="{9D8B030D-6E8A-4147-A177-3AD203B41FA5}">
                      <a16:colId xmlns:a16="http://schemas.microsoft.com/office/drawing/2014/main" val="3711858868"/>
                    </a:ext>
                  </a:extLst>
                </a:gridCol>
              </a:tblGrid>
              <a:tr h="5768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Country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Total tanks and self-propelled guns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Artillery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Mortars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Machineguns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Military trucks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860557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Soviet Union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251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516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648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200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8143726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States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410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390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055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679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840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382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311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70979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United Kingdom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896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124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877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102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297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336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2114688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Canada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678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552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251 925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815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729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37210432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Other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dirty="0" err="1">
                          <a:effectLst/>
                        </a:rPr>
                        <a:t>Commonw</a:t>
                      </a:r>
                      <a:r>
                        <a:rPr lang="cs-CZ" sz="20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46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014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153598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Germany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429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159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147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73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484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674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280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effectLst/>
                        </a:rPr>
                        <a:t>345</a:t>
                      </a:r>
                      <a:r>
                        <a:rPr lang="cs-CZ" sz="2000" b="1" baseline="0" dirty="0" smtClean="0">
                          <a:effectLst/>
                        </a:rPr>
                        <a:t> </a:t>
                      </a:r>
                      <a:r>
                        <a:rPr lang="cs-CZ" sz="2000" b="1" dirty="0" smtClean="0">
                          <a:effectLst/>
                        </a:rPr>
                        <a:t>914</a:t>
                      </a:r>
                      <a:endParaRPr lang="cs-CZ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0343059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Japan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515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350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380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165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945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5549960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Italy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2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473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7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200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83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000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1899064"/>
                  </a:ext>
                </a:extLst>
              </a:tr>
              <a:tr h="295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Hungary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500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447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4</a:t>
                      </a:r>
                      <a:r>
                        <a:rPr lang="cs-CZ" sz="2000" baseline="0" dirty="0" smtClean="0">
                          <a:effectLst/>
                        </a:rPr>
                        <a:t> </a:t>
                      </a:r>
                      <a:r>
                        <a:rPr lang="cs-CZ" sz="2000" dirty="0" smtClean="0">
                          <a:effectLst/>
                        </a:rPr>
                        <a:t>583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9742338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182300A8-F465-48AA-93E1-37FB40434A0A}"/>
              </a:ext>
            </a:extLst>
          </p:cNvPr>
          <p:cNvSpPr/>
          <p:nvPr/>
        </p:nvSpPr>
        <p:spPr>
          <a:xfrm>
            <a:off x="3909649" y="832490"/>
            <a:ext cx="405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WWII </a:t>
            </a:r>
            <a:r>
              <a:rPr lang="cs-CZ" sz="2800" b="1" dirty="0" err="1"/>
              <a:t>Vehicles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04161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Bundesarchiv Bild 183-R29818, Otto von Bismarck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55" y="34421"/>
            <a:ext cx="4032448" cy="668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2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268E510-B9F0-4304-BF8C-1B03D381D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451494"/>
              </p:ext>
            </p:extLst>
          </p:nvPr>
        </p:nvGraphicFramePr>
        <p:xfrm>
          <a:off x="339363" y="1960775"/>
          <a:ext cx="11279764" cy="4266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708">
                  <a:extLst>
                    <a:ext uri="{9D8B030D-6E8A-4147-A177-3AD203B41FA5}">
                      <a16:colId xmlns:a16="http://schemas.microsoft.com/office/drawing/2014/main" val="394087948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22371761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39739456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1046673193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504587509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7588711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14800373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3320057864"/>
                    </a:ext>
                  </a:extLst>
                </a:gridCol>
                <a:gridCol w="1241632">
                  <a:extLst>
                    <a:ext uri="{9D8B030D-6E8A-4147-A177-3AD203B41FA5}">
                      <a16:colId xmlns:a16="http://schemas.microsoft.com/office/drawing/2014/main" val="2211516972"/>
                    </a:ext>
                  </a:extLst>
                </a:gridCol>
              </a:tblGrid>
              <a:tr h="34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1939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1940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1941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1942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1943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1944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1945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>
                          <a:effectLst/>
                        </a:rPr>
                        <a:t>Total</a:t>
                      </a:r>
                      <a:endParaRPr lang="en-AU" sz="2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194356784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US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898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001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303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35792885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GER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8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295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10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826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776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556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25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39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807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7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540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b="1" noProof="0" dirty="0" smtClean="0">
                          <a:effectLst/>
                        </a:rPr>
                        <a:t>119</a:t>
                      </a:r>
                      <a:r>
                        <a:rPr lang="cs-CZ" sz="2400" b="1" baseline="0" noProof="0" dirty="0" smtClean="0">
                          <a:effectLst/>
                        </a:rPr>
                        <a:t> </a:t>
                      </a:r>
                      <a:r>
                        <a:rPr lang="en-AU" sz="2400" b="1" noProof="0" dirty="0" smtClean="0">
                          <a:effectLst/>
                        </a:rPr>
                        <a:t>327</a:t>
                      </a:r>
                      <a:endParaRPr lang="en-AU" sz="28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09592606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 dirty="0">
                          <a:solidFill>
                            <a:schemeClr val="bg1"/>
                          </a:solidFill>
                          <a:effectLst/>
                        </a:rPr>
                        <a:t>USSR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382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565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737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436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900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281174618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u="none" noProof="0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endParaRPr lang="en-AU" sz="2800" u="none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940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094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672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070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549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755300405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JAP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467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768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861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320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860300509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142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503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>
                          <a:effectLst/>
                        </a:rPr>
                        <a:t>967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122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956424948"/>
                  </a:ext>
                </a:extLst>
              </a:tr>
              <a:tr h="3548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solidFill>
                            <a:schemeClr val="bg1"/>
                          </a:solidFill>
                          <a:effectLst/>
                        </a:rPr>
                        <a:t>FRA</a:t>
                      </a:r>
                      <a:endParaRPr lang="en-AU" sz="2800" u="non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163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113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2800" noProof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276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98146282"/>
                  </a:ext>
                </a:extLst>
              </a:tr>
              <a:tr h="34282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u="none" noProof="0" dirty="0" smtClean="0">
                          <a:effectLst/>
                        </a:rPr>
                        <a:t>Celkem</a:t>
                      </a:r>
                      <a:endParaRPr lang="en-AU" sz="2800" u="none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38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080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51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531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76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256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124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179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190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218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231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852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97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577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2400" noProof="0" dirty="0" smtClean="0">
                          <a:effectLst/>
                        </a:rPr>
                        <a:t>809</a:t>
                      </a:r>
                      <a:r>
                        <a:rPr lang="cs-CZ" sz="2400" baseline="0" noProof="0" dirty="0" smtClean="0">
                          <a:effectLst/>
                        </a:rPr>
                        <a:t> </a:t>
                      </a:r>
                      <a:r>
                        <a:rPr lang="en-AU" sz="2400" noProof="0" dirty="0" smtClean="0">
                          <a:effectLst/>
                        </a:rPr>
                        <a:t>693</a:t>
                      </a:r>
                      <a:endParaRPr lang="en-AU" sz="2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193612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1ABC6A4-232A-4A34-A0BC-2910EF5DBC3A}"/>
              </a:ext>
            </a:extLst>
          </p:cNvPr>
          <p:cNvSpPr txBox="1"/>
          <p:nvPr/>
        </p:nvSpPr>
        <p:spPr>
          <a:xfrm>
            <a:off x="4062953" y="1036948"/>
            <a:ext cx="522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WWII </a:t>
            </a:r>
            <a:r>
              <a:rPr lang="cs-CZ" sz="3200" b="1" dirty="0" smtClean="0"/>
              <a:t>Výroba letadel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845948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3154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Důsledky</a:t>
            </a:r>
            <a:r>
              <a:rPr lang="cs-CZ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243" y="521296"/>
            <a:ext cx="11557262" cy="6336704"/>
          </a:xfrm>
        </p:spPr>
        <p:txBody>
          <a:bodyPr>
            <a:normAutofit fontScale="55000" lnSpcReduction="20000"/>
          </a:bodyPr>
          <a:lstStyle/>
          <a:p>
            <a:r>
              <a:rPr lang="cs-CZ" sz="3300" b="1" dirty="0"/>
              <a:t>Lidské ztráty </a:t>
            </a:r>
            <a:r>
              <a:rPr lang="cs-CZ" sz="3300" dirty="0"/>
              <a:t>60-70 mil mrtvých, 20mil. vojáků;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SSSR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27mil. (8,7 mil vojáků);</a:t>
            </a:r>
          </a:p>
          <a:p>
            <a:pPr lvl="1"/>
            <a:r>
              <a:rPr lang="cs-CZ" sz="3300" b="1" dirty="0"/>
              <a:t>Čína</a:t>
            </a:r>
            <a:r>
              <a:rPr lang="cs-CZ" sz="3300" dirty="0"/>
              <a:t> 7 mil. civilistů a 3-4 mil. vojáků;</a:t>
            </a:r>
          </a:p>
          <a:p>
            <a:pPr lvl="1"/>
            <a:r>
              <a:rPr lang="cs-CZ" sz="3300" dirty="0"/>
              <a:t>11-17 mil. civilistů zemřelo v důsledku </a:t>
            </a:r>
            <a:r>
              <a:rPr lang="cs-CZ" sz="3300" b="1" dirty="0">
                <a:solidFill>
                  <a:srgbClr val="0070C0"/>
                </a:solidFill>
              </a:rPr>
              <a:t>okupace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(včetně Židů, teror proti Slovanům); GER zajetí nepřežilo 3,5mil sovětských vojáků;</a:t>
            </a:r>
          </a:p>
          <a:p>
            <a:pPr lvl="1"/>
            <a:r>
              <a:rPr lang="cs-CZ" sz="3300" b="1" dirty="0"/>
              <a:t>JAP</a:t>
            </a:r>
            <a:r>
              <a:rPr lang="cs-CZ" sz="3300" dirty="0"/>
              <a:t> ztratilo 2,1 mil. vojáků a 500tis. civilistů (KOR a teror v Číně);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ztratilo 5,3mil. vojáků a 1,5-2,5 mil civilistů;</a:t>
            </a:r>
          </a:p>
          <a:p>
            <a:pPr lvl="1"/>
            <a:r>
              <a:rPr lang="cs-CZ" sz="3300" b="1" dirty="0"/>
              <a:t>POL</a:t>
            </a:r>
            <a:r>
              <a:rPr lang="cs-CZ" sz="3300" dirty="0"/>
              <a:t> 240tis. vojáků a 5,4mil. civilistů (včetně Židů);</a:t>
            </a:r>
          </a:p>
          <a:p>
            <a:pPr lvl="1"/>
            <a:r>
              <a:rPr lang="cs-CZ" sz="3300" b="1" dirty="0"/>
              <a:t>GB</a:t>
            </a:r>
            <a:r>
              <a:rPr lang="cs-CZ" sz="3300" dirty="0"/>
              <a:t> 383 tis. vojáků a 67 tis. civilistů; </a:t>
            </a:r>
            <a:r>
              <a:rPr lang="cs-CZ" sz="3300" b="1" dirty="0"/>
              <a:t>FRA</a:t>
            </a:r>
            <a:r>
              <a:rPr lang="cs-CZ" sz="3300" dirty="0"/>
              <a:t> 217 tis. a 350 tis.; </a:t>
            </a:r>
            <a:r>
              <a:rPr lang="cs-CZ" sz="3300" b="1" dirty="0"/>
              <a:t>US</a:t>
            </a:r>
            <a:r>
              <a:rPr lang="cs-CZ" sz="3300" dirty="0"/>
              <a:t> 402 + 17 tis.; </a:t>
            </a:r>
            <a:r>
              <a:rPr lang="cs-CZ" sz="3300" b="1" dirty="0"/>
              <a:t>ITA</a:t>
            </a:r>
            <a:r>
              <a:rPr lang="cs-CZ" sz="3300" dirty="0"/>
              <a:t> 301 tis. a 150tis.</a:t>
            </a:r>
          </a:p>
          <a:p>
            <a:pPr lvl="1"/>
            <a:r>
              <a:rPr lang="cs-CZ" sz="3300" dirty="0"/>
              <a:t>ROM a HUN (580 a 800tis.), ČSR 325 tis.;</a:t>
            </a:r>
          </a:p>
          <a:p>
            <a:pPr lvl="1"/>
            <a:r>
              <a:rPr lang="cs-CZ" sz="3300" dirty="0"/>
              <a:t>Bombardování GER a JAP 600tis.</a:t>
            </a:r>
          </a:p>
          <a:p>
            <a:pPr lvl="1"/>
            <a:endParaRPr lang="cs-CZ" sz="1700" dirty="0"/>
          </a:p>
          <a:p>
            <a:r>
              <a:rPr lang="cs-CZ" sz="3300" b="1" dirty="0"/>
              <a:t>Materiální škody </a:t>
            </a:r>
            <a:r>
              <a:rPr lang="cs-CZ" sz="3300" dirty="0"/>
              <a:t>(Evropa):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GER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zničeno</a:t>
            </a:r>
            <a:r>
              <a:rPr lang="cs-CZ" sz="3300" dirty="0"/>
              <a:t> 20% </a:t>
            </a:r>
            <a:r>
              <a:rPr lang="cs-CZ" sz="3300" b="1" dirty="0"/>
              <a:t>budov</a:t>
            </a:r>
            <a:r>
              <a:rPr lang="cs-CZ" sz="3300" dirty="0"/>
              <a:t> (50% ve městech); nepoužitelná </a:t>
            </a:r>
            <a:r>
              <a:rPr lang="cs-CZ" sz="3300" b="1" dirty="0"/>
              <a:t>železnice</a:t>
            </a:r>
            <a:r>
              <a:rPr lang="cs-CZ" sz="3300" dirty="0"/>
              <a:t>; </a:t>
            </a:r>
            <a:r>
              <a:rPr lang="cs-CZ" sz="3300" b="1" dirty="0" err="1"/>
              <a:t>prům.prod</a:t>
            </a:r>
            <a:r>
              <a:rPr lang="cs-CZ" sz="3300" b="1" dirty="0"/>
              <a:t>.</a:t>
            </a:r>
            <a:r>
              <a:rPr lang="cs-CZ" sz="3300" dirty="0"/>
              <a:t> 20% 1938; </a:t>
            </a:r>
          </a:p>
          <a:p>
            <a:pPr lvl="1"/>
            <a:r>
              <a:rPr lang="cs-CZ" sz="3300" dirty="0"/>
              <a:t>o něco lepší situace ve </a:t>
            </a:r>
            <a:r>
              <a:rPr lang="cs-CZ" sz="3300" b="1" dirty="0">
                <a:solidFill>
                  <a:srgbClr val="0070C0"/>
                </a:solidFill>
              </a:rPr>
              <a:t>FRA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dirty="0"/>
              <a:t>(zaminovaná půda, 90% motorových vozidel nepojízdných); FRA, BEL a NED asi 40% </a:t>
            </a:r>
            <a:r>
              <a:rPr lang="cs-CZ" sz="3300" dirty="0" err="1"/>
              <a:t>prům.produkce</a:t>
            </a:r>
            <a:r>
              <a:rPr lang="cs-CZ" sz="3300" dirty="0"/>
              <a:t>; </a:t>
            </a:r>
            <a:r>
              <a:rPr lang="cs-CZ" sz="3300" b="1" dirty="0"/>
              <a:t>ITA</a:t>
            </a:r>
            <a:r>
              <a:rPr lang="cs-CZ" sz="3300" dirty="0"/>
              <a:t> na 20% produkce a bez obchodní flotily;</a:t>
            </a:r>
          </a:p>
          <a:p>
            <a:pPr lvl="1"/>
            <a:r>
              <a:rPr lang="cs-CZ" sz="3300" dirty="0"/>
              <a:t>už </a:t>
            </a:r>
            <a:r>
              <a:rPr lang="cs-CZ" sz="3300" b="1" dirty="0"/>
              <a:t>1947</a:t>
            </a:r>
            <a:r>
              <a:rPr lang="cs-CZ" sz="3300" dirty="0"/>
              <a:t> dosáhla </a:t>
            </a:r>
            <a:r>
              <a:rPr lang="cs-CZ" sz="3300" b="1" dirty="0"/>
              <a:t>kapitálová zásoba </a:t>
            </a:r>
            <a:r>
              <a:rPr lang="cs-CZ" sz="3300" dirty="0"/>
              <a:t>předválečné úrovně – i tak druhý výpadek růstu v době nástupu zámoří;</a:t>
            </a:r>
          </a:p>
          <a:p>
            <a:pPr lvl="1"/>
            <a:r>
              <a:rPr lang="cs-CZ" sz="3300" b="1" dirty="0">
                <a:solidFill>
                  <a:srgbClr val="0070C0"/>
                </a:solidFill>
              </a:rPr>
              <a:t>US</a:t>
            </a:r>
            <a:r>
              <a:rPr lang="cs-CZ" sz="3300" dirty="0">
                <a:solidFill>
                  <a:srgbClr val="0070C0"/>
                </a:solidFill>
              </a:rPr>
              <a:t> </a:t>
            </a:r>
            <a:r>
              <a:rPr lang="cs-CZ" sz="3300" b="1" dirty="0"/>
              <a:t>během války</a:t>
            </a:r>
            <a:r>
              <a:rPr lang="cs-CZ" sz="3300" dirty="0"/>
              <a:t>: masová výroba, mohutné investice – Evropa tradice a přesun do malých provozů;</a:t>
            </a:r>
          </a:p>
          <a:p>
            <a:pPr lvl="1"/>
            <a:r>
              <a:rPr lang="cs-CZ" sz="3300" dirty="0"/>
              <a:t>V </a:t>
            </a:r>
            <a:r>
              <a:rPr lang="cs-CZ" sz="3300" b="1" dirty="0"/>
              <a:t>GER</a:t>
            </a:r>
            <a:r>
              <a:rPr lang="cs-CZ" sz="3300" dirty="0"/>
              <a:t> </a:t>
            </a:r>
            <a:r>
              <a:rPr lang="cs-CZ" sz="3300" b="1" dirty="0"/>
              <a:t>situace</a:t>
            </a:r>
            <a:r>
              <a:rPr lang="cs-CZ" sz="3300" dirty="0"/>
              <a:t> nejhorší – nefungovaly </a:t>
            </a:r>
            <a:r>
              <a:rPr lang="cs-CZ" sz="3300" b="1" dirty="0"/>
              <a:t>spoje</a:t>
            </a:r>
            <a:r>
              <a:rPr lang="cs-CZ" sz="3300" dirty="0"/>
              <a:t>, </a:t>
            </a:r>
            <a:r>
              <a:rPr lang="cs-CZ" sz="3300" b="1" dirty="0"/>
              <a:t>fyzický kapitál </a:t>
            </a:r>
            <a:r>
              <a:rPr lang="cs-CZ" sz="3300" dirty="0"/>
              <a:t>do </a:t>
            </a:r>
            <a:r>
              <a:rPr lang="cs-CZ" sz="3300" dirty="0">
                <a:solidFill>
                  <a:srgbClr val="0070C0"/>
                </a:solidFill>
              </a:rPr>
              <a:t>SSSR</a:t>
            </a:r>
            <a:r>
              <a:rPr lang="cs-CZ" sz="3300" dirty="0"/>
              <a:t>; plán na vytvoření </a:t>
            </a:r>
            <a:r>
              <a:rPr lang="cs-CZ" sz="3300" b="1" dirty="0"/>
              <a:t>AGRI</a:t>
            </a:r>
            <a:r>
              <a:rPr lang="cs-CZ" sz="3300" dirty="0"/>
              <a:t> </a:t>
            </a:r>
            <a:r>
              <a:rPr lang="cs-CZ" sz="3300" b="1" dirty="0"/>
              <a:t>ekonomiky</a:t>
            </a:r>
            <a:r>
              <a:rPr lang="cs-CZ" sz="3300" dirty="0"/>
              <a:t> (</a:t>
            </a:r>
            <a:r>
              <a:rPr lang="cs-CZ" sz="3300" dirty="0">
                <a:solidFill>
                  <a:srgbClr val="0070C0"/>
                </a:solidFill>
              </a:rPr>
              <a:t>FRA</a:t>
            </a:r>
            <a:r>
              <a:rPr lang="cs-CZ" sz="3300" dirty="0"/>
              <a:t> – okupace + oddělení </a:t>
            </a:r>
            <a:r>
              <a:rPr lang="cs-CZ" sz="3300" b="1" dirty="0"/>
              <a:t>Porůří</a:t>
            </a:r>
            <a:r>
              <a:rPr lang="cs-CZ" sz="3300" dirty="0"/>
              <a:t> pod </a:t>
            </a:r>
            <a:r>
              <a:rPr lang="cs-CZ" sz="3300" dirty="0" err="1"/>
              <a:t>mezin.kontorlou</a:t>
            </a:r>
            <a:r>
              <a:rPr lang="cs-CZ" sz="3300" dirty="0"/>
              <a:t> a připojení </a:t>
            </a:r>
            <a:r>
              <a:rPr lang="cs-CZ" sz="3300" b="1" dirty="0"/>
              <a:t>Sárska</a:t>
            </a:r>
            <a:r>
              <a:rPr lang="cs-CZ" sz="3300" dirty="0"/>
              <a:t>); </a:t>
            </a:r>
          </a:p>
          <a:p>
            <a:pPr lvl="2"/>
            <a:r>
              <a:rPr lang="cs-CZ" sz="2900" dirty="0"/>
              <a:t>1946 </a:t>
            </a:r>
            <a:r>
              <a:rPr lang="cs-CZ" sz="2900" b="1" dirty="0"/>
              <a:t>plán</a:t>
            </a:r>
            <a:r>
              <a:rPr lang="cs-CZ" sz="2900" dirty="0"/>
              <a:t> na </a:t>
            </a:r>
            <a:r>
              <a:rPr lang="cs-CZ" sz="2900" b="1" dirty="0"/>
              <a:t>omezení </a:t>
            </a:r>
            <a:r>
              <a:rPr lang="cs-CZ" sz="2900" b="1" dirty="0" err="1"/>
              <a:t>prům</a:t>
            </a:r>
            <a:r>
              <a:rPr lang="cs-CZ" sz="2900" dirty="0"/>
              <a:t>. na 50% (skutečná produkce na 33% v 1947); </a:t>
            </a:r>
            <a:r>
              <a:rPr lang="cs-CZ" sz="2900" b="1" dirty="0"/>
              <a:t>pokles AGRI </a:t>
            </a:r>
            <a:r>
              <a:rPr lang="cs-CZ" sz="2900" dirty="0"/>
              <a:t>na 58% v 1948; příliv milionů vysídlenců (nutnost humanitární pomoci US a GB);</a:t>
            </a:r>
            <a:r>
              <a:rPr lang="cs-CZ" sz="3300" dirty="0"/>
              <a:t>  </a:t>
            </a:r>
          </a:p>
          <a:p>
            <a:pPr lvl="2"/>
            <a:endParaRPr lang="cs-CZ" sz="1700" dirty="0"/>
          </a:p>
          <a:p>
            <a:r>
              <a:rPr lang="cs-CZ" sz="3400" dirty="0"/>
              <a:t>Škody na </a:t>
            </a:r>
            <a:r>
              <a:rPr lang="cs-CZ" sz="3400" b="1" dirty="0"/>
              <a:t>ekonomických a sociálních </a:t>
            </a:r>
            <a:r>
              <a:rPr lang="cs-CZ" sz="3400" b="1" dirty="0">
                <a:solidFill>
                  <a:srgbClr val="0070C0"/>
                </a:solidFill>
              </a:rPr>
              <a:t>institucích</a:t>
            </a:r>
            <a:r>
              <a:rPr lang="cs-CZ" sz="3400" b="1" dirty="0"/>
              <a:t> </a:t>
            </a:r>
            <a:r>
              <a:rPr lang="cs-CZ" sz="3400" dirty="0"/>
              <a:t>(dirigismus, diskreditace trhu), </a:t>
            </a:r>
            <a:r>
              <a:rPr lang="cs-CZ" sz="3400" b="1" dirty="0"/>
              <a:t>rozklad</a:t>
            </a:r>
            <a:r>
              <a:rPr lang="cs-CZ" sz="3400" dirty="0"/>
              <a:t> mezinárodního </a:t>
            </a:r>
            <a:r>
              <a:rPr lang="cs-CZ" sz="3400" b="1" dirty="0"/>
              <a:t>finančního systému </a:t>
            </a:r>
            <a:r>
              <a:rPr lang="cs-CZ" sz="3400" dirty="0"/>
              <a:t>(soukromé toky minimální); </a:t>
            </a:r>
            <a:r>
              <a:rPr lang="cs-CZ" sz="3400" b="1" dirty="0"/>
              <a:t>bankovní sektor </a:t>
            </a:r>
            <a:r>
              <a:rPr lang="cs-CZ" sz="3400" dirty="0"/>
              <a:t>ovládnut státem (utracení všech </a:t>
            </a:r>
            <a:r>
              <a:rPr lang="cs-CZ" sz="3400" b="1" dirty="0"/>
              <a:t>rezerv</a:t>
            </a:r>
            <a:r>
              <a:rPr lang="cs-CZ" sz="3400" dirty="0"/>
              <a:t>) striktní </a:t>
            </a:r>
            <a:r>
              <a:rPr lang="cs-CZ" sz="3400" b="1" dirty="0"/>
              <a:t>kontroly</a:t>
            </a:r>
            <a:r>
              <a:rPr lang="cs-CZ" sz="3400" dirty="0"/>
              <a:t> </a:t>
            </a:r>
            <a:r>
              <a:rPr lang="cs-CZ" sz="3400" b="1" dirty="0"/>
              <a:t>IT</a:t>
            </a:r>
            <a:r>
              <a:rPr lang="cs-CZ" sz="3400" dirty="0"/>
              <a:t> a mezinárodních </a:t>
            </a:r>
            <a:r>
              <a:rPr lang="cs-CZ" sz="3400" b="1" dirty="0"/>
              <a:t>kapitálových</a:t>
            </a:r>
            <a:r>
              <a:rPr lang="cs-CZ" sz="3400" dirty="0"/>
              <a:t> toků;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2196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120\Desktop\Dres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F31496A-70A6-4644-A194-E01E2B40B13F}"/>
              </a:ext>
            </a:extLst>
          </p:cNvPr>
          <p:cNvSpPr/>
          <p:nvPr/>
        </p:nvSpPr>
        <p:spPr>
          <a:xfrm>
            <a:off x="6997831" y="1491648"/>
            <a:ext cx="4427456" cy="245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Dresden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13-15. February 1945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low strategic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significance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bombers, four raids, 25k killed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indiscriminate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incendiary area bombing not proportional to military gains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discussions about genocide after war, claiming up to 200-500 thousands casualties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anti-GER propaganda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5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1/Karte_des_Deutschen_Reiches%2C_Weimarer_Republik-Drittes_Reich_1919%E2%80%931937.svg/1024px-Karte_des_Deutschen_Reiches%2C_Weimarer_Republik-Drittes_Reich_1919%E2%80%931937.svg.png">
            <a:extLst>
              <a:ext uri="{FF2B5EF4-FFF2-40B4-BE49-F238E27FC236}">
                <a16:creationId xmlns:a16="http://schemas.microsoft.com/office/drawing/2014/main" id="{5FB314D7-EA83-4311-B044-7810F26A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0"/>
            <a:ext cx="755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27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a/a4/Germany_1949_Status.PNG">
            <a:extLst>
              <a:ext uri="{FF2B5EF4-FFF2-40B4-BE49-F238E27FC236}">
                <a16:creationId xmlns:a16="http://schemas.microsoft.com/office/drawing/2014/main" id="{D93A3E38-06BA-4D95-89DC-CF55E929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88" y="94267"/>
            <a:ext cx="7050382" cy="570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4BEE36-C248-4D3D-9139-BE8515BB71EC}"/>
              </a:ext>
            </a:extLst>
          </p:cNvPr>
          <p:cNvSpPr/>
          <p:nvPr/>
        </p:nvSpPr>
        <p:spPr>
          <a:xfrm>
            <a:off x="793422" y="5686522"/>
            <a:ext cx="1060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German political situation in 1949, with West Germany, East Germany, the Saar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coal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)</a:t>
            </a:r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 protectorate, the Ruhr area under economic control of the International Authority for the Ruhr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coal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)</a:t>
            </a:r>
            <a:r>
              <a:rPr lang="en-US" dirty="0">
                <a:solidFill>
                  <a:srgbClr val="54595D"/>
                </a:solidFill>
                <a:latin typeface="Arial" panose="020B0604020202020204" pitchFamily="34" charset="0"/>
              </a:rPr>
              <a:t>, and the eastern quarter of Germany under de-facto annexation by the Allies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; 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Lorraine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(iron) </a:t>
            </a:r>
            <a:r>
              <a:rPr lang="cs-CZ" dirty="0" err="1">
                <a:solidFill>
                  <a:srgbClr val="54595D"/>
                </a:solidFill>
                <a:latin typeface="Arial" panose="020B0604020202020204" pitchFamily="34" charset="0"/>
              </a:rPr>
              <a:t>back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 to France </a:t>
            </a:r>
            <a:r>
              <a:rPr lang="cs-CZ" dirty="0" err="1" smtClean="0">
                <a:solidFill>
                  <a:srgbClr val="54595D"/>
                </a:solidFill>
                <a:latin typeface="Arial" panose="020B0604020202020204" pitchFamily="34" charset="0"/>
              </a:rPr>
              <a:t>already</a:t>
            </a:r>
            <a:r>
              <a:rPr lang="cs-CZ" dirty="0" smtClean="0">
                <a:solidFill>
                  <a:srgbClr val="54595D"/>
                </a:solidFill>
                <a:latin typeface="Arial" panose="020B0604020202020204" pitchFamily="34" charset="0"/>
              </a:rPr>
              <a:t> in 1944</a:t>
            </a:r>
            <a:r>
              <a:rPr lang="cs-CZ" dirty="0">
                <a:solidFill>
                  <a:srgbClr val="54595D"/>
                </a:solidFill>
                <a:latin typeface="Arial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499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b/b9/Border_changes_in_history_of_Poland.png">
            <a:extLst>
              <a:ext uri="{FF2B5EF4-FFF2-40B4-BE49-F238E27FC236}">
                <a16:creationId xmlns:a16="http://schemas.microsoft.com/office/drawing/2014/main" id="{64453CCF-84DD-4DC7-8286-B3863AC4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0"/>
            <a:ext cx="831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92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CCE7A-3C44-4B48-AAA4-F2B634BD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3" y="1743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Context after WWII – political origins of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European miracle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8AE97F-F35E-4DA2-8AA0-250248CE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375"/>
            <a:ext cx="10917025" cy="5637229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Big issues to settle after WWII: </a:t>
            </a:r>
            <a:r>
              <a:rPr lang="en-US" sz="2000" b="1" u="sng" dirty="0">
                <a:solidFill>
                  <a:srgbClr val="0070C0"/>
                </a:solidFill>
              </a:rPr>
              <a:t>Morgenthau</a:t>
            </a:r>
            <a:r>
              <a:rPr lang="en-US" sz="2000" b="1" dirty="0"/>
              <a:t> vs. Marshall </a:t>
            </a:r>
            <a:r>
              <a:rPr lang="en-US" sz="2000" b="1" dirty="0">
                <a:solidFill>
                  <a:srgbClr val="0070C0"/>
                </a:solidFill>
              </a:rPr>
              <a:t>plan</a:t>
            </a:r>
            <a:r>
              <a:rPr lang="en-US" sz="2000" dirty="0"/>
              <a:t>…</a:t>
            </a:r>
            <a:endParaRPr lang="cs-CZ" sz="2000" dirty="0"/>
          </a:p>
          <a:p>
            <a:pPr lvl="1"/>
            <a:r>
              <a:rPr lang="en-US" sz="1800" dirty="0"/>
              <a:t>US </a:t>
            </a:r>
            <a:r>
              <a:rPr lang="cs-CZ" sz="1800" dirty="0" err="1"/>
              <a:t>SoT</a:t>
            </a:r>
            <a:r>
              <a:rPr lang="en-US" sz="1800" dirty="0"/>
              <a:t> Henry </a:t>
            </a:r>
            <a:r>
              <a:rPr lang="en-US" sz="1800" b="1" dirty="0"/>
              <a:t>Morgenthau</a:t>
            </a:r>
            <a:r>
              <a:rPr lang="en-US" sz="1800" dirty="0"/>
              <a:t> (vs. </a:t>
            </a:r>
            <a:r>
              <a:rPr lang="en-US" sz="1800" i="1" dirty="0" smtClean="0"/>
              <a:t>Hans</a:t>
            </a:r>
            <a:r>
              <a:rPr lang="cs-CZ" sz="1800" i="1" dirty="0" smtClean="0"/>
              <a:t> M.</a:t>
            </a:r>
            <a:r>
              <a:rPr lang="en-US" sz="1800" i="1" dirty="0" smtClean="0"/>
              <a:t> </a:t>
            </a:r>
            <a:r>
              <a:rPr lang="en-US" sz="1800" i="1" dirty="0"/>
              <a:t>– Politics among nations</a:t>
            </a:r>
            <a:r>
              <a:rPr lang="en-US" sz="1800" dirty="0"/>
              <a:t>) removal or destruction of all industries basic to military strength (</a:t>
            </a:r>
            <a:r>
              <a:rPr lang="cs-CZ" sz="1800" dirty="0" err="1"/>
              <a:t>population</a:t>
            </a:r>
            <a:r>
              <a:rPr lang="en-US" sz="1800" dirty="0"/>
              <a:t>…), </a:t>
            </a:r>
            <a:r>
              <a:rPr lang="en-US" sz="1800" b="1" dirty="0"/>
              <a:t>Roosevelt</a:t>
            </a:r>
            <a:r>
              <a:rPr lang="en-US" sz="1800" dirty="0"/>
              <a:t> agreed (vs. </a:t>
            </a:r>
            <a:r>
              <a:rPr lang="cs-CZ" sz="1800" dirty="0"/>
              <a:t>SS</a:t>
            </a:r>
            <a:r>
              <a:rPr lang="en-US" sz="1800" dirty="0"/>
              <a:t> </a:t>
            </a:r>
            <a:r>
              <a:rPr lang="en-US" sz="1800" b="1" dirty="0"/>
              <a:t>Cordell Hull</a:t>
            </a:r>
            <a:r>
              <a:rPr lang="en-US" sz="1800" dirty="0"/>
              <a:t>, Churchill) –</a:t>
            </a:r>
            <a:r>
              <a:rPr lang="cs-CZ" sz="1800" dirty="0"/>
              <a:t>&gt;</a:t>
            </a:r>
            <a:r>
              <a:rPr lang="en-US" sz="1800" dirty="0"/>
              <a:t> 1947 stable and </a:t>
            </a:r>
            <a:r>
              <a:rPr lang="en-US" sz="1800" dirty="0">
                <a:solidFill>
                  <a:srgbClr val="0070C0"/>
                </a:solidFill>
              </a:rPr>
              <a:t>productive Germany</a:t>
            </a:r>
            <a:r>
              <a:rPr lang="en-US" sz="1800" dirty="0"/>
              <a:t>…</a:t>
            </a:r>
            <a:endParaRPr lang="cs-CZ" sz="1800" dirty="0"/>
          </a:p>
          <a:p>
            <a:pPr lvl="1"/>
            <a:r>
              <a:rPr lang="en-US" sz="1800" i="1" dirty="0"/>
              <a:t>This </a:t>
            </a:r>
            <a:r>
              <a:rPr lang="en-US" sz="1800" i="1" dirty="0" err="1"/>
              <a:t>programme</a:t>
            </a:r>
            <a:r>
              <a:rPr lang="en-US" sz="1800" i="1" dirty="0"/>
              <a:t> for eliminating the war-making industries in the Ruhr and the Saar is looking forward to converting Germany into a country primarily </a:t>
            </a:r>
            <a:r>
              <a:rPr lang="en-US" sz="1800" i="1" dirty="0">
                <a:solidFill>
                  <a:srgbClr val="0070C0"/>
                </a:solidFill>
              </a:rPr>
              <a:t>agricultural and pastoral </a:t>
            </a:r>
            <a:r>
              <a:rPr lang="en-US" sz="1800" i="1" dirty="0"/>
              <a:t>in its </a:t>
            </a:r>
            <a:r>
              <a:rPr lang="en-US" sz="1800" i="1" dirty="0" smtClean="0"/>
              <a:t>character</a:t>
            </a:r>
            <a:r>
              <a:rPr lang="cs-CZ" sz="1800" i="1" dirty="0" smtClean="0"/>
              <a:t>…</a:t>
            </a:r>
            <a:endParaRPr lang="cs-CZ" sz="1800" i="1" dirty="0"/>
          </a:p>
          <a:p>
            <a:pPr lvl="1"/>
            <a:r>
              <a:rPr lang="en-US" sz="1800" dirty="0"/>
              <a:t>1/1946: </a:t>
            </a:r>
            <a:r>
              <a:rPr lang="en-US" sz="1800" b="1" dirty="0"/>
              <a:t>Allied Control Council</a:t>
            </a:r>
            <a:r>
              <a:rPr lang="en-US" sz="1800" dirty="0"/>
              <a:t> – </a:t>
            </a:r>
            <a:r>
              <a:rPr lang="en-US" sz="1800" dirty="0">
                <a:solidFill>
                  <a:srgbClr val="0070C0"/>
                </a:solidFill>
              </a:rPr>
              <a:t>cap</a:t>
            </a:r>
            <a:r>
              <a:rPr lang="en-US" sz="1800" dirty="0"/>
              <a:t> on GER steel production (25% of pre war level), rest dismantled;</a:t>
            </a:r>
            <a:endParaRPr lang="cs-CZ" sz="1800" dirty="0"/>
          </a:p>
          <a:p>
            <a:pPr lvl="1"/>
            <a:r>
              <a:rPr lang="en-US" sz="1800" b="1" dirty="0"/>
              <a:t>Potsdam conference</a:t>
            </a:r>
            <a:r>
              <a:rPr lang="en-US" sz="1800" dirty="0"/>
              <a:t> (7-8/1945</a:t>
            </a:r>
            <a:r>
              <a:rPr lang="en-US" sz="1800" dirty="0" smtClean="0"/>
              <a:t>)</a:t>
            </a:r>
            <a:r>
              <a:rPr lang="cs-CZ" sz="1800" dirty="0" smtClean="0"/>
              <a:t> </a:t>
            </a:r>
            <a:r>
              <a:rPr lang="en-US" sz="1800" dirty="0" smtClean="0"/>
              <a:t>– </a:t>
            </a:r>
            <a:r>
              <a:rPr lang="en-US" sz="1800" dirty="0"/>
              <a:t>occupation forces obliged to ensure GER </a:t>
            </a:r>
            <a:r>
              <a:rPr lang="en-US" sz="1800" dirty="0">
                <a:solidFill>
                  <a:srgbClr val="0070C0"/>
                </a:solidFill>
              </a:rPr>
              <a:t>living standards </a:t>
            </a:r>
            <a:r>
              <a:rPr lang="en-US" sz="1800" dirty="0"/>
              <a:t>could not exceed average of neighbors (reduced to the standard of </a:t>
            </a:r>
            <a:r>
              <a:rPr lang="en-US" sz="1800" b="1" dirty="0"/>
              <a:t>1932</a:t>
            </a:r>
            <a:r>
              <a:rPr lang="en-US" sz="1800" dirty="0"/>
              <a:t>); level of </a:t>
            </a:r>
            <a:r>
              <a:rPr lang="en-US" sz="1800" dirty="0">
                <a:solidFill>
                  <a:srgbClr val="0070C0"/>
                </a:solidFill>
              </a:rPr>
              <a:t>industry plan</a:t>
            </a:r>
            <a:r>
              <a:rPr lang="en-US" sz="1800" dirty="0"/>
              <a:t>: GER </a:t>
            </a:r>
            <a:r>
              <a:rPr lang="en-US" sz="1800" dirty="0" err="1"/>
              <a:t>idnu</a:t>
            </a:r>
            <a:r>
              <a:rPr lang="en-US" sz="1800" dirty="0"/>
              <a:t> to be lowered to </a:t>
            </a:r>
            <a:r>
              <a:rPr lang="en-US" sz="1800" b="1" dirty="0"/>
              <a:t>50%</a:t>
            </a:r>
            <a:r>
              <a:rPr lang="en-US" sz="1800" dirty="0"/>
              <a:t> of </a:t>
            </a:r>
            <a:r>
              <a:rPr lang="en-US" sz="1800" b="1" dirty="0"/>
              <a:t>1938</a:t>
            </a:r>
            <a:r>
              <a:rPr lang="en-US" sz="1800" dirty="0"/>
              <a:t> (closing 1500 </a:t>
            </a:r>
            <a:r>
              <a:rPr lang="cs-CZ" sz="1800" dirty="0" err="1"/>
              <a:t>factories</a:t>
            </a:r>
            <a:r>
              <a:rPr lang="en-US" sz="1800" dirty="0"/>
              <a:t>);</a:t>
            </a:r>
            <a:endParaRPr lang="cs-CZ" sz="1800" dirty="0"/>
          </a:p>
          <a:p>
            <a:pPr lvl="0"/>
            <a:r>
              <a:rPr lang="en-US" sz="2000" dirty="0"/>
              <a:t>Poverty and famine in E, onset </a:t>
            </a:r>
            <a:r>
              <a:rPr lang="en-US" sz="2000" b="1" dirty="0">
                <a:solidFill>
                  <a:srgbClr val="0070C0"/>
                </a:solidFill>
              </a:rPr>
              <a:t>Cold War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– important not to lose GER to the communists, </a:t>
            </a:r>
            <a:r>
              <a:rPr lang="en-US" sz="2000" b="1" dirty="0">
                <a:solidFill>
                  <a:srgbClr val="0070C0"/>
                </a:solidFill>
              </a:rPr>
              <a:t>1947</a:t>
            </a:r>
            <a:r>
              <a:rPr lang="en-US" sz="2000" dirty="0">
                <a:solidFill>
                  <a:srgbClr val="0070C0"/>
                </a:solidFill>
              </a:rPr>
              <a:t> change </a:t>
            </a:r>
            <a:r>
              <a:rPr lang="en-US" sz="2000" dirty="0"/>
              <a:t>of policy</a:t>
            </a:r>
            <a:r>
              <a:rPr lang="cs-CZ" sz="2000" dirty="0"/>
              <a:t>…</a:t>
            </a:r>
            <a:r>
              <a:rPr lang="en-US" sz="2000" dirty="0"/>
              <a:t>;</a:t>
            </a:r>
            <a:endParaRPr lang="cs-CZ" sz="2000" dirty="0"/>
          </a:p>
          <a:p>
            <a:pPr lvl="0"/>
            <a:r>
              <a:rPr lang="en-US" sz="2000" dirty="0"/>
              <a:t>US SS </a:t>
            </a:r>
            <a:r>
              <a:rPr lang="en-US" sz="2000" b="1" dirty="0"/>
              <a:t>Byrnes</a:t>
            </a:r>
            <a:r>
              <a:rPr lang="en-US" sz="2000" dirty="0"/>
              <a:t>: Restatement of policy on GER 9/1946 (</a:t>
            </a:r>
            <a:r>
              <a:rPr lang="en-US" sz="2000" b="1" dirty="0"/>
              <a:t>Speech of hope</a:t>
            </a:r>
            <a:r>
              <a:rPr lang="en-US" sz="2000" dirty="0"/>
              <a:t>); Hoover´s </a:t>
            </a:r>
            <a:r>
              <a:rPr lang="en-US" sz="2000" b="1" dirty="0"/>
              <a:t>Report</a:t>
            </a:r>
            <a:r>
              <a:rPr lang="en-US" sz="2000" dirty="0"/>
              <a:t> on GER </a:t>
            </a:r>
            <a:r>
              <a:rPr lang="en-US" sz="2000" b="1" dirty="0"/>
              <a:t>1947</a:t>
            </a:r>
            <a:r>
              <a:rPr lang="en-US" sz="2000" dirty="0"/>
              <a:t> – hunger will lead GER to </a:t>
            </a:r>
            <a:r>
              <a:rPr lang="en-US" sz="2000" b="1" dirty="0"/>
              <a:t>communism</a:t>
            </a:r>
            <a:r>
              <a:rPr lang="en-US" sz="2000" dirty="0"/>
              <a:t>;</a:t>
            </a:r>
            <a:endParaRPr lang="cs-CZ" sz="2000" dirty="0"/>
          </a:p>
          <a:p>
            <a:pPr lvl="0"/>
            <a:r>
              <a:rPr lang="en-US" sz="2000" dirty="0"/>
              <a:t>Lobbying of Marshall – Truman administration – </a:t>
            </a:r>
            <a:r>
              <a:rPr lang="en-US" sz="2000" b="1" dirty="0"/>
              <a:t>reconstruction</a:t>
            </a:r>
            <a:r>
              <a:rPr lang="en-US" sz="2000" dirty="0"/>
              <a:t> of GER </a:t>
            </a:r>
            <a:r>
              <a:rPr lang="en-US" sz="2000" dirty="0" err="1"/>
              <a:t>indu</a:t>
            </a:r>
            <a:r>
              <a:rPr lang="en-US" sz="2000" dirty="0"/>
              <a:t> base; 6/1947 change in </a:t>
            </a:r>
            <a:r>
              <a:rPr lang="en-US" sz="2000" b="1" dirty="0"/>
              <a:t>orders</a:t>
            </a:r>
            <a:r>
              <a:rPr lang="en-US" sz="2000" dirty="0"/>
              <a:t> to US forces: from </a:t>
            </a:r>
            <a:r>
              <a:rPr lang="en-US" sz="2000" i="1" dirty="0"/>
              <a:t>take </a:t>
            </a:r>
            <a:r>
              <a:rPr lang="en-US" sz="2000" i="1" dirty="0">
                <a:solidFill>
                  <a:srgbClr val="0070C0"/>
                </a:solidFill>
              </a:rPr>
              <a:t>no steps </a:t>
            </a:r>
            <a:r>
              <a:rPr lang="en-US" sz="2000" i="1" dirty="0"/>
              <a:t>looking towards the </a:t>
            </a:r>
            <a:r>
              <a:rPr lang="en-US" sz="2000" i="1" dirty="0">
                <a:solidFill>
                  <a:srgbClr val="0070C0"/>
                </a:solidFill>
              </a:rPr>
              <a:t>economic rehabilitation </a:t>
            </a:r>
            <a:r>
              <a:rPr lang="en-US" sz="2000" i="1" dirty="0"/>
              <a:t>of GER</a:t>
            </a:r>
            <a:r>
              <a:rPr lang="en-US" sz="2000" dirty="0"/>
              <a:t> -&gt; o</a:t>
            </a:r>
            <a:r>
              <a:rPr lang="en-US" sz="2000" i="1" dirty="0"/>
              <a:t>rderly, </a:t>
            </a:r>
            <a:r>
              <a:rPr lang="en-US" sz="2000" i="1" dirty="0">
                <a:solidFill>
                  <a:srgbClr val="0070C0"/>
                </a:solidFill>
              </a:rPr>
              <a:t>prosperous E </a:t>
            </a:r>
            <a:r>
              <a:rPr lang="en-US" sz="2000" i="1" dirty="0"/>
              <a:t>requires the economic contributions of a </a:t>
            </a:r>
            <a:r>
              <a:rPr lang="en-US" sz="2000" i="1" dirty="0">
                <a:solidFill>
                  <a:srgbClr val="0070C0"/>
                </a:solidFill>
              </a:rPr>
              <a:t>stable and productive GER</a:t>
            </a:r>
            <a:r>
              <a:rPr lang="en-US" sz="2000" dirty="0"/>
              <a:t>;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644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Kaiser Wilhelm Ii and Germany 1890 - 1914 HU6836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7" y="116633"/>
            <a:ext cx="4537039" cy="64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0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_grand_fleet_at_sea_during_the_battle_of_ju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8" y="1628800"/>
            <a:ext cx="91394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2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633"/>
            <a:ext cx="9144000" cy="66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2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Světová válka </a:t>
            </a:r>
            <a:r>
              <a:rPr lang="cs-CZ" sz="3600" dirty="0">
                <a:latin typeface="+mn-lt"/>
              </a:rPr>
              <a:t>(světová ekonomika)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8" y="908720"/>
            <a:ext cx="10840824" cy="583264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GER</a:t>
            </a:r>
            <a:r>
              <a:rPr lang="cs-CZ" dirty="0"/>
              <a:t> námořnictvo zničeno mimo E, v E </a:t>
            </a:r>
            <a:r>
              <a:rPr lang="cs-CZ" b="1" dirty="0"/>
              <a:t>k</a:t>
            </a:r>
            <a:r>
              <a:rPr lang="cs-CZ" dirty="0"/>
              <a:t> </a:t>
            </a:r>
            <a:r>
              <a:rPr lang="cs-CZ" b="1" dirty="0"/>
              <a:t>ničemu</a:t>
            </a:r>
            <a:r>
              <a:rPr lang="cs-CZ" dirty="0"/>
              <a:t> (Jutsko, vzpoura v Kielu);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efektivní </a:t>
            </a:r>
            <a:r>
              <a:rPr lang="cs-CZ" b="1" dirty="0">
                <a:solidFill>
                  <a:srgbClr val="0070C0"/>
                </a:solidFill>
              </a:rPr>
              <a:t>blokáda</a:t>
            </a:r>
            <a:r>
              <a:rPr lang="cs-CZ" b="1" dirty="0"/>
              <a:t> </a:t>
            </a:r>
            <a:r>
              <a:rPr lang="cs-CZ" dirty="0"/>
              <a:t>(znemožnění </a:t>
            </a:r>
            <a:r>
              <a:rPr lang="cs-CZ" b="1" dirty="0"/>
              <a:t>zásobování</a:t>
            </a:r>
            <a:r>
              <a:rPr lang="cs-CZ" dirty="0"/>
              <a:t> potravinami a surovinami);</a:t>
            </a:r>
          </a:p>
          <a:p>
            <a:r>
              <a:rPr lang="cs-CZ" b="1" dirty="0"/>
              <a:t>Národní státy </a:t>
            </a:r>
            <a:r>
              <a:rPr lang="cs-CZ" dirty="0"/>
              <a:t>ve 20.st – </a:t>
            </a:r>
            <a:r>
              <a:rPr lang="cs-CZ" b="1" dirty="0">
                <a:solidFill>
                  <a:srgbClr val="0070C0"/>
                </a:solidFill>
              </a:rPr>
              <a:t>půjčky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platby do zahraničí, </a:t>
            </a:r>
            <a:r>
              <a:rPr lang="cs-CZ" b="1" dirty="0"/>
              <a:t>doma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mobilizace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všech </a:t>
            </a:r>
            <a:r>
              <a:rPr lang="cs-CZ" b="1" dirty="0"/>
              <a:t>zdrojů</a:t>
            </a:r>
            <a:r>
              <a:rPr lang="cs-CZ" dirty="0"/>
              <a:t> (síla vlády + </a:t>
            </a:r>
            <a:r>
              <a:rPr lang="cs-CZ" b="1" dirty="0"/>
              <a:t>nacionalizmus</a:t>
            </a:r>
            <a:r>
              <a:rPr lang="cs-CZ" dirty="0"/>
              <a:t> a </a:t>
            </a:r>
            <a:r>
              <a:rPr lang="cs-CZ" b="1" dirty="0"/>
              <a:t>patriotismus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GB blokáda </a:t>
            </a:r>
            <a:r>
              <a:rPr lang="cs-CZ" dirty="0"/>
              <a:t>– </a:t>
            </a:r>
            <a:r>
              <a:rPr lang="cs-CZ" b="1" dirty="0"/>
              <a:t>hladomory v GER</a:t>
            </a:r>
            <a:r>
              <a:rPr lang="cs-CZ" dirty="0"/>
              <a:t>; pokus o vyhladovění GB </a:t>
            </a:r>
            <a:r>
              <a:rPr lang="cs-CZ" b="1" dirty="0">
                <a:solidFill>
                  <a:srgbClr val="0070C0"/>
                </a:solidFill>
              </a:rPr>
              <a:t>ponorkovou válkou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nutné útoky na </a:t>
            </a:r>
            <a:r>
              <a:rPr lang="cs-CZ" b="1" dirty="0"/>
              <a:t>neutrální lodě </a:t>
            </a:r>
            <a:r>
              <a:rPr lang="cs-CZ" dirty="0"/>
              <a:t>– </a:t>
            </a:r>
            <a:r>
              <a:rPr lang="cs-CZ" b="1" dirty="0"/>
              <a:t>US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1917 </a:t>
            </a:r>
            <a:r>
              <a:rPr lang="cs-CZ" b="1" dirty="0">
                <a:solidFill>
                  <a:srgbClr val="0070C0"/>
                </a:solidFill>
              </a:rPr>
              <a:t>neomezená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ponorková válka (1250 GB a celkem 2600 lodí v 1917; během války </a:t>
            </a:r>
            <a:r>
              <a:rPr lang="cs-CZ" b="1" dirty="0"/>
              <a:t>5000 lodí</a:t>
            </a:r>
            <a:r>
              <a:rPr lang="cs-CZ" dirty="0"/>
              <a:t>); </a:t>
            </a:r>
          </a:p>
          <a:p>
            <a:pPr lvl="1"/>
            <a:r>
              <a:rPr lang="cs-CZ" dirty="0"/>
              <a:t>GB zavedla příděly až  </a:t>
            </a:r>
            <a:r>
              <a:rPr lang="cs-CZ" b="1" dirty="0"/>
              <a:t>na konci války </a:t>
            </a:r>
            <a:r>
              <a:rPr lang="cs-CZ" dirty="0"/>
              <a:t>(a jen na maso); chráněné </a:t>
            </a:r>
            <a:r>
              <a:rPr lang="cs-CZ" b="1" dirty="0"/>
              <a:t>konvoje</a:t>
            </a:r>
            <a:r>
              <a:rPr lang="cs-CZ" dirty="0"/>
              <a:t>;</a:t>
            </a:r>
          </a:p>
          <a:p>
            <a:endParaRPr lang="cs-CZ" sz="1500" b="1" dirty="0"/>
          </a:p>
          <a:p>
            <a:r>
              <a:rPr lang="cs-CZ" b="1" dirty="0"/>
              <a:t>Podzim 1917 </a:t>
            </a:r>
            <a:r>
              <a:rPr lang="cs-CZ" dirty="0"/>
              <a:t>zhroucení </a:t>
            </a:r>
            <a:r>
              <a:rPr lang="cs-CZ" b="1" dirty="0">
                <a:solidFill>
                  <a:srgbClr val="0070C0"/>
                </a:solidFill>
              </a:rPr>
              <a:t>RUS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armády – </a:t>
            </a:r>
            <a:r>
              <a:rPr lang="cs-CZ" b="1" dirty="0"/>
              <a:t>příměří</a:t>
            </a:r>
            <a:r>
              <a:rPr lang="cs-CZ" dirty="0"/>
              <a:t>; </a:t>
            </a:r>
            <a:r>
              <a:rPr lang="cs-CZ" b="1" dirty="0"/>
              <a:t>jarní ofenziva </a:t>
            </a:r>
            <a:r>
              <a:rPr lang="cs-CZ" dirty="0"/>
              <a:t>GER </a:t>
            </a:r>
            <a:r>
              <a:rPr lang="cs-CZ" b="1" dirty="0"/>
              <a:t>1918</a:t>
            </a:r>
            <a:r>
              <a:rPr lang="cs-CZ" dirty="0"/>
              <a:t> - </a:t>
            </a:r>
            <a:r>
              <a:rPr lang="cs-CZ" b="1" dirty="0"/>
              <a:t>FRA</a:t>
            </a:r>
            <a:r>
              <a:rPr lang="cs-CZ" dirty="0"/>
              <a:t> a </a:t>
            </a:r>
            <a:r>
              <a:rPr lang="cs-CZ" b="1" dirty="0"/>
              <a:t>GB</a:t>
            </a:r>
            <a:r>
              <a:rPr lang="cs-CZ" dirty="0"/>
              <a:t> + </a:t>
            </a:r>
            <a:r>
              <a:rPr lang="cs-CZ" b="1" dirty="0"/>
              <a:t>US</a:t>
            </a:r>
            <a:r>
              <a:rPr lang="cs-CZ" dirty="0"/>
              <a:t> kontingent (CAN, AUS) – </a:t>
            </a:r>
            <a:r>
              <a:rPr lang="cs-CZ" b="1" dirty="0"/>
              <a:t>zastavena </a:t>
            </a:r>
            <a:r>
              <a:rPr lang="cs-CZ" dirty="0"/>
              <a:t>a finální protiútok;</a:t>
            </a:r>
          </a:p>
          <a:p>
            <a:endParaRPr lang="cs-CZ" sz="1500" b="1" dirty="0"/>
          </a:p>
          <a:p>
            <a:r>
              <a:rPr lang="cs-CZ" b="1" dirty="0">
                <a:solidFill>
                  <a:srgbClr val="0070C0"/>
                </a:solidFill>
              </a:rPr>
              <a:t>Revoluce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GER (útěk císaře), v listopadu </a:t>
            </a:r>
            <a:r>
              <a:rPr lang="cs-CZ" b="1" dirty="0"/>
              <a:t>příměří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řádné stažení</a:t>
            </a:r>
            <a:r>
              <a:rPr lang="cs-CZ" dirty="0"/>
              <a:t> vojsk (porážka - </a:t>
            </a:r>
            <a:r>
              <a:rPr lang="cs-CZ" b="1" i="1" dirty="0"/>
              <a:t>dýka v zádech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Přímé </a:t>
            </a:r>
            <a:r>
              <a:rPr lang="cs-CZ" b="1" dirty="0">
                <a:solidFill>
                  <a:srgbClr val="0070C0"/>
                </a:solidFill>
              </a:rPr>
              <a:t>škody</a:t>
            </a:r>
            <a:r>
              <a:rPr lang="cs-CZ" dirty="0"/>
              <a:t>:</a:t>
            </a:r>
            <a:endParaRPr lang="cs-CZ" b="1" dirty="0"/>
          </a:p>
          <a:p>
            <a:pPr lvl="1"/>
            <a:r>
              <a:rPr lang="cs-CZ" b="1" dirty="0"/>
              <a:t>8 mil</a:t>
            </a:r>
            <a:r>
              <a:rPr lang="cs-CZ" dirty="0"/>
              <a:t>. zabitých vojáků (</a:t>
            </a:r>
            <a:r>
              <a:rPr lang="cs-CZ" b="1" dirty="0"/>
              <a:t>GER</a:t>
            </a:r>
            <a:r>
              <a:rPr lang="cs-CZ" dirty="0"/>
              <a:t> 1,77mil; </a:t>
            </a:r>
            <a:r>
              <a:rPr lang="cs-CZ" b="1" dirty="0"/>
              <a:t>AHE</a:t>
            </a:r>
            <a:r>
              <a:rPr lang="cs-CZ" dirty="0"/>
              <a:t> 1,2 mil; </a:t>
            </a:r>
            <a:r>
              <a:rPr lang="cs-CZ" b="1" dirty="0"/>
              <a:t>RUS</a:t>
            </a:r>
            <a:r>
              <a:rPr lang="cs-CZ" dirty="0"/>
              <a:t> 1,7 mil; </a:t>
            </a:r>
            <a:r>
              <a:rPr lang="cs-CZ" b="1" dirty="0"/>
              <a:t>FRA</a:t>
            </a:r>
            <a:r>
              <a:rPr lang="cs-CZ" dirty="0"/>
              <a:t> 1,36mil; </a:t>
            </a:r>
            <a:r>
              <a:rPr lang="cs-CZ" b="1" dirty="0"/>
              <a:t>ITA</a:t>
            </a:r>
            <a:r>
              <a:rPr lang="cs-CZ" dirty="0"/>
              <a:t> 460 a </a:t>
            </a:r>
            <a:r>
              <a:rPr lang="cs-CZ" b="1" dirty="0"/>
              <a:t>US</a:t>
            </a:r>
            <a:r>
              <a:rPr lang="cs-CZ" dirty="0"/>
              <a:t> 126tis. ), 7 mil. mrzáků;</a:t>
            </a:r>
          </a:p>
          <a:p>
            <a:pPr lvl="1"/>
            <a:r>
              <a:rPr lang="cs-CZ" b="1" dirty="0"/>
              <a:t>hladomor</a:t>
            </a:r>
            <a:r>
              <a:rPr lang="cs-CZ" dirty="0"/>
              <a:t> v RUS 5-10mil. a 50mil španělská </a:t>
            </a:r>
            <a:r>
              <a:rPr lang="cs-CZ" b="1" dirty="0"/>
              <a:t>chřipka</a:t>
            </a:r>
            <a:r>
              <a:rPr lang="cs-CZ" dirty="0"/>
              <a:t>; </a:t>
            </a:r>
          </a:p>
          <a:p>
            <a:pPr lvl="1"/>
            <a:r>
              <a:rPr lang="cs-CZ" b="1" dirty="0"/>
              <a:t>UK </a:t>
            </a:r>
            <a:r>
              <a:rPr lang="cs-CZ" dirty="0"/>
              <a:t>7,165 mil. (705 tis.) + za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impérium</a:t>
            </a:r>
            <a:r>
              <a:rPr lang="cs-CZ" dirty="0"/>
              <a:t> 1,5mil Indů a barevných (65k mrtvých), 650k CAN (57k) a 400k AUS (62k), NZ (18k); </a:t>
            </a:r>
            <a:r>
              <a:rPr lang="cs-CZ" dirty="0" err="1"/>
              <a:t>forged</a:t>
            </a:r>
            <a:r>
              <a:rPr lang="cs-CZ" dirty="0"/>
              <a:t>...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9223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21749</TotalTime>
  <Words>5043</Words>
  <Application>Microsoft Office PowerPoint</Application>
  <PresentationFormat>Širokoúhlá obrazovka</PresentationFormat>
  <Paragraphs>958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2" baseType="lpstr">
      <vt:lpstr>SimSun</vt:lpstr>
      <vt:lpstr>Arial</vt:lpstr>
      <vt:lpstr>Calibri</vt:lpstr>
      <vt:lpstr>Calibri Light</vt:lpstr>
      <vt:lpstr>Times New Roman</vt:lpstr>
      <vt:lpstr>Motiv Office</vt:lpstr>
      <vt:lpstr>Světová válka, meziválečná krize, Druhá světová válka</vt:lpstr>
      <vt:lpstr>Cesta ke světové válce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Světová válka (světová ekonomika)</vt:lpstr>
      <vt:lpstr>Prezentace aplikace PowerPoint</vt:lpstr>
      <vt:lpstr>Prezentace aplikace PowerPoint</vt:lpstr>
      <vt:lpstr>Prezentace aplikace PowerPoint</vt:lpstr>
      <vt:lpstr>Strukturální změny</vt:lpstr>
      <vt:lpstr>Prezentace aplikace PowerPoint</vt:lpstr>
      <vt:lpstr>Versaillský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Hospodářská krize ve světové ekonomice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Rozpad evropského koloniálního systému</vt:lpstr>
      <vt:lpstr>Prezentace aplikace PowerPoint</vt:lpstr>
      <vt:lpstr>Prezentace aplikace PowerPoint</vt:lpstr>
      <vt:lpstr>Prezentace aplikace PowerPoint</vt:lpstr>
      <vt:lpstr>Prezentace aplikace PowerPoint</vt:lpstr>
      <vt:lpstr>Cesta ke druhé válce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Důsledky války</vt:lpstr>
      <vt:lpstr>Prezentace aplikace PowerPoint</vt:lpstr>
      <vt:lpstr>Prezentace aplikace PowerPoint</vt:lpstr>
      <vt:lpstr>Prezentace aplikace PowerPoint</vt:lpstr>
      <vt:lpstr>Prezentace aplikace PowerPoint</vt:lpstr>
      <vt:lpstr>Context after WWII – political origins of European miracle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Španělské a Nizozemské impérium a nástup Anglie</dc:title>
  <dc:creator>Julie Krpcová</dc:creator>
  <cp:lastModifiedBy>Oldřich Krpec</cp:lastModifiedBy>
  <cp:revision>79</cp:revision>
  <cp:lastPrinted>2022-04-11T08:59:15Z</cp:lastPrinted>
  <dcterms:created xsi:type="dcterms:W3CDTF">2021-03-21T12:10:00Z</dcterms:created>
  <dcterms:modified xsi:type="dcterms:W3CDTF">2022-04-25T10:01:53Z</dcterms:modified>
</cp:coreProperties>
</file>