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5" r:id="rId9"/>
    <p:sldId id="264" r:id="rId10"/>
    <p:sldId id="266" r:id="rId11"/>
    <p:sldId id="265" r:id="rId12"/>
    <p:sldId id="29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62" r:id="rId21"/>
    <p:sldId id="312" r:id="rId22"/>
    <p:sldId id="274" r:id="rId23"/>
    <p:sldId id="277" r:id="rId24"/>
    <p:sldId id="330" r:id="rId25"/>
    <p:sldId id="278" r:id="rId26"/>
    <p:sldId id="329" r:id="rId27"/>
    <p:sldId id="325" r:id="rId28"/>
    <p:sldId id="326" r:id="rId29"/>
    <p:sldId id="327" r:id="rId30"/>
    <p:sldId id="279" r:id="rId31"/>
    <p:sldId id="280" r:id="rId32"/>
    <p:sldId id="281" r:id="rId33"/>
    <p:sldId id="282" r:id="rId34"/>
    <p:sldId id="283" r:id="rId35"/>
    <p:sldId id="328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A1BECE-E81B-4783-A188-CFB5664A0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89A576-A8DD-4CDA-BCAC-858AFD746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6B5848-A6E4-4B6E-8724-547C22A40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7116-10FD-46B4-9E8C-AB6ADB98F3B6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C6F99C-AB14-43C2-B8D1-32A2680C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CC890D-BABA-4A41-8D50-E80FD010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D4AA-F7DC-4825-B944-222E81BB58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409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4551F3-3713-4EA0-9694-72584756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8ED8EDC-82DC-4AA5-AA8D-FE37EF75B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200C92-4AA5-4602-A016-10376863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7116-10FD-46B4-9E8C-AB6ADB98F3B6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A86337-7540-4CFC-B556-251F69E9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D7DC65-2217-4422-913F-79E5CDFD1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D4AA-F7DC-4825-B944-222E81BB58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5194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D6B25A6-928C-4260-9EE8-E494183224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EB54225-2FCF-43C5-A989-1D8DC3453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7B32D4-35B8-4758-A6A5-B54903B17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7116-10FD-46B4-9E8C-AB6ADB98F3B6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D9B257-6064-4574-9B87-6C8E1A23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5ED944-7E36-4C64-9AAF-7AA89E50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D4AA-F7DC-4825-B944-222E81BB58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33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5F4EC3-83A8-4163-A0EA-5B67A934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A82EB3-9E1F-430C-9F04-94174D4D0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B6A95B-66F9-40E9-BA62-CA29E78EB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7116-10FD-46B4-9E8C-AB6ADB98F3B6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6B35B2-D805-4790-BA73-4D59B270B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1F002C-9FE1-4DF3-9736-2ABE5D84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D4AA-F7DC-4825-B944-222E81BB58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054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457A5-87E1-427E-BE6D-AE231D880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E64A1B6-7F04-4880-88E6-89703B1E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35C6C7-5822-4C36-9CF6-8023D053F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7116-10FD-46B4-9E8C-AB6ADB98F3B6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C67B21-8482-4719-A1E6-889D0A8A2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04E427-47CA-4E31-A30A-E8B4F4564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D4AA-F7DC-4825-B944-222E81BB58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292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D926E6-26CB-4463-AA1A-3A36BE0B9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46992C-E6DF-4448-A85B-855EB88C8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AF750AC-EE3A-43D2-9A5B-D235C79B8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9C7A7A-01FD-4542-9EC5-11B0AFC0D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7116-10FD-46B4-9E8C-AB6ADB98F3B6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DC0A1CB-B542-4045-B545-0F4FDA771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452490-F3AF-4FE3-83DA-27D100FB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D4AA-F7DC-4825-B944-222E81BB58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280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D7754-6FEE-4259-88AB-ECF5E1290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5F90D1E-7E10-4102-825D-F09C5CD42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B384B89-3E53-405D-8A76-C83022ED3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3B12C75-DACE-4D42-8112-512EA69E3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75A3ABB-4285-4177-8D8B-BF109E646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09667B5-E0DC-4F20-B084-EA3ECD14A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7116-10FD-46B4-9E8C-AB6ADB98F3B6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535DCAF-FC9E-4902-AA89-8B3638E73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E7BAF51-4E00-42C3-9A65-D665B354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D4AA-F7DC-4825-B944-222E81BB58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00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EC298-CD32-4C98-A753-BC4327F63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5A87B00-F01D-45DA-8C9B-9B21EB5D9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7116-10FD-46B4-9E8C-AB6ADB98F3B6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7C26789-DB06-40B6-A7FD-6AFFE506D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F5FB79-B739-4423-B379-4509CDE63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D4AA-F7DC-4825-B944-222E81BB58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66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25C562C-3797-4A29-9004-F09A7063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7116-10FD-46B4-9E8C-AB6ADB98F3B6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49E14A7-4BAB-41C9-94C8-B5C2BD4E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81ED1B1-B082-48B2-A236-0F8A40A1C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D4AA-F7DC-4825-B944-222E81BB58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474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699B26-5366-4D04-AC30-127DB5C1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3EAFD8-5B57-4A4B-8B59-C147DF2C5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816D9EC-875C-4EC0-8410-1945CED3F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3C5045-6781-495A-89B5-148CDF96F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7116-10FD-46B4-9E8C-AB6ADB98F3B6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C2F7700-CE22-4717-B4AE-85616D23E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624BBD-4921-4EA7-8F2A-1E2E49C92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D4AA-F7DC-4825-B944-222E81BB58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468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7A2F7C-1144-42DA-870E-A2340E41B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6A3B1F7-A647-481E-9E68-DC67FE5B8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B661F08-8676-4463-ABAF-C4B1FC975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53C05A0-505B-4770-B4DC-C4D8928C9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7116-10FD-46B4-9E8C-AB6ADB98F3B6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F698B4-7814-447A-8A0E-4BB79594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A1A523-CA25-4B1F-AFD0-F711BF0AC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D4AA-F7DC-4825-B944-222E81BB58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902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AD6A363-EAB1-4CEE-978B-83B18E81A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3880BB2-63B4-4BA4-AA82-A0EAA01EA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50C47D-98B5-4996-94FE-FD099A30A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7116-10FD-46B4-9E8C-AB6ADB98F3B6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E0EDAF-F0B0-4D3C-8607-CA1E68DF5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55AC56-DB42-4A75-8445-B5F1457DE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6D4AA-F7DC-4825-B944-222E81BB58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99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F1CDE5-383E-4685-966D-F64517AC57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latin typeface="+mn-lt"/>
              </a:rPr>
              <a:t>Od rozpadu Západořímské říše po zahájení evropské expanze</a:t>
            </a:r>
            <a:endParaRPr lang="cs-CZ" sz="4400" dirty="0"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57F590A-C85F-4F6E-B7E7-D59E689C73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Evropa ve světové ekonomice</a:t>
            </a:r>
          </a:p>
          <a:p>
            <a:r>
              <a:rPr lang="cs-CZ" dirty="0"/>
              <a:t>2022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7073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E66334F8-0DC2-4C26-946B-00ECA7464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290918"/>
              </p:ext>
            </p:extLst>
          </p:nvPr>
        </p:nvGraphicFramePr>
        <p:xfrm>
          <a:off x="2223543" y="1503637"/>
          <a:ext cx="7581957" cy="4085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2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9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6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Panovníci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období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6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solidFill>
                            <a:schemeClr val="tx1"/>
                          </a:solidFill>
                          <a:effectLst/>
                        </a:rPr>
                        <a:t>Merovejské království</a:t>
                      </a:r>
                      <a:endParaRPr lang="cs-CZ" sz="2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481–687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6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solidFill>
                            <a:schemeClr val="tx1"/>
                          </a:solidFill>
                          <a:effectLst/>
                        </a:rPr>
                        <a:t>dominance majordomů </a:t>
                      </a:r>
                      <a:endParaRPr lang="cs-CZ" sz="2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687–751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6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</a:rPr>
                        <a:t>císař </a:t>
                      </a:r>
                      <a:r>
                        <a:rPr lang="cs-CZ" sz="2400" u="none" dirty="0">
                          <a:solidFill>
                            <a:schemeClr val="tx1"/>
                          </a:solidFill>
                          <a:effectLst/>
                        </a:rPr>
                        <a:t>Karel Veliký</a:t>
                      </a:r>
                      <a:endParaRPr lang="cs-CZ" sz="24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768–814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6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>
                          <a:solidFill>
                            <a:schemeClr val="tx1"/>
                          </a:solidFill>
                          <a:effectLst/>
                        </a:rPr>
                        <a:t>císař Ludvík Zbožný</a:t>
                      </a:r>
                      <a:endParaRPr lang="cs-CZ" sz="24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814–840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6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>
                          <a:solidFill>
                            <a:schemeClr val="tx1"/>
                          </a:solidFill>
                          <a:effectLst/>
                        </a:rPr>
                        <a:t>císař Lothar I. </a:t>
                      </a:r>
                      <a:endParaRPr lang="cs-CZ" sz="24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843–855 Středofrancká říše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6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>
                          <a:solidFill>
                            <a:schemeClr val="tx1"/>
                          </a:solidFill>
                          <a:effectLst/>
                        </a:rPr>
                        <a:t>Ludvík II. Němec</a:t>
                      </a:r>
                      <a:endParaRPr lang="cs-CZ" sz="24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843–876 Východofrancká říše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6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solidFill>
                            <a:schemeClr val="tx1"/>
                          </a:solidFill>
                          <a:effectLst/>
                        </a:rPr>
                        <a:t>Karel II. Holý</a:t>
                      </a:r>
                      <a:endParaRPr lang="cs-CZ" sz="2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843–877 Západofrancká říše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949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1F241BB-6179-4F38-AAC7-385542EEA2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87" y="366956"/>
            <a:ext cx="7765226" cy="588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33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upload.wikimedia.org/wikipedia/commons/9/95/Teutonic_Order_1260.png">
            <a:extLst>
              <a:ext uri="{FF2B5EF4-FFF2-40B4-BE49-F238E27FC236}">
                <a16:creationId xmlns:a16="http://schemas.microsoft.com/office/drawing/2014/main" id="{8CE83DCC-E5A2-4BAA-8821-C37239493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0"/>
            <a:ext cx="7889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81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8/8b/Europe_around_900.jpg">
            <a:extLst>
              <a:ext uri="{FF2B5EF4-FFF2-40B4-BE49-F238E27FC236}">
                <a16:creationId xmlns:a16="http://schemas.microsoft.com/office/drawing/2014/main" id="{143FCB7C-2E96-4C77-9DEA-A4C02EC91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00" y="30375"/>
            <a:ext cx="8532440" cy="67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35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FEB5C3A-68D0-40FC-996B-7AF81D7B8A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429" y="244097"/>
            <a:ext cx="4299702" cy="636980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DCF58E7-F855-42B7-BEFD-86BEA620C8FE}"/>
              </a:ext>
            </a:extLst>
          </p:cNvPr>
          <p:cNvSpPr txBox="1"/>
          <p:nvPr/>
        </p:nvSpPr>
        <p:spPr>
          <a:xfrm>
            <a:off x="10221131" y="4168645"/>
            <a:ext cx="18210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Svatý Ulrich (</a:t>
            </a:r>
            <a:r>
              <a:rPr lang="cs-CZ" sz="1600" dirty="0" err="1"/>
              <a:t>Odalrici</a:t>
            </a:r>
            <a:r>
              <a:rPr lang="cs-CZ" sz="1600" dirty="0"/>
              <a:t>)  - první svatý kanonizován papežem (993)</a:t>
            </a:r>
          </a:p>
          <a:p>
            <a:endParaRPr lang="cs-CZ" sz="1600" dirty="0"/>
          </a:p>
          <a:p>
            <a:r>
              <a:rPr lang="cs-CZ" sz="1600" dirty="0"/>
              <a:t>Biskup Augsburský (923), generál císařské armády a velitel obrany města (955).  </a:t>
            </a:r>
          </a:p>
        </p:txBody>
      </p:sp>
      <p:pic>
        <p:nvPicPr>
          <p:cNvPr id="1026" name="Picture 2" descr="https://upload.wikimedia.org/wikipedia/commons/9/99/Bas-c%C3%B4t%C3%A9_nord%2C_baie_VI_Otto_Rex_%28dernier_tiers_XIIe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1" y="0"/>
            <a:ext cx="32385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722175" y="5863958"/>
            <a:ext cx="195795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Otto</a:t>
            </a:r>
            <a:r>
              <a:rPr lang="cs-CZ" dirty="0"/>
              <a:t> </a:t>
            </a:r>
            <a:r>
              <a:rPr lang="en-US" dirty="0"/>
              <a:t>I, </a:t>
            </a:r>
            <a:endParaRPr lang="cs-CZ" dirty="0"/>
          </a:p>
          <a:p>
            <a:r>
              <a:rPr lang="en-US" dirty="0"/>
              <a:t>Strasbourg</a:t>
            </a:r>
            <a:r>
              <a:rPr lang="cs-CZ" dirty="0"/>
              <a:t> (</a:t>
            </a:r>
            <a:r>
              <a:rPr lang="cs-CZ" sz="2000" dirty="0"/>
              <a:t>12st.)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6704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F4FB187-F2CA-4243-9043-CA6B924A8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20" y="0"/>
            <a:ext cx="5377780" cy="6858000"/>
          </a:xfrm>
          <a:prstGeom prst="rect">
            <a:avLst/>
          </a:prstGeom>
        </p:spPr>
      </p:pic>
      <p:pic>
        <p:nvPicPr>
          <p:cNvPr id="5" name="Picture 2" descr="SouvisejÃ­cÃ­ obrÃ¡zek">
            <a:extLst>
              <a:ext uri="{FF2B5EF4-FFF2-40B4-BE49-F238E27FC236}">
                <a16:creationId xmlns:a16="http://schemas.microsoft.com/office/drawing/2014/main" id="{2DC134CE-ECED-40E3-A8A5-954716241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8" y="372463"/>
            <a:ext cx="6486825" cy="611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326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7AEDF0-D729-4C92-B5E5-1010452AA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Východní Evropa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E5D1B6-742C-4531-97A8-0BAE9431C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Rus: Vikingové</a:t>
            </a:r>
            <a:r>
              <a:rPr lang="cs-CZ" dirty="0"/>
              <a:t> – vojenská aristokracie, slovanští rolníci;</a:t>
            </a:r>
          </a:p>
          <a:p>
            <a:r>
              <a:rPr lang="cs-CZ" dirty="0"/>
              <a:t>Ortodoxní křest Vladimira 988;</a:t>
            </a:r>
          </a:p>
          <a:p>
            <a:r>
              <a:rPr lang="cs-CZ" b="1" dirty="0"/>
              <a:t>Bulharové</a:t>
            </a:r>
            <a:r>
              <a:rPr lang="cs-CZ" dirty="0"/>
              <a:t> (</a:t>
            </a:r>
            <a:r>
              <a:rPr lang="cs-CZ" dirty="0" err="1"/>
              <a:t>Krum</a:t>
            </a:r>
            <a:r>
              <a:rPr lang="cs-CZ" dirty="0"/>
              <a:t>: 811, </a:t>
            </a:r>
            <a:r>
              <a:rPr lang="cs-CZ" dirty="0" err="1"/>
              <a:t>Pliška</a:t>
            </a:r>
            <a:r>
              <a:rPr lang="cs-CZ" dirty="0"/>
              <a:t>) Byzanc, konverze;</a:t>
            </a:r>
          </a:p>
          <a:p>
            <a:pPr lvl="1"/>
            <a:r>
              <a:rPr lang="cs-CZ" dirty="0"/>
              <a:t>Asimilace do usazených populací – obecné schéma;</a:t>
            </a:r>
          </a:p>
          <a:p>
            <a:pPr marL="457200" lvl="1" indent="0">
              <a:buNone/>
            </a:pPr>
            <a:endParaRPr lang="cs-CZ" sz="800" dirty="0"/>
          </a:p>
          <a:p>
            <a:r>
              <a:rPr lang="cs-CZ" b="1" dirty="0"/>
              <a:t>Obchodní cesty</a:t>
            </a:r>
            <a:r>
              <a:rPr lang="cs-CZ" dirty="0"/>
              <a:t>: Balt, stanice (</a:t>
            </a:r>
            <a:r>
              <a:rPr lang="cs-CZ" dirty="0" err="1"/>
              <a:t>Ladoga</a:t>
            </a:r>
            <a:r>
              <a:rPr lang="cs-CZ" dirty="0"/>
              <a:t>, Novgorod, Kyjev) –&gt; řeky Dněpr a Volha –&gt; Byzanc a Islámský svět;</a:t>
            </a:r>
          </a:p>
          <a:p>
            <a:r>
              <a:rPr lang="cs-CZ" dirty="0"/>
              <a:t>9st. Chalífát porazil Chazary – </a:t>
            </a:r>
            <a:r>
              <a:rPr lang="cs-CZ" b="1" dirty="0"/>
              <a:t>obchod</a:t>
            </a:r>
            <a:r>
              <a:rPr lang="cs-CZ" dirty="0"/>
              <a:t> kožešiny a otroci (</a:t>
            </a:r>
            <a:r>
              <a:rPr lang="cs-CZ" dirty="0" err="1"/>
              <a:t>Vých.E</a:t>
            </a:r>
            <a:r>
              <a:rPr lang="cs-CZ" dirty="0"/>
              <a:t>), otroci a zbraně (</a:t>
            </a:r>
            <a:r>
              <a:rPr lang="cs-CZ" dirty="0" err="1"/>
              <a:t>Záp.E</a:t>
            </a:r>
            <a:r>
              <a:rPr lang="cs-CZ" dirty="0"/>
              <a:t>) za luxus východu (hedvábí, koření a další);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6973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23120\Desktop\EEveGE2012\Obrázky\Rus-vikingové.JPG">
            <a:extLst>
              <a:ext uri="{FF2B5EF4-FFF2-40B4-BE49-F238E27FC236}">
                <a16:creationId xmlns:a16="http://schemas.microsoft.com/office/drawing/2014/main" id="{0145BA46-D949-4846-95BB-A8F9454EB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52" y="201234"/>
            <a:ext cx="9144000" cy="645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068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34003A6-8FB7-475C-B993-7DE94AC4A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92" y="523702"/>
            <a:ext cx="7850537" cy="5314649"/>
          </a:xfrm>
          <a:prstGeom prst="rect">
            <a:avLst/>
          </a:prstGeom>
        </p:spPr>
      </p:pic>
      <p:pic>
        <p:nvPicPr>
          <p:cNvPr id="2050" name="Picture 2" descr="📗 Krása nesmírná | Irina Valer&amp;#39;janovna Karnauchova 1984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824" y="2739961"/>
            <a:ext cx="2306341" cy="309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79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Rus-ořez.gif">
            <a:extLst>
              <a:ext uri="{FF2B5EF4-FFF2-40B4-BE49-F238E27FC236}">
                <a16:creationId xmlns:a16="http://schemas.microsoft.com/office/drawing/2014/main" id="{13669117-0E68-4E96-BD77-635B00E24D9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029" y="204138"/>
            <a:ext cx="5688632" cy="6480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185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3AE65D-113F-4C83-A9B2-CD6BB113B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Regiony světové ekonomiky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19EA48-DBA0-4772-BC1B-FD1C67161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Aglomerace</a:t>
            </a:r>
            <a:r>
              <a:rPr lang="cs-CZ" dirty="0"/>
              <a:t> na základě intenzity vzájemných kontaktů a kulturních rozdílů;</a:t>
            </a:r>
          </a:p>
          <a:p>
            <a:r>
              <a:rPr lang="cs-CZ" b="1" dirty="0"/>
              <a:t>Západní Evropa</a:t>
            </a:r>
            <a:r>
              <a:rPr lang="cs-CZ" dirty="0"/>
              <a:t>; Východní Evropa; Střední (nomádská) Asie; </a:t>
            </a:r>
            <a:r>
              <a:rPr lang="cs-CZ" b="1" dirty="0"/>
              <a:t>Muslimský svět</a:t>
            </a:r>
            <a:r>
              <a:rPr lang="cs-CZ" dirty="0"/>
              <a:t>; </a:t>
            </a:r>
            <a:r>
              <a:rPr lang="cs-CZ" b="1" dirty="0"/>
              <a:t>Jižní Asie</a:t>
            </a:r>
            <a:r>
              <a:rPr lang="cs-CZ" dirty="0"/>
              <a:t>; Jihovýchodní Asie; </a:t>
            </a:r>
            <a:r>
              <a:rPr lang="cs-CZ" b="1" dirty="0"/>
              <a:t>Východní Asie</a:t>
            </a:r>
            <a:r>
              <a:rPr lang="cs-CZ" dirty="0"/>
              <a:t>; Afrika;</a:t>
            </a:r>
          </a:p>
          <a:p>
            <a:r>
              <a:rPr lang="cs-CZ" i="1" dirty="0"/>
              <a:t>centrální</a:t>
            </a:r>
            <a:r>
              <a:rPr lang="cs-CZ" dirty="0"/>
              <a:t>: </a:t>
            </a:r>
            <a:r>
              <a:rPr lang="cs-CZ" dirty="0">
                <a:solidFill>
                  <a:srgbClr val="FF0000"/>
                </a:solidFill>
              </a:rPr>
              <a:t>Muslimský svět </a:t>
            </a:r>
            <a:r>
              <a:rPr lang="cs-CZ" dirty="0"/>
              <a:t>a </a:t>
            </a:r>
            <a:r>
              <a:rPr lang="cs-CZ" dirty="0">
                <a:solidFill>
                  <a:srgbClr val="FF0000"/>
                </a:solidFill>
              </a:rPr>
              <a:t>jižní Asie</a:t>
            </a:r>
            <a:r>
              <a:rPr lang="cs-CZ" dirty="0"/>
              <a:t>; </a:t>
            </a:r>
            <a:r>
              <a:rPr lang="cs-CZ" i="1" dirty="0"/>
              <a:t>zprostředkující</a:t>
            </a:r>
            <a:r>
              <a:rPr lang="cs-CZ" dirty="0"/>
              <a:t> JV Asie, </a:t>
            </a:r>
            <a:r>
              <a:rPr lang="cs-CZ" i="1" dirty="0">
                <a:solidFill>
                  <a:srgbClr val="FF0000"/>
                </a:solidFill>
              </a:rPr>
              <a:t>dominantní</a:t>
            </a:r>
            <a:r>
              <a:rPr lang="cs-CZ" dirty="0">
                <a:solidFill>
                  <a:srgbClr val="FF0000"/>
                </a:solidFill>
              </a:rPr>
              <a:t> východní Asie</a:t>
            </a:r>
            <a:r>
              <a:rPr lang="cs-CZ" dirty="0"/>
              <a:t>; </a:t>
            </a:r>
            <a:r>
              <a:rPr lang="cs-CZ" i="1" dirty="0"/>
              <a:t>periferie</a:t>
            </a:r>
            <a:r>
              <a:rPr lang="cs-CZ" dirty="0"/>
              <a:t> východní Evropa a Afrika; </a:t>
            </a:r>
            <a:r>
              <a:rPr lang="cs-CZ" b="1" i="1" dirty="0">
                <a:solidFill>
                  <a:srgbClr val="0070C0"/>
                </a:solidFill>
              </a:rPr>
              <a:t>izolovaná</a:t>
            </a:r>
            <a:r>
              <a:rPr lang="cs-CZ" dirty="0">
                <a:solidFill>
                  <a:srgbClr val="0070C0"/>
                </a:solidFill>
              </a:rPr>
              <a:t> Západní Evropa</a:t>
            </a:r>
            <a:r>
              <a:rPr lang="cs-CZ" dirty="0"/>
              <a:t>;</a:t>
            </a:r>
          </a:p>
          <a:p>
            <a:r>
              <a:rPr lang="cs-CZ" b="1" dirty="0"/>
              <a:t>Produkty:</a:t>
            </a:r>
            <a:r>
              <a:rPr lang="cs-CZ" dirty="0"/>
              <a:t> </a:t>
            </a:r>
          </a:p>
          <a:p>
            <a:pPr lvl="1"/>
            <a:r>
              <a:rPr lang="cs-CZ" b="1" dirty="0"/>
              <a:t>Evropa</a:t>
            </a:r>
            <a:r>
              <a:rPr lang="cs-CZ" dirty="0"/>
              <a:t>: otroci, zbraně, kožešiny, jantar, dřevo, med + export stříbra;</a:t>
            </a:r>
          </a:p>
          <a:p>
            <a:pPr lvl="1"/>
            <a:r>
              <a:rPr lang="cs-CZ" b="1" dirty="0"/>
              <a:t>Islámský svět</a:t>
            </a:r>
            <a:r>
              <a:rPr lang="cs-CZ" dirty="0"/>
              <a:t>: řemeslné výrobky (papír, sklo), textil (bavlna, hedvábí), cukr, umělecké předměty + zprostředkování;</a:t>
            </a:r>
          </a:p>
          <a:p>
            <a:pPr lvl="1"/>
            <a:r>
              <a:rPr lang="cs-CZ" b="1" dirty="0"/>
              <a:t>Asie</a:t>
            </a:r>
            <a:r>
              <a:rPr lang="cs-CZ" dirty="0"/>
              <a:t>: koření, hedvábí bavlna a další řemeslné a umělecké výrobky (porcelán).</a:t>
            </a:r>
          </a:p>
          <a:p>
            <a:r>
              <a:rPr lang="cs-CZ" b="1" dirty="0"/>
              <a:t>Pozemní</a:t>
            </a:r>
            <a:r>
              <a:rPr lang="cs-CZ" dirty="0"/>
              <a:t> vs. obchodní </a:t>
            </a:r>
            <a:r>
              <a:rPr lang="cs-CZ" b="1" dirty="0"/>
              <a:t>námořní</a:t>
            </a:r>
            <a:r>
              <a:rPr lang="cs-CZ" dirty="0"/>
              <a:t> </a:t>
            </a:r>
            <a:r>
              <a:rPr lang="cs-CZ" b="1" dirty="0"/>
              <a:t>cesta</a:t>
            </a:r>
            <a:r>
              <a:rPr lang="cs-CZ" dirty="0"/>
              <a:t>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384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0/Viking_Expansion.svg/1280px-Viking_Expansion.svg.png">
            <a:extLst>
              <a:ext uri="{FF2B5EF4-FFF2-40B4-BE49-F238E27FC236}">
                <a16:creationId xmlns:a16="http://schemas.microsoft.com/office/drawing/2014/main" id="{31209873-4839-4E6F-A308-B45E7A598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10475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624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lose">
            <a:extLst>
              <a:ext uri="{FF2B5EF4-FFF2-40B4-BE49-F238E27FC236}">
                <a16:creationId xmlns:a16="http://schemas.microsoft.com/office/drawing/2014/main" id="{81A7F7FD-1926-49CF-90FE-CDFD9E029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476251"/>
            <a:ext cx="5256212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335FE-E628-44D1-A107-56580B9B6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430" y="-240223"/>
            <a:ext cx="10515600" cy="1325563"/>
          </a:xfrm>
        </p:spPr>
        <p:txBody>
          <a:bodyPr/>
          <a:lstStyle/>
          <a:p>
            <a:r>
              <a:rPr lang="cs-CZ" b="1" dirty="0">
                <a:latin typeface="+mn-lt"/>
              </a:rPr>
              <a:t>Islámský svět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441601-86BC-48FD-927D-106481E4B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0388"/>
            <a:ext cx="10515600" cy="5693789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</a:pPr>
            <a:r>
              <a:rPr lang="cs-CZ" dirty="0"/>
              <a:t>Klíčová oblast (Nil, Mezopotámie, </a:t>
            </a:r>
            <a:r>
              <a:rPr lang="cs-CZ" dirty="0" err="1"/>
              <a:t>Arab.polo</a:t>
            </a:r>
            <a:r>
              <a:rPr lang="cs-CZ" dirty="0"/>
              <a:t>., Irán, </a:t>
            </a:r>
            <a:r>
              <a:rPr lang="cs-CZ" dirty="0" err="1"/>
              <a:t>Afgh</a:t>
            </a:r>
            <a:r>
              <a:rPr lang="cs-CZ" dirty="0"/>
              <a:t>. + Indický pol.); propojení Římské říše a SZM s Blízkým východem a Perskou kulturou; </a:t>
            </a:r>
          </a:p>
          <a:p>
            <a:pPr>
              <a:spcBef>
                <a:spcPts val="0"/>
              </a:spcBef>
            </a:pPr>
            <a:endParaRPr lang="cs-CZ" sz="900" b="1" dirty="0"/>
          </a:p>
          <a:p>
            <a:pPr>
              <a:spcBef>
                <a:spcPts val="0"/>
              </a:spcBef>
            </a:pPr>
            <a:r>
              <a:rPr lang="cs-CZ" b="1" dirty="0"/>
              <a:t>Arabský jazyk </a:t>
            </a:r>
            <a:r>
              <a:rPr lang="cs-CZ" dirty="0"/>
              <a:t>a </a:t>
            </a:r>
            <a:r>
              <a:rPr lang="cs-CZ" b="1" dirty="0"/>
              <a:t>islám </a:t>
            </a:r>
            <a:r>
              <a:rPr lang="cs-CZ" dirty="0"/>
              <a:t>(obchod, administrativa, právo) – arabské kmeny + </a:t>
            </a:r>
            <a:r>
              <a:rPr lang="cs-CZ" dirty="0" err="1"/>
              <a:t>Byz</a:t>
            </a:r>
            <a:r>
              <a:rPr lang="cs-CZ" dirty="0"/>
              <a:t>. a perská </a:t>
            </a:r>
            <a:r>
              <a:rPr lang="cs-CZ" b="1" dirty="0"/>
              <a:t>administrativa</a:t>
            </a:r>
            <a:r>
              <a:rPr lang="cs-CZ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endParaRPr lang="cs-CZ" sz="900" dirty="0"/>
          </a:p>
          <a:p>
            <a:pPr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dirty="0"/>
              <a:t>9-10st. </a:t>
            </a:r>
            <a:r>
              <a:rPr lang="cs-CZ" b="1" dirty="0"/>
              <a:t>zlatý věk </a:t>
            </a:r>
            <a:r>
              <a:rPr lang="cs-CZ" dirty="0"/>
              <a:t>islámu- </a:t>
            </a:r>
            <a:r>
              <a:rPr lang="cs-CZ" b="1" dirty="0"/>
              <a:t>obchod</a:t>
            </a:r>
            <a:r>
              <a:rPr lang="cs-CZ" dirty="0"/>
              <a:t>: luxus a průmyslové výrobky za suroviny a otroky </a:t>
            </a:r>
            <a:r>
              <a:rPr lang="cs-CZ" b="1" dirty="0"/>
              <a:t>Evropy</a:t>
            </a:r>
            <a:r>
              <a:rPr lang="cs-CZ" dirty="0"/>
              <a:t> (holandská nemoc);</a:t>
            </a:r>
          </a:p>
          <a:p>
            <a:pPr>
              <a:spcBef>
                <a:spcPts val="0"/>
              </a:spcBef>
            </a:pPr>
            <a:endParaRPr lang="cs-CZ" sz="1100" b="1" dirty="0"/>
          </a:p>
          <a:p>
            <a:pPr>
              <a:spcBef>
                <a:spcPts val="0"/>
              </a:spcBef>
            </a:pPr>
            <a:r>
              <a:rPr lang="cs-CZ" b="1" dirty="0"/>
              <a:t>Expanze:</a:t>
            </a:r>
            <a:r>
              <a:rPr lang="cs-CZ" dirty="0"/>
              <a:t> Španělsko 711-714; </a:t>
            </a:r>
            <a:r>
              <a:rPr lang="cs-CZ" dirty="0" err="1"/>
              <a:t>Poitiers</a:t>
            </a:r>
            <a:r>
              <a:rPr lang="cs-CZ" dirty="0"/>
              <a:t> 732; 751 </a:t>
            </a:r>
            <a:r>
              <a:rPr lang="cs-CZ" dirty="0" err="1"/>
              <a:t>Talas</a:t>
            </a:r>
            <a:r>
              <a:rPr lang="cs-CZ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endParaRPr lang="cs-CZ" sz="1000" dirty="0"/>
          </a:p>
          <a:p>
            <a:pPr>
              <a:spcBef>
                <a:spcPts val="0"/>
              </a:spcBef>
            </a:pPr>
            <a:r>
              <a:rPr lang="cs-CZ" dirty="0"/>
              <a:t>Nelze ovládat z </a:t>
            </a:r>
            <a:r>
              <a:rPr lang="cs-CZ" b="1" dirty="0"/>
              <a:t>Damašku</a:t>
            </a:r>
            <a:r>
              <a:rPr lang="cs-CZ" dirty="0"/>
              <a:t> – rozprostření arabské </a:t>
            </a:r>
            <a:r>
              <a:rPr lang="cs-CZ" b="1" dirty="0"/>
              <a:t>válečnické aristokracie </a:t>
            </a:r>
            <a:r>
              <a:rPr lang="cs-CZ" dirty="0"/>
              <a:t>(</a:t>
            </a:r>
            <a:r>
              <a:rPr lang="cs-CZ" dirty="0" err="1"/>
              <a:t>Umar</a:t>
            </a:r>
            <a:r>
              <a:rPr lang="cs-CZ" dirty="0"/>
              <a:t> – </a:t>
            </a:r>
            <a:r>
              <a:rPr lang="cs-CZ" b="1" dirty="0"/>
              <a:t>koncentrace</a:t>
            </a:r>
            <a:r>
              <a:rPr lang="cs-CZ" dirty="0"/>
              <a:t> Arabů a daně do centrální pokladny) – kulturu přejímalo ovládnuté obyvatelstvo; </a:t>
            </a:r>
            <a:r>
              <a:rPr lang="cs-CZ" b="1" dirty="0"/>
              <a:t>monetizace</a:t>
            </a:r>
            <a:r>
              <a:rPr lang="cs-CZ" dirty="0"/>
              <a:t> </a:t>
            </a:r>
            <a:r>
              <a:rPr lang="cs-CZ" dirty="0" err="1"/>
              <a:t>Byz</a:t>
            </a:r>
            <a:r>
              <a:rPr lang="cs-CZ" dirty="0"/>
              <a:t>. a Persie (dinár a dirham); svět urbánních ostrovů (rabat - Persie);</a:t>
            </a:r>
          </a:p>
          <a:p>
            <a:pPr marL="0" indent="0">
              <a:spcBef>
                <a:spcPts val="0"/>
              </a:spcBef>
              <a:buNone/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dirty="0"/>
              <a:t>Riziko </a:t>
            </a:r>
            <a:r>
              <a:rPr lang="cs-CZ" b="1" dirty="0"/>
              <a:t>rentiérství</a:t>
            </a:r>
            <a:r>
              <a:rPr lang="cs-CZ" dirty="0"/>
              <a:t> – vojenskou funkci válečné kasty </a:t>
            </a:r>
            <a:r>
              <a:rPr lang="cs-CZ" dirty="0" err="1"/>
              <a:t>turkínů</a:t>
            </a:r>
            <a:r>
              <a:rPr lang="cs-CZ" dirty="0"/>
              <a:t>;</a:t>
            </a:r>
          </a:p>
          <a:p>
            <a:pPr>
              <a:spcBef>
                <a:spcPts val="0"/>
              </a:spcBef>
            </a:pPr>
            <a:endParaRPr lang="cs-CZ" sz="1100" dirty="0"/>
          </a:p>
          <a:p>
            <a:pPr>
              <a:spcBef>
                <a:spcPts val="0"/>
              </a:spcBef>
            </a:pPr>
            <a:r>
              <a:rPr lang="cs-CZ" dirty="0"/>
              <a:t>Mekka a Medína (</a:t>
            </a:r>
            <a:r>
              <a:rPr lang="cs-CZ" dirty="0" err="1"/>
              <a:t>náb</a:t>
            </a:r>
            <a:r>
              <a:rPr lang="cs-CZ" dirty="0"/>
              <a:t>.); </a:t>
            </a:r>
            <a:r>
              <a:rPr lang="cs-CZ" b="1" dirty="0"/>
              <a:t>Damašek</a:t>
            </a:r>
            <a:r>
              <a:rPr lang="cs-CZ" dirty="0"/>
              <a:t> (</a:t>
            </a:r>
            <a:r>
              <a:rPr lang="cs-CZ" dirty="0" err="1"/>
              <a:t>Umajj</a:t>
            </a:r>
            <a:r>
              <a:rPr lang="cs-CZ" dirty="0"/>
              <a:t>. 662-750) a </a:t>
            </a:r>
            <a:r>
              <a:rPr lang="cs-CZ" b="1" dirty="0"/>
              <a:t>Bagdád</a:t>
            </a:r>
            <a:r>
              <a:rPr lang="cs-CZ" dirty="0"/>
              <a:t> (</a:t>
            </a:r>
            <a:r>
              <a:rPr lang="cs-CZ" dirty="0" err="1"/>
              <a:t>Abbás</a:t>
            </a:r>
            <a:r>
              <a:rPr lang="cs-CZ" dirty="0"/>
              <a:t>. 750-1258);</a:t>
            </a:r>
          </a:p>
          <a:p>
            <a:pPr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b="1" dirty="0"/>
              <a:t>Dálkový obchod </a:t>
            </a:r>
            <a:r>
              <a:rPr lang="cs-CZ" dirty="0"/>
              <a:t>– kontrola Rudého m. a Perského </a:t>
            </a:r>
            <a:r>
              <a:rPr lang="cs-CZ" dirty="0" err="1"/>
              <a:t>zál</a:t>
            </a:r>
            <a:r>
              <a:rPr lang="cs-CZ" dirty="0"/>
              <a:t>. – Indický oceán – zprostředkování Evropě a </a:t>
            </a:r>
            <a:r>
              <a:rPr lang="cs-CZ" b="1" dirty="0"/>
              <a:t>renty</a:t>
            </a:r>
            <a:r>
              <a:rPr lang="cs-CZ" dirty="0"/>
              <a:t>;</a:t>
            </a:r>
          </a:p>
          <a:p>
            <a:pPr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dirty="0"/>
              <a:t>Města Iránu a střední Asie – </a:t>
            </a:r>
            <a:r>
              <a:rPr lang="cs-CZ" b="1" dirty="0"/>
              <a:t>karavany</a:t>
            </a:r>
            <a:r>
              <a:rPr lang="cs-CZ" dirty="0"/>
              <a:t> – Samarkand, </a:t>
            </a:r>
            <a:r>
              <a:rPr lang="cs-CZ" dirty="0" err="1"/>
              <a:t>Nishapur</a:t>
            </a:r>
            <a:r>
              <a:rPr lang="cs-CZ" dirty="0"/>
              <a:t>, </a:t>
            </a:r>
            <a:r>
              <a:rPr lang="cs-CZ" dirty="0" err="1"/>
              <a:t>Herat</a:t>
            </a:r>
            <a:r>
              <a:rPr lang="cs-CZ" dirty="0"/>
              <a:t>, </a:t>
            </a:r>
            <a:r>
              <a:rPr lang="cs-CZ" dirty="0" err="1"/>
              <a:t>Bukhara</a:t>
            </a:r>
            <a:r>
              <a:rPr lang="cs-CZ" dirty="0"/>
              <a:t>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2667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Islám.gif">
            <a:extLst>
              <a:ext uri="{FF2B5EF4-FFF2-40B4-BE49-F238E27FC236}">
                <a16:creationId xmlns:a16="http://schemas.microsoft.com/office/drawing/2014/main" id="{2CB7058D-BBF2-4E9F-A622-B123C081438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080" y="219173"/>
            <a:ext cx="8710367" cy="6419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531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484004"/>
              </p:ext>
            </p:extLst>
          </p:nvPr>
        </p:nvGraphicFramePr>
        <p:xfrm>
          <a:off x="2063552" y="836712"/>
          <a:ext cx="7848872" cy="5040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29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9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Kalifát/vláda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období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život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Muhamada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570–632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Kalifát Rashidum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632–661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89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Umajjovský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 kalifát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662–750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ve Španělsku do 1031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Abbásidský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 kalifát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750–1258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vláda Fatímovců v Egyptě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909–1171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vláda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Almorávidů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 (Berbeři) v Maroku a Španělsku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1040–1130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606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vláda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Almohadů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Berběři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) v severní Africe 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a Španělsku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1130–1269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vláda Ajjůbovců v Egyptě a Levantě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1171–1258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vláda Mameluků v Egyptě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1259–1517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Otomanský kalifát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1299–1924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198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D0A3A097-8114-4D6A-BBEF-BA20F707A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626" y="589001"/>
            <a:ext cx="11458280" cy="5976664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cs-CZ" sz="2600" dirty="0"/>
              <a:t>750 </a:t>
            </a:r>
            <a:r>
              <a:rPr lang="cs-CZ" sz="2600" b="1" u="sng" dirty="0" err="1"/>
              <a:t>Umajjovci</a:t>
            </a:r>
            <a:r>
              <a:rPr lang="cs-CZ" sz="2600" dirty="0"/>
              <a:t> svrženi sun. </a:t>
            </a:r>
            <a:r>
              <a:rPr lang="cs-CZ" sz="2600" b="1" u="sng" dirty="0" err="1"/>
              <a:t>Abbásidy</a:t>
            </a:r>
            <a:r>
              <a:rPr lang="cs-CZ" sz="2600" dirty="0"/>
              <a:t> – kmenové společenství nahrazeno byrokratičtějším systémem </a:t>
            </a:r>
            <a:r>
              <a:rPr lang="cs-CZ" sz="2600" dirty="0" err="1"/>
              <a:t>Sasánovské</a:t>
            </a:r>
            <a:r>
              <a:rPr lang="cs-CZ" sz="2600" dirty="0"/>
              <a:t> Persie (oslabení důrazu na vojenství – turečtí </a:t>
            </a:r>
            <a:r>
              <a:rPr lang="cs-CZ" sz="2600" dirty="0" err="1"/>
              <a:t>Gulamové</a:t>
            </a:r>
            <a:r>
              <a:rPr lang="cs-CZ" sz="2600" dirty="0"/>
              <a:t>, prof. armáda);</a:t>
            </a:r>
          </a:p>
          <a:p>
            <a:pPr>
              <a:spcBef>
                <a:spcPts val="0"/>
              </a:spcBef>
            </a:pPr>
            <a:endParaRPr lang="cs-CZ" sz="1300" dirty="0"/>
          </a:p>
          <a:p>
            <a:pPr>
              <a:spcBef>
                <a:spcPts val="0"/>
              </a:spcBef>
            </a:pPr>
            <a:r>
              <a:rPr lang="cs-CZ" sz="2600" dirty="0"/>
              <a:t>Šíitští </a:t>
            </a:r>
            <a:r>
              <a:rPr lang="cs-CZ" sz="2600" b="1" u="sng" dirty="0" err="1"/>
              <a:t>Fatímové</a:t>
            </a:r>
            <a:r>
              <a:rPr lang="cs-CZ" sz="2600" dirty="0"/>
              <a:t> (vs. </a:t>
            </a:r>
            <a:r>
              <a:rPr lang="cs-CZ" sz="2600" dirty="0" err="1"/>
              <a:t>Abbasovci</a:t>
            </a:r>
            <a:r>
              <a:rPr lang="cs-CZ" sz="2600" dirty="0"/>
              <a:t>) v </a:t>
            </a:r>
            <a:r>
              <a:rPr lang="cs-CZ" sz="2600" b="1" dirty="0"/>
              <a:t>Egyptě</a:t>
            </a:r>
            <a:r>
              <a:rPr lang="cs-CZ" sz="2600" dirty="0"/>
              <a:t> od 969 (+ Sýrie), </a:t>
            </a:r>
            <a:r>
              <a:rPr lang="cs-CZ" sz="2600" b="1" dirty="0"/>
              <a:t>obilný</a:t>
            </a:r>
            <a:r>
              <a:rPr lang="cs-CZ" sz="2600" dirty="0"/>
              <a:t> tribut – prosperita (</a:t>
            </a:r>
            <a:r>
              <a:rPr lang="cs-CZ" sz="2600" b="1" dirty="0"/>
              <a:t>cukr, bavlna</a:t>
            </a:r>
            <a:r>
              <a:rPr lang="cs-CZ" sz="2600" dirty="0"/>
              <a:t>); odklonění trhu s </a:t>
            </a:r>
            <a:r>
              <a:rPr lang="cs-CZ" sz="2600" b="1" dirty="0"/>
              <a:t>kořením</a:t>
            </a:r>
            <a:r>
              <a:rPr lang="cs-CZ" sz="2600" dirty="0"/>
              <a:t> (Asie) do Rudého moře – top renta středověku;</a:t>
            </a:r>
          </a:p>
          <a:p>
            <a:pPr>
              <a:spcBef>
                <a:spcPts val="0"/>
              </a:spcBef>
            </a:pPr>
            <a:endParaRPr lang="cs-CZ" sz="1300" dirty="0"/>
          </a:p>
          <a:p>
            <a:pPr>
              <a:spcBef>
                <a:spcPts val="0"/>
              </a:spcBef>
            </a:pPr>
            <a:r>
              <a:rPr lang="cs-CZ" sz="2600" dirty="0"/>
              <a:t>Prostředí </a:t>
            </a:r>
            <a:r>
              <a:rPr lang="cs-CZ" sz="2600" b="1" dirty="0"/>
              <a:t>obchodu</a:t>
            </a:r>
            <a:r>
              <a:rPr lang="cs-CZ" sz="2600" dirty="0"/>
              <a:t> a </a:t>
            </a:r>
            <a:r>
              <a:rPr lang="cs-CZ" sz="2600" b="1" dirty="0"/>
              <a:t>podnikání</a:t>
            </a:r>
            <a:r>
              <a:rPr lang="cs-CZ" sz="2600" dirty="0"/>
              <a:t> – křesťanské a židovské obchodní komunity (Italové, Alexandrie); „liberální“(klientelismus) obchodní režim; zanedbávání zemědělství v Egyptě;</a:t>
            </a:r>
          </a:p>
          <a:p>
            <a:pPr marL="0" indent="0">
              <a:spcBef>
                <a:spcPts val="0"/>
              </a:spcBef>
              <a:buNone/>
            </a:pPr>
            <a:endParaRPr lang="cs-CZ" sz="1300" dirty="0"/>
          </a:p>
          <a:p>
            <a:pPr>
              <a:spcBef>
                <a:spcPts val="0"/>
              </a:spcBef>
            </a:pPr>
            <a:r>
              <a:rPr lang="cs-CZ" sz="2600" b="1" u="sng" dirty="0"/>
              <a:t>Arabské Španělsko</a:t>
            </a:r>
            <a:r>
              <a:rPr lang="cs-CZ" sz="2600" dirty="0"/>
              <a:t>: bohatý stát od 711; Arabové a berbeři, rozvinuté zemědělství (zahrady Persie); konverze, židé; samostatný </a:t>
            </a:r>
            <a:r>
              <a:rPr lang="cs-CZ" sz="2600" dirty="0" err="1"/>
              <a:t>chalifát</a:t>
            </a:r>
            <a:r>
              <a:rPr lang="cs-CZ" sz="2600" dirty="0"/>
              <a:t> v </a:t>
            </a:r>
            <a:r>
              <a:rPr lang="cs-CZ" sz="2600" dirty="0" err="1"/>
              <a:t>Cordóbě</a:t>
            </a:r>
            <a:r>
              <a:rPr lang="cs-CZ" sz="2600" dirty="0"/>
              <a:t> (756-1031); </a:t>
            </a:r>
            <a:r>
              <a:rPr lang="cs-CZ" sz="2600" b="1" dirty="0"/>
              <a:t>el-</a:t>
            </a:r>
            <a:r>
              <a:rPr lang="cs-CZ" sz="2600" b="1" dirty="0" err="1"/>
              <a:t>Dorado</a:t>
            </a:r>
            <a:r>
              <a:rPr lang="cs-CZ" sz="2600" dirty="0"/>
              <a:t>;</a:t>
            </a:r>
          </a:p>
          <a:p>
            <a:pPr>
              <a:spcBef>
                <a:spcPts val="0"/>
              </a:spcBef>
            </a:pPr>
            <a:endParaRPr lang="cs-CZ" sz="1300" dirty="0"/>
          </a:p>
          <a:p>
            <a:pPr>
              <a:spcBef>
                <a:spcPts val="0"/>
              </a:spcBef>
            </a:pPr>
            <a:r>
              <a:rPr lang="cs-CZ" sz="2600" b="1" dirty="0"/>
              <a:t>Problémy</a:t>
            </a:r>
            <a:r>
              <a:rPr lang="cs-CZ" sz="2600" dirty="0"/>
              <a:t> od 11st.: </a:t>
            </a:r>
            <a:r>
              <a:rPr lang="cs-CZ" sz="2600" b="1" dirty="0" err="1"/>
              <a:t>Seldžuci</a:t>
            </a:r>
            <a:r>
              <a:rPr lang="cs-CZ" sz="2600" dirty="0"/>
              <a:t> na východě, křížové výpravy, beduínské revolty v Africe; </a:t>
            </a:r>
          </a:p>
          <a:p>
            <a:pPr marL="0" indent="0">
              <a:spcBef>
                <a:spcPts val="0"/>
              </a:spcBef>
              <a:buNone/>
            </a:pPr>
            <a:endParaRPr lang="cs-CZ" sz="1300" dirty="0"/>
          </a:p>
          <a:p>
            <a:pPr>
              <a:spcBef>
                <a:spcPts val="0"/>
              </a:spcBef>
            </a:pPr>
            <a:r>
              <a:rPr lang="cs-CZ" sz="2600" dirty="0"/>
              <a:t>Převrat </a:t>
            </a:r>
            <a:r>
              <a:rPr lang="cs-CZ" sz="2600" b="1" dirty="0" err="1"/>
              <a:t>Saladina</a:t>
            </a:r>
            <a:r>
              <a:rPr lang="cs-CZ" sz="2600" dirty="0"/>
              <a:t> 1171 v </a:t>
            </a:r>
            <a:r>
              <a:rPr lang="cs-CZ" sz="2600" b="1" dirty="0"/>
              <a:t>Egyptě</a:t>
            </a:r>
            <a:r>
              <a:rPr lang="cs-CZ" sz="2600" dirty="0"/>
              <a:t> (Hatín 1187) – </a:t>
            </a:r>
            <a:r>
              <a:rPr lang="cs-CZ" sz="2600" b="1" u="sng" dirty="0" err="1"/>
              <a:t>Ajjůbovci</a:t>
            </a:r>
            <a:r>
              <a:rPr lang="cs-CZ" sz="2600" dirty="0"/>
              <a:t>; přetížení náklady na armádu – 1250 </a:t>
            </a:r>
            <a:r>
              <a:rPr lang="cs-CZ" sz="2600" b="1" dirty="0"/>
              <a:t>Mamelucký převrat </a:t>
            </a:r>
            <a:r>
              <a:rPr lang="cs-CZ" sz="2600" dirty="0"/>
              <a:t>(efektivní centralizovaný vojenský systém); </a:t>
            </a:r>
            <a:r>
              <a:rPr lang="cs-CZ" sz="2600" b="1" dirty="0"/>
              <a:t>1260 </a:t>
            </a:r>
            <a:r>
              <a:rPr lang="cs-CZ" sz="2600" b="1" dirty="0" err="1"/>
              <a:t>Ain</a:t>
            </a:r>
            <a:r>
              <a:rPr lang="cs-CZ" sz="2600" b="1" dirty="0"/>
              <a:t> </a:t>
            </a:r>
            <a:r>
              <a:rPr lang="cs-CZ" sz="2600" b="1" dirty="0" err="1"/>
              <a:t>Jalut</a:t>
            </a:r>
            <a:r>
              <a:rPr lang="cs-CZ" sz="2600" b="1" dirty="0"/>
              <a:t> </a:t>
            </a:r>
            <a:r>
              <a:rPr lang="cs-CZ" sz="2600" dirty="0"/>
              <a:t>– Káhira hlavní město;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532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rewminate.com/wp-content/uploads/2017/03/CentralAsia02.png">
            <a:extLst>
              <a:ext uri="{FF2B5EF4-FFF2-40B4-BE49-F238E27FC236}">
                <a16:creationId xmlns:a16="http://schemas.microsoft.com/office/drawing/2014/main" id="{3D6231D7-2014-4CE3-8015-2FC42DBC6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538"/>
            <a:ext cx="1219200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99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764704"/>
            <a:ext cx="8352928" cy="56338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95800" y="1886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Samarkand (Uzbekistán)</a:t>
            </a:r>
          </a:p>
        </p:txBody>
      </p:sp>
    </p:spTree>
    <p:extLst>
      <p:ext uri="{BB962C8B-B14F-4D97-AF65-F5344CB8AC3E}">
        <p14:creationId xmlns:p14="http://schemas.microsoft.com/office/powerpoint/2010/main" val="3062835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836712"/>
            <a:ext cx="7812360" cy="585927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087888" y="260648"/>
            <a:ext cx="2267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 err="1"/>
              <a:t>Bukchara</a:t>
            </a:r>
            <a:r>
              <a:rPr lang="cs-CZ" dirty="0"/>
              <a:t> (Uzbekistán)</a:t>
            </a:r>
          </a:p>
        </p:txBody>
      </p:sp>
    </p:spTree>
    <p:extLst>
      <p:ext uri="{BB962C8B-B14F-4D97-AF65-F5344CB8AC3E}">
        <p14:creationId xmlns:p14="http://schemas.microsoft.com/office/powerpoint/2010/main" val="1394107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19" y="764704"/>
            <a:ext cx="7691374" cy="511256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95800" y="1886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Merv</a:t>
            </a:r>
            <a:r>
              <a:rPr lang="cs-CZ" dirty="0"/>
              <a:t> (Turkmenistán)</a:t>
            </a:r>
          </a:p>
        </p:txBody>
      </p:sp>
    </p:spTree>
    <p:extLst>
      <p:ext uri="{BB962C8B-B14F-4D97-AF65-F5344CB8AC3E}">
        <p14:creationId xmlns:p14="http://schemas.microsoft.com/office/powerpoint/2010/main" val="375918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60A063-5816-45D7-96C5-944DEB6E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Odhad populace regionů v roce 1000</a:t>
            </a: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F225E84-6DB7-48F8-8561-06C27E4BF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853809"/>
              </p:ext>
            </p:extLst>
          </p:nvPr>
        </p:nvGraphicFramePr>
        <p:xfrm>
          <a:off x="3894145" y="1588480"/>
          <a:ext cx="3958383" cy="4400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3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4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0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Západní Evropa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0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Východní Evropa 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15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0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Islámský svět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28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0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Střední Asie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9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0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Jižní Asie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79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0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Jihovýchodní Asie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9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Východní Asie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Čína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67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</a:rPr>
                        <a:t>60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0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Svět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265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408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6F00D-98DF-49B4-B3EE-805E69C1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Asijské ekonomiky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CCF4F2-3A75-4F6D-BC19-BF6E4E033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Indie</a:t>
            </a:r>
            <a:r>
              <a:rPr lang="cs-CZ" dirty="0"/>
              <a:t> – pobřežní obchodní státy (</a:t>
            </a:r>
            <a:r>
              <a:rPr lang="cs-CZ" dirty="0" err="1"/>
              <a:t>Malabar</a:t>
            </a:r>
            <a:r>
              <a:rPr lang="cs-CZ" dirty="0"/>
              <a:t> a </a:t>
            </a:r>
            <a:r>
              <a:rPr lang="cs-CZ" dirty="0" err="1"/>
              <a:t>Koromandel</a:t>
            </a:r>
            <a:r>
              <a:rPr lang="cs-CZ" dirty="0"/>
              <a:t>) a vnitrozemské expanzivní říše (</a:t>
            </a:r>
            <a:r>
              <a:rPr lang="cs-CZ" dirty="0" err="1"/>
              <a:t>Chola</a:t>
            </a:r>
            <a:r>
              <a:rPr lang="cs-CZ" dirty="0"/>
              <a:t>); zlatý věk už za říše </a:t>
            </a:r>
            <a:r>
              <a:rPr lang="cs-CZ" dirty="0" err="1"/>
              <a:t>Guptů</a:t>
            </a:r>
            <a:r>
              <a:rPr lang="cs-CZ" dirty="0"/>
              <a:t> (320-550); pronikání islámu;</a:t>
            </a:r>
          </a:p>
          <a:p>
            <a:r>
              <a:rPr lang="cs-CZ" dirty="0"/>
              <a:t>Bavlna a pepř, přístup ke všemu zboží Asie…</a:t>
            </a:r>
          </a:p>
          <a:p>
            <a:endParaRPr lang="cs-CZ" sz="1050" b="1" dirty="0"/>
          </a:p>
          <a:p>
            <a:r>
              <a:rPr lang="cs-CZ" b="1" dirty="0"/>
              <a:t>Jihovýchodní Asie</a:t>
            </a:r>
            <a:r>
              <a:rPr lang="cs-CZ" dirty="0"/>
              <a:t>: pevnina - usazené zemědělské populace (Barma, Siam); ostrovy – obchodní státy (Sumatra, Borneo, Jáva) + Moluky;</a:t>
            </a:r>
          </a:p>
          <a:p>
            <a:r>
              <a:rPr lang="cs-CZ" dirty="0"/>
              <a:t>Poloostrovy - rýže a potraviny; ostrovy - koření (hřebíček, muškátový oříšek a muškátový květ);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2991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650D9-DE60-4D79-AB49-F3F0E3FA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b="1" dirty="0"/>
              <a:t>Čína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D0CD26-3C76-4BA8-9A5B-B1DB8BAC4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1215"/>
            <a:ext cx="10515600" cy="5288437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err="1"/>
              <a:t>Čchin</a:t>
            </a:r>
            <a:r>
              <a:rPr lang="cs-CZ" dirty="0"/>
              <a:t> (221-206 BC) – </a:t>
            </a:r>
            <a:r>
              <a:rPr lang="cs-CZ" b="1" dirty="0"/>
              <a:t>centralizovaný</a:t>
            </a:r>
            <a:r>
              <a:rPr lang="cs-CZ" dirty="0"/>
              <a:t>, despotický stát;</a:t>
            </a:r>
          </a:p>
          <a:p>
            <a:r>
              <a:rPr lang="cs-CZ" dirty="0" err="1"/>
              <a:t>Chan</a:t>
            </a:r>
            <a:r>
              <a:rPr lang="cs-CZ" dirty="0"/>
              <a:t> (206 BC – 220 AD) – první vrchol – </a:t>
            </a:r>
            <a:r>
              <a:rPr lang="cs-CZ" b="1" dirty="0"/>
              <a:t>byrokratický</a:t>
            </a:r>
            <a:r>
              <a:rPr lang="cs-CZ" dirty="0"/>
              <a:t> </a:t>
            </a:r>
            <a:r>
              <a:rPr lang="cs-CZ" b="1" dirty="0"/>
              <a:t>konfuciánský</a:t>
            </a:r>
            <a:r>
              <a:rPr lang="cs-CZ" dirty="0"/>
              <a:t> systém;</a:t>
            </a:r>
          </a:p>
          <a:p>
            <a:r>
              <a:rPr lang="cs-CZ" dirty="0"/>
              <a:t>Vláda turkického klanu </a:t>
            </a:r>
            <a:r>
              <a:rPr lang="cs-CZ" dirty="0" err="1"/>
              <a:t>Toba</a:t>
            </a:r>
            <a:r>
              <a:rPr lang="cs-CZ" dirty="0"/>
              <a:t> (386-534) – přesun obyvatel na </a:t>
            </a:r>
            <a:r>
              <a:rPr lang="cs-CZ" b="1" dirty="0"/>
              <a:t>jih</a:t>
            </a:r>
            <a:r>
              <a:rPr lang="cs-CZ" dirty="0"/>
              <a:t> (rýže) k </a:t>
            </a:r>
            <a:r>
              <a:rPr lang="cs-CZ" b="1" dirty="0"/>
              <a:t>Jang-c-</a:t>
            </a:r>
            <a:r>
              <a:rPr lang="cs-CZ" b="1" dirty="0" err="1"/>
              <a:t>tiang</a:t>
            </a:r>
            <a:r>
              <a:rPr lang="cs-CZ" dirty="0"/>
              <a:t> (budhismus);</a:t>
            </a:r>
          </a:p>
          <a:p>
            <a:r>
              <a:rPr lang="cs-CZ" dirty="0"/>
              <a:t>Znovusjednocení generály </a:t>
            </a:r>
            <a:r>
              <a:rPr lang="cs-CZ" dirty="0" err="1"/>
              <a:t>Suej</a:t>
            </a:r>
            <a:r>
              <a:rPr lang="cs-CZ" dirty="0"/>
              <a:t> (581-618) a úspěšná epocha </a:t>
            </a:r>
            <a:r>
              <a:rPr lang="cs-CZ" b="1" u="sng" dirty="0" err="1"/>
              <a:t>Tchang</a:t>
            </a:r>
            <a:r>
              <a:rPr lang="cs-CZ" dirty="0"/>
              <a:t> (618-907) – kulturní vliv v celé Asii (JVA, Korea, Japonsko); </a:t>
            </a:r>
            <a:r>
              <a:rPr lang="cs-CZ" b="1" dirty="0"/>
              <a:t>monetizace</a:t>
            </a:r>
            <a:r>
              <a:rPr lang="cs-CZ" dirty="0"/>
              <a:t> (stříbro);</a:t>
            </a:r>
          </a:p>
          <a:p>
            <a:r>
              <a:rPr lang="cs-CZ" dirty="0"/>
              <a:t>Po období konfliktů </a:t>
            </a:r>
            <a:r>
              <a:rPr lang="cs-CZ" b="1" dirty="0"/>
              <a:t>vrchol</a:t>
            </a:r>
            <a:r>
              <a:rPr lang="cs-CZ" dirty="0"/>
              <a:t> za </a:t>
            </a:r>
            <a:r>
              <a:rPr lang="cs-CZ" b="1" u="sng" dirty="0" err="1"/>
              <a:t>Sung</a:t>
            </a:r>
            <a:r>
              <a:rPr lang="cs-CZ" dirty="0"/>
              <a:t> (960-1279) – ekonomická expanze na jihu, zemědělská revoluce, růst populace (z 59 na 100mil.); tržní specializace, infrastruktura (Marco Polo), obchod;</a:t>
            </a:r>
          </a:p>
          <a:p>
            <a:r>
              <a:rPr lang="cs-CZ" dirty="0"/>
              <a:t>Konflikt s </a:t>
            </a:r>
            <a:r>
              <a:rPr lang="cs-CZ" b="1" dirty="0"/>
              <a:t>nomády</a:t>
            </a:r>
            <a:r>
              <a:rPr lang="cs-CZ" dirty="0"/>
              <a:t>, armáda až 1,25mil(!) – </a:t>
            </a:r>
            <a:r>
              <a:rPr lang="cs-CZ" dirty="0" err="1"/>
              <a:t>Džurdženi</a:t>
            </a:r>
            <a:r>
              <a:rPr lang="cs-CZ" dirty="0"/>
              <a:t> – opuštění severu…</a:t>
            </a:r>
          </a:p>
          <a:p>
            <a:r>
              <a:rPr lang="cs-CZ" dirty="0"/>
              <a:t>Budování přístavů, </a:t>
            </a:r>
            <a:r>
              <a:rPr lang="cs-CZ" b="1" dirty="0"/>
              <a:t>lodě</a:t>
            </a:r>
            <a:r>
              <a:rPr lang="cs-CZ" dirty="0"/>
              <a:t>, kompas, mapy; export hedvábí a porcelánu, dovoz koření a stříbra; produkce oceli (1078 jako Evropa 1700), střelný prach;</a:t>
            </a:r>
          </a:p>
          <a:p>
            <a:r>
              <a:rPr lang="cs-CZ" dirty="0"/>
              <a:t>Konfuciánství – loajalita, autority, soběstačnost, zemědělství;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0414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D:\23120\Desktop\Nová složka\Mapy OK\Čína-stará3.gif">
            <a:extLst>
              <a:ext uri="{FF2B5EF4-FFF2-40B4-BE49-F238E27FC236}">
                <a16:creationId xmlns:a16="http://schemas.microsoft.com/office/drawing/2014/main" id="{4BF79394-8DCF-4606-A338-93B2FEE68CE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65" y="275734"/>
            <a:ext cx="8465269" cy="63065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3843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2F5E18-8242-4E78-A92B-71C1FCFA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152"/>
            <a:ext cx="10515600" cy="1325563"/>
          </a:xfrm>
        </p:spPr>
        <p:txBody>
          <a:bodyPr/>
          <a:lstStyle/>
          <a:p>
            <a:r>
              <a:rPr lang="cs-CZ" b="1" dirty="0">
                <a:latin typeface="+mn-lt"/>
              </a:rPr>
              <a:t>Vpád mongolů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BB626A-3456-4B9E-ADFB-D91004406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7715"/>
            <a:ext cx="10515600" cy="497516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Analogie - Řím (</a:t>
            </a:r>
            <a:r>
              <a:rPr lang="cs-CZ" dirty="0" err="1"/>
              <a:t>Skythie</a:t>
            </a:r>
            <a:r>
              <a:rPr lang="cs-CZ" dirty="0"/>
              <a:t> a </a:t>
            </a:r>
            <a:r>
              <a:rPr lang="cs-CZ" dirty="0" err="1"/>
              <a:t>Parthie</a:t>
            </a:r>
            <a:r>
              <a:rPr lang="cs-CZ" dirty="0"/>
              <a:t>), Evropa (Hunové a Avaři), </a:t>
            </a:r>
            <a:br>
              <a:rPr lang="cs-CZ" dirty="0"/>
            </a:br>
            <a:r>
              <a:rPr lang="cs-CZ" dirty="0"/>
              <a:t>Čína (</a:t>
            </a:r>
            <a:r>
              <a:rPr lang="cs-CZ" dirty="0" err="1"/>
              <a:t>Hsiung</a:t>
            </a:r>
            <a:r>
              <a:rPr lang="cs-CZ" dirty="0"/>
              <a:t>-nu);</a:t>
            </a:r>
          </a:p>
          <a:p>
            <a:endParaRPr lang="cs-CZ" sz="1050" dirty="0"/>
          </a:p>
          <a:p>
            <a:r>
              <a:rPr lang="cs-CZ" b="1" dirty="0"/>
              <a:t>Hedvábná stezka</a:t>
            </a:r>
            <a:r>
              <a:rPr lang="cs-CZ" dirty="0"/>
              <a:t>: luxus východu za otroky, kožešiny, jantar, vosk, med – </a:t>
            </a:r>
            <a:r>
              <a:rPr lang="cs-CZ" b="1" dirty="0"/>
              <a:t>danění</a:t>
            </a:r>
            <a:r>
              <a:rPr lang="cs-CZ" dirty="0"/>
              <a:t> karavan výnosnější než plundrování;</a:t>
            </a:r>
          </a:p>
          <a:p>
            <a:r>
              <a:rPr lang="cs-CZ" b="1" dirty="0" err="1"/>
              <a:t>Sung</a:t>
            </a:r>
            <a:r>
              <a:rPr lang="cs-CZ" dirty="0"/>
              <a:t> proti nájezdníkům (</a:t>
            </a:r>
            <a:r>
              <a:rPr lang="cs-CZ" dirty="0" err="1"/>
              <a:t>Liao</a:t>
            </a:r>
            <a:r>
              <a:rPr lang="cs-CZ" dirty="0"/>
              <a:t>, </a:t>
            </a:r>
            <a:r>
              <a:rPr lang="cs-CZ" dirty="0" err="1"/>
              <a:t>Hsi</a:t>
            </a:r>
            <a:r>
              <a:rPr lang="cs-CZ" dirty="0"/>
              <a:t> </a:t>
            </a:r>
            <a:r>
              <a:rPr lang="cs-CZ" dirty="0" err="1"/>
              <a:t>Hsia</a:t>
            </a:r>
            <a:r>
              <a:rPr lang="cs-CZ" dirty="0"/>
              <a:t>), přemoženi </a:t>
            </a:r>
            <a:r>
              <a:rPr lang="cs-CZ" dirty="0" err="1"/>
              <a:t>Džurdženy</a:t>
            </a:r>
            <a:r>
              <a:rPr lang="cs-CZ" dirty="0"/>
              <a:t>…</a:t>
            </a:r>
          </a:p>
          <a:p>
            <a:r>
              <a:rPr lang="cs-CZ" dirty="0" err="1"/>
              <a:t>Temüdžin</a:t>
            </a:r>
            <a:r>
              <a:rPr lang="cs-CZ" dirty="0"/>
              <a:t> 1206 </a:t>
            </a:r>
            <a:r>
              <a:rPr lang="cs-CZ" b="1" u="sng" dirty="0"/>
              <a:t>Čingischán</a:t>
            </a:r>
            <a:r>
              <a:rPr lang="cs-CZ" dirty="0"/>
              <a:t>: napadení Číny 1211 -&gt; Peking 1215, ovládnutí severu 1234 (pokles populace 35mil. z 115);</a:t>
            </a:r>
          </a:p>
          <a:p>
            <a:r>
              <a:rPr lang="cs-CZ" dirty="0"/>
              <a:t>Chán zemřel 1227 – </a:t>
            </a:r>
            <a:r>
              <a:rPr lang="cs-CZ" dirty="0" err="1"/>
              <a:t>Ögedaj</a:t>
            </a:r>
            <a:r>
              <a:rPr lang="cs-CZ" dirty="0"/>
              <a:t> dobyl Kyjev 1240 a Maďarsko 1241, zemřel 1245;</a:t>
            </a:r>
          </a:p>
          <a:p>
            <a:r>
              <a:rPr lang="cs-CZ" dirty="0" err="1"/>
              <a:t>Möngke</a:t>
            </a:r>
            <a:r>
              <a:rPr lang="cs-CZ" dirty="0"/>
              <a:t> dobyl 1258 Bagdád a Damašek; (</a:t>
            </a:r>
            <a:r>
              <a:rPr lang="cs-CZ" dirty="0" err="1"/>
              <a:t>Ain</a:t>
            </a:r>
            <a:r>
              <a:rPr lang="cs-CZ" dirty="0"/>
              <a:t> </a:t>
            </a:r>
            <a:r>
              <a:rPr lang="cs-CZ" dirty="0" err="1"/>
              <a:t>Džálút</a:t>
            </a:r>
            <a:r>
              <a:rPr lang="cs-CZ" dirty="0"/>
              <a:t> 1260)</a:t>
            </a:r>
          </a:p>
          <a:p>
            <a:r>
              <a:rPr lang="cs-CZ" dirty="0"/>
              <a:t>1276 odevzdali </a:t>
            </a:r>
            <a:r>
              <a:rPr lang="cs-CZ" dirty="0" err="1"/>
              <a:t>Sung</a:t>
            </a:r>
            <a:r>
              <a:rPr lang="cs-CZ" dirty="0"/>
              <a:t> vládu v Číně (dynastie </a:t>
            </a:r>
            <a:r>
              <a:rPr lang="cs-CZ" dirty="0" err="1"/>
              <a:t>Jüan</a:t>
            </a:r>
            <a:r>
              <a:rPr lang="cs-CZ" dirty="0"/>
              <a:t> 1271-1368); Korea a Japonsko (neúspěch 1281);</a:t>
            </a:r>
          </a:p>
          <a:p>
            <a:endParaRPr lang="cs-CZ" sz="1050" dirty="0"/>
          </a:p>
          <a:p>
            <a:r>
              <a:rPr lang="cs-CZ" dirty="0"/>
              <a:t>Volná kontrola území (kromě Číny a Persie), příklad Zlatá horda;</a:t>
            </a:r>
          </a:p>
          <a:p>
            <a:r>
              <a:rPr lang="cs-CZ" b="1" dirty="0"/>
              <a:t>Pax </a:t>
            </a:r>
            <a:r>
              <a:rPr lang="cs-CZ" b="1" dirty="0" err="1"/>
              <a:t>Mongolica</a:t>
            </a:r>
            <a:r>
              <a:rPr lang="cs-CZ" b="1" dirty="0"/>
              <a:t> </a:t>
            </a:r>
            <a:r>
              <a:rPr lang="cs-CZ" dirty="0"/>
              <a:t>– kontrola a zabezpečení obchodu přes střední Asii (Krym-Peking 8-11měsíců) – tratí Muslimové, získávají Italové;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8424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D818D5E-3F6A-4C8C-81DF-AB4B9CD2F9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2" y="382352"/>
            <a:ext cx="6093296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45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rewminate.com/wp-content/uploads/2017/03/CentralAsia09.png">
            <a:extLst>
              <a:ext uri="{FF2B5EF4-FFF2-40B4-BE49-F238E27FC236}">
                <a16:creationId xmlns:a16="http://schemas.microsoft.com/office/drawing/2014/main" id="{10EE8A18-0F3D-4521-9791-8EDB12CC1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0"/>
            <a:ext cx="10599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23120\Desktop\PICT.png">
            <a:extLst>
              <a:ext uri="{FF2B5EF4-FFF2-40B4-BE49-F238E27FC236}">
                <a16:creationId xmlns:a16="http://schemas.microsoft.com/office/drawing/2014/main" id="{998D7237-3762-4C89-AA6D-6852CDF99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0" y="624213"/>
            <a:ext cx="10299523" cy="583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140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FCBF4-B9DD-452F-B338-0A711921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Západní Evropa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9CCB1C-4450-41BA-A55E-001052FB9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Nástupnické útvary po </a:t>
            </a:r>
            <a:r>
              <a:rPr lang="cs-CZ" b="1" dirty="0"/>
              <a:t>Římské říši </a:t>
            </a:r>
            <a:r>
              <a:rPr lang="cs-CZ" dirty="0"/>
              <a:t>+ </a:t>
            </a:r>
            <a:r>
              <a:rPr lang="cs-CZ" b="1" dirty="0"/>
              <a:t>severní</a:t>
            </a:r>
            <a:r>
              <a:rPr lang="cs-CZ" dirty="0"/>
              <a:t> sousedící </a:t>
            </a:r>
            <a:r>
              <a:rPr lang="cs-CZ" b="1" dirty="0"/>
              <a:t>oblasti</a:t>
            </a:r>
            <a:r>
              <a:rPr lang="cs-CZ" dirty="0"/>
              <a:t> + </a:t>
            </a:r>
            <a:r>
              <a:rPr lang="cs-CZ" b="1" dirty="0"/>
              <a:t>katolický</a:t>
            </a:r>
            <a:r>
              <a:rPr lang="cs-CZ" dirty="0"/>
              <a:t> vliv ve střední Evropě;</a:t>
            </a:r>
          </a:p>
          <a:p>
            <a:r>
              <a:rPr lang="cs-CZ" b="1" dirty="0"/>
              <a:t>Charakteristika</a:t>
            </a:r>
            <a:r>
              <a:rPr lang="cs-CZ" dirty="0"/>
              <a:t>: geografie, klima, doprava (moře, řeky);</a:t>
            </a:r>
          </a:p>
          <a:p>
            <a:r>
              <a:rPr lang="cs-CZ" b="1" dirty="0"/>
              <a:t>Dědictví Říma </a:t>
            </a:r>
            <a:r>
              <a:rPr lang="cs-CZ" dirty="0"/>
              <a:t>(republikánství vs. autokratismus; náboženství; antika + germánské kmeny + židovsko-křesťanská tradice);</a:t>
            </a:r>
          </a:p>
          <a:p>
            <a:r>
              <a:rPr lang="cs-CZ" b="1" dirty="0"/>
              <a:t>Fragmentace</a:t>
            </a:r>
            <a:r>
              <a:rPr lang="cs-CZ" dirty="0"/>
              <a:t> a </a:t>
            </a:r>
            <a:r>
              <a:rPr lang="cs-CZ" b="1" dirty="0"/>
              <a:t>konflikt</a:t>
            </a:r>
            <a:r>
              <a:rPr lang="cs-CZ" dirty="0"/>
              <a:t> (náboženská, etnická, geografická): </a:t>
            </a:r>
          </a:p>
          <a:p>
            <a:pPr lvl="1"/>
            <a:r>
              <a:rPr lang="cs-CZ" dirty="0"/>
              <a:t>První mezi rovnými a volba;</a:t>
            </a:r>
          </a:p>
          <a:p>
            <a:pPr lvl="1"/>
            <a:r>
              <a:rPr lang="cs-CZ" dirty="0"/>
              <a:t>Nemožnost dominance; </a:t>
            </a:r>
          </a:p>
          <a:p>
            <a:pPr lvl="1"/>
            <a:r>
              <a:rPr lang="cs-CZ" dirty="0"/>
              <a:t>Ochrana před vpádem;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0548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chillerinstitute.org/graphics/Art_Work/thomas_cole/the_destruction.jpg">
            <a:extLst>
              <a:ext uri="{FF2B5EF4-FFF2-40B4-BE49-F238E27FC236}">
                <a16:creationId xmlns:a16="http://schemas.microsoft.com/office/drawing/2014/main" id="{28CEBC80-BA6C-429A-9E79-CC1E7C73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12" y="457895"/>
            <a:ext cx="8810502" cy="60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720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4CB14-91A4-4EF0-96C0-14B076AE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7935"/>
            <a:ext cx="10515600" cy="1325563"/>
          </a:xfrm>
        </p:spPr>
        <p:txBody>
          <a:bodyPr/>
          <a:lstStyle/>
          <a:p>
            <a:r>
              <a:rPr lang="cs-CZ" b="1" dirty="0">
                <a:latin typeface="+mn-lt"/>
              </a:rPr>
              <a:t>Karolínský svět, formování států, obchod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09DB56-B631-46D8-AA8B-EBA0B761E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9242"/>
            <a:ext cx="10515600" cy="5646656"/>
          </a:xfrm>
        </p:spPr>
        <p:txBody>
          <a:bodyPr>
            <a:normAutofit fontScale="70000" lnSpcReduction="20000"/>
          </a:bodyPr>
          <a:lstStyle/>
          <a:p>
            <a:r>
              <a:rPr lang="cs-CZ" b="1" u="sng" dirty="0"/>
              <a:t>Řím</a:t>
            </a:r>
            <a:r>
              <a:rPr lang="cs-CZ" dirty="0"/>
              <a:t> – 2000 </a:t>
            </a:r>
            <a:r>
              <a:rPr lang="cs-CZ" b="1" dirty="0"/>
              <a:t>sídel</a:t>
            </a:r>
            <a:r>
              <a:rPr lang="cs-CZ" dirty="0"/>
              <a:t> spojených </a:t>
            </a:r>
            <a:r>
              <a:rPr lang="cs-CZ" b="1" dirty="0"/>
              <a:t>silnicemi</a:t>
            </a:r>
            <a:r>
              <a:rPr lang="cs-CZ" dirty="0"/>
              <a:t>, daně ze zemědělské produkce – </a:t>
            </a:r>
            <a:r>
              <a:rPr lang="cs-CZ" b="1" dirty="0"/>
              <a:t>velkostatky</a:t>
            </a:r>
            <a:r>
              <a:rPr lang="cs-CZ" dirty="0"/>
              <a:t> a </a:t>
            </a:r>
            <a:r>
              <a:rPr lang="cs-CZ" b="1" dirty="0"/>
              <a:t>otrocká</a:t>
            </a:r>
            <a:r>
              <a:rPr lang="cs-CZ" dirty="0"/>
              <a:t> </a:t>
            </a:r>
            <a:r>
              <a:rPr lang="cs-CZ" b="1" dirty="0"/>
              <a:t>práce</a:t>
            </a:r>
            <a:r>
              <a:rPr lang="cs-CZ" dirty="0"/>
              <a:t> + daně na obchod, velká </a:t>
            </a:r>
            <a:r>
              <a:rPr lang="cs-CZ" b="1" dirty="0"/>
              <a:t>města</a:t>
            </a:r>
            <a:r>
              <a:rPr lang="cs-CZ" dirty="0"/>
              <a:t> a dálkový obchod; </a:t>
            </a:r>
            <a:r>
              <a:rPr lang="cs-CZ" b="1" dirty="0"/>
              <a:t>SZM </a:t>
            </a:r>
            <a:r>
              <a:rPr lang="cs-CZ" dirty="0"/>
              <a:t>(centrum); financování </a:t>
            </a:r>
            <a:r>
              <a:rPr lang="cs-CZ" b="1" dirty="0"/>
              <a:t>armády</a:t>
            </a:r>
            <a:r>
              <a:rPr lang="cs-CZ" dirty="0"/>
              <a:t>; </a:t>
            </a:r>
            <a:r>
              <a:rPr lang="cs-CZ" dirty="0" err="1"/>
              <a:t>Justiniánský</a:t>
            </a:r>
            <a:r>
              <a:rPr lang="cs-CZ" dirty="0"/>
              <a:t> mor 542 (-25%), Řím vypleněn Germány (410 Vis, </a:t>
            </a:r>
            <a:r>
              <a:rPr lang="cs-CZ" b="1" dirty="0"/>
              <a:t>455 Van</a:t>
            </a:r>
            <a:r>
              <a:rPr lang="cs-CZ" dirty="0"/>
              <a:t>, 546 </a:t>
            </a:r>
            <a:r>
              <a:rPr lang="cs-CZ" dirty="0" err="1"/>
              <a:t>Ostr</a:t>
            </a:r>
            <a:r>
              <a:rPr lang="cs-CZ" dirty="0"/>
              <a:t>);</a:t>
            </a:r>
          </a:p>
          <a:p>
            <a:pPr marL="0" indent="0">
              <a:buNone/>
            </a:pPr>
            <a:endParaRPr lang="cs-CZ" sz="1100" dirty="0"/>
          </a:p>
          <a:p>
            <a:r>
              <a:rPr lang="cs-CZ" b="1" u="sng" dirty="0"/>
              <a:t>Francká říše </a:t>
            </a:r>
            <a:r>
              <a:rPr lang="cs-CZ" dirty="0"/>
              <a:t>(481-751) – elita na </a:t>
            </a:r>
            <a:r>
              <a:rPr lang="cs-CZ" b="1" dirty="0"/>
              <a:t>venkově</a:t>
            </a:r>
            <a:r>
              <a:rPr lang="cs-CZ" dirty="0"/>
              <a:t>, statky a </a:t>
            </a:r>
            <a:r>
              <a:rPr lang="cs-CZ" b="1" dirty="0"/>
              <a:t>opatství</a:t>
            </a:r>
            <a:r>
              <a:rPr lang="cs-CZ" dirty="0"/>
              <a:t>, družiny; zmenšení rozsahu trhu a specializace, úrovně správy;</a:t>
            </a:r>
          </a:p>
          <a:p>
            <a:pPr lvl="1"/>
            <a:r>
              <a:rPr lang="cs-CZ" b="1" dirty="0"/>
              <a:t>Karel Veliký </a:t>
            </a:r>
            <a:r>
              <a:rPr lang="cs-CZ" dirty="0"/>
              <a:t>císařem (800), přijetí nástupnictví ŘŘ; 843 </a:t>
            </a:r>
            <a:r>
              <a:rPr lang="cs-CZ" dirty="0" err="1"/>
              <a:t>Verdun</a:t>
            </a:r>
            <a:r>
              <a:rPr lang="cs-CZ" dirty="0"/>
              <a:t> rozdělení;</a:t>
            </a:r>
          </a:p>
          <a:p>
            <a:pPr marL="0" indent="0">
              <a:buNone/>
            </a:pPr>
            <a:endParaRPr lang="cs-CZ" sz="1100" dirty="0"/>
          </a:p>
          <a:p>
            <a:r>
              <a:rPr lang="cs-CZ" dirty="0"/>
              <a:t>Nelze vládnout z </a:t>
            </a:r>
            <a:r>
              <a:rPr lang="cs-CZ" b="1" dirty="0"/>
              <a:t>Cách</a:t>
            </a:r>
            <a:r>
              <a:rPr lang="cs-CZ" dirty="0"/>
              <a:t> – migrace; armáda – </a:t>
            </a:r>
            <a:r>
              <a:rPr lang="cs-CZ" b="1" dirty="0"/>
              <a:t>feudální jízda </a:t>
            </a:r>
            <a:r>
              <a:rPr lang="cs-CZ" dirty="0"/>
              <a:t>leníků ad hoc; odpovídající </a:t>
            </a:r>
            <a:r>
              <a:rPr lang="cs-CZ" dirty="0" err="1"/>
              <a:t>dencentr</a:t>
            </a:r>
            <a:r>
              <a:rPr lang="cs-CZ" dirty="0"/>
              <a:t>. </a:t>
            </a:r>
            <a:r>
              <a:rPr lang="cs-CZ" dirty="0" err="1"/>
              <a:t>admin</a:t>
            </a:r>
            <a:r>
              <a:rPr lang="cs-CZ" dirty="0"/>
              <a:t>. struktura; rytířský étos;</a:t>
            </a:r>
          </a:p>
          <a:p>
            <a:pPr lvl="1"/>
            <a:r>
              <a:rPr lang="cs-CZ" b="1" dirty="0"/>
              <a:t>Plundrování</a:t>
            </a:r>
            <a:r>
              <a:rPr lang="cs-CZ" dirty="0"/>
              <a:t> jako zdroj – příjmy a odměňování; </a:t>
            </a:r>
            <a:r>
              <a:rPr lang="cs-CZ" b="1" dirty="0"/>
              <a:t>otroci</a:t>
            </a:r>
            <a:r>
              <a:rPr lang="cs-CZ" dirty="0"/>
              <a:t> pro muslimy; posun hranice na východ -&gt; krize (více kořisti, centralizovanější kontrola); </a:t>
            </a:r>
            <a:r>
              <a:rPr lang="cs-CZ" b="1" dirty="0"/>
              <a:t>konverze</a:t>
            </a:r>
            <a:r>
              <a:rPr lang="cs-CZ" dirty="0"/>
              <a:t> Slovanů a Maďarů (cca 1000); </a:t>
            </a:r>
          </a:p>
          <a:p>
            <a:endParaRPr lang="cs-CZ" sz="1100" b="1" dirty="0"/>
          </a:p>
          <a:p>
            <a:r>
              <a:rPr lang="cs-CZ" b="1" dirty="0"/>
              <a:t>Ota veliký </a:t>
            </a:r>
            <a:r>
              <a:rPr lang="cs-CZ" dirty="0"/>
              <a:t>(936, 962-973) </a:t>
            </a:r>
            <a:r>
              <a:rPr lang="cs-CZ" b="1" u="sng" dirty="0"/>
              <a:t>Německo</a:t>
            </a:r>
            <a:r>
              <a:rPr lang="cs-CZ" dirty="0"/>
              <a:t>; Lešské pole 955 (Maďaři, císař SŘŘNN);</a:t>
            </a:r>
          </a:p>
          <a:p>
            <a:r>
              <a:rPr lang="cs-CZ" dirty="0"/>
              <a:t>Spor o </a:t>
            </a:r>
            <a:r>
              <a:rPr lang="cs-CZ" b="1" dirty="0"/>
              <a:t>investituru</a:t>
            </a:r>
            <a:r>
              <a:rPr lang="cs-CZ" dirty="0"/>
              <a:t>;</a:t>
            </a:r>
          </a:p>
          <a:p>
            <a:endParaRPr lang="cs-CZ" sz="1100" dirty="0"/>
          </a:p>
          <a:p>
            <a:r>
              <a:rPr lang="cs-CZ" b="1" u="sng" dirty="0"/>
              <a:t>Britské ostrovy </a:t>
            </a:r>
            <a:r>
              <a:rPr lang="cs-CZ" dirty="0"/>
              <a:t>- legie odešly v 5st.; invaze Sasů, </a:t>
            </a:r>
            <a:r>
              <a:rPr lang="cs-CZ" dirty="0" err="1"/>
              <a:t>Anglů</a:t>
            </a:r>
            <a:r>
              <a:rPr lang="cs-CZ" dirty="0"/>
              <a:t> a </a:t>
            </a:r>
            <a:r>
              <a:rPr lang="cs-CZ" dirty="0" err="1"/>
              <a:t>Jutů</a:t>
            </a:r>
            <a:r>
              <a:rPr lang="cs-CZ" dirty="0"/>
              <a:t> (vytlačeni </a:t>
            </a:r>
            <a:r>
              <a:rPr lang="cs-CZ" dirty="0" err="1"/>
              <a:t>Britoni</a:t>
            </a:r>
            <a:r>
              <a:rPr lang="cs-CZ" dirty="0"/>
              <a:t>); konverze 7st.; prosperita 8st. – baltský obchod; </a:t>
            </a:r>
          </a:p>
          <a:p>
            <a:r>
              <a:rPr lang="cs-CZ" dirty="0"/>
              <a:t>nájezdy na kláštery –&gt; 9st. dánská invaze </a:t>
            </a:r>
            <a:r>
              <a:rPr lang="cs-CZ" b="1" dirty="0"/>
              <a:t>Alfred Veliký </a:t>
            </a:r>
            <a:r>
              <a:rPr lang="cs-CZ" dirty="0"/>
              <a:t>(871-899) vytlačil (878) a unifikoval Anglii (definitivně cca 1000); politika tributu (nárazník);</a:t>
            </a:r>
          </a:p>
          <a:p>
            <a:r>
              <a:rPr lang="cs-CZ" dirty="0"/>
              <a:t>La Manche – výstup pásu měst ze severní Itálie…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4809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C4A6A1E-023A-41DE-BBDB-0D5E94F98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95" y="0"/>
            <a:ext cx="8336410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0350285" y="5215575"/>
            <a:ext cx="18417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de </a:t>
            </a:r>
            <a:r>
              <a:rPr lang="cs-CZ" sz="1200" dirty="0" err="1"/>
              <a:t>Steuben's</a:t>
            </a:r>
            <a:r>
              <a:rPr lang="cs-CZ" sz="1200" dirty="0"/>
              <a:t> </a:t>
            </a:r>
            <a:r>
              <a:rPr lang="cs-CZ" sz="1200" i="1" dirty="0" err="1"/>
              <a:t>Bataille</a:t>
            </a:r>
            <a:r>
              <a:rPr lang="cs-CZ" sz="1200" i="1" dirty="0"/>
              <a:t> de </a:t>
            </a:r>
            <a:r>
              <a:rPr lang="cs-CZ" sz="1200" i="1" dirty="0" err="1"/>
              <a:t>Poitiers</a:t>
            </a:r>
            <a:r>
              <a:rPr lang="cs-CZ" sz="1200" i="1" dirty="0"/>
              <a:t>, 732</a:t>
            </a:r>
          </a:p>
          <a:p>
            <a:endParaRPr lang="cs-CZ" sz="1200" dirty="0"/>
          </a:p>
          <a:p>
            <a:r>
              <a:rPr lang="cs-CZ" sz="1200" dirty="0" err="1"/>
              <a:t>Triumphant</a:t>
            </a:r>
            <a:r>
              <a:rPr lang="cs-CZ" sz="1200" dirty="0"/>
              <a:t> Charles </a:t>
            </a:r>
            <a:r>
              <a:rPr lang="cs-CZ" sz="1200" dirty="0" err="1"/>
              <a:t>Martel</a:t>
            </a:r>
            <a:r>
              <a:rPr lang="cs-CZ" sz="1200" dirty="0"/>
              <a:t> </a:t>
            </a:r>
            <a:r>
              <a:rPr lang="cs-CZ" sz="1200" dirty="0" err="1"/>
              <a:t>facing</a:t>
            </a:r>
            <a:r>
              <a:rPr lang="cs-CZ" sz="1200" dirty="0"/>
              <a:t> Abdul </a:t>
            </a:r>
            <a:r>
              <a:rPr lang="cs-CZ" sz="1200" dirty="0" err="1"/>
              <a:t>Rahman</a:t>
            </a:r>
            <a:r>
              <a:rPr lang="cs-CZ" sz="1200" dirty="0"/>
              <a:t> Al </a:t>
            </a:r>
            <a:r>
              <a:rPr lang="cs-CZ" sz="1200" dirty="0" err="1"/>
              <a:t>Ghafiqi</a:t>
            </a:r>
            <a:r>
              <a:rPr lang="cs-CZ" sz="1200" dirty="0"/>
              <a:t> </a:t>
            </a:r>
            <a:r>
              <a:rPr lang="cs-CZ" sz="1200" dirty="0" err="1"/>
              <a:t>at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Battle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Tours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82664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thumb/1/16/Frankish_Empire_481_to_814-en.svg/1280px-Frankish_Empire_481_to_814-en.svg.png">
            <a:extLst>
              <a:ext uri="{FF2B5EF4-FFF2-40B4-BE49-F238E27FC236}">
                <a16:creationId xmlns:a16="http://schemas.microsoft.com/office/drawing/2014/main" id="{6A863564-602E-4F80-ACF6-D489DB144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21" y="0"/>
            <a:ext cx="8640960" cy="654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6835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1537</Words>
  <Application>Microsoft Office PowerPoint</Application>
  <PresentationFormat>Širokoúhlá obrazovka</PresentationFormat>
  <Paragraphs>171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Motiv Office</vt:lpstr>
      <vt:lpstr>Od rozpadu Západořímské říše po zahájení evropské expanze</vt:lpstr>
      <vt:lpstr>Regiony světové ekonomiky</vt:lpstr>
      <vt:lpstr>Odhad populace regionů v roce 1000</vt:lpstr>
      <vt:lpstr>Prezentace aplikace PowerPoint</vt:lpstr>
      <vt:lpstr>Západní Evropa</vt:lpstr>
      <vt:lpstr>Prezentace aplikace PowerPoint</vt:lpstr>
      <vt:lpstr>Karolínský svět, formování států, obchod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Východní Evropa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Islámský svět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Asijské ekonomiky</vt:lpstr>
      <vt:lpstr>Čína</vt:lpstr>
      <vt:lpstr>Prezentace aplikace PowerPoint</vt:lpstr>
      <vt:lpstr>Vpád mongolů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 rozpadu Západořímské říše po zahájení evropské expanze</dc:title>
  <dc:creator>Julie Krpcová</dc:creator>
  <cp:lastModifiedBy>Julie Krpcová</cp:lastModifiedBy>
  <cp:revision>14</cp:revision>
  <dcterms:created xsi:type="dcterms:W3CDTF">2021-03-08T08:02:58Z</dcterms:created>
  <dcterms:modified xsi:type="dcterms:W3CDTF">2022-02-22T13:33:12Z</dcterms:modified>
</cp:coreProperties>
</file>