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85" r:id="rId4"/>
    <p:sldId id="286" r:id="rId5"/>
    <p:sldId id="287" r:id="rId6"/>
    <p:sldId id="280" r:id="rId7"/>
    <p:sldId id="288" r:id="rId8"/>
    <p:sldId id="277" r:id="rId9"/>
    <p:sldId id="261" r:id="rId10"/>
    <p:sldId id="294" r:id="rId11"/>
    <p:sldId id="260" r:id="rId12"/>
    <p:sldId id="262" r:id="rId13"/>
    <p:sldId id="291" r:id="rId14"/>
    <p:sldId id="292" r:id="rId15"/>
    <p:sldId id="293" r:id="rId16"/>
    <p:sldId id="264" r:id="rId17"/>
    <p:sldId id="266" r:id="rId18"/>
    <p:sldId id="258" r:id="rId19"/>
    <p:sldId id="267" r:id="rId20"/>
    <p:sldId id="268" r:id="rId21"/>
    <p:sldId id="269" r:id="rId22"/>
    <p:sldId id="257" r:id="rId23"/>
    <p:sldId id="263" r:id="rId24"/>
    <p:sldId id="271" r:id="rId25"/>
    <p:sldId id="272" r:id="rId26"/>
    <p:sldId id="274" r:id="rId27"/>
    <p:sldId id="275" r:id="rId28"/>
    <p:sldId id="273" r:id="rId29"/>
    <p:sldId id="282" r:id="rId30"/>
    <p:sldId id="283" r:id="rId31"/>
    <p:sldId id="284" r:id="rId32"/>
    <p:sldId id="290" r:id="rId3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Světlý styl 3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Střední styl 1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A49A40-9D55-43A8-A0BE-2A0C2697BE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5179A57-90CB-42C3-A95A-B0EF97261B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53217E0-D86A-4362-AA45-DC771F7FA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8DE9C-9B36-450E-81E4-DE0FA784A74D}" type="datetimeFigureOut">
              <a:rPr lang="cs-CZ" smtClean="0"/>
              <a:t>31.05.2022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79876D7-AC73-477D-8C65-99DED9A91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88C4954-2AE1-4142-B9B4-2DC4EC634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565D0-D30A-4A6F-8911-1290DB0927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0794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B85602-34DF-4C6A-B784-19AF29028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3CAEC78-7558-48A6-AD39-D1BF8D5F08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25AC0F9-19B2-4D9E-8FB4-D32F3653D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8DE9C-9B36-450E-81E4-DE0FA784A74D}" type="datetimeFigureOut">
              <a:rPr lang="cs-CZ" smtClean="0"/>
              <a:t>31.05.2022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58EAE7D-740D-450B-9276-F595C0F1BA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D25C724-EC4C-46C3-AEE8-D60972F58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565D0-D30A-4A6F-8911-1290DB0927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5980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E6581A3-08A3-4B39-9ECD-6C44AE0929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64DA077-902A-4C30-8D29-F96167F4F1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362CA7E-6CCB-4E14-A333-08A5721D1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8DE9C-9B36-450E-81E4-DE0FA784A74D}" type="datetimeFigureOut">
              <a:rPr lang="cs-CZ" smtClean="0"/>
              <a:t>31.05.2022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F28D268-B3A9-4A30-ABF5-38FBFB87A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4864FB6-00CC-4397-978B-F418AEEBD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565D0-D30A-4A6F-8911-1290DB0927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1056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30A76A-7277-4FC5-B53B-CE575D0BD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B9D815-9963-466E-988E-F85822493F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78E1552-4EE5-4EE8-8CAE-538D38297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8DE9C-9B36-450E-81E4-DE0FA784A74D}" type="datetimeFigureOut">
              <a:rPr lang="cs-CZ" smtClean="0"/>
              <a:t>31.05.2022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1A7A132-5818-4037-8AA3-85EA58264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C5A439A-A1AF-4C2F-B644-E177F587A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565D0-D30A-4A6F-8911-1290DB0927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3651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05D5AB-894D-4CAF-8F54-A312581B36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F0AC2D5-D21F-4C4C-B298-1A0063C9D2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65C7629-ED59-4441-AD75-32C0525BB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8DE9C-9B36-450E-81E4-DE0FA784A74D}" type="datetimeFigureOut">
              <a:rPr lang="cs-CZ" smtClean="0"/>
              <a:t>31.05.2022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FC827EE-8006-4348-B3DF-D870DEC50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636E55F-ED70-41AD-AC5F-04F91EB0C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565D0-D30A-4A6F-8911-1290DB0927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8038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88D6C9-8FA2-42AA-9ED7-52808A3B7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D3DA12-8385-4867-B041-38F8DE9D60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C5D2FE6-6133-4242-A7A7-1CDEA4CDE5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CBF3001-3732-407E-A423-4CC484FA8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8DE9C-9B36-450E-81E4-DE0FA784A74D}" type="datetimeFigureOut">
              <a:rPr lang="cs-CZ" smtClean="0"/>
              <a:t>31.05.2022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EB4596D-4294-4F21-A144-8AAB74E34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04FD4C2-9A2D-4BCA-95FC-2B99A3029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565D0-D30A-4A6F-8911-1290DB0927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8253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EECD09-35AC-4D17-B0A1-C8A8F79431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B1A78C7-2C84-4415-8272-0BECE923E6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FD5F2F5-EFD8-4A52-BBCA-4AAABB6F58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AD556CA-1082-4CFE-9DA7-18C3E579BD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13598CF-3ED1-4129-956B-054E1C4A5C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3C41EEF-227F-4125-8034-5BCEA1A82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8DE9C-9B36-450E-81E4-DE0FA784A74D}" type="datetimeFigureOut">
              <a:rPr lang="cs-CZ" smtClean="0"/>
              <a:t>31.05.2022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C9E9B02-3393-4C84-870E-B89452538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2E69FEC-DDDE-4E29-B607-277CEF4BC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565D0-D30A-4A6F-8911-1290DB0927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2901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B08521-CE71-4387-9C2B-A1468544E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BB9F79A-8545-4FBF-9996-235901734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8DE9C-9B36-450E-81E4-DE0FA784A74D}" type="datetimeFigureOut">
              <a:rPr lang="cs-CZ" smtClean="0"/>
              <a:t>31.05.2022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70823DB-C2C1-4D90-BE26-7282BFE9D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6D6EBE1-C9D0-48BA-B6D1-AC36EE6F7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565D0-D30A-4A6F-8911-1290DB0927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4111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0156840-3236-4983-B390-FEFC533D6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8DE9C-9B36-450E-81E4-DE0FA784A74D}" type="datetimeFigureOut">
              <a:rPr lang="cs-CZ" smtClean="0"/>
              <a:t>31.05.2022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3723F01-B5D0-4E5D-A671-561C32398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B29C2F1-AD23-42EF-924C-BF732A004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565D0-D30A-4A6F-8911-1290DB0927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4516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208CF6-9634-4C95-BAD2-EDB41FAE9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1BD00C-E5E8-4FF3-9890-5ADA86FE6D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0087A65-067B-4945-AE6A-F15477F060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7154DE0-DC75-4232-9BBE-A8ED3A6F8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8DE9C-9B36-450E-81E4-DE0FA784A74D}" type="datetimeFigureOut">
              <a:rPr lang="cs-CZ" smtClean="0"/>
              <a:t>31.05.2022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1D300FE-4A52-4F89-9F4C-635B17118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7ADF0F8-07CE-491D-AC22-1642141CE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565D0-D30A-4A6F-8911-1290DB0927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5223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6A2FD6-6AD5-4D75-AF7F-1A4ABB9CC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32AE73C-4528-4932-A4A3-A411698245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211CFAB-D5A3-4F33-8518-420C77CEF1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E57CC95-7DFC-4A3A-8E34-AF8F89748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8DE9C-9B36-450E-81E4-DE0FA784A74D}" type="datetimeFigureOut">
              <a:rPr lang="cs-CZ" smtClean="0"/>
              <a:t>31.05.2022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7CE42A3-584D-42E3-A227-76EBD8EE3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DD7DE0D-B264-4D07-A2F8-20BEC68C0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565D0-D30A-4A6F-8911-1290DB0927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2987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964D4A5-0DD0-4F18-B831-9C1B61C318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7584A2B-3270-449D-B22F-7B1647A94F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369B924-B42D-4DF2-88E5-02DE36FA96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C8DE9C-9B36-450E-81E4-DE0FA784A74D}" type="datetimeFigureOut">
              <a:rPr lang="cs-CZ" smtClean="0"/>
              <a:t>31.05.2022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91A0CCC-7F3E-41B5-8F7F-54FAD32CB0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EC88806-84FF-43FD-93E5-BD567CBCE7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5565D0-D30A-4A6F-8911-1290DB0927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5041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KVittZNl0H8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98990E-F6FD-4002-A5BC-CCEA3B0E23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31216" y="1122363"/>
            <a:ext cx="10001840" cy="2387600"/>
          </a:xfrm>
        </p:spPr>
        <p:txBody>
          <a:bodyPr/>
          <a:lstStyle/>
          <a:p>
            <a:r>
              <a:rPr lang="cs-CZ" dirty="0"/>
              <a:t>České volební systémy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BA1D463-7E1C-4FF4-8EF2-8C31F80A01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POLb1005 Současná česká politika</a:t>
            </a:r>
          </a:p>
        </p:txBody>
      </p:sp>
    </p:spTree>
    <p:extLst>
      <p:ext uri="{BB962C8B-B14F-4D97-AF65-F5344CB8AC3E}">
        <p14:creationId xmlns:p14="http://schemas.microsoft.com/office/powerpoint/2010/main" val="4256731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7C4D5C-79D5-4DE8-B9F7-50B33D1C4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Volby do Poslanecké sněmovny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A0B2F3-C031-4551-B823-6B35AF8B8C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Listinný poměrný volební systém</a:t>
            </a:r>
          </a:p>
          <a:p>
            <a:r>
              <a:rPr lang="cs-CZ" dirty="0"/>
              <a:t>Možnost preferenčního hlasování (4 hlasy)</a:t>
            </a:r>
          </a:p>
          <a:p>
            <a:r>
              <a:rPr lang="cs-CZ" dirty="0"/>
              <a:t>Uzavírací kvorum pro strany/koalice</a:t>
            </a:r>
          </a:p>
          <a:p>
            <a:r>
              <a:rPr lang="cs-CZ" dirty="0"/>
              <a:t>Dvě skrutinia</a:t>
            </a:r>
          </a:p>
          <a:p>
            <a:r>
              <a:rPr lang="cs-CZ" dirty="0"/>
              <a:t>Dvě různé kvóty – </a:t>
            </a:r>
            <a:r>
              <a:rPr lang="cs-CZ" dirty="0" err="1"/>
              <a:t>Imperiali</a:t>
            </a:r>
            <a:r>
              <a:rPr lang="cs-CZ" dirty="0"/>
              <a:t> a </a:t>
            </a:r>
            <a:r>
              <a:rPr lang="cs-CZ" dirty="0" err="1"/>
              <a:t>Hagenbach-Bischoffova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251997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B63542-231F-48CA-A5D7-BED0D5D02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Kolik mandátu se rozděluje v každém obvodu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797F14-74AE-4E4B-9C71-7C4FC0F515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Máme 14 obvodů = krajů</a:t>
            </a:r>
          </a:p>
          <a:p>
            <a:r>
              <a:rPr lang="cs-CZ" dirty="0"/>
              <a:t>Celkový počet platných hlasů / 200 = republikové mandátové číslo</a:t>
            </a:r>
          </a:p>
          <a:p>
            <a:r>
              <a:rPr lang="cs-CZ" dirty="0"/>
              <a:t>Celkový počet platných hlasů v kraji / republikové mandátové číslo = kolik mandátů se rozdělí v každém kraji </a:t>
            </a:r>
          </a:p>
        </p:txBody>
      </p:sp>
    </p:spTree>
    <p:extLst>
      <p:ext uri="{BB962C8B-B14F-4D97-AF65-F5344CB8AC3E}">
        <p14:creationId xmlns:p14="http://schemas.microsoft.com/office/powerpoint/2010/main" val="29773499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B8489D-AA37-4233-A5DA-85924CD1A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Volební kvorum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949B66-1A9A-4B9A-8442-E82AF9B02C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Vyřadíme</a:t>
            </a:r>
          </a:p>
          <a:p>
            <a:pPr lvl="1"/>
            <a:r>
              <a:rPr lang="cs-CZ" dirty="0"/>
              <a:t>Strany s méně než 5 % hlasů</a:t>
            </a:r>
          </a:p>
          <a:p>
            <a:pPr lvl="1"/>
            <a:r>
              <a:rPr lang="cs-CZ" dirty="0"/>
              <a:t>Dvoučlenné koalice s méně než 8 % hlasů</a:t>
            </a:r>
          </a:p>
          <a:p>
            <a:pPr lvl="1"/>
            <a:r>
              <a:rPr lang="cs-CZ" dirty="0"/>
              <a:t>Tříčlenné koalice s méně než 11 % hlasů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61343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691937-6733-4838-BD19-A8E3525AC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skrutinium (kvóta </a:t>
            </a:r>
            <a:r>
              <a:rPr lang="cs-CZ" dirty="0" err="1"/>
              <a:t>Imperiali</a:t>
            </a:r>
            <a:r>
              <a:rPr lang="cs-CZ" dirty="0"/>
              <a:t>)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237C9E19-C771-4576-8DC5-DE8D2852EB9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33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33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num>
                        <m:den>
                          <m:r>
                            <a:rPr lang="cs-CZ" sz="3300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  <m:r>
                            <a:rPr lang="cs-CZ" sz="33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</m:oMath>
                  </m:oMathPara>
                </a14:m>
                <a:endParaRPr lang="cs-CZ" sz="3300" dirty="0"/>
              </a:p>
              <a:p>
                <a:endParaRPr lang="cs-CZ" dirty="0"/>
              </a:p>
              <a:p>
                <a:r>
                  <a:rPr lang="cs-CZ" dirty="0"/>
                  <a:t>H = celkový počet platných hlasů v daném volebním obvodu</a:t>
                </a:r>
              </a:p>
              <a:p>
                <a:r>
                  <a:rPr lang="cs-CZ" dirty="0"/>
                  <a:t>M = počet mandátů přidělovaných v daném volebním obvodu</a:t>
                </a:r>
              </a:p>
              <a:p>
                <a:r>
                  <a:rPr lang="cs-CZ" dirty="0"/>
                  <a:t>Výsledkem je kvóta</a:t>
                </a:r>
              </a:p>
              <a:p>
                <a:endParaRPr lang="cs-CZ" dirty="0"/>
              </a:p>
              <a:p>
                <a:r>
                  <a:rPr lang="cs-CZ" dirty="0"/>
                  <a:t>Strana získá tolik mandátů, kolikrát je volební kvóta obsažena v počtu hlasů, které v obvodu získala</a:t>
                </a:r>
              </a:p>
            </p:txBody>
          </p:sp>
        </mc:Choice>
        <mc:Fallback xmlns="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237C9E19-C771-4576-8DC5-DE8D2852EB9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r="-52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AutoShape 4" descr="{\displaystyle {\frac {\mbox{V}}{{\mbox{S}}+2}}}">
            <a:extLst>
              <a:ext uri="{FF2B5EF4-FFF2-40B4-BE49-F238E27FC236}">
                <a16:creationId xmlns:a16="http://schemas.microsoft.com/office/drawing/2014/main" id="{DBC2E104-DAB5-4CE8-A472-49B9B26D32B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881535" y="1214535"/>
            <a:ext cx="2366865" cy="2366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85121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D6BBB3-BE27-4157-9482-F164AB8BE1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skrutinium (kvóta </a:t>
            </a:r>
            <a:r>
              <a:rPr lang="cs-CZ" dirty="0" err="1"/>
              <a:t>Imperiali</a:t>
            </a:r>
            <a:r>
              <a:rPr lang="cs-CZ" dirty="0"/>
              <a:t>)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16285F3D-58D6-432E-BC9A-85764C65F7E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dirty="0"/>
                  <a:t>Rozdělování probíhá na úrovni obvodů</a:t>
                </a:r>
              </a:p>
              <a:p>
                <a:r>
                  <a:rPr lang="cs-CZ" dirty="0"/>
                  <a:t>Počet hlasů v kraji pro zvolené strany: 234 841</a:t>
                </a:r>
              </a:p>
              <a:p>
                <a:r>
                  <a:rPr lang="cs-CZ" dirty="0"/>
                  <a:t>Počet mandátů v kraji: 11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234 841</m:t>
                        </m:r>
                      </m:num>
                      <m:den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11+2</m:t>
                        </m:r>
                      </m:den>
                    </m:f>
                  </m:oMath>
                </a14:m>
                <a:r>
                  <a:rPr lang="cs-CZ" dirty="0">
                    <a:cs typeface="Times New Roman" panose="02020603050405020304" pitchFamily="18" charset="0"/>
                  </a:rPr>
                  <a:t> </a:t>
                </a:r>
                <a:r>
                  <a:rPr lang="cs-CZ" dirty="0"/>
                  <a:t>= 18 065</a:t>
                </a:r>
              </a:p>
              <a:p>
                <a:pPr marL="0" indent="0">
                  <a:buNone/>
                </a:pPr>
                <a:endParaRPr lang="cs-CZ" dirty="0"/>
              </a:p>
            </p:txBody>
          </p:sp>
        </mc:Choice>
        <mc:Fallback xmlns="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16285F3D-58D6-432E-BC9A-85764C65F7E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CC263713-87D8-4A4D-9823-2220CBB141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1906862"/>
              </p:ext>
            </p:extLst>
          </p:nvPr>
        </p:nvGraphicFramePr>
        <p:xfrm>
          <a:off x="1984980" y="4457700"/>
          <a:ext cx="8222039" cy="185420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056433">
                  <a:extLst>
                    <a:ext uri="{9D8B030D-6E8A-4147-A177-3AD203B41FA5}">
                      <a16:colId xmlns:a16="http://schemas.microsoft.com/office/drawing/2014/main" val="2141839515"/>
                    </a:ext>
                  </a:extLst>
                </a:gridCol>
                <a:gridCol w="1296955">
                  <a:extLst>
                    <a:ext uri="{9D8B030D-6E8A-4147-A177-3AD203B41FA5}">
                      <a16:colId xmlns:a16="http://schemas.microsoft.com/office/drawing/2014/main" val="1632006822"/>
                    </a:ext>
                  </a:extLst>
                </a:gridCol>
                <a:gridCol w="923730">
                  <a:extLst>
                    <a:ext uri="{9D8B030D-6E8A-4147-A177-3AD203B41FA5}">
                      <a16:colId xmlns:a16="http://schemas.microsoft.com/office/drawing/2014/main" val="3428008043"/>
                    </a:ext>
                  </a:extLst>
                </a:gridCol>
                <a:gridCol w="2323323">
                  <a:extLst>
                    <a:ext uri="{9D8B030D-6E8A-4147-A177-3AD203B41FA5}">
                      <a16:colId xmlns:a16="http://schemas.microsoft.com/office/drawing/2014/main" val="924542517"/>
                    </a:ext>
                  </a:extLst>
                </a:gridCol>
                <a:gridCol w="2621598">
                  <a:extLst>
                    <a:ext uri="{9D8B030D-6E8A-4147-A177-3AD203B41FA5}">
                      <a16:colId xmlns:a16="http://schemas.microsoft.com/office/drawing/2014/main" val="20506466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Strana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Počet hlasů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Kvóta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Kolikrát se vejde kvóta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Zbylo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47911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Spolu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kern="1200" dirty="0">
                          <a:solidFill>
                            <a:schemeClr val="tx1"/>
                          </a:solidFill>
                          <a:effectLst/>
                        </a:rPr>
                        <a:t>84 166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/18 065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11 906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0369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ANO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kern="1200" dirty="0">
                          <a:solidFill>
                            <a:schemeClr val="tx1"/>
                          </a:solidFill>
                          <a:effectLst/>
                        </a:rPr>
                        <a:t>79 463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/18 065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7 203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630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Pir+Stan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kern="1200" dirty="0">
                          <a:solidFill>
                            <a:schemeClr val="tx1"/>
                          </a:solidFill>
                          <a:effectLst/>
                        </a:rPr>
                        <a:t>44 551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/18 065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8 421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50544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SPD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kern="1200" dirty="0">
                          <a:solidFill>
                            <a:schemeClr val="tx1"/>
                          </a:solidFill>
                          <a:effectLst/>
                        </a:rPr>
                        <a:t>26 661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/18 065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8 596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39806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48951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90A67C-118B-4EBB-B3D3-3C443E2267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Skrutinium (</a:t>
            </a:r>
            <a:r>
              <a:rPr lang="cs-CZ" dirty="0" err="1"/>
              <a:t>Hagenbach-Bischoffova</a:t>
            </a:r>
            <a:r>
              <a:rPr lang="cs-CZ" dirty="0"/>
              <a:t> kvóta)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BA9F560D-0501-4176-B9B0-E460DB005BA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dirty="0"/>
                  <a:t>Pro mandáty, které se nerozdělily v prvním skrutinium na úrovni krajů (určitá kompenzace)</a:t>
                </a:r>
              </a:p>
              <a:p>
                <a:r>
                  <a:rPr lang="cs-CZ" dirty="0"/>
                  <a:t>Rozdělování probíhá na úrovni celé ČR</a:t>
                </a:r>
              </a:p>
              <a:p>
                <a:r>
                  <a:rPr lang="cs-CZ" dirty="0"/>
                  <a:t>Součet nevyužitích „zbytků“ zisků každé strany z celé ČR (součet ze všech krajů)</a:t>
                </a:r>
              </a:p>
              <a:p>
                <a:r>
                  <a:rPr lang="cs-CZ" dirty="0" err="1"/>
                  <a:t>Hagenbach-Bischoffova</a:t>
                </a:r>
                <a:r>
                  <a:rPr lang="cs-CZ" dirty="0"/>
                  <a:t> kvóta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num>
                      <m:den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den>
                    </m:f>
                  </m:oMath>
                </a14:m>
                <a:endParaRPr lang="cs-CZ" dirty="0"/>
              </a:p>
              <a:p>
                <a:r>
                  <a:rPr lang="cs-CZ" dirty="0"/>
                  <a:t>Jinak stejný postup</a:t>
                </a:r>
              </a:p>
              <a:p>
                <a:endParaRPr lang="cs-CZ" dirty="0"/>
              </a:p>
            </p:txBody>
          </p:sp>
        </mc:Choice>
        <mc:Fallback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BA9F560D-0501-4176-B9B0-E460DB005BA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 r="-98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755916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39AB75-1151-4859-9DCB-5A35DEF7DA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Volby do Senátu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77E36D-0B1B-4E65-913D-152124891F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95629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27C71A-6993-4107-ACCC-309422027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Volby do Senátu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03946F-0410-4130-B5BF-FF5FACF12A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Dvoukolový většinový systém</a:t>
            </a:r>
          </a:p>
          <a:p>
            <a:r>
              <a:rPr lang="cs-CZ" dirty="0"/>
              <a:t>81 obvodů, každé dva roky se volí třetina z nich (= Senát nikdy nezaniká)</a:t>
            </a:r>
          </a:p>
          <a:p>
            <a:r>
              <a:rPr lang="cs-CZ" dirty="0"/>
              <a:t>50 % v prvním kole, nebo dva nejlepší postupují do kola druhého</a:t>
            </a:r>
          </a:p>
          <a:p>
            <a:r>
              <a:rPr lang="cs-CZ" dirty="0"/>
              <a:t>Mohou kandidovat i nezávislí</a:t>
            </a:r>
          </a:p>
          <a:p>
            <a:endParaRPr lang="cs-CZ" dirty="0"/>
          </a:p>
          <a:p>
            <a:r>
              <a:rPr lang="cs-CZ" dirty="0"/>
              <a:t>Co se děje v případě rovnosti hlasů ve druhém kole? Los</a:t>
            </a:r>
          </a:p>
        </p:txBody>
      </p:sp>
    </p:spTree>
    <p:extLst>
      <p:ext uri="{BB962C8B-B14F-4D97-AF65-F5344CB8AC3E}">
        <p14:creationId xmlns:p14="http://schemas.microsoft.com/office/powerpoint/2010/main" val="15341856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637351-D3A5-4BFD-870D-D17AFA032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619648"/>
            <a:ext cx="5383491" cy="1325563"/>
          </a:xfrm>
        </p:spPr>
        <p:txBody>
          <a:bodyPr>
            <a:normAutofit fontScale="90000"/>
          </a:bodyPr>
          <a:lstStyle/>
          <a:p>
            <a:r>
              <a:rPr lang="cs-CZ" dirty="0"/>
              <a:t>Účinky většinového dvoukolového volebního systému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15A776CB-58CC-4A1E-A2E7-1D599BBABFF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2906" y="329882"/>
            <a:ext cx="3727617" cy="6162993"/>
          </a:xfrm>
        </p:spPr>
      </p:pic>
    </p:spTree>
    <p:extLst>
      <p:ext uri="{BB962C8B-B14F-4D97-AF65-F5344CB8AC3E}">
        <p14:creationId xmlns:p14="http://schemas.microsoft.com/office/powerpoint/2010/main" val="1495155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637351-D3A5-4BFD-870D-D17AFA032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508992"/>
            <a:ext cx="5364637" cy="1325563"/>
          </a:xfrm>
        </p:spPr>
        <p:txBody>
          <a:bodyPr>
            <a:normAutofit fontScale="90000"/>
          </a:bodyPr>
          <a:lstStyle/>
          <a:p>
            <a:r>
              <a:rPr lang="cs-CZ" dirty="0"/>
              <a:t>Účinky většinového dvoukolového volebního systému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15A776CB-58CC-4A1E-A2E7-1D599BBABFF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2906" y="329882"/>
            <a:ext cx="3727617" cy="6162993"/>
          </a:xfrm>
        </p:spPr>
      </p:pic>
      <p:sp>
        <p:nvSpPr>
          <p:cNvPr id="6" name="Zástupný obsah 2">
            <a:extLst>
              <a:ext uri="{FF2B5EF4-FFF2-40B4-BE49-F238E27FC236}">
                <a16:creationId xmlns:a16="http://schemas.microsoft.com/office/drawing/2014/main" id="{FEEE8F7E-2C68-4E03-BA30-5160A9AD02F3}"/>
              </a:ext>
            </a:extLst>
          </p:cNvPr>
          <p:cNvSpPr txBox="1">
            <a:spLocks/>
          </p:cNvSpPr>
          <p:nvPr/>
        </p:nvSpPr>
        <p:spPr>
          <a:xfrm>
            <a:off x="838199" y="2315819"/>
            <a:ext cx="564744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Slabé zastoupení extrémních stran</a:t>
            </a:r>
          </a:p>
          <a:p>
            <a:r>
              <a:rPr lang="cs-CZ" dirty="0"/>
              <a:t>Problém nízké volební účasti v druhém kole</a:t>
            </a:r>
          </a:p>
          <a:p>
            <a:endParaRPr lang="cs-CZ" dirty="0"/>
          </a:p>
          <a:p>
            <a:r>
              <a:rPr lang="cs-CZ" dirty="0"/>
              <a:t>Proč je systém odlišný od voleb do PS?</a:t>
            </a:r>
          </a:p>
          <a:p>
            <a:r>
              <a:rPr lang="cs-CZ" dirty="0"/>
              <a:t>Napadá vás alternativa k používanému systému?</a:t>
            </a:r>
          </a:p>
        </p:txBody>
      </p:sp>
    </p:spTree>
    <p:extLst>
      <p:ext uri="{BB962C8B-B14F-4D97-AF65-F5344CB8AC3E}">
        <p14:creationId xmlns:p14="http://schemas.microsoft.com/office/powerpoint/2010/main" val="1862155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A4E9DC-A50E-4296-A5EE-08A2E585D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/>
              <a:t>Základní dělení volebních systémů? Jejich výhody a nevýhody?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03E0C7-7958-4D4A-9164-2B0FDDDEE6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69641"/>
            <a:ext cx="10515600" cy="4351338"/>
          </a:xfrm>
        </p:spPr>
        <p:txBody>
          <a:bodyPr/>
          <a:lstStyle/>
          <a:p>
            <a:r>
              <a:rPr lang="cs-CZ" dirty="0"/>
              <a:t>Jaký efekt volebního systému je podle vás důležitější?</a:t>
            </a:r>
          </a:p>
          <a:p>
            <a:pPr lvl="1"/>
            <a:r>
              <a:rPr lang="cs-CZ" dirty="0"/>
              <a:t>Vytváří akceschopnou instituci</a:t>
            </a:r>
          </a:p>
          <a:p>
            <a:pPr lvl="1"/>
            <a:r>
              <a:rPr lang="cs-CZ" dirty="0"/>
              <a:t>Zajišťuje co nejspravedlivější přepočet hlasů na mandáty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43187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714ECE-D8E7-41ED-B54B-A3D44FE83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Krajské volby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FB17E7-246F-4CB0-8FAA-5B31088B1D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19234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714ECE-D8E7-41ED-B54B-A3D44FE83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Krajské volby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FB17E7-246F-4CB0-8FAA-5B31088B1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19191"/>
          </a:xfrm>
        </p:spPr>
        <p:txBody>
          <a:bodyPr>
            <a:normAutofit/>
          </a:bodyPr>
          <a:lstStyle/>
          <a:p>
            <a:r>
              <a:rPr lang="cs-CZ" dirty="0"/>
              <a:t>Stejné jako PS: poměrný systém, hlasujeme pro kandidátku, 4 preferenční hlasy (5 % k postupu na první místo)</a:t>
            </a:r>
          </a:p>
          <a:p>
            <a:endParaRPr lang="cs-CZ" dirty="0"/>
          </a:p>
          <a:p>
            <a:r>
              <a:rPr lang="cs-CZ" dirty="0"/>
              <a:t>Pouze jeden volební obvod (45, 55, nebo 65 mandátů)</a:t>
            </a:r>
          </a:p>
          <a:p>
            <a:r>
              <a:rPr lang="cs-CZ" dirty="0"/>
              <a:t>Tzv. Koudelka dělitel (modifikovaný </a:t>
            </a:r>
            <a:r>
              <a:rPr lang="cs-CZ" dirty="0" err="1"/>
              <a:t>D´Hondt</a:t>
            </a:r>
            <a:r>
              <a:rPr lang="cs-CZ" dirty="0"/>
              <a:t> – začíná 1,42 namísto 1, pak stejně 2,3,4 …)</a:t>
            </a:r>
          </a:p>
          <a:p>
            <a:r>
              <a:rPr lang="cs-CZ" dirty="0"/>
              <a:t>Uzavírací klauzule 5 % pro všechny</a:t>
            </a:r>
          </a:p>
          <a:p>
            <a:r>
              <a:rPr lang="cs-CZ" dirty="0"/>
              <a:t>Co Praha?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31523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3449B3-F2D8-4E03-BAAE-7CF3B6DE2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funguje (modifikovaný) </a:t>
            </a:r>
            <a:r>
              <a:rPr lang="cs-CZ" dirty="0" err="1"/>
              <a:t>D´Hondtův</a:t>
            </a:r>
            <a:r>
              <a:rPr lang="cs-CZ" dirty="0"/>
              <a:t> dělitel?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F0CC1449-E233-4792-9E48-0C1E2548457B}"/>
              </a:ext>
            </a:extLst>
          </p:cNvPr>
          <p:cNvSpPr txBox="1"/>
          <p:nvPr/>
        </p:nvSpPr>
        <p:spPr>
          <a:xfrm>
            <a:off x="960748" y="1503625"/>
            <a:ext cx="1039305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Strana A: 100 000 hlasů</a:t>
            </a:r>
          </a:p>
          <a:p>
            <a:r>
              <a:rPr lang="cs-CZ" sz="2000" dirty="0"/>
              <a:t>Strana B: 90 000 hlasů</a:t>
            </a:r>
          </a:p>
          <a:p>
            <a:r>
              <a:rPr lang="cs-CZ" sz="2000" dirty="0"/>
              <a:t>Strana C: 40 000 hlasů</a:t>
            </a:r>
          </a:p>
          <a:p>
            <a:r>
              <a:rPr lang="cs-CZ" sz="2000" dirty="0"/>
              <a:t>Strana D: 33 000 hlasů</a:t>
            </a:r>
          </a:p>
          <a:p>
            <a:r>
              <a:rPr lang="cs-CZ" sz="2000" dirty="0"/>
              <a:t>Strana E: 17 000 hlasů</a:t>
            </a:r>
          </a:p>
          <a:p>
            <a:endParaRPr lang="cs-CZ" sz="2000" dirty="0"/>
          </a:p>
          <a:p>
            <a:r>
              <a:rPr lang="cs-CZ" sz="2000" dirty="0"/>
              <a:t>Modifikovaný </a:t>
            </a:r>
            <a:r>
              <a:rPr lang="cs-CZ" sz="2000" dirty="0" err="1"/>
              <a:t>D´Hondtův</a:t>
            </a:r>
            <a:r>
              <a:rPr lang="cs-CZ" sz="2000" dirty="0"/>
              <a:t> dělitel: dělíme výsledky všech stran postupně 1.42 , 2 , 3 , 4 , 5 , 6 …</a:t>
            </a:r>
          </a:p>
        </p:txBody>
      </p:sp>
      <p:graphicFrame>
        <p:nvGraphicFramePr>
          <p:cNvPr id="10" name="Tabulka 4">
            <a:extLst>
              <a:ext uri="{FF2B5EF4-FFF2-40B4-BE49-F238E27FC236}">
                <a16:creationId xmlns:a16="http://schemas.microsoft.com/office/drawing/2014/main" id="{12624394-4B4C-431C-9CB2-0A274D60914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1976485"/>
              </p:ext>
            </p:extLst>
          </p:nvPr>
        </p:nvGraphicFramePr>
        <p:xfrm>
          <a:off x="960748" y="3869415"/>
          <a:ext cx="10515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4292189733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523933130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857688826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956499990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9461695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Strana 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Strana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Strana 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Strana 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Strana 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43347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70 422,5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chemeClr val="tx1"/>
                          </a:solidFill>
                        </a:rPr>
                        <a:t>63 380,3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28 169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23 239,4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11 971,8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36148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50 000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45 000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20 000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16 500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8 500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55365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33 334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30 000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13 334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11 000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5 667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52068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25 000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22 500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10 000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8 250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4 250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43709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20 000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18 000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8 000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6 600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3 400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72213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46627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3449B3-F2D8-4E03-BAAE-7CF3B6DE2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funguje (modifikovaný) </a:t>
            </a:r>
            <a:r>
              <a:rPr lang="cs-CZ" dirty="0" err="1"/>
              <a:t>D´Hondtův</a:t>
            </a:r>
            <a:r>
              <a:rPr lang="cs-CZ" dirty="0"/>
              <a:t> dělitel?</a:t>
            </a:r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0C2D8ACE-2ACE-4758-8117-3719989C457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4153503"/>
              </p:ext>
            </p:extLst>
          </p:nvPr>
        </p:nvGraphicFramePr>
        <p:xfrm>
          <a:off x="960747" y="4354606"/>
          <a:ext cx="9694810" cy="221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8962">
                  <a:extLst>
                    <a:ext uri="{9D8B030D-6E8A-4147-A177-3AD203B41FA5}">
                      <a16:colId xmlns:a16="http://schemas.microsoft.com/office/drawing/2014/main" val="4292189733"/>
                    </a:ext>
                  </a:extLst>
                </a:gridCol>
                <a:gridCol w="1938962">
                  <a:extLst>
                    <a:ext uri="{9D8B030D-6E8A-4147-A177-3AD203B41FA5}">
                      <a16:colId xmlns:a16="http://schemas.microsoft.com/office/drawing/2014/main" val="3523933130"/>
                    </a:ext>
                  </a:extLst>
                </a:gridCol>
                <a:gridCol w="1938962">
                  <a:extLst>
                    <a:ext uri="{9D8B030D-6E8A-4147-A177-3AD203B41FA5}">
                      <a16:colId xmlns:a16="http://schemas.microsoft.com/office/drawing/2014/main" val="3857688826"/>
                    </a:ext>
                  </a:extLst>
                </a:gridCol>
                <a:gridCol w="1938962">
                  <a:extLst>
                    <a:ext uri="{9D8B030D-6E8A-4147-A177-3AD203B41FA5}">
                      <a16:colId xmlns:a16="http://schemas.microsoft.com/office/drawing/2014/main" val="3956499990"/>
                    </a:ext>
                  </a:extLst>
                </a:gridCol>
                <a:gridCol w="1938962">
                  <a:extLst>
                    <a:ext uri="{9D8B030D-6E8A-4147-A177-3AD203B41FA5}">
                      <a16:colId xmlns:a16="http://schemas.microsoft.com/office/drawing/2014/main" val="28513459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Strana 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Strana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Strana 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Strana 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Strana 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43347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70 422,5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rgbClr val="FF0000"/>
                          </a:solidFill>
                        </a:rPr>
                        <a:t>63 380,3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28 169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23 239,4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11 971,8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36148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50 000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45 000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20 000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16 500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8 500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55365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33 334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30 000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13 334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11 000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5 667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52068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25 000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22 500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8 250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4 250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4370988"/>
                  </a:ext>
                </a:extLst>
              </a:tr>
              <a:tr h="201325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20 000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18 000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8 000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6 600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3 400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7221323"/>
                  </a:ext>
                </a:extLst>
              </a:tr>
            </a:tbl>
          </a:graphicData>
        </a:graphic>
      </p:graphicFrame>
      <p:sp>
        <p:nvSpPr>
          <p:cNvPr id="6" name="TextovéPole 5">
            <a:extLst>
              <a:ext uri="{FF2B5EF4-FFF2-40B4-BE49-F238E27FC236}">
                <a16:creationId xmlns:a16="http://schemas.microsoft.com/office/drawing/2014/main" id="{F0CC1449-E233-4792-9E48-0C1E2548457B}"/>
              </a:ext>
            </a:extLst>
          </p:cNvPr>
          <p:cNvSpPr txBox="1"/>
          <p:nvPr/>
        </p:nvSpPr>
        <p:spPr>
          <a:xfrm>
            <a:off x="960748" y="1503625"/>
            <a:ext cx="8305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Strana A: 100 000 hlasů (35,7 %)</a:t>
            </a:r>
          </a:p>
          <a:p>
            <a:r>
              <a:rPr lang="cs-CZ" sz="2000" dirty="0"/>
              <a:t>Strana B: 90 000 hlasů (32,1 %)</a:t>
            </a:r>
          </a:p>
          <a:p>
            <a:r>
              <a:rPr lang="cs-CZ" sz="2000" dirty="0"/>
              <a:t>Strana C: 40 000 hlasů (14,3 %)</a:t>
            </a:r>
          </a:p>
          <a:p>
            <a:r>
              <a:rPr lang="cs-CZ" sz="2000" dirty="0"/>
              <a:t>Strana D: 33 000 hlasů (11,8 %)</a:t>
            </a:r>
          </a:p>
          <a:p>
            <a:r>
              <a:rPr lang="cs-CZ" sz="2000" dirty="0"/>
              <a:t>Strana E: 17 000 hlasů (6 %)</a:t>
            </a:r>
          </a:p>
          <a:p>
            <a:endParaRPr lang="cs-CZ" sz="2000" dirty="0"/>
          </a:p>
          <a:p>
            <a:r>
              <a:rPr lang="cs-CZ" sz="2000" dirty="0"/>
              <a:t>Řadíme výsledky od největšího k nejmenšímu, dokud nedosáhneme počtu mandátů, které se rozděluje v daném kraji (45, 55 či 65)…ukázáno rozdělení prvních 10 mandátů. Kdo dostane 11.,12., 13. …?</a:t>
            </a:r>
          </a:p>
        </p:txBody>
      </p:sp>
      <p:graphicFrame>
        <p:nvGraphicFramePr>
          <p:cNvPr id="3" name="Tabulka 4">
            <a:extLst>
              <a:ext uri="{FF2B5EF4-FFF2-40B4-BE49-F238E27FC236}">
                <a16:creationId xmlns:a16="http://schemas.microsoft.com/office/drawing/2014/main" id="{1582189D-6890-4263-9290-F73C299B66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120823"/>
              </p:ext>
            </p:extLst>
          </p:nvPr>
        </p:nvGraphicFramePr>
        <p:xfrm>
          <a:off x="311231" y="4720366"/>
          <a:ext cx="1299029" cy="1854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99029">
                  <a:extLst>
                    <a:ext uri="{9D8B030D-6E8A-4147-A177-3AD203B41FA5}">
                      <a16:colId xmlns:a16="http://schemas.microsoft.com/office/drawing/2014/main" val="6483931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/1,42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19982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/2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99379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/3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1444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/4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7800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/5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52611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54152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8760BD-2CEA-4D32-A396-E7A241199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Komunální volby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53E24D-6A10-414C-9403-2CC68CB56A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50020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DBDA76-D4AE-4320-AAF1-5E6179562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funguje volební systém do obecních zastupitelstev?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000AC9-AC7F-40AA-BD17-5C1833AC0E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https://www.youtube.com/watch?v=KVittZNl0H8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44797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DFB8F5-C90E-47E2-BA8E-1466CF56F9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44238"/>
            <a:ext cx="10515600" cy="6299626"/>
          </a:xfrm>
        </p:spPr>
        <p:txBody>
          <a:bodyPr/>
          <a:lstStyle/>
          <a:p>
            <a:r>
              <a:rPr lang="cs-CZ" dirty="0"/>
              <a:t>Listinný poměrný s volnými kandidátními listinami umožňující panašování, bez možnosti kumulování</a:t>
            </a:r>
          </a:p>
          <a:p>
            <a:r>
              <a:rPr lang="cs-CZ" dirty="0"/>
              <a:t>Stejný počet hlasů jako počet zastupitelů (dle velikosti obce)</a:t>
            </a:r>
          </a:p>
          <a:p>
            <a:r>
              <a:rPr lang="cs-CZ" dirty="0"/>
              <a:t>Hlasování pro:</a:t>
            </a:r>
          </a:p>
          <a:p>
            <a:pPr marL="914400" lvl="1" indent="-457200">
              <a:buFont typeface="+mj-lt"/>
              <a:buAutoNum type="alphaLcParenR"/>
            </a:pPr>
            <a:r>
              <a:rPr lang="cs-CZ" dirty="0"/>
              <a:t>stranu</a:t>
            </a:r>
          </a:p>
          <a:p>
            <a:pPr marL="914400" lvl="1" indent="-457200">
              <a:buFont typeface="+mj-lt"/>
              <a:buAutoNum type="alphaLcParenR"/>
            </a:pPr>
            <a:r>
              <a:rPr lang="cs-CZ" dirty="0"/>
              <a:t>jednotlivé kandidáty napříč stranami</a:t>
            </a:r>
          </a:p>
          <a:p>
            <a:pPr marL="914400" lvl="1" indent="-457200">
              <a:buFont typeface="+mj-lt"/>
              <a:buAutoNum type="alphaLcParenR"/>
            </a:pPr>
            <a:r>
              <a:rPr lang="cs-CZ" dirty="0"/>
              <a:t>jednotlivé kandidáty napříč stranami a jednu stranu</a:t>
            </a:r>
          </a:p>
          <a:p>
            <a:r>
              <a:rPr lang="cs-CZ" dirty="0"/>
              <a:t>Hlasy jdou nejdříve straně, až v případě zvolení mohou pomoct kandidátům!</a:t>
            </a:r>
          </a:p>
          <a:p>
            <a:r>
              <a:rPr lang="cs-CZ" dirty="0"/>
              <a:t>Mohou kandidovat nezávislí a jejich sdružení</a:t>
            </a:r>
          </a:p>
          <a:p>
            <a:r>
              <a:rPr lang="cs-CZ" dirty="0"/>
              <a:t>Zpravidla jeden volební obvod, </a:t>
            </a:r>
            <a:r>
              <a:rPr lang="de-DE" dirty="0" err="1"/>
              <a:t>d’Hondtův</a:t>
            </a:r>
            <a:r>
              <a:rPr lang="de-DE" dirty="0"/>
              <a:t> </a:t>
            </a:r>
            <a:r>
              <a:rPr lang="de-DE" dirty="0" err="1"/>
              <a:t>dělitel</a:t>
            </a:r>
            <a:r>
              <a:rPr lang="de-DE" dirty="0"/>
              <a:t> a 5% </a:t>
            </a:r>
            <a:r>
              <a:rPr lang="cs-CZ" dirty="0"/>
              <a:t>kvorum</a:t>
            </a:r>
          </a:p>
          <a:p>
            <a:r>
              <a:rPr lang="cs-CZ" dirty="0"/>
              <a:t>Co volební právo? Je tu něco jinak?</a:t>
            </a:r>
          </a:p>
        </p:txBody>
      </p:sp>
    </p:spTree>
    <p:extLst>
      <p:ext uri="{BB962C8B-B14F-4D97-AF65-F5344CB8AC3E}">
        <p14:creationId xmlns:p14="http://schemas.microsoft.com/office/powerpoint/2010/main" val="26119985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C504C6-4294-4A94-830C-9CAADF773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Volby do Evropského parlamentu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C31C37-797F-4DCB-88D0-A113FEC30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18782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C504C6-4294-4A94-830C-9CAADF773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Volby do Evropského parlamentu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C31C37-797F-4DCB-88D0-A113FEC300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91800" cy="4351338"/>
          </a:xfrm>
        </p:spPr>
        <p:txBody>
          <a:bodyPr/>
          <a:lstStyle/>
          <a:p>
            <a:r>
              <a:rPr lang="cs-CZ" dirty="0"/>
              <a:t>Poměrný volební systém, dáváme ale jen 2 preferenční hlasy (5 % k postupu na kandidátce)</a:t>
            </a:r>
          </a:p>
          <a:p>
            <a:r>
              <a:rPr lang="cs-CZ" dirty="0"/>
              <a:t>5 % uzavírací klauzule, ale stejná i pro koalice</a:t>
            </a:r>
          </a:p>
          <a:p>
            <a:r>
              <a:rPr lang="cs-CZ" dirty="0" err="1"/>
              <a:t>D´Hondtův</a:t>
            </a:r>
            <a:r>
              <a:rPr lang="cs-CZ" dirty="0"/>
              <a:t> dělitel</a:t>
            </a:r>
          </a:p>
          <a:p>
            <a:r>
              <a:rPr lang="cs-CZ" dirty="0"/>
              <a:t>ČR = 1 volební obvod</a:t>
            </a:r>
          </a:p>
          <a:p>
            <a:r>
              <a:rPr lang="cs-CZ" dirty="0"/>
              <a:t>Počet mandátů závisí na počtu zemí v EU (původně 751, po vystoupení Spojeného království 705, ČR aktuálně 21)</a:t>
            </a:r>
          </a:p>
          <a:p>
            <a:r>
              <a:rPr lang="cs-CZ" dirty="0"/>
              <a:t>Aktivní a volební právo pro občany EU i v zahraničí (s pobytem)</a:t>
            </a:r>
          </a:p>
        </p:txBody>
      </p:sp>
    </p:spTree>
    <p:extLst>
      <p:ext uri="{BB962C8B-B14F-4D97-AF65-F5344CB8AC3E}">
        <p14:creationId xmlns:p14="http://schemas.microsoft.com/office/powerpoint/2010/main" val="48600798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875E6B-4DD0-4F0F-B4AA-B62E5A6F3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44FD7D-2A9C-486E-BEE7-654067C0E5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Výhody a nevýhody toho, že volby probíhají dva dny?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3056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943824-90B1-44FC-8FB0-CFCB23AAC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/>
              <a:t>Základní dělení volebních systémů? Jejich výhody a nevýhody?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433ABD-5351-4B69-96AD-774DD05037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Jaký typ volebních systémů je podle vás lepší?</a:t>
            </a:r>
          </a:p>
          <a:p>
            <a:pPr lvl="1"/>
            <a:r>
              <a:rPr lang="cs-CZ" dirty="0"/>
              <a:t>Většinové volební systémy</a:t>
            </a:r>
          </a:p>
          <a:p>
            <a:pPr lvl="1"/>
            <a:r>
              <a:rPr lang="cs-CZ" dirty="0"/>
              <a:t>Poměrné volební systémy</a:t>
            </a:r>
          </a:p>
        </p:txBody>
      </p:sp>
    </p:spTree>
    <p:extLst>
      <p:ext uri="{BB962C8B-B14F-4D97-AF65-F5344CB8AC3E}">
        <p14:creationId xmlns:p14="http://schemas.microsoft.com/office/powerpoint/2010/main" val="264733180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40946D-9027-43F6-8DF2-35606F6A0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00235E-D12B-4D6E-85DB-936F3A31CC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Výhody a nevýhody korespondenčního hlasování?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091385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5A7918-CC49-4472-8BB0-231F0BA471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53DE92-5485-4005-8174-0947C6EF92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Máme příliš mnoho voleb? Je to dobře, nebo špatně? Co s tím?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611402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5A7918-CC49-4472-8BB0-231F0BA471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53DE92-5485-4005-8174-0947C6EF92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Reforma volebního systému do PS?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4280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E89F4B-1A0A-462E-96AC-DEDA63806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/>
              <a:t>Základní dělení volebních systémů? Jejich výhody a nevýhody?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F88035-979B-4E69-B023-20F62AEAC7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00269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BD5C9A-D074-4251-B731-33B3F48D7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/>
              <a:t>Základní dělení volebních systémů? Jejich výhody a nevýhody?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A26293-E929-48E9-8167-FEAFE60D05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75175"/>
          </a:xfrm>
        </p:spPr>
        <p:txBody>
          <a:bodyPr>
            <a:normAutofit/>
          </a:bodyPr>
          <a:lstStyle/>
          <a:p>
            <a:r>
              <a:rPr lang="cs-CZ" dirty="0"/>
              <a:t>Většinové volební systémy – na úrovni volebního obvodu všechny mandáty vyhrává jen jedna strana</a:t>
            </a:r>
          </a:p>
          <a:p>
            <a:r>
              <a:rPr lang="cs-CZ" dirty="0"/>
              <a:t>Poměrné volební systémy – na úrovni volebního obvodu počet hlasů ZHRUBA odpovídá počtu mandátů</a:t>
            </a:r>
          </a:p>
          <a:p>
            <a:r>
              <a:rPr lang="cs-CZ" dirty="0"/>
              <a:t>Akceschopnost (omezený počet stran ve volené instituci, nejsou malé strany, možnost jednobarevné většiny)</a:t>
            </a:r>
          </a:p>
          <a:p>
            <a:pPr marL="457200" lvl="1" indent="0">
              <a:buNone/>
            </a:pPr>
            <a:r>
              <a:rPr lang="cs-CZ" dirty="0"/>
              <a:t>				VS</a:t>
            </a:r>
          </a:p>
          <a:p>
            <a:r>
              <a:rPr lang="cs-CZ" dirty="0"/>
              <a:t>Přesné zachycení preferencí voličů (spravedlnost pro menší strany, zastoupení vícero názorů včetně těch minoritních)</a:t>
            </a:r>
          </a:p>
          <a:p>
            <a:r>
              <a:rPr lang="cs-CZ" dirty="0"/>
              <a:t>Jde to proti sobě, nemůžeme mít oboje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298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9BDB6C-D788-4A6C-9DD2-CA4724197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/>
              <a:t>Všeobecné, rovné, přímé a tajné volební právo. Co to znamená?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1A38A0-C019-440C-BD31-883044A9B6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31079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417410-E366-4FCF-9A45-DE950ABCC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/>
              <a:t>Všeobecné, rovné, přímé a tajné volební právo. Co to znamená?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36EEA7-A148-4ED9-B3BF-F0D30384F8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Všeobecné – mají ho všichni občané</a:t>
            </a:r>
          </a:p>
          <a:p>
            <a:r>
              <a:rPr lang="cs-CZ" dirty="0"/>
              <a:t>Rovné – každý má právo hodit jen jeden hlasovací lístek stejné hodnoty</a:t>
            </a:r>
          </a:p>
          <a:p>
            <a:r>
              <a:rPr lang="cs-CZ" dirty="0"/>
              <a:t>Přímé – nevolím skrze nějakého zprostředkovatele</a:t>
            </a:r>
          </a:p>
          <a:p>
            <a:r>
              <a:rPr lang="cs-CZ" dirty="0"/>
              <a:t>Tajné – můj hlas je anonymní</a:t>
            </a:r>
          </a:p>
        </p:txBody>
      </p:sp>
    </p:spTree>
    <p:extLst>
      <p:ext uri="{BB962C8B-B14F-4D97-AF65-F5344CB8AC3E}">
        <p14:creationId xmlns:p14="http://schemas.microsoft.com/office/powerpoint/2010/main" val="12456392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F4F75E-5063-43CB-81D6-BFB0AFE24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/>
              <a:t>Do kterých institucích na území České republiky probíhají volby?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183923-5574-4806-BF1C-EB1CD15543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90584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1C932B-D97D-4413-AF0A-E3CCAAB87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Volby do Poslanecké sněmovny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5BB239-F3F8-4375-963C-3FED735A58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681383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6230</TotalTime>
  <Words>1170</Words>
  <Application>Microsoft Office PowerPoint</Application>
  <PresentationFormat>Širokoúhlá obrazovka</PresentationFormat>
  <Paragraphs>223</Paragraphs>
  <Slides>32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7" baseType="lpstr">
      <vt:lpstr>Arial</vt:lpstr>
      <vt:lpstr>Calibri</vt:lpstr>
      <vt:lpstr>Calibri Light</vt:lpstr>
      <vt:lpstr>Cambria Math</vt:lpstr>
      <vt:lpstr>Motiv Office</vt:lpstr>
      <vt:lpstr>České volební systémy</vt:lpstr>
      <vt:lpstr>Základní dělení volebních systémů? Jejich výhody a nevýhody?</vt:lpstr>
      <vt:lpstr>Základní dělení volebních systémů? Jejich výhody a nevýhody?</vt:lpstr>
      <vt:lpstr>Základní dělení volebních systémů? Jejich výhody a nevýhody?</vt:lpstr>
      <vt:lpstr>Základní dělení volebních systémů? Jejich výhody a nevýhody?</vt:lpstr>
      <vt:lpstr>Všeobecné, rovné, přímé a tajné volební právo. Co to znamená?</vt:lpstr>
      <vt:lpstr>Všeobecné, rovné, přímé a tajné volební právo. Co to znamená?</vt:lpstr>
      <vt:lpstr>Do kterých institucích na území České republiky probíhají volby?</vt:lpstr>
      <vt:lpstr>Volby do Poslanecké sněmovny</vt:lpstr>
      <vt:lpstr>Volby do Poslanecké sněmovny</vt:lpstr>
      <vt:lpstr>Kolik mandátu se rozděluje v každém obvodu</vt:lpstr>
      <vt:lpstr>Volební kvorum</vt:lpstr>
      <vt:lpstr>1. skrutinium (kvóta Imperiali) </vt:lpstr>
      <vt:lpstr>1. skrutinium (kvóta Imperiali) </vt:lpstr>
      <vt:lpstr>2. Skrutinium (Hagenbach-Bischoffova kvóta)</vt:lpstr>
      <vt:lpstr>Volby do Senátu</vt:lpstr>
      <vt:lpstr>Volby do Senátu</vt:lpstr>
      <vt:lpstr>Účinky většinového dvoukolového volebního systému</vt:lpstr>
      <vt:lpstr>Účinky většinového dvoukolového volebního systému</vt:lpstr>
      <vt:lpstr>Krajské volby</vt:lpstr>
      <vt:lpstr>Krajské volby</vt:lpstr>
      <vt:lpstr>Jak funguje (modifikovaný) D´Hondtův dělitel?</vt:lpstr>
      <vt:lpstr>Jak funguje (modifikovaný) D´Hondtův dělitel?</vt:lpstr>
      <vt:lpstr>Komunální volby</vt:lpstr>
      <vt:lpstr>Jak funguje volební systém do obecních zastupitelstev?</vt:lpstr>
      <vt:lpstr>Prezentace aplikace PowerPoint</vt:lpstr>
      <vt:lpstr>Volby do Evropského parlamentu</vt:lpstr>
      <vt:lpstr>Volby do Evropského parlamentu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Honza</dc:creator>
  <cp:lastModifiedBy>Jan Hruška</cp:lastModifiedBy>
  <cp:revision>67</cp:revision>
  <dcterms:created xsi:type="dcterms:W3CDTF">2020-03-09T14:46:03Z</dcterms:created>
  <dcterms:modified xsi:type="dcterms:W3CDTF">2022-05-31T15:03:22Z</dcterms:modified>
</cp:coreProperties>
</file>