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852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831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4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6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3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603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1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7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63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37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39224-2C94-4BF9-BAA1-C5DD1F280B05}" type="datetimeFigureOut">
              <a:rPr lang="cs-CZ" smtClean="0"/>
              <a:pPr/>
              <a:t>11.03.2022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AFF09-E312-4C4B-B3CB-14812FC20A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640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inženýrství v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POLb1122</a:t>
            </a:r>
          </a:p>
        </p:txBody>
      </p:sp>
    </p:spTree>
    <p:extLst>
      <p:ext uri="{BB962C8B-B14F-4D97-AF65-F5344CB8AC3E}">
        <p14:creationId xmlns:p14="http://schemas.microsoft.com/office/powerpoint/2010/main" val="2097483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(Některé) nerealizované změny a nápady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Reformní pokus Topolánkovy vlády – snaha o propojení dvou principů; zvýhodnění nejsilnější strany na úkor ostatních a srovnání poměrnosti výsledků ostatních stran:</a:t>
            </a:r>
          </a:p>
          <a:p>
            <a:pPr lvl="1"/>
            <a:r>
              <a:rPr lang="cs-CZ" dirty="0"/>
              <a:t>z celkem 6 návrhů, z nichž 3 byly rozděleny do </a:t>
            </a:r>
            <a:r>
              <a:rPr lang="cs-CZ" dirty="0" err="1"/>
              <a:t>subvariant</a:t>
            </a:r>
            <a:r>
              <a:rPr lang="cs-CZ" dirty="0"/>
              <a:t>, vybrána kombinace 8 volebních obvodů a </a:t>
            </a:r>
            <a:r>
              <a:rPr lang="cs-CZ" dirty="0" err="1"/>
              <a:t>Hagenbach-Bischoffovou</a:t>
            </a:r>
            <a:r>
              <a:rPr lang="cs-CZ" dirty="0"/>
              <a:t> kvótou, mandáty z 2. skrutinia by připadly vítězi</a:t>
            </a:r>
          </a:p>
          <a:p>
            <a:pPr lvl="1"/>
            <a:r>
              <a:rPr lang="cs-CZ" dirty="0"/>
              <a:t>kvůli pádu vlády se nedostal návrh do Sněmovny</a:t>
            </a:r>
          </a:p>
          <a:p>
            <a:pPr lvl="1"/>
            <a:r>
              <a:rPr lang="cs-CZ" dirty="0"/>
              <a:t>v roce 2017 by ANO získalo 96 mandátů, na druhé straně třeba STAN by posílili na 8 křesel</a:t>
            </a:r>
          </a:p>
          <a:p>
            <a:pPr lvl="1"/>
            <a:r>
              <a:rPr lang="cs-CZ" dirty="0"/>
              <a:t>Jiné z navržených variant byly více svázané s tehdejší realitou a dnes by nevedly ke zvýhodnění vítěze, ale jen k pomoci malým stranám (nebo naopak)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987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(Některé) nerealizované změny a nápady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Evergreenem návrhy na zavedení většinového volebního systému</a:t>
            </a:r>
          </a:p>
          <a:p>
            <a:pPr lvl="1"/>
            <a:r>
              <a:rPr lang="cs-CZ" dirty="0"/>
              <a:t>Dvoukolový (např. iniciativa Přímá </a:t>
            </a:r>
            <a:r>
              <a:rPr lang="cs-CZ"/>
              <a:t>volba poslanců)</a:t>
            </a:r>
            <a:endParaRPr lang="cs-CZ" dirty="0"/>
          </a:p>
          <a:p>
            <a:pPr lvl="1"/>
            <a:r>
              <a:rPr lang="cs-CZ" dirty="0"/>
              <a:t>A. </a:t>
            </a:r>
            <a:r>
              <a:rPr lang="cs-CZ" dirty="0" err="1"/>
              <a:t>Babiš</a:t>
            </a:r>
            <a:r>
              <a:rPr lang="cs-CZ" dirty="0"/>
              <a:t> v O čem sním… zmiňuje jednokolový systém podle britského vzoru</a:t>
            </a:r>
          </a:p>
          <a:p>
            <a:r>
              <a:rPr lang="cs-CZ" dirty="0"/>
              <a:t>Neotřelý volební systém Karla Janečka (Demokracie 2.0, inovovaný na 2.1)</a:t>
            </a:r>
          </a:p>
          <a:p>
            <a:pPr lvl="1"/>
            <a:r>
              <a:rPr lang="cs-CZ" dirty="0"/>
              <a:t>Více viz seminář</a:t>
            </a:r>
          </a:p>
        </p:txBody>
      </p:sp>
    </p:spTree>
    <p:extLst>
      <p:ext uri="{BB962C8B-B14F-4D97-AF65-F5344CB8AC3E}">
        <p14:creationId xmlns:p14="http://schemas.microsoft.com/office/powerpoint/2010/main" val="4154671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3E4B2-95FE-4761-A0FC-F5B1DB333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Nejnovější reforma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79FCB-1983-46BA-83E5-EE7D351CF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únor 2021 – zrušeny rozhodující pasáže volebního zákona (klausule pro koalice, kombinace počtu obvodů a </a:t>
            </a:r>
            <a:r>
              <a:rPr lang="cs-CZ" dirty="0" err="1"/>
              <a:t>D´Hondtova</a:t>
            </a:r>
            <a:r>
              <a:rPr lang="cs-CZ" dirty="0"/>
              <a:t> dělitele)</a:t>
            </a:r>
          </a:p>
          <a:p>
            <a:r>
              <a:rPr lang="cs-CZ" dirty="0"/>
              <a:t>Hledání shody sice obtížné, ale nakonec poměrně rychlé (zachování 14 krajů, klausule pro koalice ano, ale mírnější)</a:t>
            </a:r>
          </a:p>
          <a:p>
            <a:r>
              <a:rPr lang="cs-CZ" dirty="0"/>
              <a:t>Bendův návrh:</a:t>
            </a:r>
          </a:p>
          <a:p>
            <a:pPr lvl="1"/>
            <a:r>
              <a:rPr lang="cs-CZ" dirty="0"/>
              <a:t>první skrutinium na úrovni krajů (kvóta </a:t>
            </a:r>
            <a:r>
              <a:rPr lang="cs-CZ" dirty="0" err="1"/>
              <a:t>Imperiali</a:t>
            </a:r>
            <a:r>
              <a:rPr lang="cs-CZ" dirty="0"/>
              <a:t>), druhé na celostátní úrovni, princip zbytkové hlasy + zbytkové mandáty (</a:t>
            </a:r>
            <a:r>
              <a:rPr lang="cs-CZ" dirty="0" err="1"/>
              <a:t>Hagenbach-Bischoffova</a:t>
            </a:r>
            <a:r>
              <a:rPr lang="cs-CZ" dirty="0"/>
              <a:t> kvóta)</a:t>
            </a:r>
          </a:p>
          <a:p>
            <a:pPr lvl="1"/>
            <a:r>
              <a:rPr lang="cs-CZ" dirty="0"/>
              <a:t>systém připomíná model z 90. let, ale je o něco výhodnější pro velké strany (více krajů, zvolená kvóta)</a:t>
            </a:r>
          </a:p>
          <a:p>
            <a:pPr lvl="2"/>
            <a:r>
              <a:rPr lang="cs-CZ" dirty="0"/>
              <a:t>„ve hře“ byla i možnost, že dojde nejprve k rozdělení všech mandátů celostátně následně jejich rozdělení do krajů</a:t>
            </a:r>
          </a:p>
          <a:p>
            <a:pPr lvl="1"/>
            <a:r>
              <a:rPr lang="cs-CZ" dirty="0"/>
              <a:t>klausule pro koalice dle shody (mírnější, 8 % pro dvoučlenné a 11 % pro větší koalice)</a:t>
            </a:r>
          </a:p>
          <a:p>
            <a:pPr lvl="1"/>
            <a:r>
              <a:rPr lang="cs-CZ" dirty="0"/>
              <a:t>návrh na posílení role stran ve druhém skrutiniu neprošel</a:t>
            </a:r>
          </a:p>
        </p:txBody>
      </p:sp>
    </p:spTree>
    <p:extLst>
      <p:ext uri="{BB962C8B-B14F-4D97-AF65-F5344CB8AC3E}">
        <p14:creationId xmlns:p14="http://schemas.microsoft.com/office/powerpoint/2010/main" val="938447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A3C86-BBF4-4C17-9082-F538C7679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Co přinesl nový systém?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FB107F-CCE2-48D1-850C-7B7C33929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Obtížné hodnocení efektu „na první pohled“ (atypický výsledek voleb)</a:t>
            </a:r>
          </a:p>
          <a:p>
            <a:r>
              <a:rPr lang="cs-CZ" dirty="0"/>
              <a:t>Méně poměrný výstup, než by přinesl systém používaný do roku 2017 (shoda okolností, při volbách v letech 2002-17 by naopak produkoval </a:t>
            </a:r>
            <a:r>
              <a:rPr lang="cs-CZ" dirty="0" err="1"/>
              <a:t>poměrnější</a:t>
            </a:r>
            <a:r>
              <a:rPr lang="cs-CZ" dirty="0"/>
              <a:t> výsledky současný systém)</a:t>
            </a:r>
          </a:p>
          <a:p>
            <a:r>
              <a:rPr lang="cs-CZ" dirty="0"/>
              <a:t>Vítězný subjekt získal méně mandátů než druhý v pořadí </a:t>
            </a:r>
          </a:p>
        </p:txBody>
      </p:sp>
    </p:spTree>
    <p:extLst>
      <p:ext uri="{BB962C8B-B14F-4D97-AF65-F5344CB8AC3E}">
        <p14:creationId xmlns:p14="http://schemas.microsoft.com/office/powerpoint/2010/main" val="362556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CEDBC-8468-4B1A-8EB1-B39F98B1D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Nezapomnělo se na něco?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EE3D32-FE12-4C48-9CC2-4945BFB6F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 bude nadále tvrdý na strany se ziskem těsně nad 5 %</a:t>
            </a:r>
          </a:p>
          <a:p>
            <a:r>
              <a:rPr lang="cs-CZ" dirty="0"/>
              <a:t>Přidělení mandátů ze druhého skrutinia krajům zvýhodňuje velké kraje, dříve nebo později nastane situace, kdy v některém kraji bude přiděleno o 1-2 mandáty méně, než by odpovídalo volební účasti</a:t>
            </a:r>
          </a:p>
        </p:txBody>
      </p:sp>
    </p:spTree>
    <p:extLst>
      <p:ext uri="{BB962C8B-B14F-4D97-AF65-F5344CB8AC3E}">
        <p14:creationId xmlns:p14="http://schemas.microsoft.com/office/powerpoint/2010/main" val="3001251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E374E-6489-49B7-B421-0E715838C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Malá strana v roce 2021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646FB2-1D2B-45B1-843C-42A386DFB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110045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Přísaha a ČSSD ve volbách velmi těsně překročily klausuli</a:t>
            </a:r>
          </a:p>
          <a:p>
            <a:r>
              <a:rPr lang="cs-CZ" dirty="0"/>
              <a:t>Rozložení podpory obou subjektů v rámci krajů stejné (tj. reálný výsledek byl násoben koeficienty, které umožnily těsné překročení klausule)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4C24EA2C-078F-4657-A523-746DD3BF27F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66481850"/>
              </p:ext>
            </p:extLst>
          </p:nvPr>
        </p:nvGraphicFramePr>
        <p:xfrm>
          <a:off x="838200" y="2925763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89325980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28627817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4743787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682246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Benda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celostátní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starý systém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495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56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00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PirSTAN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286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697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Přísaha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16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131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019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AB543-C7AB-4A27-8619-4DD81C3D1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Krajská nerovnováha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164BD2-FEAE-443A-91EC-E4F6F3E00B9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Volební zákon nejprve rozdělí mandáty krajům pro výpočet kvóty, ale druhé skrutinium přidělí mandáty v krajích, kde má strana největší zbytek (tj. první výpočet může dát jiný počet mandátů, než bude v kraji na konci skutečně přidělen)</a:t>
            </a:r>
          </a:p>
          <a:p>
            <a:r>
              <a:rPr lang="cs-CZ" dirty="0"/>
              <a:t>Žádný kraj není „imunní“ vůči zisku či ztrátě</a:t>
            </a:r>
          </a:p>
          <a:p>
            <a:r>
              <a:rPr lang="cs-CZ" dirty="0"/>
              <a:t>V roce 2021 se to neprojevilo</a:t>
            </a:r>
          </a:p>
          <a:p>
            <a:r>
              <a:rPr lang="cs-CZ" dirty="0"/>
              <a:t>Distribuce zisků a ztrát není zcela náhodná, větší šanci na mandát „navíc“ má </a:t>
            </a:r>
            <a:r>
              <a:rPr lang="cs-CZ"/>
              <a:t>větší kraj </a:t>
            </a:r>
            <a:r>
              <a:rPr lang="cs-CZ" dirty="0"/>
              <a:t>(a vice versa)</a:t>
            </a:r>
          </a:p>
          <a:p>
            <a:r>
              <a:rPr lang="cs-CZ" dirty="0"/>
              <a:t>Pokud přepočítáme výsledky voleb 2013 a 2017 dle nových pravidel (vč. druhého skrutinia a rozdělení mandátů krajům):</a:t>
            </a:r>
          </a:p>
          <a:p>
            <a:pPr lvl="1"/>
            <a:r>
              <a:rPr lang="cs-CZ" dirty="0"/>
              <a:t>4 největší získají</a:t>
            </a:r>
          </a:p>
          <a:p>
            <a:pPr lvl="2"/>
            <a:r>
              <a:rPr lang="cs-CZ" dirty="0"/>
              <a:t>2013 + 3</a:t>
            </a:r>
          </a:p>
          <a:p>
            <a:pPr lvl="2"/>
            <a:r>
              <a:rPr lang="cs-CZ" dirty="0"/>
              <a:t>2017 + 2</a:t>
            </a:r>
          </a:p>
          <a:p>
            <a:pPr lvl="1"/>
            <a:r>
              <a:rPr lang="cs-CZ" dirty="0"/>
              <a:t>2 nejmenší ztratí</a:t>
            </a:r>
          </a:p>
          <a:p>
            <a:pPr lvl="2"/>
            <a:r>
              <a:rPr lang="cs-CZ" dirty="0"/>
              <a:t>2013 – 4</a:t>
            </a:r>
          </a:p>
          <a:p>
            <a:pPr lvl="2"/>
            <a:r>
              <a:rPr lang="cs-CZ" dirty="0"/>
              <a:t>2017 – 1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C477BEF-5F88-42BB-B0DE-756B1B4B045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6386057"/>
              </p:ext>
            </p:extLst>
          </p:nvPr>
        </p:nvGraphicFramePr>
        <p:xfrm>
          <a:off x="6172200" y="1502797"/>
          <a:ext cx="5181600" cy="53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200">
                  <a:extLst>
                    <a:ext uri="{9D8B030D-6E8A-4147-A177-3AD203B41FA5}">
                      <a16:colId xmlns:a16="http://schemas.microsoft.com/office/drawing/2014/main" val="63587013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551451173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816480741"/>
                    </a:ext>
                  </a:extLst>
                </a:gridCol>
              </a:tblGrid>
              <a:tr h="341906">
                <a:tc>
                  <a:txBody>
                    <a:bodyPr/>
                    <a:lstStyle/>
                    <a:p>
                      <a:r>
                        <a:rPr lang="cs-CZ" sz="1600" dirty="0"/>
                        <a:t>Kraj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2017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515535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8944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Středočeský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086188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Jihočeský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21252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Plzeňský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023324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Karlovarský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475367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Ústecký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559120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Liberecký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103195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Královéhradecký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796302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Pardubický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060006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Vysočina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945054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Jihomoravský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54950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Olomoucký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237605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Zlínský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- 1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966581"/>
                  </a:ext>
                </a:extLst>
              </a:tr>
              <a:tr h="356218">
                <a:tc>
                  <a:txBody>
                    <a:bodyPr/>
                    <a:lstStyle/>
                    <a:p>
                      <a:r>
                        <a:rPr lang="cs-CZ" sz="1600" dirty="0"/>
                        <a:t>Moravskoslezský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+ 2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+ 1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861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06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Velké plány, drobné změny, intervenující soud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Řada více či méně neotřelých nápadů na volební reformy</a:t>
            </a:r>
          </a:p>
          <a:p>
            <a:r>
              <a:rPr lang="cs-CZ" dirty="0"/>
              <a:t>Řada změn ovlivněna, nebo vynucena rozhodnutím Ústavního soudu</a:t>
            </a:r>
          </a:p>
          <a:p>
            <a:r>
              <a:rPr lang="cs-CZ" dirty="0"/>
              <a:t>Realizované změny jsou spíše menší</a:t>
            </a:r>
          </a:p>
          <a:p>
            <a:r>
              <a:rPr lang="cs-CZ" dirty="0"/>
              <a:t>I malá změna může mít viditelný dopad</a:t>
            </a:r>
          </a:p>
        </p:txBody>
      </p:sp>
    </p:spTree>
    <p:extLst>
      <p:ext uri="{BB962C8B-B14F-4D97-AF65-F5344CB8AC3E}">
        <p14:creationId xmlns:p14="http://schemas.microsoft.com/office/powerpoint/2010/main" val="2188819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Zavedení klausule pro koalice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1992</a:t>
            </a:r>
          </a:p>
          <a:p>
            <a:r>
              <a:rPr lang="cs-CZ" dirty="0"/>
              <a:t>Doposud: 5 % na území republiky bez ohledu na počet stran v koalici</a:t>
            </a:r>
          </a:p>
          <a:p>
            <a:r>
              <a:rPr lang="cs-CZ" dirty="0"/>
              <a:t>Nově: pro ČNR koalice 2 stran 7 %, 3 stran 9 % a více stran 11 %, pro FS 2 a 3 strany 7 % a více stran 10 %</a:t>
            </a:r>
          </a:p>
          <a:p>
            <a:r>
              <a:rPr lang="cs-CZ" dirty="0"/>
              <a:t>Cíl: ochrana před přílišnou fragmentací</a:t>
            </a:r>
          </a:p>
          <a:p>
            <a:r>
              <a:rPr lang="cs-CZ" dirty="0"/>
              <a:t>Bezprostřední efekt: transformace LSU – z koalice strana s kolektivním členstvím</a:t>
            </a:r>
          </a:p>
          <a:p>
            <a:r>
              <a:rPr lang="cs-CZ" dirty="0"/>
              <a:t>Dlouhodobý efekt: do roku 2021 neexistují koalice (až na výjimky), ale nalezeny cesty, jak je obejít (ODS s podporou Soukromníků…)</a:t>
            </a:r>
          </a:p>
        </p:txBody>
      </p:sp>
    </p:spTree>
    <p:extLst>
      <p:ext uri="{BB962C8B-B14F-4D97-AF65-F5344CB8AC3E}">
        <p14:creationId xmlns:p14="http://schemas.microsoft.com/office/powerpoint/2010/main" val="964383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nákladů a zisků plynoucích z účasti ve volbách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roce 2001 (ve více krocích)</a:t>
            </a:r>
          </a:p>
          <a:p>
            <a:r>
              <a:rPr lang="cs-CZ" dirty="0"/>
              <a:t>Doposud: vratná kauce 200 000 Kč za kandidaturu v jednom kraji (vrací se stranám se ziskem přes 5 %), strana se ziskem nad 3 % dostává za každý hlas 90 Kč</a:t>
            </a:r>
          </a:p>
          <a:p>
            <a:r>
              <a:rPr lang="cs-CZ" dirty="0"/>
              <a:t>Nově: nevratná kauce 15 000 Kč za kandidaturu v jednom kraji, strana se ziskem přes 1,5 % získá za každý hlas 100 Kč</a:t>
            </a:r>
          </a:p>
          <a:p>
            <a:r>
              <a:rPr lang="cs-CZ" dirty="0"/>
              <a:t>Bezprostřední efekt: vzrostl počet kandidujících subjektů (1998 – 13, 2002 – 29), na příspěvek na hlasy dosáhly 2 neparlamentní strany (v roce 1998 1 neparlamentní strana)</a:t>
            </a:r>
          </a:p>
          <a:p>
            <a:r>
              <a:rPr lang="cs-CZ" dirty="0"/>
              <a:t>Dlouhodobý efekt (nemusí ale souviset jenom s uvedenou změnou): počet kandidujících stran zůstává přes 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267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Vyplatí se kandidovat do Poslanecké sněmovny?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80000" indent="-6480000"/>
            <a:r>
              <a:rPr lang="cs-CZ" dirty="0"/>
              <a:t>Údaje platí při 5 000 000 platných hlasů (účast necelých 60 %) a kandidatuře ve všech krajích</a:t>
            </a:r>
          </a:p>
          <a:p>
            <a:pPr marL="6480000" indent="-6480000"/>
            <a:endParaRPr lang="cs-CZ" dirty="0"/>
          </a:p>
          <a:p>
            <a:pPr marL="6480000" indent="-6480000"/>
            <a:endParaRPr lang="cs-CZ" dirty="0"/>
          </a:p>
          <a:p>
            <a:r>
              <a:rPr lang="cs-CZ" dirty="0"/>
              <a:t>Mimo tabulku: strana se ziskem přes 3 % získá roční příspěvek (v 90. letech 3 – 5 milionů, dnes 6 – 10 milionů), za každý mandát v PS dále roční příspěvek (v 90. letech 500 tisíc, dnes 900 tisíc)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72033"/>
              </p:ext>
            </p:extLst>
          </p:nvPr>
        </p:nvGraphicFramePr>
        <p:xfrm>
          <a:off x="838200" y="1677090"/>
          <a:ext cx="6375400" cy="3253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672">
                  <a:extLst>
                    <a:ext uri="{9D8B030D-6E8A-4147-A177-3AD203B41FA5}">
                      <a16:colId xmlns:a16="http://schemas.microsoft.com/office/drawing/2014/main" val="4161882664"/>
                    </a:ext>
                  </a:extLst>
                </a:gridCol>
                <a:gridCol w="2125364">
                  <a:extLst>
                    <a:ext uri="{9D8B030D-6E8A-4147-A177-3AD203B41FA5}">
                      <a16:colId xmlns:a16="http://schemas.microsoft.com/office/drawing/2014/main" val="4282785321"/>
                    </a:ext>
                  </a:extLst>
                </a:gridCol>
                <a:gridCol w="2125364">
                  <a:extLst>
                    <a:ext uri="{9D8B030D-6E8A-4147-A177-3AD203B41FA5}">
                      <a16:colId xmlns:a16="http://schemas.microsoft.com/office/drawing/2014/main" val="2190318559"/>
                    </a:ext>
                  </a:extLst>
                </a:gridCol>
              </a:tblGrid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Hlasy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Do 2001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Od 2001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46982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210 000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2987786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1,5 %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7 290 000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6621846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2 %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b="1" dirty="0">
                          <a:effectLst/>
                        </a:rPr>
                        <a:t>-</a:t>
                      </a:r>
                      <a:r>
                        <a:rPr lang="cs-CZ" sz="1400" dirty="0">
                          <a:effectLst/>
                        </a:rPr>
                        <a:t> 1 600 000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9 790 000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7100190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11 900 000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14 790 000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211999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4,99 %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20 855 000 – 22 255 000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24 740 000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832056"/>
                  </a:ext>
                </a:extLst>
              </a:tr>
              <a:tr h="673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21 100 000 - 22 500 000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24 790 000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532255"/>
                  </a:ext>
                </a:extLst>
              </a:tr>
              <a:tr h="31777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cs-CZ" sz="1400" dirty="0">
                          <a:effectLst/>
                        </a:rPr>
                        <a:t>45 000 </a:t>
                      </a:r>
                      <a:r>
                        <a:rPr lang="cs-CZ" sz="1400" dirty="0" err="1">
                          <a:effectLst/>
                        </a:rPr>
                        <a:t>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49 790 000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2666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11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v počtu a váze preferenčních hlasů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2002</a:t>
            </a:r>
          </a:p>
          <a:p>
            <a:r>
              <a:rPr lang="cs-CZ" dirty="0"/>
              <a:t>Doposud: volič má 4 preferenční hlasy, k posunu na kandidátní listině je nutné získat 10 % z celkového počtu hlasů</a:t>
            </a:r>
          </a:p>
          <a:p>
            <a:r>
              <a:rPr lang="cs-CZ" dirty="0"/>
              <a:t>Nově: volič má 2 preferenční hlasy, k posunu stačí 7 %</a:t>
            </a:r>
          </a:p>
          <a:p>
            <a:r>
              <a:rPr lang="cs-CZ" dirty="0"/>
              <a:t>Bezprostřední efekt: v roce 1998 preferenční hlasování změnilo 2 mandáty, v roce 2002 12</a:t>
            </a:r>
          </a:p>
          <a:p>
            <a:r>
              <a:rPr lang="cs-CZ" dirty="0"/>
              <a:t>Krátko/střednědobý efekt: v roce 2006 změna 6 mandátů (rok 2002 zkreslen koalicí KDU-ČSL a US-DEU, na kterou připadlo 10 změn)</a:t>
            </a:r>
          </a:p>
        </p:txBody>
      </p:sp>
    </p:spTree>
    <p:extLst>
      <p:ext uri="{BB962C8B-B14F-4D97-AF65-F5344CB8AC3E}">
        <p14:creationId xmlns:p14="http://schemas.microsoft.com/office/powerpoint/2010/main" val="302256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v počtu a váze preferenčních hlasů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2010</a:t>
            </a:r>
          </a:p>
          <a:p>
            <a:r>
              <a:rPr lang="cs-CZ" dirty="0"/>
              <a:t>Doposud: volič má 2 preferenční hlasy, k posunu na kandidátní listině je nutné získat 7 % z celkového počtu hlasů</a:t>
            </a:r>
          </a:p>
          <a:p>
            <a:r>
              <a:rPr lang="cs-CZ" dirty="0"/>
              <a:t>Nově: volič má 4 preferenční hlasy, k posunu stačí 5 %</a:t>
            </a:r>
          </a:p>
          <a:p>
            <a:r>
              <a:rPr lang="cs-CZ" dirty="0"/>
              <a:t>Bezprostřední efekt: „kroužkovací revoluce“, z nevolitelných míst se dostalo 46 kandidátů</a:t>
            </a:r>
          </a:p>
          <a:p>
            <a:r>
              <a:rPr lang="cs-CZ" dirty="0"/>
              <a:t>Střednědobý efekt: „revoluce“ se již neopakovala, ale stále je podíl poslanců z nevolitelných míst nezanedbatelný (29 v roce 2013, 28 v roce 2017)</a:t>
            </a:r>
          </a:p>
        </p:txBody>
      </p:sp>
    </p:spTree>
    <p:extLst>
      <p:ext uri="{BB962C8B-B14F-4D97-AF65-F5344CB8AC3E}">
        <p14:creationId xmlns:p14="http://schemas.microsoft.com/office/powerpoint/2010/main" val="44542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Největší realizovaná reforma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2002 – „vynucená“ změna volebního systému do PS (Ústavní soud zrušil schválenou reformu z roku 2000)</a:t>
            </a:r>
          </a:p>
          <a:p>
            <a:r>
              <a:rPr lang="cs-CZ" dirty="0"/>
              <a:t>Doposud (v roce 1998): 8 volebních obvodů, </a:t>
            </a:r>
            <a:r>
              <a:rPr lang="cs-CZ" dirty="0" err="1"/>
              <a:t>Hagenbach-Bischoffova</a:t>
            </a:r>
            <a:r>
              <a:rPr lang="cs-CZ" dirty="0"/>
              <a:t> kvóta, 2 skrutinia (na úrovni krajů a celostátní), klausule 5, 7, 9 a 11 %</a:t>
            </a:r>
          </a:p>
          <a:p>
            <a:r>
              <a:rPr lang="cs-CZ" dirty="0"/>
              <a:t>Nově: 14 volebních obvodů, </a:t>
            </a:r>
            <a:r>
              <a:rPr lang="cs-CZ" dirty="0" err="1"/>
              <a:t>D´Hondtův</a:t>
            </a:r>
            <a:r>
              <a:rPr lang="cs-CZ" dirty="0"/>
              <a:t> dělitel (		1 skrutinium), klausule 5, 10, 15 a 20 %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8028432" y="36210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513204"/>
              </p:ext>
            </p:extLst>
          </p:nvPr>
        </p:nvGraphicFramePr>
        <p:xfrm>
          <a:off x="1114742" y="4431062"/>
          <a:ext cx="10104945" cy="2134332"/>
        </p:xfrm>
        <a:graphic>
          <a:graphicData uri="http://schemas.openxmlformats.org/drawingml/2006/table">
            <a:tbl>
              <a:tblPr firstRow="1" firstCol="1" bandRow="1"/>
              <a:tblGrid>
                <a:gridCol w="1052301">
                  <a:extLst>
                    <a:ext uri="{9D8B030D-6E8A-4147-A177-3AD203B41FA5}">
                      <a16:colId xmlns:a16="http://schemas.microsoft.com/office/drawing/2014/main" val="2586797958"/>
                    </a:ext>
                  </a:extLst>
                </a:gridCol>
                <a:gridCol w="2485362">
                  <a:extLst>
                    <a:ext uri="{9D8B030D-6E8A-4147-A177-3AD203B41FA5}">
                      <a16:colId xmlns:a16="http://schemas.microsoft.com/office/drawing/2014/main" val="1349875034"/>
                    </a:ext>
                  </a:extLst>
                </a:gridCol>
                <a:gridCol w="6567282">
                  <a:extLst>
                    <a:ext uri="{9D8B030D-6E8A-4147-A177-3AD203B41FA5}">
                      <a16:colId xmlns:a16="http://schemas.microsoft.com/office/drawing/2014/main" val="830277142"/>
                    </a:ext>
                  </a:extLst>
                </a:gridCol>
              </a:tblGrid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Volby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Změna mandátů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Strany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77967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+2 ODS, -1 KSČM a Koalice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860676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+4 ODS, +5 ČSSD, -1 KSČM, -2 KDU, -6 SZ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09110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 ČSSD, +3 ODS, -1 TOP09 a KSČM, -2 VV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940632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+3 ČSSD, +4 ANO, -1 KSČM, Úsvit a KDU, -2 TOP09 a ODS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264598"/>
                  </a:ext>
                </a:extLst>
              </a:tr>
              <a:tr h="3557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2017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+13 ANO, +1 ODS, -1 ČPS, SPD a KSČM, -2 KDU, -4 TOP09, -5 STAN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01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1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(Některé) nerealizované změny a nápady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Reforma z roku 2000 (na základě opoziční smlouvy ODS a ČSSD) – pokus o zásadní proměnu systému („nepoměrný“ poměrný systém): 35 volebních obvodů, český </a:t>
            </a:r>
            <a:r>
              <a:rPr lang="cs-CZ" dirty="0" err="1"/>
              <a:t>D´Hondt</a:t>
            </a:r>
            <a:r>
              <a:rPr lang="cs-CZ" dirty="0"/>
              <a:t>, klausule 5, 10, 15 a 20 %; systém by vedl k velkému zvýhodnění velkých stran (např. ANO v roce 2017 by získalo 125 mandátů, v roce 2013 by dvoubarevná vláda ČSSD a ANO měla 128 křesel místo 97, v roce 2010 by ODS a TOP09 nepotřebovaly do koalice VV)</a:t>
            </a:r>
          </a:p>
        </p:txBody>
      </p:sp>
    </p:spTree>
    <p:extLst>
      <p:ext uri="{BB962C8B-B14F-4D97-AF65-F5344CB8AC3E}">
        <p14:creationId xmlns:p14="http://schemas.microsoft.com/office/powerpoint/2010/main" val="803825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1579</Words>
  <Application>Microsoft Office PowerPoint</Application>
  <PresentationFormat>Širokoúhlá obrazovka</PresentationFormat>
  <Paragraphs>201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Volební inženýrství v ČR</vt:lpstr>
      <vt:lpstr>Velké plány, drobné změny, intervenující soud</vt:lpstr>
      <vt:lpstr>Zavedení klausule pro koalice</vt:lpstr>
      <vt:lpstr>Změna nákladů a zisků plynoucích z účasti ve volbách</vt:lpstr>
      <vt:lpstr>Vyplatí se kandidovat do Poslanecké sněmovny?</vt:lpstr>
      <vt:lpstr>Změna v počtu a váze preferenčních hlasů I.</vt:lpstr>
      <vt:lpstr>Změna v počtu a váze preferenčních hlasů II.</vt:lpstr>
      <vt:lpstr>Největší realizovaná reforma</vt:lpstr>
      <vt:lpstr>(Některé) nerealizované změny a nápady I.</vt:lpstr>
      <vt:lpstr>(Některé) nerealizované změny a nápady II.</vt:lpstr>
      <vt:lpstr>(Některé) nerealizované změny a nápady III.</vt:lpstr>
      <vt:lpstr>Nejnovější reforma</vt:lpstr>
      <vt:lpstr>Co přinesl nový systém?</vt:lpstr>
      <vt:lpstr>Nezapomnělo se na něco?</vt:lpstr>
      <vt:lpstr>Malá strana v roce 2021</vt:lpstr>
      <vt:lpstr>Krajská nerovnováha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inženýrství v ČR</dc:title>
  <dc:creator>Jakub Šedo</dc:creator>
  <cp:lastModifiedBy>Sofie Šedová</cp:lastModifiedBy>
  <cp:revision>29</cp:revision>
  <dcterms:created xsi:type="dcterms:W3CDTF">2018-03-07T09:48:51Z</dcterms:created>
  <dcterms:modified xsi:type="dcterms:W3CDTF">2022-03-11T22:03:23Z</dcterms:modified>
</cp:coreProperties>
</file>