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8" r:id="rId30"/>
    <p:sldId id="289" r:id="rId31"/>
    <p:sldId id="290" r:id="rId32"/>
    <p:sldId id="292" r:id="rId33"/>
    <p:sldId id="293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páč" initials="PS" lastIdx="1" clrIdx="0">
    <p:extLst>
      <p:ext uri="{19B8F6BF-5375-455C-9EA6-DF929625EA0E}">
        <p15:presenceInfo xmlns:p15="http://schemas.microsoft.com/office/powerpoint/2012/main" userId="Peter Spá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453241F5-161D-4B0A-9C2F-96BCF3EB379C}"/>
    <pc:docChg chg="delSld modSld">
      <pc:chgData name="Peter Spáč" userId="2e8d26cd-55d7-4d78-8227-1866407259d9" providerId="ADAL" clId="{453241F5-161D-4B0A-9C2F-96BCF3EB379C}" dt="2022-03-17T12:51:14.161" v="43" actId="2696"/>
      <pc:docMkLst>
        <pc:docMk/>
      </pc:docMkLst>
      <pc:sldChg chg="modSp">
        <pc:chgData name="Peter Spáč" userId="2e8d26cd-55d7-4d78-8227-1866407259d9" providerId="ADAL" clId="{453241F5-161D-4B0A-9C2F-96BCF3EB379C}" dt="2022-03-17T12:40:38.718" v="22" actId="1036"/>
        <pc:sldMkLst>
          <pc:docMk/>
          <pc:sldMk cId="4278934773" sldId="256"/>
        </pc:sldMkLst>
        <pc:spChg chg="mod">
          <ac:chgData name="Peter Spáč" userId="2e8d26cd-55d7-4d78-8227-1866407259d9" providerId="ADAL" clId="{453241F5-161D-4B0A-9C2F-96BCF3EB379C}" dt="2022-03-17T12:40:38.718" v="22" actId="1036"/>
          <ac:spMkLst>
            <pc:docMk/>
            <pc:sldMk cId="4278934773" sldId="256"/>
            <ac:spMk id="2" creationId="{7EEC543C-99B8-4E70-A105-D5417D716C03}"/>
          </ac:spMkLst>
        </pc:spChg>
        <pc:spChg chg="mod">
          <ac:chgData name="Peter Spáč" userId="2e8d26cd-55d7-4d78-8227-1866407259d9" providerId="ADAL" clId="{453241F5-161D-4B0A-9C2F-96BCF3EB379C}" dt="2022-03-17T12:40:11.834" v="1" actId="113"/>
          <ac:spMkLst>
            <pc:docMk/>
            <pc:sldMk cId="4278934773" sldId="256"/>
            <ac:spMk id="3" creationId="{7B1AE9C3-CB9A-4B72-9441-76C84DAB9A42}"/>
          </ac:spMkLst>
        </pc:spChg>
      </pc:sldChg>
      <pc:sldChg chg="modSp">
        <pc:chgData name="Peter Spáč" userId="2e8d26cd-55d7-4d78-8227-1866407259d9" providerId="ADAL" clId="{453241F5-161D-4B0A-9C2F-96BCF3EB379C}" dt="2022-03-17T12:42:05.201" v="23" actId="6549"/>
        <pc:sldMkLst>
          <pc:docMk/>
          <pc:sldMk cId="1925822017" sldId="259"/>
        </pc:sldMkLst>
        <pc:spChg chg="mod">
          <ac:chgData name="Peter Spáč" userId="2e8d26cd-55d7-4d78-8227-1866407259d9" providerId="ADAL" clId="{453241F5-161D-4B0A-9C2F-96BCF3EB379C}" dt="2022-03-17T12:42:05.201" v="23" actId="6549"/>
          <ac:spMkLst>
            <pc:docMk/>
            <pc:sldMk cId="1925822017" sldId="259"/>
            <ac:spMk id="3" creationId="{220B3EE7-E6B4-4BE7-9D47-BCA58BEA6D3F}"/>
          </ac:spMkLst>
        </pc:spChg>
      </pc:sldChg>
      <pc:sldChg chg="modSp">
        <pc:chgData name="Peter Spáč" userId="2e8d26cd-55d7-4d78-8227-1866407259d9" providerId="ADAL" clId="{453241F5-161D-4B0A-9C2F-96BCF3EB379C}" dt="2022-03-17T12:42:52.754" v="42" actId="20577"/>
        <pc:sldMkLst>
          <pc:docMk/>
          <pc:sldMk cId="3770346264" sldId="260"/>
        </pc:sldMkLst>
        <pc:graphicFrameChg chg="modGraphic">
          <ac:chgData name="Peter Spáč" userId="2e8d26cd-55d7-4d78-8227-1866407259d9" providerId="ADAL" clId="{453241F5-161D-4B0A-9C2F-96BCF3EB379C}" dt="2022-03-17T12:42:52.754" v="42" actId="20577"/>
          <ac:graphicFrameMkLst>
            <pc:docMk/>
            <pc:sldMk cId="3770346264" sldId="260"/>
            <ac:graphicFrameMk id="4" creationId="{B019D3E9-CB6D-4D56-A3B9-1EA473524134}"/>
          </ac:graphicFrameMkLst>
        </pc:graphicFrameChg>
      </pc:sldChg>
      <pc:sldChg chg="del">
        <pc:chgData name="Peter Spáč" userId="2e8d26cd-55d7-4d78-8227-1866407259d9" providerId="ADAL" clId="{453241F5-161D-4B0A-9C2F-96BCF3EB379C}" dt="2022-03-17T12:51:14.161" v="43" actId="2696"/>
        <pc:sldMkLst>
          <pc:docMk/>
          <pc:sldMk cId="3137944531" sldId="287"/>
        </pc:sldMkLst>
      </pc:sldChg>
    </pc:docChg>
  </pc:docChgLst>
  <pc:docChgLst>
    <pc:chgData name="Peter" userId="2e8d26cd-55d7-4d78-8227-1866407259d9" providerId="ADAL" clId="{F6F9708A-BC20-4CD4-9FC2-2B83AEDC1E45}"/>
    <pc:docChg chg="delSld">
      <pc:chgData name="Peter" userId="2e8d26cd-55d7-4d78-8227-1866407259d9" providerId="ADAL" clId="{F6F9708A-BC20-4CD4-9FC2-2B83AEDC1E45}" dt="2022-05-03T16:19:24.365" v="2" actId="47"/>
      <pc:docMkLst>
        <pc:docMk/>
      </pc:docMkLst>
      <pc:sldChg chg="del">
        <pc:chgData name="Peter" userId="2e8d26cd-55d7-4d78-8227-1866407259d9" providerId="ADAL" clId="{F6F9708A-BC20-4CD4-9FC2-2B83AEDC1E45}" dt="2022-05-03T16:18:59.808" v="0" actId="47"/>
        <pc:sldMkLst>
          <pc:docMk/>
          <pc:sldMk cId="1470588367" sldId="267"/>
        </pc:sldMkLst>
      </pc:sldChg>
      <pc:sldChg chg="del">
        <pc:chgData name="Peter" userId="2e8d26cd-55d7-4d78-8227-1866407259d9" providerId="ADAL" clId="{F6F9708A-BC20-4CD4-9FC2-2B83AEDC1E45}" dt="2022-05-03T16:19:15.441" v="1" actId="47"/>
        <pc:sldMkLst>
          <pc:docMk/>
          <pc:sldMk cId="3678070431" sldId="284"/>
        </pc:sldMkLst>
      </pc:sldChg>
      <pc:sldChg chg="del">
        <pc:chgData name="Peter" userId="2e8d26cd-55d7-4d78-8227-1866407259d9" providerId="ADAL" clId="{F6F9708A-BC20-4CD4-9FC2-2B83AEDC1E45}" dt="2022-05-03T16:19:24.365" v="2" actId="47"/>
        <pc:sldMkLst>
          <pc:docMk/>
          <pc:sldMk cId="4255225502" sldId="291"/>
        </pc:sldMkLst>
      </pc:sldChg>
    </pc:docChg>
  </pc:docChgLst>
  <pc:docChgLst>
    <pc:chgData name="Peter" userId="2e8d26cd-55d7-4d78-8227-1866407259d9" providerId="ADAL" clId="{E0290121-6D77-4A07-8C7B-C0BFE22F2BBF}"/>
    <pc:docChg chg="addSld delSld modSld">
      <pc:chgData name="Peter" userId="2e8d26cd-55d7-4d78-8227-1866407259d9" providerId="ADAL" clId="{E0290121-6D77-4A07-8C7B-C0BFE22F2BBF}" dt="2022-03-16T15:41:25.196" v="156" actId="1076"/>
      <pc:docMkLst>
        <pc:docMk/>
      </pc:docMkLst>
      <pc:sldChg chg="modSp mod modAnim">
        <pc:chgData name="Peter" userId="2e8d26cd-55d7-4d78-8227-1866407259d9" providerId="ADAL" clId="{E0290121-6D77-4A07-8C7B-C0BFE22F2BBF}" dt="2022-03-16T15:33:37.743" v="3"/>
        <pc:sldMkLst>
          <pc:docMk/>
          <pc:sldMk cId="1807398256" sldId="270"/>
        </pc:sldMkLst>
        <pc:spChg chg="mod">
          <ac:chgData name="Peter" userId="2e8d26cd-55d7-4d78-8227-1866407259d9" providerId="ADAL" clId="{E0290121-6D77-4A07-8C7B-C0BFE22F2BBF}" dt="2022-03-16T15:33:33.013" v="2" actId="5793"/>
          <ac:spMkLst>
            <pc:docMk/>
            <pc:sldMk cId="1807398256" sldId="270"/>
            <ac:spMk id="3" creationId="{90BB2BDA-2AE9-4BE5-AD46-1F62C85D1E87}"/>
          </ac:spMkLst>
        </pc:spChg>
      </pc:sldChg>
      <pc:sldChg chg="del">
        <pc:chgData name="Peter" userId="2e8d26cd-55d7-4d78-8227-1866407259d9" providerId="ADAL" clId="{E0290121-6D77-4A07-8C7B-C0BFE22F2BBF}" dt="2022-03-16T15:33:43.140" v="4" actId="47"/>
        <pc:sldMkLst>
          <pc:docMk/>
          <pc:sldMk cId="733915191" sldId="271"/>
        </pc:sldMkLst>
      </pc:sldChg>
      <pc:sldChg chg="addSp delSp modSp new mod">
        <pc:chgData name="Peter" userId="2e8d26cd-55d7-4d78-8227-1866407259d9" providerId="ADAL" clId="{E0290121-6D77-4A07-8C7B-C0BFE22F2BBF}" dt="2022-03-16T15:41:25.196" v="156" actId="1076"/>
        <pc:sldMkLst>
          <pc:docMk/>
          <pc:sldMk cId="3703417962" sldId="293"/>
        </pc:sldMkLst>
        <pc:spChg chg="mod">
          <ac:chgData name="Peter" userId="2e8d26cd-55d7-4d78-8227-1866407259d9" providerId="ADAL" clId="{E0290121-6D77-4A07-8C7B-C0BFE22F2BBF}" dt="2022-03-16T15:34:54.580" v="54" actId="20577"/>
          <ac:spMkLst>
            <pc:docMk/>
            <pc:sldMk cId="3703417962" sldId="293"/>
            <ac:spMk id="2" creationId="{7558A3AD-B308-4555-B5D0-6534EE1DAE01}"/>
          </ac:spMkLst>
        </pc:spChg>
        <pc:spChg chg="mod">
          <ac:chgData name="Peter" userId="2e8d26cd-55d7-4d78-8227-1866407259d9" providerId="ADAL" clId="{E0290121-6D77-4A07-8C7B-C0BFE22F2BBF}" dt="2022-03-16T15:35:36.188" v="149" actId="20577"/>
          <ac:spMkLst>
            <pc:docMk/>
            <pc:sldMk cId="3703417962" sldId="293"/>
            <ac:spMk id="3" creationId="{FB63F8A7-9721-4D3B-88DE-9B716AB3863B}"/>
          </ac:spMkLst>
        </pc:spChg>
        <pc:picChg chg="add del">
          <ac:chgData name="Peter" userId="2e8d26cd-55d7-4d78-8227-1866407259d9" providerId="ADAL" clId="{E0290121-6D77-4A07-8C7B-C0BFE22F2BBF}" dt="2022-03-16T15:40:09.342" v="151" actId="478"/>
          <ac:picMkLst>
            <pc:docMk/>
            <pc:sldMk cId="3703417962" sldId="293"/>
            <ac:picMk id="1026" creationId="{F2F46BE7-8A2E-4B2B-A144-BBF35BA7D07D}"/>
          </ac:picMkLst>
        </pc:picChg>
        <pc:picChg chg="add mod">
          <ac:chgData name="Peter" userId="2e8d26cd-55d7-4d78-8227-1866407259d9" providerId="ADAL" clId="{E0290121-6D77-4A07-8C7B-C0BFE22F2BBF}" dt="2022-03-16T15:41:25.196" v="156" actId="1076"/>
          <ac:picMkLst>
            <pc:docMk/>
            <pc:sldMk cId="3703417962" sldId="293"/>
            <ac:picMk id="1028" creationId="{F9335DF3-6EE6-453C-B0F6-E7DFD160BA4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Volebn&#233;%20in&#382;inierstvo/Slovensk&#225;%20republika/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2;kola\Politol&#243;gia\Knihy\Preferen&#269;n&#233;%20hlasovanie\Kapitoly\Anal&#253;za%20SR\&#218;zemn&#233;%20rozlo&#382;enie\Spo&#269;&#237;tan&#233;\Kraje\Kraje%20bez%20neplatn&#253;ch%20kandid&#225;tov\Tabu&#318;ky%20do%20textu%20kra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Hodnota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List1!$B$2:$H$2</c:f>
              <c:numCache>
                <c:formatCode>General</c:formatCode>
                <c:ptCount val="7"/>
                <c:pt idx="0">
                  <c:v>1.06</c:v>
                </c:pt>
                <c:pt idx="1">
                  <c:v>1.23</c:v>
                </c:pt>
                <c:pt idx="2">
                  <c:v>1.1399999999999999</c:v>
                </c:pt>
                <c:pt idx="3">
                  <c:v>1.19</c:v>
                </c:pt>
                <c:pt idx="4">
                  <c:v>1.25</c:v>
                </c:pt>
                <c:pt idx="5">
                  <c:v>1.1599999999999999</c:v>
                </c:pt>
                <c:pt idx="6">
                  <c:v>1.41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12-4158-B758-B8DACFBFC3D8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Hodnota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List1!$B$3:$H$3</c:f>
              <c:numCache>
                <c:formatCode>General</c:formatCode>
                <c:ptCount val="7"/>
                <c:pt idx="0">
                  <c:v>1.06</c:v>
                </c:pt>
                <c:pt idx="1">
                  <c:v>1.24</c:v>
                </c:pt>
                <c:pt idx="2">
                  <c:v>1.1299999999999999</c:v>
                </c:pt>
                <c:pt idx="3">
                  <c:v>1.22</c:v>
                </c:pt>
                <c:pt idx="4">
                  <c:v>1.21</c:v>
                </c:pt>
                <c:pt idx="5">
                  <c:v>1.1599999999999999</c:v>
                </c:pt>
                <c:pt idx="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12-4158-B758-B8DACFBFC3D8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Hodnota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C12-4158-B758-B8DACFBFC3D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C12-4158-B758-B8DACFBFC3D8}"/>
              </c:ext>
            </c:extLst>
          </c:dPt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List1!$B$4:$H$4</c:f>
              <c:numCache>
                <c:formatCode>General</c:formatCode>
                <c:ptCount val="7"/>
                <c:pt idx="0">
                  <c:v>1.05</c:v>
                </c:pt>
                <c:pt idx="1">
                  <c:v>1.24</c:v>
                </c:pt>
                <c:pt idx="2">
                  <c:v>1.1399999999999999</c:v>
                </c:pt>
                <c:pt idx="3">
                  <c:v>1.21</c:v>
                </c:pt>
                <c:pt idx="4">
                  <c:v>1.25</c:v>
                </c:pt>
                <c:pt idx="5">
                  <c:v>1.1499999999999999</c:v>
                </c:pt>
                <c:pt idx="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C12-4158-B758-B8DACFBFC3D8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Hodnota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List1!$B$5:$H$5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1.19</c:v>
                </c:pt>
                <c:pt idx="2">
                  <c:v>1.1399999999999999</c:v>
                </c:pt>
                <c:pt idx="3">
                  <c:v>1.18</c:v>
                </c:pt>
                <c:pt idx="4">
                  <c:v>1.26</c:v>
                </c:pt>
                <c:pt idx="5">
                  <c:v>1.1599999999999999</c:v>
                </c:pt>
                <c:pt idx="6">
                  <c:v>1.42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C12-4158-B758-B8DACFBFC3D8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Hodnota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List1!$B$6:$H$6</c:f>
              <c:numCache>
                <c:formatCode>General</c:formatCode>
                <c:ptCount val="7"/>
                <c:pt idx="0">
                  <c:v>1.03</c:v>
                </c:pt>
                <c:pt idx="1">
                  <c:v>1.21</c:v>
                </c:pt>
                <c:pt idx="2">
                  <c:v>1.1399999999999999</c:v>
                </c:pt>
                <c:pt idx="3">
                  <c:v>1.1499999999999999</c:v>
                </c:pt>
                <c:pt idx="4">
                  <c:v>1.2</c:v>
                </c:pt>
                <c:pt idx="5">
                  <c:v>1.1599999999999999</c:v>
                </c:pt>
                <c:pt idx="6">
                  <c:v>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C12-4158-B758-B8DACFBFC3D8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Hodnota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List1!$B$7:$H$7</c:f>
              <c:numCache>
                <c:formatCode>General</c:formatCode>
                <c:ptCount val="7"/>
                <c:pt idx="0">
                  <c:v>1.08</c:v>
                </c:pt>
                <c:pt idx="1">
                  <c:v>1.25</c:v>
                </c:pt>
                <c:pt idx="2">
                  <c:v>1.1200000000000001</c:v>
                </c:pt>
                <c:pt idx="3">
                  <c:v>1.19</c:v>
                </c:pt>
                <c:pt idx="4">
                  <c:v>1.25</c:v>
                </c:pt>
                <c:pt idx="5">
                  <c:v>1.1100000000000001</c:v>
                </c:pt>
                <c:pt idx="6">
                  <c:v>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C12-4158-B758-B8DACFBFC3D8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Hodnota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List1!$B$8:$H$8</c:f>
              <c:numCache>
                <c:formatCode>General</c:formatCode>
                <c:ptCount val="7"/>
                <c:pt idx="1">
                  <c:v>1.1599999999999999</c:v>
                </c:pt>
                <c:pt idx="5">
                  <c:v>1.1299999999999999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C12-4158-B758-B8DACFBFC3D8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Hodnota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List1!$B$9:$H$9</c:f>
              <c:numCache>
                <c:formatCode>General</c:formatCode>
                <c:ptCount val="7"/>
                <c:pt idx="5">
                  <c:v>1.19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C12-4158-B758-B8DACFBFC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3210208"/>
        <c:axId val="1873210624"/>
      </c:scatterChart>
      <c:valAx>
        <c:axId val="1873210208"/>
        <c:scaling>
          <c:orientation val="minMax"/>
          <c:max val="2020"/>
          <c:min val="199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3210624"/>
        <c:crosses val="autoZero"/>
        <c:crossBetween val="midCat"/>
        <c:majorUnit val="2"/>
      </c:valAx>
      <c:valAx>
        <c:axId val="187321062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321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'Graf final'!$C$3:$C$152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'Graf final'!$D$3:$D$152</c:f>
              <c:numCache>
                <c:formatCode>0.00%</c:formatCode>
                <c:ptCount val="150"/>
                <c:pt idx="0">
                  <c:v>0.16990000000000002</c:v>
                </c:pt>
                <c:pt idx="1">
                  <c:v>0.21330000000000002</c:v>
                </c:pt>
                <c:pt idx="2">
                  <c:v>0.1905</c:v>
                </c:pt>
                <c:pt idx="3">
                  <c:v>0.23100000000000001</c:v>
                </c:pt>
                <c:pt idx="4">
                  <c:v>0.30650000000000011</c:v>
                </c:pt>
                <c:pt idx="5">
                  <c:v>0.39870000000000005</c:v>
                </c:pt>
                <c:pt idx="6">
                  <c:v>0.31850000000000006</c:v>
                </c:pt>
                <c:pt idx="7">
                  <c:v>0.3277000000000001</c:v>
                </c:pt>
                <c:pt idx="8">
                  <c:v>0.4602</c:v>
                </c:pt>
                <c:pt idx="9">
                  <c:v>0.39400000000000007</c:v>
                </c:pt>
                <c:pt idx="10">
                  <c:v>0.45329999999999998</c:v>
                </c:pt>
                <c:pt idx="11">
                  <c:v>0.44340000000000002</c:v>
                </c:pt>
                <c:pt idx="12">
                  <c:v>0.45950000000000002</c:v>
                </c:pt>
                <c:pt idx="13">
                  <c:v>0.50609999999999999</c:v>
                </c:pt>
                <c:pt idx="14">
                  <c:v>0.48530000000000006</c:v>
                </c:pt>
                <c:pt idx="15">
                  <c:v>0.56490000000000007</c:v>
                </c:pt>
                <c:pt idx="16">
                  <c:v>0.48530000000000006</c:v>
                </c:pt>
                <c:pt idx="17">
                  <c:v>0.48310000000000003</c:v>
                </c:pt>
                <c:pt idx="18">
                  <c:v>0.51680000000000004</c:v>
                </c:pt>
                <c:pt idx="19">
                  <c:v>0.52890000000000004</c:v>
                </c:pt>
                <c:pt idx="20">
                  <c:v>0.49440000000000006</c:v>
                </c:pt>
                <c:pt idx="21">
                  <c:v>0.5665</c:v>
                </c:pt>
                <c:pt idx="22">
                  <c:v>0.53100000000000003</c:v>
                </c:pt>
                <c:pt idx="23">
                  <c:v>0.57540000000000002</c:v>
                </c:pt>
                <c:pt idx="24">
                  <c:v>0.60470000000000013</c:v>
                </c:pt>
                <c:pt idx="25">
                  <c:v>0.59499999999999997</c:v>
                </c:pt>
                <c:pt idx="26">
                  <c:v>0.52110000000000001</c:v>
                </c:pt>
                <c:pt idx="27">
                  <c:v>0.59049999999999991</c:v>
                </c:pt>
                <c:pt idx="28">
                  <c:v>0.60050000000000003</c:v>
                </c:pt>
                <c:pt idx="29">
                  <c:v>0.503</c:v>
                </c:pt>
                <c:pt idx="30">
                  <c:v>0.58009999999999984</c:v>
                </c:pt>
                <c:pt idx="31">
                  <c:v>0.4764000000000001</c:v>
                </c:pt>
                <c:pt idx="32">
                  <c:v>0.55640000000000001</c:v>
                </c:pt>
                <c:pt idx="33">
                  <c:v>0.56370000000000009</c:v>
                </c:pt>
                <c:pt idx="34">
                  <c:v>0.57490000000000008</c:v>
                </c:pt>
                <c:pt idx="35">
                  <c:v>0.58009999999999984</c:v>
                </c:pt>
                <c:pt idx="36">
                  <c:v>0.51919999999999999</c:v>
                </c:pt>
                <c:pt idx="37">
                  <c:v>0.57090000000000007</c:v>
                </c:pt>
                <c:pt idx="38">
                  <c:v>0.61750000000000005</c:v>
                </c:pt>
                <c:pt idx="39">
                  <c:v>0.56730000000000003</c:v>
                </c:pt>
                <c:pt idx="40">
                  <c:v>0.5373</c:v>
                </c:pt>
                <c:pt idx="41">
                  <c:v>0.59899999999999998</c:v>
                </c:pt>
                <c:pt idx="42" formatCode="0%">
                  <c:v>0.55000000000000004</c:v>
                </c:pt>
                <c:pt idx="43">
                  <c:v>0.56210000000000004</c:v>
                </c:pt>
                <c:pt idx="44">
                  <c:v>0.58919999999999983</c:v>
                </c:pt>
                <c:pt idx="45">
                  <c:v>0.57310000000000005</c:v>
                </c:pt>
                <c:pt idx="46">
                  <c:v>0.59819999999999984</c:v>
                </c:pt>
                <c:pt idx="47">
                  <c:v>0.62480000000000013</c:v>
                </c:pt>
                <c:pt idx="48">
                  <c:v>0.56510000000000005</c:v>
                </c:pt>
                <c:pt idx="49">
                  <c:v>0.49020000000000002</c:v>
                </c:pt>
                <c:pt idx="50">
                  <c:v>0.58629999999999993</c:v>
                </c:pt>
                <c:pt idx="51">
                  <c:v>0.60160000000000013</c:v>
                </c:pt>
                <c:pt idx="52">
                  <c:v>0.54070000000000007</c:v>
                </c:pt>
                <c:pt idx="53">
                  <c:v>0.59029999999999994</c:v>
                </c:pt>
                <c:pt idx="54">
                  <c:v>0.57609999999999995</c:v>
                </c:pt>
                <c:pt idx="55">
                  <c:v>0.5595</c:v>
                </c:pt>
                <c:pt idx="56">
                  <c:v>0.60100000000000009</c:v>
                </c:pt>
                <c:pt idx="57">
                  <c:v>0.65750000000000008</c:v>
                </c:pt>
                <c:pt idx="58">
                  <c:v>0.56399999999999995</c:v>
                </c:pt>
                <c:pt idx="59">
                  <c:v>0.56220000000000003</c:v>
                </c:pt>
                <c:pt idx="60">
                  <c:v>0.58149999999999991</c:v>
                </c:pt>
                <c:pt idx="61">
                  <c:v>0.63449999999999995</c:v>
                </c:pt>
                <c:pt idx="62">
                  <c:v>0.54770000000000008</c:v>
                </c:pt>
                <c:pt idx="63">
                  <c:v>0.54370000000000007</c:v>
                </c:pt>
                <c:pt idx="64">
                  <c:v>0.58160000000000001</c:v>
                </c:pt>
                <c:pt idx="65">
                  <c:v>0.57509999999999994</c:v>
                </c:pt>
                <c:pt idx="66">
                  <c:v>0.6271000000000001</c:v>
                </c:pt>
                <c:pt idx="67">
                  <c:v>0.53169999999999995</c:v>
                </c:pt>
                <c:pt idx="68">
                  <c:v>0.57230000000000003</c:v>
                </c:pt>
                <c:pt idx="69">
                  <c:v>0.62060000000000015</c:v>
                </c:pt>
                <c:pt idx="70">
                  <c:v>0.62250000000000005</c:v>
                </c:pt>
                <c:pt idx="71">
                  <c:v>0.62390000000000012</c:v>
                </c:pt>
                <c:pt idx="72">
                  <c:v>0.66680000000000006</c:v>
                </c:pt>
                <c:pt idx="73">
                  <c:v>0.68240000000000001</c:v>
                </c:pt>
                <c:pt idx="74">
                  <c:v>0.66600000000000015</c:v>
                </c:pt>
                <c:pt idx="75">
                  <c:v>0.73190000000000011</c:v>
                </c:pt>
                <c:pt idx="76">
                  <c:v>0.62680000000000013</c:v>
                </c:pt>
                <c:pt idx="77">
                  <c:v>0.59699999999999998</c:v>
                </c:pt>
                <c:pt idx="78">
                  <c:v>0.66450000000000009</c:v>
                </c:pt>
                <c:pt idx="79">
                  <c:v>0.59749999999999992</c:v>
                </c:pt>
                <c:pt idx="80">
                  <c:v>0.70670000000000011</c:v>
                </c:pt>
                <c:pt idx="81">
                  <c:v>0.70580000000000009</c:v>
                </c:pt>
                <c:pt idx="82">
                  <c:v>0.67090000000000016</c:v>
                </c:pt>
                <c:pt idx="83">
                  <c:v>0.66580000000000006</c:v>
                </c:pt>
                <c:pt idx="84">
                  <c:v>0.65600000000000014</c:v>
                </c:pt>
                <c:pt idx="85">
                  <c:v>0.69259999999999999</c:v>
                </c:pt>
                <c:pt idx="86">
                  <c:v>0.76250000000000007</c:v>
                </c:pt>
                <c:pt idx="87">
                  <c:v>0.67410000000000014</c:v>
                </c:pt>
                <c:pt idx="88">
                  <c:v>0.6009000000000001</c:v>
                </c:pt>
                <c:pt idx="89">
                  <c:v>0.72680000000000011</c:v>
                </c:pt>
                <c:pt idx="90">
                  <c:v>0.64859999999999995</c:v>
                </c:pt>
                <c:pt idx="91">
                  <c:v>0.70040000000000002</c:v>
                </c:pt>
                <c:pt idx="92">
                  <c:v>0.65790000000000015</c:v>
                </c:pt>
                <c:pt idx="93">
                  <c:v>0.66940000000000011</c:v>
                </c:pt>
                <c:pt idx="94">
                  <c:v>0.65120000000000011</c:v>
                </c:pt>
                <c:pt idx="95">
                  <c:v>0.71030000000000004</c:v>
                </c:pt>
                <c:pt idx="96">
                  <c:v>0.71500000000000008</c:v>
                </c:pt>
                <c:pt idx="97">
                  <c:v>0.66850000000000009</c:v>
                </c:pt>
                <c:pt idx="98">
                  <c:v>0.7098000000000001</c:v>
                </c:pt>
                <c:pt idx="99">
                  <c:v>0.6624000000000001</c:v>
                </c:pt>
                <c:pt idx="100">
                  <c:v>0.70240000000000002</c:v>
                </c:pt>
                <c:pt idx="101">
                  <c:v>0.69940000000000002</c:v>
                </c:pt>
                <c:pt idx="102">
                  <c:v>0.73590000000000011</c:v>
                </c:pt>
                <c:pt idx="103">
                  <c:v>0.69220000000000004</c:v>
                </c:pt>
                <c:pt idx="104">
                  <c:v>0.69730000000000003</c:v>
                </c:pt>
                <c:pt idx="105">
                  <c:v>0.65790000000000015</c:v>
                </c:pt>
                <c:pt idx="106">
                  <c:v>0.73790000000000011</c:v>
                </c:pt>
                <c:pt idx="107">
                  <c:v>0.67400000000000015</c:v>
                </c:pt>
                <c:pt idx="108">
                  <c:v>0.66580000000000006</c:v>
                </c:pt>
                <c:pt idx="109">
                  <c:v>0.72840000000000005</c:v>
                </c:pt>
                <c:pt idx="110">
                  <c:v>0.70520000000000005</c:v>
                </c:pt>
                <c:pt idx="111">
                  <c:v>0.6785000000000001</c:v>
                </c:pt>
                <c:pt idx="112">
                  <c:v>0.65990000000000015</c:v>
                </c:pt>
                <c:pt idx="113">
                  <c:v>0.72560000000000013</c:v>
                </c:pt>
                <c:pt idx="114">
                  <c:v>0.74630000000000007</c:v>
                </c:pt>
                <c:pt idx="115">
                  <c:v>0.70550000000000002</c:v>
                </c:pt>
                <c:pt idx="116">
                  <c:v>0.67980000000000018</c:v>
                </c:pt>
                <c:pt idx="117">
                  <c:v>0.68680000000000008</c:v>
                </c:pt>
                <c:pt idx="118">
                  <c:v>0.68059999999999998</c:v>
                </c:pt>
                <c:pt idx="119">
                  <c:v>0.69530000000000003</c:v>
                </c:pt>
                <c:pt idx="120">
                  <c:v>0.66840000000000011</c:v>
                </c:pt>
                <c:pt idx="121">
                  <c:v>0.69680000000000009</c:v>
                </c:pt>
                <c:pt idx="122">
                  <c:v>0.62070000000000014</c:v>
                </c:pt>
                <c:pt idx="123">
                  <c:v>0.71150000000000002</c:v>
                </c:pt>
                <c:pt idx="124">
                  <c:v>0.71500000000000008</c:v>
                </c:pt>
                <c:pt idx="125">
                  <c:v>0.57520000000000004</c:v>
                </c:pt>
                <c:pt idx="126">
                  <c:v>0.72820000000000007</c:v>
                </c:pt>
                <c:pt idx="127">
                  <c:v>0.73060000000000014</c:v>
                </c:pt>
                <c:pt idx="128">
                  <c:v>0.68159999999999998</c:v>
                </c:pt>
                <c:pt idx="129">
                  <c:v>0.6755000000000001</c:v>
                </c:pt>
                <c:pt idx="130">
                  <c:v>0.69699999999999995</c:v>
                </c:pt>
                <c:pt idx="131">
                  <c:v>0.64870000000000017</c:v>
                </c:pt>
                <c:pt idx="132">
                  <c:v>0.66270000000000018</c:v>
                </c:pt>
                <c:pt idx="133">
                  <c:v>0.67330000000000012</c:v>
                </c:pt>
                <c:pt idx="134">
                  <c:v>0.67790000000000006</c:v>
                </c:pt>
                <c:pt idx="135">
                  <c:v>0.67070000000000018</c:v>
                </c:pt>
                <c:pt idx="136">
                  <c:v>0.64580000000000015</c:v>
                </c:pt>
                <c:pt idx="137">
                  <c:v>0.64470000000000016</c:v>
                </c:pt>
                <c:pt idx="138">
                  <c:v>0.63850000000000007</c:v>
                </c:pt>
                <c:pt idx="139">
                  <c:v>0.63430000000000009</c:v>
                </c:pt>
                <c:pt idx="140">
                  <c:v>0.56830000000000003</c:v>
                </c:pt>
                <c:pt idx="141">
                  <c:v>0.62660000000000016</c:v>
                </c:pt>
                <c:pt idx="142">
                  <c:v>0.58629999999999993</c:v>
                </c:pt>
                <c:pt idx="143">
                  <c:v>0.6342000000000001</c:v>
                </c:pt>
                <c:pt idx="144">
                  <c:v>0.58589999999999998</c:v>
                </c:pt>
                <c:pt idx="145">
                  <c:v>0.66090000000000015</c:v>
                </c:pt>
                <c:pt idx="146">
                  <c:v>0.46920000000000001</c:v>
                </c:pt>
                <c:pt idx="147">
                  <c:v>0.46990000000000004</c:v>
                </c:pt>
                <c:pt idx="148">
                  <c:v>0.4356000000000001</c:v>
                </c:pt>
                <c:pt idx="149">
                  <c:v>0.35060000000000002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B4-4EF6-8283-F5715CFB93E5}"/>
            </c:ext>
          </c:extLst>
        </c:ser>
        <c:ser>
          <c:idx val="1"/>
          <c:order val="1"/>
          <c:tx>
            <c:strRef>
              <c:f>'Graf final'!$I$117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B4-4EF6-8283-F5715CFB93E5}"/>
                </c:ext>
              </c:extLst>
            </c:dLbl>
            <c:dLbl>
              <c:idx val="1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B4-4EF6-8283-F5715CFB93E5}"/>
                </c:ext>
              </c:extLst>
            </c:dLbl>
            <c:dLbl>
              <c:idx val="2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B4-4EF6-8283-F5715CFB93E5}"/>
                </c:ext>
              </c:extLst>
            </c:dLbl>
            <c:dLbl>
              <c:idx val="3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B4-4EF6-8283-F5715CFB93E5}"/>
                </c:ext>
              </c:extLst>
            </c:dLbl>
            <c:dLbl>
              <c:idx val="4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B4-4EF6-8283-F5715CFB93E5}"/>
                </c:ext>
              </c:extLst>
            </c:dLbl>
            <c:dLbl>
              <c:idx val="5"/>
              <c:layout>
                <c:manualLayout>
                  <c:x val="-2.203065134099617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1B4-4EF6-8283-F5715CFB93E5}"/>
                </c:ext>
              </c:extLst>
            </c:dLbl>
            <c:dLbl>
              <c:idx val="6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B4-4EF6-8283-F5715CFB93E5}"/>
                </c:ext>
              </c:extLst>
            </c:dLbl>
            <c:dLbl>
              <c:idx val="7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1B4-4EF6-8283-F5715CFB93E5}"/>
                </c:ext>
              </c:extLst>
            </c:dLbl>
            <c:dLbl>
              <c:idx val="8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1B4-4EF6-8283-F5715CFB93E5}"/>
                </c:ext>
              </c:extLst>
            </c:dLbl>
            <c:dLbl>
              <c:idx val="9"/>
              <c:layout>
                <c:manualLayout>
                  <c:x val="-3.0651340996168588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1B4-4EF6-8283-F5715CFB93E5}"/>
                </c:ext>
              </c:extLst>
            </c:dLbl>
            <c:dLbl>
              <c:idx val="10"/>
              <c:layout>
                <c:manualLayout>
                  <c:x val="-3.0153256704980844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B4-4EF6-8283-F5715CFB93E5}"/>
                </c:ext>
              </c:extLst>
            </c:dLbl>
            <c:dLbl>
              <c:idx val="11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1B4-4EF6-8283-F5715CFB93E5}"/>
                </c:ext>
              </c:extLst>
            </c:dLbl>
            <c:dLbl>
              <c:idx val="12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B4-4EF6-8283-F5715CFB93E5}"/>
                </c:ext>
              </c:extLst>
            </c:dLbl>
            <c:dLbl>
              <c:idx val="13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1B4-4EF6-8283-F5715CFB93E5}"/>
                </c:ext>
              </c:extLst>
            </c:dLbl>
            <c:dLbl>
              <c:idx val="14"/>
              <c:layout>
                <c:manualLayout>
                  <c:x val="-1.5100037750094377E-2"/>
                  <c:y val="4.48169919294741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1B4-4EF6-8283-F5715CFB9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'Graf final'!$H$118:$H$132</c:f>
              <c:numCache>
                <c:formatCode>General</c:formatCode>
                <c:ptCount val="1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</c:numCache>
            </c:numRef>
          </c:xVal>
          <c:yVal>
            <c:numRef>
              <c:f>'Graf final'!$I$118:$I$132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1B4-4EF6-8283-F5715CFB9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78240"/>
        <c:axId val="83179776"/>
      </c:scatterChart>
      <c:valAx>
        <c:axId val="83178240"/>
        <c:scaling>
          <c:orientation val="minMax"/>
          <c:max val="150"/>
          <c:min val="1"/>
        </c:scaling>
        <c:delete val="0"/>
        <c:axPos val="b"/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3179776"/>
        <c:crosses val="autoZero"/>
        <c:crossBetween val="midCat"/>
        <c:majorUnit val="160"/>
        <c:minorUnit val="10"/>
      </c:valAx>
      <c:valAx>
        <c:axId val="83179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3178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0.06978</cdr:x>
      <cdr:y>0.70929</cdr:y>
    </cdr:from>
    <cdr:to>
      <cdr:x>0.14897</cdr:x>
      <cdr:y>0.78275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029205EE-A68B-4813-851A-A3331A1C29CA}"/>
            </a:ext>
          </a:extLst>
        </cdr:cNvPr>
        <cdr:cNvSpPr txBox="1"/>
      </cdr:nvSpPr>
      <cdr:spPr>
        <a:xfrm xmlns:a="http://schemas.openxmlformats.org/drawingml/2006/main">
          <a:off x="680621" y="4114384"/>
          <a:ext cx="772358" cy="426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0.38658</cdr:x>
      <cdr:y>0.70817</cdr:y>
    </cdr:from>
    <cdr:to>
      <cdr:x>0.44742</cdr:x>
      <cdr:y>0.77184</cdr:y>
    </cdr:to>
    <cdr:sp macro="" textlink="">
      <cdr:nvSpPr>
        <cdr:cNvPr id="3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3770543" y="4107895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12,0</a:t>
          </a:r>
          <a:endParaRPr lang="sk-SK" dirty="0"/>
        </a:p>
      </cdr:txBody>
    </cdr:sp>
  </cdr:relSizeAnchor>
  <cdr:relSizeAnchor xmlns:cdr="http://schemas.openxmlformats.org/drawingml/2006/chartDrawing">
    <cdr:from>
      <cdr:x>0.51037</cdr:x>
      <cdr:y>0.64083</cdr:y>
    </cdr:from>
    <cdr:to>
      <cdr:x>0.57121</cdr:x>
      <cdr:y>0.7045</cdr:y>
    </cdr:to>
    <cdr:sp macro="" textlink="">
      <cdr:nvSpPr>
        <cdr:cNvPr id="4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4977906" y="3717278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15,9</a:t>
          </a:r>
          <a:endParaRPr lang="sk-SK" dirty="0"/>
        </a:p>
      </cdr:txBody>
    </cdr:sp>
  </cdr:relSizeAnchor>
  <cdr:relSizeAnchor xmlns:cdr="http://schemas.openxmlformats.org/drawingml/2006/chartDrawing">
    <cdr:from>
      <cdr:x>0.63233</cdr:x>
      <cdr:y>0.60257</cdr:y>
    </cdr:from>
    <cdr:to>
      <cdr:x>0.69317</cdr:x>
      <cdr:y>0.66624</cdr:y>
    </cdr:to>
    <cdr:sp macro="" textlink="">
      <cdr:nvSpPr>
        <cdr:cNvPr id="5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6167514" y="3495336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19,4</a:t>
          </a:r>
          <a:endParaRPr lang="sk-SK" dirty="0"/>
        </a:p>
      </cdr:txBody>
    </cdr:sp>
  </cdr:relSizeAnchor>
  <cdr:relSizeAnchor xmlns:cdr="http://schemas.openxmlformats.org/drawingml/2006/chartDrawing">
    <cdr:from>
      <cdr:x>0.89902</cdr:x>
      <cdr:y>0.45718</cdr:y>
    </cdr:from>
    <cdr:to>
      <cdr:x>0.95986</cdr:x>
      <cdr:y>0.52085</cdr:y>
    </cdr:to>
    <cdr:sp macro="" textlink="">
      <cdr:nvSpPr>
        <cdr:cNvPr id="6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8768672" y="2651957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28,5</a:t>
          </a:r>
          <a:endParaRPr lang="sk-SK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FB08-DFD8-453F-B98C-6E02A9ED3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02BCBA-4AF3-4DD4-B017-E7F67FE64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09E78E-8625-4FF9-8FFE-B7D35A9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7CD305-8327-45BA-A678-51A32B0A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A44B67-D6C2-41CA-980B-881CDEC6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5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C9405-33E0-485D-81A7-0D291F78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253261C-579E-4828-8A5E-5FA390B4C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FDAC20-D2E4-42B9-A5E9-63EEE1A4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5923DA-8D28-410A-9BB3-1B3258F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F0D626-11F4-4F2E-9677-B30EF677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8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E5E5FEA-4083-4631-AF31-B0534C51A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6542A5B-D12C-4C60-BF5A-5C7DCB0BF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04164E-D96F-4FAF-A69E-205C7BA2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E4EF93-BE33-4EF6-B9DF-DDCF14D3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146DE6-D609-422B-8FA4-978B6AC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8EADB-A27D-4029-B565-59ECFFA1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F658B8-A6D9-48CB-B8D9-FE8C52F0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73BBC6-677C-4DEB-B587-AB0E4F82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CC97D4-71F8-4BCB-9EA4-EA5EC507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A22748-3396-4515-BFDB-19A98245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3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36AB4-C73D-42CE-8A06-8A8955E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488203-8478-4098-B9E2-DADF7184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DDED2F-1E97-4D04-B27E-94CF3241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183C9D-4259-4B99-8E5B-160A7572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E95A555-CDF8-4F9B-9601-FE887A29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803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DA9B7-613E-4470-9124-177AFF83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CDEA01-28F5-4E7D-8841-ABD9CEBB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508D0DF-4659-4EC1-A866-4575F62B7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B32310-3E14-4712-8B77-1C42DE4B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0619F-B6E2-4B8F-BEF9-B2362EA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F7198FD-5135-4A49-B508-7B08D189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51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A2D3C-D6A3-4694-BA81-44499DBB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B664DB-C272-4C58-8D54-BA30ADBF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C81EA8-0376-4C07-BAB4-A4504F9E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B888DD-25C5-4DE4-A65D-5C56C5B48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96CFA5A-650D-46CE-B4E4-B86E60596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A7F74EE-DED2-4ABC-B3F3-1C7B7CA8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190CE1C-F768-414E-86C8-77CE6AE3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9A3E2DE-9A51-4506-BD56-2D4CB997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21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57893-76E8-4382-AEB7-54485CE6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D3F36F8-8D17-4A99-93B3-67C4B891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7E5637-F7DA-403E-86BF-32925ED1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FB2E7B-59B2-456E-BEE9-B67830F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45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413A8D6-5CDB-4A11-AC18-21FE8F02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162563D-9D5C-4E85-8916-1AC60C8A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FCE5F99-7EFC-4950-88EF-758B0D1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0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4CAC-39AA-4EAE-B522-61FD44D4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4CD9E4-D22B-4A6A-9FEB-426002D0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415966-5C9C-4851-8865-1D8D978F8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9DE9F1D-4391-4821-991B-B70DE002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BF00ED3-B2F1-4FEB-94ED-B06CD3E8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607253-B31B-46E7-84E6-7CB67906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37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C120-8EC7-4205-9804-9C7D0974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1414A0-3045-4E5F-B058-AA0B8B60F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6D929-8F2E-4FF0-935C-5C973F035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4C8B198-C524-4A33-9316-FB4E6717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156598-4EA0-46A1-8206-4C10B0BB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4D32E67-EA1A-417D-AEAC-27CA49A1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4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590D7B0-3E85-4E35-9F34-0AB79238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159CE-F910-4826-9399-A79C88A3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FDE719-2E30-4787-B457-B090879DC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B5D3-7E7F-443A-9EA8-3CF084F157CC}" type="datetimeFigureOut">
              <a:rPr lang="sk-SK" smtClean="0"/>
              <a:t>3. 5. 2022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EEBB6E-22BF-48BB-8C7B-85F5A81A9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B881C3-3405-4D68-84B7-C99DB73B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8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C543C-99B8-4E70-A105-D5417D716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7255"/>
            <a:ext cx="9144000" cy="2387600"/>
          </a:xfrm>
        </p:spPr>
        <p:txBody>
          <a:bodyPr/>
          <a:lstStyle/>
          <a:p>
            <a:r>
              <a:rPr lang="cs-CZ" dirty="0"/>
              <a:t>Volební inženýrství na Slovensku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1AE9C3-CB9A-4B72-9441-76C84DAB9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8902"/>
            <a:ext cx="9144000" cy="1655762"/>
          </a:xfrm>
        </p:spPr>
        <p:txBody>
          <a:bodyPr/>
          <a:lstStyle/>
          <a:p>
            <a:r>
              <a:rPr lang="cs-CZ" dirty="0"/>
              <a:t>POLb1122 Volební inženýrství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893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12BAEE4-3566-4D9B-BC59-6731E11D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34117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1992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Eg.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r>
                        <a:rPr lang="cs-CZ" sz="2200" b="0" baseline="0" dirty="0"/>
                        <a:t> – ODS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9,4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4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3">
            <a:extLst>
              <a:ext uri="{FF2B5EF4-FFF2-40B4-BE49-F238E27FC236}">
                <a16:creationId xmlns:a16="http://schemas.microsoft.com/office/drawing/2014/main" id="{071CA92D-1F97-43D7-ADBA-F8470D15A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18733"/>
              </p:ext>
            </p:extLst>
          </p:nvPr>
        </p:nvGraphicFramePr>
        <p:xfrm>
          <a:off x="0" y="533400"/>
          <a:ext cx="12192000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35,0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ZRS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8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EBF10-CF74-40C0-8F33-4179D9A8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1998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0230E-69FF-4E6F-85B5-4182F0AC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faktory:</a:t>
            </a:r>
          </a:p>
          <a:p>
            <a:pPr lvl="1"/>
            <a:r>
              <a:rPr lang="cs-CZ" dirty="0"/>
              <a:t>Nedemokratické praktiky vlády</a:t>
            </a:r>
          </a:p>
          <a:p>
            <a:pPr lvl="1"/>
            <a:r>
              <a:rPr lang="cs-CZ" dirty="0"/>
              <a:t>Rostoucí podpora opozice</a:t>
            </a:r>
          </a:p>
          <a:p>
            <a:pPr lvl="1"/>
            <a:r>
              <a:rPr lang="cs-CZ" dirty="0"/>
              <a:t>Část opozice zformována do koalic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Neúspěšný pokus o zavedení většinového systému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Výsledek – tzv. </a:t>
            </a:r>
            <a:r>
              <a:rPr lang="cs-CZ" b="1" dirty="0" err="1">
                <a:sym typeface="Wingdings" pitchFamily="2" charset="2"/>
              </a:rPr>
              <a:t>Mečiarova</a:t>
            </a:r>
            <a:r>
              <a:rPr lang="cs-CZ" b="1" dirty="0">
                <a:sym typeface="Wingdings" pitchFamily="2" charset="2"/>
              </a:rPr>
              <a:t> novela</a:t>
            </a:r>
            <a:r>
              <a:rPr lang="cs-CZ" dirty="0">
                <a:sym typeface="Wingdings" pitchFamily="2" charset="2"/>
              </a:rPr>
              <a:t>  zásadní změna pravidel 6 měsíců před volbami</a:t>
            </a:r>
            <a:endParaRPr lang="cs-CZ" dirty="0"/>
          </a:p>
          <a:p>
            <a:endParaRPr lang="sk-SK" dirty="0"/>
          </a:p>
        </p:txBody>
      </p:sp>
      <p:pic>
        <p:nvPicPr>
          <p:cNvPr id="4" name="Picture 2" descr="http://www.slovenskyportal.sk/images/meciar.jpg">
            <a:extLst>
              <a:ext uri="{FF2B5EF4-FFF2-40B4-BE49-F238E27FC236}">
                <a16:creationId xmlns:a16="http://schemas.microsoft.com/office/drawing/2014/main" id="{5322BE7C-4B43-44C6-BD65-0320D7DE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6108" y="1133475"/>
            <a:ext cx="2407692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94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1ACB112-4A69-420C-B3E5-8A2996C9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939"/>
            <a:ext cx="6154074" cy="31099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B67CE6B-AC8D-45C2-B473-130E1EC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3491989"/>
            <a:ext cx="6229986" cy="32580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ECF22A-3E75-4BE9-ADE8-F7C50980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Neúspěšný pokus o reformu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B3DF93B0-1E34-4F8C-BDD8-64C1C19FD129}"/>
              </a:ext>
            </a:extLst>
          </p:cNvPr>
          <p:cNvCxnSpPr>
            <a:cxnSpLocks/>
          </p:cNvCxnSpPr>
          <p:nvPr/>
        </p:nvCxnSpPr>
        <p:spPr>
          <a:xfrm>
            <a:off x="4203573" y="3429000"/>
            <a:ext cx="1101852" cy="1030224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3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67C4E-E4C2-41FB-B3B9-46A4A314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1998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BB2BDA-2AE9-4BE5-AD46-1F62C85D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celostátní obvod (M = 150)</a:t>
            </a:r>
          </a:p>
          <a:p>
            <a:endParaRPr lang="cs-CZ" dirty="0"/>
          </a:p>
          <a:p>
            <a:r>
              <a:rPr lang="cs-CZ" dirty="0"/>
              <a:t>Klauzule:</a:t>
            </a:r>
          </a:p>
          <a:p>
            <a:pPr lvl="1"/>
            <a:r>
              <a:rPr lang="cs-CZ" dirty="0"/>
              <a:t>Změna pro koalice</a:t>
            </a:r>
          </a:p>
          <a:p>
            <a:pPr lvl="1"/>
            <a:r>
              <a:rPr lang="cs-CZ" dirty="0"/>
              <a:t>Každý člen koalice musí </a:t>
            </a:r>
            <a:r>
              <a:rPr lang="cs-CZ" b="1" u="sng" dirty="0"/>
              <a:t>samostatně</a:t>
            </a:r>
            <a:r>
              <a:rPr lang="cs-CZ" dirty="0"/>
              <a:t> získat 5 %</a:t>
            </a:r>
          </a:p>
          <a:p>
            <a:endParaRPr lang="cs-CZ" dirty="0"/>
          </a:p>
          <a:p>
            <a:r>
              <a:rPr lang="cs-CZ" dirty="0"/>
              <a:t>Je to problém?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Co kdyby vznikla 21 členná koalice?</a:t>
            </a:r>
            <a:endParaRPr lang="cs-CZ" dirty="0"/>
          </a:p>
          <a:p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73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CC7C9B2-25BA-4CBF-AC12-B0827543E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883890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1998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27,0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26,3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SOP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0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A54B6-5B98-4E1D-BF81-BD4356E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 roce 2002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FCB440-B5C1-4837-9DB7-2C058961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b="1" dirty="0"/>
          </a:p>
          <a:p>
            <a:r>
              <a:rPr lang="cs-CZ" b="1" dirty="0"/>
              <a:t>Parciální korekce</a:t>
            </a:r>
            <a:r>
              <a:rPr lang="cs-CZ" dirty="0"/>
              <a:t> předešlých změn:</a:t>
            </a:r>
          </a:p>
          <a:p>
            <a:pPr lvl="1"/>
            <a:r>
              <a:rPr lang="cs-CZ" dirty="0"/>
              <a:t>Klauzule pro koalice opět 7, resp. 10 %</a:t>
            </a:r>
          </a:p>
          <a:p>
            <a:pPr lvl="1"/>
            <a:r>
              <a:rPr lang="cs-CZ" dirty="0"/>
              <a:t>Odstraněna podmínka 5 % pro součásti koalic</a:t>
            </a:r>
          </a:p>
          <a:p>
            <a:endParaRPr lang="cs-CZ" dirty="0"/>
          </a:p>
          <a:p>
            <a:r>
              <a:rPr lang="cs-CZ" dirty="0"/>
              <a:t>1 celostátní obvod zachován</a:t>
            </a:r>
          </a:p>
          <a:p>
            <a:pPr lvl="1"/>
            <a:r>
              <a:rPr lang="cs-CZ" dirty="0"/>
              <a:t>Formálně potvrzen i druhou </a:t>
            </a:r>
            <a:r>
              <a:rPr lang="cs-CZ" dirty="0" err="1"/>
              <a:t>Dzurindovou</a:t>
            </a:r>
            <a:r>
              <a:rPr lang="cs-CZ" dirty="0"/>
              <a:t> vládou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185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C15CD30-BF18-477A-B797-B5EF90FD4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51678"/>
              </p:ext>
            </p:extLst>
          </p:nvPr>
        </p:nvGraphicFramePr>
        <p:xfrm>
          <a:off x="0" y="533400"/>
          <a:ext cx="12192000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2002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Smer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16,7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CFA8DDB-2A21-4BDE-BCBD-FC5726004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350546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2006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SDKÚ-DS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8,8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4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7EC40F1E-FFD9-4D89-8302-F439D1B11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98488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SDKÚ</a:t>
                      </a:r>
                      <a:r>
                        <a:rPr lang="cs-CZ" sz="2200" b="0" dirty="0"/>
                        <a:t>-DS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1,22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0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C02B0-BB9D-441A-826E-7E03F562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5A4701-D36A-43A9-AA72-C9A65DF7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Parlament:</a:t>
            </a:r>
          </a:p>
          <a:p>
            <a:pPr lvl="1"/>
            <a:r>
              <a:rPr lang="cs-CZ" dirty="0"/>
              <a:t>Do 1993 – Slovenská národní rada (SNR)</a:t>
            </a:r>
          </a:p>
          <a:p>
            <a:pPr lvl="1"/>
            <a:r>
              <a:rPr lang="cs-CZ" dirty="0"/>
              <a:t>Od 1993 – Národní rada SR (NR SR)</a:t>
            </a:r>
          </a:p>
          <a:p>
            <a:pPr lvl="1"/>
            <a:r>
              <a:rPr lang="cs-CZ" dirty="0"/>
              <a:t>Jednokomorový orgán, 150 poslanců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r>
              <a:rPr lang="cs-CZ" b="1" dirty="0"/>
              <a:t>Vývoj systému:</a:t>
            </a:r>
          </a:p>
          <a:p>
            <a:pPr lvl="1"/>
            <a:r>
              <a:rPr lang="cs-CZ" dirty="0"/>
              <a:t>1. Utváření systému (1990 – 1994)</a:t>
            </a:r>
          </a:p>
          <a:p>
            <a:pPr lvl="1"/>
            <a:r>
              <a:rPr lang="cs-CZ" dirty="0"/>
              <a:t>2. Nejvýznamnější reforma (1998)</a:t>
            </a:r>
          </a:p>
          <a:p>
            <a:pPr lvl="1"/>
            <a:r>
              <a:rPr lang="cs-CZ" dirty="0"/>
              <a:t>3. Parciální korekce (od 2002)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174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9F73F47-BE43-4F00-8287-B3B656539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85225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44,4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55,3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SDKÚ-DS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865070"/>
              </p:ext>
            </p:extLst>
          </p:nvPr>
        </p:nvGraphicFramePr>
        <p:xfrm>
          <a:off x="0" y="275368"/>
          <a:ext cx="12191999" cy="63072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28,3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12,1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ĽSNS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Sme rodina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/>
                        <a:t>Sieť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76989"/>
              </p:ext>
            </p:extLst>
          </p:nvPr>
        </p:nvGraphicFramePr>
        <p:xfrm>
          <a:off x="0" y="275368"/>
          <a:ext cx="12191999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2020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Sme</a:t>
                      </a:r>
                      <a:r>
                        <a:rPr lang="cs-CZ" sz="2200" b="0" dirty="0"/>
                        <a:t> rodina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ĽSNS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err="1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Za ľudí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35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3FA91-99FC-44F9-830C-D420D3AE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Reformní trend?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3BFD1C-DD0D-4578-B3E2-8599A390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Nelineární trend</a:t>
            </a:r>
          </a:p>
          <a:p>
            <a:endParaRPr lang="cs-CZ" dirty="0"/>
          </a:p>
          <a:p>
            <a:r>
              <a:rPr lang="cs-CZ" dirty="0"/>
              <a:t>Posilování i oslabování proporcionality</a:t>
            </a:r>
          </a:p>
          <a:p>
            <a:endParaRPr lang="cs-CZ" dirty="0"/>
          </a:p>
          <a:p>
            <a:r>
              <a:rPr lang="cs-CZ" dirty="0"/>
              <a:t>Kontinuální posilování preferenčního hlasování silně narušeno změnou v 1998</a:t>
            </a:r>
          </a:p>
          <a:p>
            <a:endParaRPr lang="cs-CZ" dirty="0"/>
          </a:p>
          <a:p>
            <a:r>
              <a:rPr lang="cs-CZ" dirty="0"/>
              <a:t>Žádná změna základní logiky systému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723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4475B-38DF-4BA5-8F0A-722D8EF1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volebních reforem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FA92B4-8B8C-4520-B85F-D03A636C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dirty="0"/>
          </a:p>
          <a:p>
            <a:r>
              <a:rPr lang="cs-CZ" dirty="0"/>
              <a:t>Vysoká proporcionalita výstupů</a:t>
            </a:r>
          </a:p>
          <a:p>
            <a:endParaRPr lang="cs-CZ" dirty="0"/>
          </a:p>
          <a:p>
            <a:r>
              <a:rPr lang="cs-CZ" dirty="0"/>
              <a:t>Počet relevantních stran</a:t>
            </a:r>
          </a:p>
          <a:p>
            <a:endParaRPr lang="cs-CZ" dirty="0"/>
          </a:p>
          <a:p>
            <a:r>
              <a:rPr lang="cs-CZ" dirty="0"/>
              <a:t>Personální obsazení NR SR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545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21EF-0176-4AD4-9C54-DDB4774A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Vysoká proporcionalita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7D873B-D1C6-4BBF-B92B-44DA4C5C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Důvod:</a:t>
            </a:r>
          </a:p>
          <a:p>
            <a:pPr lvl="1"/>
            <a:r>
              <a:rPr lang="cs-CZ" dirty="0"/>
              <a:t>Velké volební obvody, resp. 1 obvod</a:t>
            </a:r>
          </a:p>
          <a:p>
            <a:pPr lvl="1"/>
            <a:r>
              <a:rPr lang="cs-CZ" dirty="0"/>
              <a:t>Přirozený práh je extrémně nízký (0,19 – 0,56%)</a:t>
            </a:r>
          </a:p>
          <a:p>
            <a:pPr lvl="1"/>
            <a:endParaRPr lang="cs-CZ" dirty="0"/>
          </a:p>
          <a:p>
            <a:r>
              <a:rPr lang="cs-CZ" dirty="0"/>
              <a:t>Zvýhodněná není žádná velikostní kategorie stran</a:t>
            </a:r>
          </a:p>
          <a:p>
            <a:r>
              <a:rPr lang="cs-CZ" dirty="0"/>
              <a:t>Rovnoměrná </a:t>
            </a:r>
            <a:r>
              <a:rPr lang="cs-CZ" dirty="0" err="1"/>
              <a:t>nadreprezentace</a:t>
            </a:r>
            <a:r>
              <a:rPr lang="cs-CZ" dirty="0"/>
              <a:t> všech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Systém nemá potenciál pro </a:t>
            </a:r>
            <a:r>
              <a:rPr lang="cs-CZ" dirty="0" err="1">
                <a:sym typeface="Wingdings" pitchFamily="2" charset="2"/>
              </a:rPr>
              <a:t>podreprezentaci</a:t>
            </a:r>
            <a:r>
              <a:rPr lang="cs-CZ" dirty="0">
                <a:sym typeface="Wingdings" pitchFamily="2" charset="2"/>
              </a:rPr>
              <a:t> žádné strany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024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E408BCA-951C-4F42-A107-C3DACD073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34607"/>
              </p:ext>
            </p:extLst>
          </p:nvPr>
        </p:nvGraphicFramePr>
        <p:xfrm>
          <a:off x="1219200" y="528637"/>
          <a:ext cx="9753600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A8F80354-1E31-457D-9B37-C4DDBA9C623F}"/>
              </a:ext>
            </a:extLst>
          </p:cNvPr>
          <p:cNvSpPr txBox="1"/>
          <p:nvPr/>
        </p:nvSpPr>
        <p:spPr>
          <a:xfrm>
            <a:off x="1819922" y="4900474"/>
            <a:ext cx="476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5,8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44A77CB-1A74-42FD-BC47-67B8DBDA28EE}"/>
              </a:ext>
            </a:extLst>
          </p:cNvPr>
          <p:cNvSpPr txBox="1"/>
          <p:nvPr/>
        </p:nvSpPr>
        <p:spPr>
          <a:xfrm>
            <a:off x="3357239" y="3960920"/>
            <a:ext cx="593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18,2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E270524-9913-448B-871A-31516C9DA3DE}"/>
              </a:ext>
            </a:extLst>
          </p:cNvPr>
          <p:cNvSpPr txBox="1"/>
          <p:nvPr/>
        </p:nvSpPr>
        <p:spPr>
          <a:xfrm>
            <a:off x="9101091" y="4440315"/>
            <a:ext cx="593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13,2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63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48316-63B9-4529-94A4-E0C863E9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sz="4400" dirty="0"/>
              <a:t>Počet relevantních stran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D859CACD-EEF2-4363-8349-C4840E442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31056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888353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984533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775612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37651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81942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Volby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Klauzule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Parlam</a:t>
                      </a:r>
                      <a:r>
                        <a:rPr lang="cs-CZ" dirty="0"/>
                        <a:t>. strany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Propadlé hlasy (%)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91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19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23,8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7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13,1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4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2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58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8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2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42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6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E4A3-57DF-4C9C-B309-9AAA119D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Personální obsazení NR SR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755746-41BA-4220-BA9B-96E743F0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Preferenční hlasování</a:t>
            </a:r>
          </a:p>
          <a:p>
            <a:endParaRPr lang="cs-CZ" dirty="0"/>
          </a:p>
          <a:p>
            <a:r>
              <a:rPr lang="cs-CZ" dirty="0"/>
              <a:t>1.pol. 90.let:</a:t>
            </a:r>
          </a:p>
          <a:p>
            <a:pPr lvl="1"/>
            <a:r>
              <a:rPr lang="cs-CZ" dirty="0"/>
              <a:t>Každý volič má 4 hlasy</a:t>
            </a:r>
          </a:p>
          <a:p>
            <a:pPr lvl="1"/>
            <a:r>
              <a:rPr lang="cs-CZ" dirty="0"/>
              <a:t>Kandidát potřebuje na posun 10 % z hlasů své strany </a:t>
            </a:r>
            <a:r>
              <a:rPr lang="cs-CZ" b="1" u="sng" dirty="0"/>
              <a:t>ve svém obvodu</a:t>
            </a:r>
            <a:endParaRPr lang="cs-CZ" dirty="0"/>
          </a:p>
          <a:p>
            <a:endParaRPr lang="cs-CZ" dirty="0"/>
          </a:p>
          <a:p>
            <a:r>
              <a:rPr lang="cs-CZ" dirty="0"/>
              <a:t>1998:</a:t>
            </a:r>
          </a:p>
          <a:p>
            <a:pPr lvl="1"/>
            <a:r>
              <a:rPr lang="cs-CZ" dirty="0"/>
              <a:t>1 celostátní obvod </a:t>
            </a:r>
            <a:r>
              <a:rPr lang="cs-CZ" dirty="0">
                <a:sym typeface="Wingdings" pitchFamily="2" charset="2"/>
              </a:rPr>
              <a:t> paralýza systému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103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BB1ED-6DDB-44E1-A736-E3A025B3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Personální obsazení NR SR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803D0-34D3-4161-9D07-613DF1F9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Posuny z nevolitelných míst:</a:t>
            </a:r>
          </a:p>
          <a:p>
            <a:pPr lvl="1"/>
            <a:r>
              <a:rPr lang="cs-CZ" dirty="0"/>
              <a:t>1998 – 0</a:t>
            </a:r>
          </a:p>
          <a:p>
            <a:pPr lvl="1"/>
            <a:r>
              <a:rPr lang="cs-CZ" dirty="0"/>
              <a:t>2002 – 1 </a:t>
            </a:r>
            <a:r>
              <a:rPr lang="cs-CZ" b="1" dirty="0"/>
              <a:t>(ze 150!)</a:t>
            </a:r>
          </a:p>
          <a:p>
            <a:endParaRPr lang="cs-CZ" dirty="0"/>
          </a:p>
          <a:p>
            <a:r>
              <a:rPr lang="cs-CZ" dirty="0"/>
              <a:t>Pokus o řešení – snížení hranice z 10 na 3 %</a:t>
            </a:r>
          </a:p>
          <a:p>
            <a:pPr marL="393192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počtu posunů:</a:t>
            </a:r>
          </a:p>
          <a:p>
            <a:pPr lvl="1"/>
            <a:r>
              <a:rPr lang="cs-CZ" dirty="0"/>
              <a:t>2006 – 7</a:t>
            </a:r>
          </a:p>
          <a:p>
            <a:pPr lvl="1"/>
            <a:r>
              <a:rPr lang="cs-CZ" dirty="0"/>
              <a:t>2010 – 11</a:t>
            </a:r>
            <a:endParaRPr lang="cs-CZ" b="1" dirty="0"/>
          </a:p>
          <a:p>
            <a:pPr lvl="1"/>
            <a:r>
              <a:rPr lang="cs-CZ" dirty="0"/>
              <a:t>2012 – 15</a:t>
            </a:r>
            <a:endParaRPr lang="cs-CZ" b="1" dirty="0"/>
          </a:p>
          <a:p>
            <a:pPr lvl="1"/>
            <a:r>
              <a:rPr lang="cs-CZ" dirty="0"/>
              <a:t>2016 – 13</a:t>
            </a:r>
          </a:p>
          <a:p>
            <a:pPr lvl="1"/>
            <a:r>
              <a:rPr lang="cs-CZ" dirty="0"/>
              <a:t>2020 – 15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36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65F2F-DAF8-464A-92E7-357F0B35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2F6F99-3981-4A6B-978F-068770D80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Schvalován v souladu s federální úpravou</a:t>
            </a:r>
          </a:p>
          <a:p>
            <a:endParaRPr lang="cs-CZ" dirty="0"/>
          </a:p>
          <a:p>
            <a:r>
              <a:rPr lang="cs-CZ" dirty="0"/>
              <a:t>Potřeba odlišení od období před 1989:</a:t>
            </a:r>
          </a:p>
          <a:p>
            <a:pPr lvl="1"/>
            <a:r>
              <a:rPr lang="cs-CZ" dirty="0"/>
              <a:t>Symbolická</a:t>
            </a:r>
          </a:p>
          <a:p>
            <a:pPr lvl="1"/>
            <a:r>
              <a:rPr lang="cs-CZ" dirty="0"/>
              <a:t>Instrumentální</a:t>
            </a:r>
          </a:p>
          <a:p>
            <a:endParaRPr lang="cs-CZ" dirty="0"/>
          </a:p>
          <a:p>
            <a:r>
              <a:rPr lang="cs-CZ" dirty="0"/>
              <a:t>Odkaz na historickou tradici</a:t>
            </a:r>
          </a:p>
          <a:p>
            <a:endParaRPr lang="cs-CZ" dirty="0"/>
          </a:p>
          <a:p>
            <a:r>
              <a:rPr lang="cs-CZ" dirty="0"/>
              <a:t>Navázání na volby 1946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4072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FF46F-6B9B-4DC6-917A-9A2D5264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Preferenční hlasy pro jednotlivé kandidáty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60F20B-4F0E-4CBF-AE9B-C5598366D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31" y="1398582"/>
            <a:ext cx="9321100" cy="53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67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A2E52-488B-462C-9D0C-455EC1C2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vs. region</a:t>
            </a:r>
            <a:endParaRPr lang="sk-SK" dirty="0"/>
          </a:p>
        </p:txBody>
      </p:sp>
      <p:graphicFrame>
        <p:nvGraphicFramePr>
          <p:cNvPr id="4" name="Zástupný objekt pre obsah 5">
            <a:extLst>
              <a:ext uri="{FF2B5EF4-FFF2-40B4-BE49-F238E27FC236}">
                <a16:creationId xmlns:a16="http://schemas.microsoft.com/office/drawing/2014/main" id="{3B554C69-19AD-480E-A91F-A3493528C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78822"/>
              </p:ext>
            </p:extLst>
          </p:nvPr>
        </p:nvGraphicFramePr>
        <p:xfrm>
          <a:off x="382555" y="1825624"/>
          <a:ext cx="10971245" cy="481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7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2484F20-A0F6-477C-BE0E-AFA50FFD3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94780"/>
              </p:ext>
            </p:extLst>
          </p:nvPr>
        </p:nvGraphicFramePr>
        <p:xfrm>
          <a:off x="457199" y="310717"/>
          <a:ext cx="11513977" cy="604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449473" imgH="5210090" progId="Excel.Sheet.12">
                  <p:embed/>
                </p:oleObj>
              </mc:Choice>
              <mc:Fallback>
                <p:oleObj name="Worksheet" r:id="rId2" imgW="91449473" imgH="521009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2484F20-A0F6-477C-BE0E-AFA50FFD3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10717"/>
                        <a:ext cx="11513977" cy="6045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226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8A3AD-B308-4555-B5D0-6534EE1D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návrhy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63F8A7-9721-4D3B-88DE-9B716AB3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subjekty:</a:t>
            </a:r>
          </a:p>
          <a:p>
            <a:pPr lvl="1"/>
            <a:r>
              <a:rPr lang="cs-CZ" dirty="0"/>
              <a:t>Starostové</a:t>
            </a:r>
          </a:p>
          <a:p>
            <a:pPr lvl="1"/>
            <a:r>
              <a:rPr lang="cs-CZ" dirty="0"/>
              <a:t>Města</a:t>
            </a:r>
          </a:p>
          <a:p>
            <a:pPr lvl="1"/>
            <a:r>
              <a:rPr lang="cs-CZ" dirty="0"/>
              <a:t>Některé politické strany</a:t>
            </a:r>
          </a:p>
          <a:p>
            <a:pPr lvl="1"/>
            <a:endParaRPr lang="cs-CZ" dirty="0"/>
          </a:p>
          <a:p>
            <a:r>
              <a:rPr lang="cs-CZ" dirty="0"/>
              <a:t>Různá míra racionality</a:t>
            </a:r>
            <a:endParaRPr lang="en-GB" dirty="0"/>
          </a:p>
        </p:txBody>
      </p:sp>
      <p:pic>
        <p:nvPicPr>
          <p:cNvPr id="1028" name="Picture 4" descr="Infamous botched Jesus painting now a major tourist attraction">
            <a:extLst>
              <a:ext uri="{FF2B5EF4-FFF2-40B4-BE49-F238E27FC236}">
                <a16:creationId xmlns:a16="http://schemas.microsoft.com/office/drawing/2014/main" id="{F9335DF3-6EE6-453C-B0F6-E7DFD160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95" y="1548225"/>
            <a:ext cx="4963705" cy="33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9C4BC-B9BA-4DA7-A3DB-4F61FCE2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0B3EE7-E6B4-4BE7-9D47-BCA58BEA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4 obvody (M = 12-50)</a:t>
            </a:r>
          </a:p>
          <a:p>
            <a:pPr lvl="1"/>
            <a:r>
              <a:rPr lang="cs-CZ" dirty="0"/>
              <a:t>Bratislava</a:t>
            </a:r>
          </a:p>
          <a:p>
            <a:pPr lvl="1"/>
            <a:r>
              <a:rPr lang="cs-CZ" dirty="0"/>
              <a:t>Západní, Středné a Východní Slovensko</a:t>
            </a:r>
          </a:p>
          <a:p>
            <a:pPr lvl="1"/>
            <a:r>
              <a:rPr lang="cs-CZ" dirty="0">
                <a:sym typeface="Wingdings" pitchFamily="2" charset="2"/>
              </a:rPr>
              <a:t> obrovský </a:t>
            </a:r>
            <a:r>
              <a:rPr lang="cs-CZ" b="1" u="sng" dirty="0">
                <a:sym typeface="Wingdings" pitchFamily="2" charset="2"/>
              </a:rPr>
              <a:t>nepoměr</a:t>
            </a:r>
            <a:r>
              <a:rPr lang="cs-CZ" dirty="0">
                <a:sym typeface="Wingdings" pitchFamily="2" charset="2"/>
              </a:rPr>
              <a:t> mandátů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/>
              <a:t>Počet mandátů odvozen od počtu zúčastněných voličů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582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BEBA-DE41-43C1-94EC-3B0BCBA5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495D8C-E182-4630-89C7-93C787C69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Platné hlasy: 3 377 726</a:t>
            </a:r>
          </a:p>
          <a:p>
            <a:r>
              <a:rPr lang="cs-CZ" dirty="0"/>
              <a:t>Kvóta = Hlasy / 150 = 22 518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B019D3E9-CB6D-4D56-A3B9-1EA473524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07540"/>
              </p:ext>
            </p:extLst>
          </p:nvPr>
        </p:nvGraphicFramePr>
        <p:xfrm>
          <a:off x="838200" y="2974593"/>
          <a:ext cx="10880322" cy="35719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3387">
                  <a:extLst>
                    <a:ext uri="{9D8B030D-6E8A-4147-A177-3AD203B41FA5}">
                      <a16:colId xmlns:a16="http://schemas.microsoft.com/office/drawing/2014/main" val="3299671345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3256914624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3777154724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2605186510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1591072082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4128620783"/>
                    </a:ext>
                  </a:extLst>
                </a:gridCol>
              </a:tblGrid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Obvod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Hlasy v kraji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Kvóta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Hlasy / Kvóta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Mandáty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Mandáty + zůstatek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778178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Bratislava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290 199</a:t>
                      </a:r>
                      <a:endParaRPr lang="sk-SK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22 518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12,89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576768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1 125 842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49,99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970237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1 034 860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45,96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436143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926 825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41,16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298952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3 377 726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0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4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287F8-6ECA-41D0-A1B4-6B9BAF7B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D662A8-D91B-4CCF-B11F-D554676B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Klauzule:</a:t>
            </a:r>
          </a:p>
          <a:p>
            <a:pPr lvl="1"/>
            <a:r>
              <a:rPr lang="cs-CZ" dirty="0"/>
              <a:t>3 % - stejná pro strany i koalice</a:t>
            </a:r>
          </a:p>
          <a:p>
            <a:endParaRPr lang="cs-CZ" dirty="0"/>
          </a:p>
          <a:p>
            <a:r>
              <a:rPr lang="cs-CZ" b="1" dirty="0"/>
              <a:t>Přepočet hlasů na mandáty:</a:t>
            </a:r>
          </a:p>
          <a:p>
            <a:pPr lvl="1"/>
            <a:r>
              <a:rPr lang="cs-CZ" dirty="0"/>
              <a:t>1. skrutinium – </a:t>
            </a:r>
            <a:r>
              <a:rPr lang="cs-CZ" dirty="0" err="1"/>
              <a:t>Hareova</a:t>
            </a:r>
            <a:r>
              <a:rPr lang="cs-CZ" dirty="0"/>
              <a:t> </a:t>
            </a:r>
            <a:r>
              <a:rPr lang="cs-CZ" dirty="0" err="1"/>
              <a:t>kvota</a:t>
            </a:r>
            <a:endParaRPr lang="cs-CZ" dirty="0"/>
          </a:p>
          <a:p>
            <a:pPr lvl="1"/>
            <a:r>
              <a:rPr lang="cs-CZ" dirty="0"/>
              <a:t>2. skrutinium – </a:t>
            </a:r>
            <a:r>
              <a:rPr lang="cs-CZ" dirty="0" err="1"/>
              <a:t>Hagenbach-Bischoffova</a:t>
            </a:r>
            <a:r>
              <a:rPr lang="cs-CZ" dirty="0"/>
              <a:t> </a:t>
            </a:r>
            <a:r>
              <a:rPr lang="cs-CZ" dirty="0" err="1"/>
              <a:t>kvota</a:t>
            </a:r>
            <a:endParaRPr lang="cs-CZ" dirty="0"/>
          </a:p>
          <a:p>
            <a:pPr lvl="1"/>
            <a:r>
              <a:rPr lang="cs-CZ" dirty="0"/>
              <a:t>Nerozdělené mandáty – největší zůstatek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P</a:t>
            </a:r>
            <a:r>
              <a:rPr lang="cs-CZ" dirty="0"/>
              <a:t>ředpoklady pro silnou proporcionalitu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142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29AD620E-0AA7-4E9B-AA8D-94D04C385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52799"/>
              </p:ext>
            </p:extLst>
          </p:nvPr>
        </p:nvGraphicFramePr>
        <p:xfrm>
          <a:off x="0" y="3"/>
          <a:ext cx="12192000" cy="67055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372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1990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4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VPN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Spol.</a:t>
                      </a:r>
                      <a:r>
                        <a:rPr lang="cs-CZ" sz="2200" b="0" baseline="0" dirty="0"/>
                        <a:t>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/>
                        <a:t>1,10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SZ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253B0-E699-4C42-838F-98D4CC89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1992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78BD6E-0042-4A4E-B7A7-76E538FC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Klauzule:</a:t>
            </a:r>
          </a:p>
          <a:p>
            <a:pPr lvl="1"/>
            <a:r>
              <a:rPr lang="cs-CZ" dirty="0"/>
              <a:t>5 % pro strany</a:t>
            </a:r>
          </a:p>
          <a:p>
            <a:pPr lvl="1"/>
            <a:r>
              <a:rPr lang="cs-CZ" dirty="0"/>
              <a:t>7 % (2 a 3 členné koalice), 10 % (4 a vícečlenné)</a:t>
            </a:r>
          </a:p>
          <a:p>
            <a:endParaRPr lang="cs-CZ" dirty="0"/>
          </a:p>
          <a:p>
            <a:r>
              <a:rPr lang="cs-CZ" b="1" dirty="0"/>
              <a:t>Přepočet hlasů na mandáty:</a:t>
            </a:r>
          </a:p>
          <a:p>
            <a:pPr lvl="1"/>
            <a:r>
              <a:rPr lang="cs-CZ" dirty="0" err="1"/>
              <a:t>Hagenbach-Bischoffova</a:t>
            </a:r>
            <a:r>
              <a:rPr lang="cs-CZ" dirty="0"/>
              <a:t> </a:t>
            </a:r>
            <a:r>
              <a:rPr lang="cs-CZ" dirty="0" err="1"/>
              <a:t>kvota</a:t>
            </a:r>
            <a:r>
              <a:rPr lang="cs-CZ" dirty="0"/>
              <a:t> i pro 1. skrutinium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0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12BAEE4-3566-4D9B-BC59-6731E11D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871614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1992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Eg.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r>
                        <a:rPr lang="cs-CZ" sz="2200" b="0" baseline="0" dirty="0"/>
                        <a:t> – ODS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9,4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48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1260</Words>
  <Application>Microsoft Office PowerPoint</Application>
  <PresentationFormat>Širokouhlá</PresentationFormat>
  <Paragraphs>737</Paragraphs>
  <Slides>33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Motív Office</vt:lpstr>
      <vt:lpstr>Worksheet</vt:lpstr>
      <vt:lpstr>Volební inženýrství na Slovensku</vt:lpstr>
      <vt:lpstr>Základní znaky</vt:lpstr>
      <vt:lpstr>Volební systém 1990</vt:lpstr>
      <vt:lpstr>Volební systém 1990</vt:lpstr>
      <vt:lpstr>Volební systém 1990</vt:lpstr>
      <vt:lpstr>Volební systém 1990</vt:lpstr>
      <vt:lpstr>Prezentácia programu PowerPoint</vt:lpstr>
      <vt:lpstr>Volební systém 1992</vt:lpstr>
      <vt:lpstr>Prezentácia programu PowerPoint</vt:lpstr>
      <vt:lpstr>Prezentácia programu PowerPoint</vt:lpstr>
      <vt:lpstr>Prezentácia programu PowerPoint</vt:lpstr>
      <vt:lpstr>Volební reforma 1998</vt:lpstr>
      <vt:lpstr>Neúspěšný pokus o reformu</vt:lpstr>
      <vt:lpstr>Volební reforma 1998</vt:lpstr>
      <vt:lpstr>Prezentácia programu PowerPoint</vt:lpstr>
      <vt:lpstr>Vývoj po roce 2002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Reformní trend?</vt:lpstr>
      <vt:lpstr>Dopady volebních reforem</vt:lpstr>
      <vt:lpstr>1. Vysoká proporcionalita</vt:lpstr>
      <vt:lpstr>Prezentácia programu PowerPoint</vt:lpstr>
      <vt:lpstr>2. Počet relevantních stran</vt:lpstr>
      <vt:lpstr>3. Personální obsazení NR SR </vt:lpstr>
      <vt:lpstr>3. Personální obsazení NR SR </vt:lpstr>
      <vt:lpstr>Preferenční hlasy pro jednotlivé kandidáty</vt:lpstr>
      <vt:lpstr>Stát vs. region</vt:lpstr>
      <vt:lpstr>Prezentácia programu PowerPoint</vt:lpstr>
      <vt:lpstr>Současné návrhy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</dc:title>
  <dc:creator>Peter Spáč</dc:creator>
  <cp:lastModifiedBy>Peter</cp:lastModifiedBy>
  <cp:revision>1</cp:revision>
  <dcterms:created xsi:type="dcterms:W3CDTF">2021-03-31T07:59:21Z</dcterms:created>
  <dcterms:modified xsi:type="dcterms:W3CDTF">2022-05-03T16:19:26Z</dcterms:modified>
</cp:coreProperties>
</file>