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57" r:id="rId5"/>
    <p:sldId id="266" r:id="rId6"/>
    <p:sldId id="267" r:id="rId7"/>
    <p:sldId id="264" r:id="rId8"/>
    <p:sldId id="281" r:id="rId9"/>
    <p:sldId id="268" r:id="rId10"/>
    <p:sldId id="262" r:id="rId11"/>
    <p:sldId id="265" r:id="rId12"/>
    <p:sldId id="263" r:id="rId13"/>
    <p:sldId id="270" r:id="rId14"/>
    <p:sldId id="271" r:id="rId15"/>
    <p:sldId id="269" r:id="rId16"/>
    <p:sldId id="278" r:id="rId17"/>
    <p:sldId id="272" r:id="rId18"/>
    <p:sldId id="274" r:id="rId19"/>
    <p:sldId id="275" r:id="rId20"/>
    <p:sldId id="276" r:id="rId21"/>
    <p:sldId id="277" r:id="rId22"/>
    <p:sldId id="280" r:id="rId23"/>
    <p:sldId id="279" r:id="rId24"/>
    <p:sldId id="282" r:id="rId25"/>
    <p:sldId id="273" r:id="rId2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atej\Desktop\&#352;kola\Mgr\DP\V&#253;sledky%20voleb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6733148508296438E-2"/>
          <c:y val="2.6819829981660073E-2"/>
          <c:w val="0.86434018534610246"/>
          <c:h val="0.70682805016835415"/>
        </c:manualLayout>
      </c:layout>
      <c:lineChart>
        <c:grouping val="standard"/>
        <c:varyColors val="0"/>
        <c:ser>
          <c:idx val="0"/>
          <c:order val="0"/>
          <c:tx>
            <c:strRef>
              <c:f>'K článku'!$C$90</c:f>
              <c:strCache>
                <c:ptCount val="1"/>
                <c:pt idx="0">
                  <c:v>SLD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'K článku'!$D$88:$H$89</c:f>
              <c:strCache>
                <c:ptCount val="5"/>
                <c:pt idx="0">
                  <c:v>2001</c:v>
                </c:pt>
                <c:pt idx="1">
                  <c:v>2005</c:v>
                </c:pt>
                <c:pt idx="2">
                  <c:v>2007</c:v>
                </c:pt>
                <c:pt idx="3">
                  <c:v>2011</c:v>
                </c:pt>
                <c:pt idx="4">
                  <c:v>2015</c:v>
                </c:pt>
              </c:strCache>
            </c:strRef>
          </c:cat>
          <c:val>
            <c:numRef>
              <c:f>'K článku'!$D$90:$H$90</c:f>
              <c:numCache>
                <c:formatCode>0.00%</c:formatCode>
                <c:ptCount val="5"/>
                <c:pt idx="0">
                  <c:v>0.41039999999999999</c:v>
                </c:pt>
                <c:pt idx="1">
                  <c:v>0.113</c:v>
                </c:pt>
                <c:pt idx="2">
                  <c:v>0.13150000000000001</c:v>
                </c:pt>
                <c:pt idx="3">
                  <c:v>8.2400000000000001E-2</c:v>
                </c:pt>
                <c:pt idx="4">
                  <c:v>7.5499999999999998E-2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70-4DCF-AA25-A6F4AE602B57}"/>
            </c:ext>
          </c:extLst>
        </c:ser>
        <c:ser>
          <c:idx val="1"/>
          <c:order val="1"/>
          <c:tx>
            <c:strRef>
              <c:f>'K článku'!$C$91</c:f>
              <c:strCache>
                <c:ptCount val="1"/>
                <c:pt idx="0">
                  <c:v>PSL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'K článku'!$D$88:$H$89</c:f>
              <c:strCache>
                <c:ptCount val="5"/>
                <c:pt idx="0">
                  <c:v>2001</c:v>
                </c:pt>
                <c:pt idx="1">
                  <c:v>2005</c:v>
                </c:pt>
                <c:pt idx="2">
                  <c:v>2007</c:v>
                </c:pt>
                <c:pt idx="3">
                  <c:v>2011</c:v>
                </c:pt>
                <c:pt idx="4">
                  <c:v>2015</c:v>
                </c:pt>
              </c:strCache>
            </c:strRef>
          </c:cat>
          <c:val>
            <c:numRef>
              <c:f>'K článku'!$D$91:$H$91</c:f>
              <c:numCache>
                <c:formatCode>0.00%</c:formatCode>
                <c:ptCount val="5"/>
                <c:pt idx="0">
                  <c:v>8.9800000000000005E-2</c:v>
                </c:pt>
                <c:pt idx="1">
                  <c:v>6.9599999999999995E-2</c:v>
                </c:pt>
                <c:pt idx="2">
                  <c:v>8.9099999999999999E-2</c:v>
                </c:pt>
                <c:pt idx="3">
                  <c:v>8.3599999999999994E-2</c:v>
                </c:pt>
                <c:pt idx="4">
                  <c:v>5.1299999999999998E-2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70-4DCF-AA25-A6F4AE602B57}"/>
            </c:ext>
          </c:extLst>
        </c:ser>
        <c:ser>
          <c:idx val="2"/>
          <c:order val="2"/>
          <c:tx>
            <c:strRef>
              <c:f>'K článku'!$C$92</c:f>
              <c:strCache>
                <c:ptCount val="1"/>
                <c:pt idx="0">
                  <c:v>PO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C00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'K článku'!$D$88:$H$89</c:f>
              <c:strCache>
                <c:ptCount val="5"/>
                <c:pt idx="0">
                  <c:v>2001</c:v>
                </c:pt>
                <c:pt idx="1">
                  <c:v>2005</c:v>
                </c:pt>
                <c:pt idx="2">
                  <c:v>2007</c:v>
                </c:pt>
                <c:pt idx="3">
                  <c:v>2011</c:v>
                </c:pt>
                <c:pt idx="4">
                  <c:v>2015</c:v>
                </c:pt>
              </c:strCache>
            </c:strRef>
          </c:cat>
          <c:val>
            <c:numRef>
              <c:f>'K článku'!$D$92:$H$92</c:f>
              <c:numCache>
                <c:formatCode>0.00%</c:formatCode>
                <c:ptCount val="5"/>
                <c:pt idx="0">
                  <c:v>0.127</c:v>
                </c:pt>
                <c:pt idx="1">
                  <c:v>0.24099999999999999</c:v>
                </c:pt>
                <c:pt idx="2">
                  <c:v>0.41499999999999998</c:v>
                </c:pt>
                <c:pt idx="3">
                  <c:v>0.39200000000000002</c:v>
                </c:pt>
                <c:pt idx="4">
                  <c:v>0.24099999999999999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070-4DCF-AA25-A6F4AE602B57}"/>
            </c:ext>
          </c:extLst>
        </c:ser>
        <c:ser>
          <c:idx val="3"/>
          <c:order val="3"/>
          <c:tx>
            <c:strRef>
              <c:f>'K článku'!$C$93</c:f>
              <c:strCache>
                <c:ptCount val="1"/>
                <c:pt idx="0">
                  <c:v>PiS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chemeClr val="tx1"/>
                </a:solidFill>
              </a:ln>
              <a:effectLst/>
            </c:spPr>
          </c:marker>
          <c:cat>
            <c:strRef>
              <c:f>'K článku'!$D$88:$H$89</c:f>
              <c:strCache>
                <c:ptCount val="5"/>
                <c:pt idx="0">
                  <c:v>2001</c:v>
                </c:pt>
                <c:pt idx="1">
                  <c:v>2005</c:v>
                </c:pt>
                <c:pt idx="2">
                  <c:v>2007</c:v>
                </c:pt>
                <c:pt idx="3">
                  <c:v>2011</c:v>
                </c:pt>
                <c:pt idx="4">
                  <c:v>2015</c:v>
                </c:pt>
              </c:strCache>
            </c:strRef>
          </c:cat>
          <c:val>
            <c:numRef>
              <c:f>'K článku'!$D$93:$H$93</c:f>
              <c:numCache>
                <c:formatCode>0.00%</c:formatCode>
                <c:ptCount val="5"/>
                <c:pt idx="0">
                  <c:v>9.5000000000000001E-2</c:v>
                </c:pt>
                <c:pt idx="1">
                  <c:v>0.27</c:v>
                </c:pt>
                <c:pt idx="2">
                  <c:v>0.32100000000000001</c:v>
                </c:pt>
                <c:pt idx="3">
                  <c:v>0.29899999999999999</c:v>
                </c:pt>
                <c:pt idx="4">
                  <c:v>0.376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4070-4DCF-AA25-A6F4AE602B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0736176"/>
        <c:axId val="140736568"/>
      </c:lineChart>
      <c:catAx>
        <c:axId val="14073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0736568"/>
        <c:crosses val="autoZero"/>
        <c:auto val="1"/>
        <c:lblAlgn val="ctr"/>
        <c:lblOffset val="100"/>
        <c:noMultiLvlLbl val="0"/>
      </c:catAx>
      <c:valAx>
        <c:axId val="140736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407361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5FC10D-93C3-4303-B8BA-203A6288F432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194B7-D0E8-4D2D-8ADF-693F99D49D0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03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069BD0-16BF-4F4E-88F6-8AB4ADB5C216}" type="slidenum">
              <a:rPr lang="cs-CZ" altLang="cs-CZ"/>
              <a:pPr>
                <a:spcBef>
                  <a:spcPct val="0"/>
                </a:spcBef>
              </a:pPr>
              <a:t>5</a:t>
            </a:fld>
            <a:endParaRPr lang="cs-CZ" altLang="cs-CZ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3971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580839-8161-475B-A5D8-15BACAC5E416}" type="slidenum">
              <a:rPr lang="cs-CZ" altLang="cs-CZ"/>
              <a:pPr>
                <a:spcBef>
                  <a:spcPct val="0"/>
                </a:spcBef>
              </a:pPr>
              <a:t>6</a:t>
            </a:fld>
            <a:endParaRPr lang="cs-CZ" altLang="cs-CZ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108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A85D9B-2C6E-47DF-AA24-EF877F2CC9BA}" type="slidenum">
              <a:rPr lang="cs-CZ" altLang="cs-CZ"/>
              <a:pPr>
                <a:spcBef>
                  <a:spcPct val="0"/>
                </a:spcBef>
              </a:pPr>
              <a:t>7</a:t>
            </a:fld>
            <a:endParaRPr lang="cs-CZ" altLang="cs-CZ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96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7A530D4-7B70-4ECE-9845-5946A21B863C}" type="slidenum">
              <a:rPr lang="cs-CZ" altLang="cs-CZ"/>
              <a:pPr>
                <a:spcBef>
                  <a:spcPct val="0"/>
                </a:spcBef>
              </a:pPr>
              <a:t>9</a:t>
            </a:fld>
            <a:endParaRPr lang="cs-CZ" altLang="cs-CZ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602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5968296-86BE-4C06-8827-644E60AA5FAA}" type="slidenum">
              <a:rPr lang="cs-CZ" altLang="cs-CZ"/>
              <a:pPr>
                <a:spcBef>
                  <a:spcPct val="0"/>
                </a:spcBef>
              </a:pPr>
              <a:t>14</a:t>
            </a:fld>
            <a:endParaRPr lang="cs-CZ" altLang="cs-CZ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76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54DA-3862-4234-BB22-9CB0A32AA04F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C473-ADC8-4453-A51D-AD71C40B9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423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54DA-3862-4234-BB22-9CB0A32AA04F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C473-ADC8-4453-A51D-AD71C40B9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834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54DA-3862-4234-BB22-9CB0A32AA04F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C473-ADC8-4453-A51D-AD71C40B9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5282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54DA-3862-4234-BB22-9CB0A32AA04F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C473-ADC8-4453-A51D-AD71C40B9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263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54DA-3862-4234-BB22-9CB0A32AA04F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C473-ADC8-4453-A51D-AD71C40B9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45484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54DA-3862-4234-BB22-9CB0A32AA04F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C473-ADC8-4453-A51D-AD71C40B9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726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54DA-3862-4234-BB22-9CB0A32AA04F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C473-ADC8-4453-A51D-AD71C40B9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7738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54DA-3862-4234-BB22-9CB0A32AA04F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C473-ADC8-4453-A51D-AD71C40B9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417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54DA-3862-4234-BB22-9CB0A32AA04F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C473-ADC8-4453-A51D-AD71C40B9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4836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54DA-3862-4234-BB22-9CB0A32AA04F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C473-ADC8-4453-A51D-AD71C40B9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0652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C54DA-3862-4234-BB22-9CB0A32AA04F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24C473-ADC8-4453-A51D-AD71C40B9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2176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C54DA-3862-4234-BB22-9CB0A32AA04F}" type="datetimeFigureOut">
              <a:rPr lang="cs-CZ" smtClean="0"/>
              <a:t>09.03.2022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4C473-ADC8-4453-A51D-AD71C40B99E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4254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2927" y="1122363"/>
            <a:ext cx="11169353" cy="2387600"/>
          </a:xfrm>
        </p:spPr>
        <p:txBody>
          <a:bodyPr>
            <a:normAutofit/>
          </a:bodyPr>
          <a:lstStyle/>
          <a:p>
            <a:r>
              <a:rPr lang="en-US" b="1" dirty="0"/>
              <a:t>Pol</a:t>
            </a:r>
            <a:r>
              <a:rPr lang="cs-CZ" b="1" dirty="0" err="1"/>
              <a:t>sko</a:t>
            </a:r>
            <a:r>
              <a:rPr lang="en-US" b="1" dirty="0"/>
              <a:t>: </a:t>
            </a:r>
            <a:r>
              <a:rPr lang="cs-CZ" b="1" dirty="0"/>
              <a:t>Volení geografie na základě budování státu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Michal Pink </a:t>
            </a:r>
          </a:p>
        </p:txBody>
      </p:sp>
    </p:spTree>
    <p:extLst>
      <p:ext uri="{BB962C8B-B14F-4D97-AF65-F5344CB8AC3E}">
        <p14:creationId xmlns:p14="http://schemas.microsoft.com/office/powerpoint/2010/main" val="31444720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114AA0-4297-431B-A2B6-1FB0C04E0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55" y="78797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1918-1939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D3380A-7721-4A69-A10F-B8ECE5FDD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30036"/>
            <a:ext cx="10947400" cy="4846927"/>
          </a:xfrm>
        </p:spPr>
        <p:txBody>
          <a:bodyPr/>
          <a:lstStyle/>
          <a:p>
            <a:r>
              <a:rPr lang="cs-CZ" dirty="0"/>
              <a:t>Nízká stabilita  </a:t>
            </a:r>
          </a:p>
          <a:p>
            <a:endParaRPr lang="cs-CZ" dirty="0"/>
          </a:p>
          <a:p>
            <a:r>
              <a:rPr lang="cs-CZ" dirty="0"/>
              <a:t>Józef </a:t>
            </a:r>
            <a:r>
              <a:rPr lang="cs-CZ" dirty="0" err="1"/>
              <a:t>Piłsudski</a:t>
            </a:r>
            <a:r>
              <a:rPr lang="cs-CZ" dirty="0"/>
              <a:t>/Roman S. </a:t>
            </a:r>
            <a:r>
              <a:rPr lang="cs-CZ" dirty="0" err="1"/>
              <a:t>Dmowski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dirty="0"/>
              <a:t>Hlavní subjekty: BBWR, SN, PPS, PSL</a:t>
            </a:r>
          </a:p>
          <a:p>
            <a:endParaRPr lang="cs-CZ" dirty="0"/>
          </a:p>
          <a:p>
            <a:r>
              <a:rPr lang="cs-CZ" dirty="0"/>
              <a:t>Národnostní menšiny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000" y="956258"/>
            <a:ext cx="5400963" cy="577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6913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6401" y="81596"/>
            <a:ext cx="10515600" cy="1325563"/>
          </a:xfrm>
        </p:spPr>
        <p:txBody>
          <a:bodyPr/>
          <a:lstStyle/>
          <a:p>
            <a:r>
              <a:rPr lang="cs-CZ" dirty="0" err="1"/>
              <a:t>Poland</a:t>
            </a:r>
            <a:r>
              <a:rPr lang="cs-CZ" dirty="0"/>
              <a:t> 1922 - 1937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AC23F7A-E21A-45C8-AD17-FFE1E1583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3885" y="738909"/>
            <a:ext cx="5192515" cy="391900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24CFDE32-3852-42A9-9A66-59499EF6E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109" y="1407159"/>
            <a:ext cx="4722092" cy="52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555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Józef </a:t>
            </a:r>
            <a:r>
              <a:rPr lang="cs-CZ" dirty="0" err="1"/>
              <a:t>Piłsudski</a:t>
            </a:r>
            <a:r>
              <a:rPr lang="cs-CZ" dirty="0"/>
              <a:t>/Roman S. </a:t>
            </a:r>
            <a:r>
              <a:rPr lang="cs-CZ" dirty="0" err="1"/>
              <a:t>Dmowski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948332" cy="4351338"/>
          </a:xfrm>
        </p:spPr>
        <p:txBody>
          <a:bodyPr>
            <a:normAutofit/>
          </a:bodyPr>
          <a:lstStyle/>
          <a:p>
            <a:r>
              <a:rPr lang="cs-CZ" dirty="0"/>
              <a:t>Roman S. </a:t>
            </a:r>
            <a:r>
              <a:rPr lang="cs-CZ" dirty="0" err="1"/>
              <a:t>Dmowski</a:t>
            </a:r>
            <a:r>
              <a:rPr lang="cs-CZ" dirty="0"/>
              <a:t>, vůdce Národní demokracie  </a:t>
            </a:r>
          </a:p>
          <a:p>
            <a:r>
              <a:rPr lang="cs-CZ" dirty="0"/>
              <a:t>Představa Polska: </a:t>
            </a:r>
            <a:r>
              <a:rPr lang="cs-CZ" dirty="0" err="1"/>
              <a:t>homogení</a:t>
            </a:r>
            <a:r>
              <a:rPr lang="cs-CZ" dirty="0"/>
              <a:t>, etnicky čistá země založená na Ř-K identitě </a:t>
            </a:r>
          </a:p>
          <a:p>
            <a:r>
              <a:rPr lang="cs-CZ" dirty="0"/>
              <a:t>Méně „občanského nacionalismu“</a:t>
            </a:r>
          </a:p>
          <a:p>
            <a:r>
              <a:rPr lang="cs-CZ" dirty="0"/>
              <a:t>Józef </a:t>
            </a:r>
            <a:r>
              <a:rPr lang="cs-CZ" dirty="0" err="1"/>
              <a:t>Piłsudski</a:t>
            </a:r>
            <a:r>
              <a:rPr lang="cs-CZ" dirty="0"/>
              <a:t>: věřil v multietnické Polsko „domov více národů“, včetně etnických a náboženských minorit </a:t>
            </a:r>
          </a:p>
          <a:p>
            <a:r>
              <a:rPr lang="cs-CZ" dirty="0"/>
              <a:t>Polsko – Litva – Ukrajina: spojená federace  </a:t>
            </a:r>
          </a:p>
          <a:p>
            <a:r>
              <a:rPr lang="cs-CZ" dirty="0"/>
              <a:t>Blíže k „občanskému nacionalismu“ </a:t>
            </a:r>
          </a:p>
        </p:txBody>
      </p:sp>
    </p:spTree>
    <p:extLst>
      <p:ext uri="{BB962C8B-B14F-4D97-AF65-F5344CB8AC3E}">
        <p14:creationId xmlns:p14="http://schemas.microsoft.com/office/powerpoint/2010/main" val="16211490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2" y="222538"/>
            <a:ext cx="11969495" cy="627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521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177801"/>
            <a:ext cx="5689600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47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FB95EF-A8D7-46A0-B6BF-F1807FEF8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254" y="-105930"/>
            <a:ext cx="10515600" cy="1325563"/>
          </a:xfrm>
        </p:spPr>
        <p:txBody>
          <a:bodyPr/>
          <a:lstStyle/>
          <a:p>
            <a:pPr algn="ctr"/>
            <a:r>
              <a:rPr lang="cs-CZ" b="1" u="sng" dirty="0"/>
              <a:t>1989 and </a:t>
            </a:r>
            <a:r>
              <a:rPr lang="cs-CZ" b="1" u="sng" dirty="0" err="1"/>
              <a:t>later</a:t>
            </a:r>
            <a:r>
              <a:rPr lang="cs-CZ" b="1" u="sng" dirty="0"/>
              <a:t> </a:t>
            </a:r>
            <a:endParaRPr lang="cs-CZ" dirty="0"/>
          </a:p>
        </p:txBody>
      </p:sp>
      <p:pic>
        <p:nvPicPr>
          <p:cNvPr id="1026" name="Picture 2" descr="1997-poland-legislative.gif (503Ã490)">
            <a:extLst>
              <a:ext uri="{FF2B5EF4-FFF2-40B4-BE49-F238E27FC236}">
                <a16:creationId xmlns:a16="http://schemas.microsoft.com/office/drawing/2014/main" id="{F85F0890-9813-4FA4-9C07-E831AFFF8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250" y="1695690"/>
            <a:ext cx="5272750" cy="513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995-poland-presidential-second.png (893Ã876)">
            <a:extLst>
              <a:ext uri="{FF2B5EF4-FFF2-40B4-BE49-F238E27FC236}">
                <a16:creationId xmlns:a16="http://schemas.microsoft.com/office/drawing/2014/main" id="{5A1F4561-FFC7-494B-8F80-6D58E6446C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03" y="833813"/>
            <a:ext cx="4852927" cy="4760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138" y="4356545"/>
            <a:ext cx="1791568" cy="247562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76" y="833813"/>
            <a:ext cx="1850180" cy="265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36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04090" y="15204"/>
            <a:ext cx="10515600" cy="1325563"/>
          </a:xfrm>
        </p:spPr>
        <p:txBody>
          <a:bodyPr/>
          <a:lstStyle/>
          <a:p>
            <a:r>
              <a:rPr lang="cs-CZ" b="1" u="sng" dirty="0"/>
              <a:t>21. </a:t>
            </a:r>
            <a:r>
              <a:rPr lang="cs-CZ" b="1" u="sng" dirty="0" err="1"/>
              <a:t>Century</a:t>
            </a:r>
            <a:r>
              <a:rPr lang="cs-CZ" b="1" u="sng" dirty="0"/>
              <a:t> </a:t>
            </a:r>
            <a:endParaRPr lang="cs-CZ" dirty="0"/>
          </a:p>
        </p:txBody>
      </p:sp>
      <p:graphicFrame>
        <p:nvGraphicFramePr>
          <p:cNvPr id="3" name="Graf 2">
            <a:extLst>
              <a:ext uri="{FF2B5EF4-FFF2-40B4-BE49-F238E27FC236}">
                <a16:creationId xmlns:a16="http://schemas.microsoft.com/office/drawing/2014/main" id="{00000000-0008-0000-01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116340"/>
              </p:ext>
            </p:extLst>
          </p:nvPr>
        </p:nvGraphicFramePr>
        <p:xfrm>
          <a:off x="637309" y="1340767"/>
          <a:ext cx="10716491" cy="52817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15893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>
          <a:xfrm>
            <a:off x="357909" y="180398"/>
            <a:ext cx="10515600" cy="1325563"/>
          </a:xfrm>
        </p:spPr>
        <p:txBody>
          <a:bodyPr/>
          <a:lstStyle/>
          <a:p>
            <a:pPr eaLnBrk="1" hangingPunct="1"/>
            <a:r>
              <a:rPr lang="cs-CZ" altLang="cs-CZ" dirty="0"/>
              <a:t>Sejm 2007</a:t>
            </a:r>
          </a:p>
        </p:txBody>
      </p:sp>
      <p:pic>
        <p:nvPicPr>
          <p:cNvPr id="25603" name="Picture 4" descr="Wybory2007wgPowiatow_Barry_K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945" y="180398"/>
            <a:ext cx="6994816" cy="6583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664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F8FAF-4F4D-4F9D-B91A-B67CA6620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u="sng" dirty="0"/>
              <a:t>Právo a spravedlnost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9CC4244-F71B-49B6-A379-5C6FB58FB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655" y="1690688"/>
            <a:ext cx="10515600" cy="4351338"/>
          </a:xfrm>
        </p:spPr>
        <p:txBody>
          <a:bodyPr/>
          <a:lstStyle/>
          <a:p>
            <a:r>
              <a:rPr lang="cs-CZ" dirty="0"/>
              <a:t>Konzervativní, euroskepticismus </a:t>
            </a:r>
          </a:p>
          <a:p>
            <a:endParaRPr lang="cs-CZ" dirty="0"/>
          </a:p>
          <a:p>
            <a:r>
              <a:rPr lang="cs-CZ" dirty="0"/>
              <a:t>Jarosław Kaczyński</a:t>
            </a:r>
          </a:p>
          <a:p>
            <a:endParaRPr lang="cs-CZ" dirty="0"/>
          </a:p>
          <a:p>
            <a:r>
              <a:rPr lang="cs-CZ" dirty="0"/>
              <a:t>Východ země, Ex rakouské území  </a:t>
            </a:r>
          </a:p>
          <a:p>
            <a:endParaRPr lang="cs-CZ" dirty="0"/>
          </a:p>
          <a:p>
            <a:r>
              <a:rPr lang="cs-CZ" dirty="0"/>
              <a:t>Menší měst a obce </a:t>
            </a:r>
          </a:p>
        </p:txBody>
      </p:sp>
      <p:pic>
        <p:nvPicPr>
          <p:cNvPr id="1026" name="Picture 2" descr="https://www.electoralgeography.com/new/en/wp-content/gallery/poland2015l/mapa%20pis.png">
            <a:extLst>
              <a:ext uri="{FF2B5EF4-FFF2-40B4-BE49-F238E27FC236}">
                <a16:creationId xmlns:a16="http://schemas.microsoft.com/office/drawing/2014/main" id="{50479B1A-C179-4214-94C1-EABCDDD0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779" y="1400754"/>
            <a:ext cx="5001186" cy="464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DD41DA1-291A-4B47-A433-F3CA0DD78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28" y="222383"/>
            <a:ext cx="2207260" cy="1535774"/>
          </a:xfrm>
          <a:prstGeom prst="rect">
            <a:avLst/>
          </a:prstGeom>
        </p:spPr>
      </p:pic>
      <p:pic>
        <p:nvPicPr>
          <p:cNvPr id="6" name="Picture 5" descr="imagesCAOIMXW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745" y="4224538"/>
            <a:ext cx="2502567" cy="2502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8212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F00ED2-2819-4589-B657-3061E77C3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382" y="33913"/>
            <a:ext cx="10515600" cy="1325563"/>
          </a:xfrm>
        </p:spPr>
        <p:txBody>
          <a:bodyPr/>
          <a:lstStyle/>
          <a:p>
            <a:pPr algn="ctr"/>
            <a:r>
              <a:rPr lang="cs-CZ" b="1" u="sng" dirty="0"/>
              <a:t>Občanská platforma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5D273E3-4E15-47B6-AD07-07F5FD901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382" y="1705986"/>
            <a:ext cx="10515600" cy="4351338"/>
          </a:xfrm>
        </p:spPr>
        <p:txBody>
          <a:bodyPr/>
          <a:lstStyle/>
          <a:p>
            <a:r>
              <a:rPr lang="cs-CZ" dirty="0"/>
              <a:t>Křesťanská demokracie, liberalismus</a:t>
            </a:r>
          </a:p>
          <a:p>
            <a:endParaRPr lang="cs-CZ" dirty="0"/>
          </a:p>
          <a:p>
            <a:r>
              <a:rPr lang="cs-CZ" dirty="0"/>
              <a:t>Donald </a:t>
            </a:r>
            <a:r>
              <a:rPr lang="cs-CZ" dirty="0" err="1"/>
              <a:t>Tusk</a:t>
            </a:r>
            <a:endParaRPr lang="cs-CZ" dirty="0"/>
          </a:p>
          <a:p>
            <a:endParaRPr lang="cs-CZ" dirty="0"/>
          </a:p>
          <a:p>
            <a:r>
              <a:rPr lang="cs-CZ" dirty="0"/>
              <a:t>Západní území a „německá oblast“</a:t>
            </a:r>
          </a:p>
          <a:p>
            <a:endParaRPr lang="cs-CZ" dirty="0"/>
          </a:p>
          <a:p>
            <a:r>
              <a:rPr lang="cs-CZ" dirty="0"/>
              <a:t>Větší města 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9A237B-784E-4D63-97FF-02E694403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021" y="0"/>
            <a:ext cx="2918143" cy="170149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40D92A5-E444-4E6B-9113-872CDA1671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439" y="1423084"/>
            <a:ext cx="6154651" cy="4351338"/>
          </a:xfrm>
          <a:prstGeom prst="rect">
            <a:avLst/>
          </a:prstGeom>
        </p:spPr>
      </p:pic>
      <p:pic>
        <p:nvPicPr>
          <p:cNvPr id="6" name="Picture 5" descr="imag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848" y="4211783"/>
            <a:ext cx="3049620" cy="2646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145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3">
            <a:extLst>
              <a:ext uri="{FF2B5EF4-FFF2-40B4-BE49-F238E27FC236}">
                <a16:creationId xmlns:a16="http://schemas.microsoft.com/office/drawing/2014/main" id="{A7418F04-86E6-47C2-BC64-CA1FBF0431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1447" y="488039"/>
            <a:ext cx="7469105" cy="588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24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0FEF95-D5D1-41FE-A882-C69DBA725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3" y="131443"/>
            <a:ext cx="10515600" cy="1325563"/>
          </a:xfrm>
        </p:spPr>
        <p:txBody>
          <a:bodyPr/>
          <a:lstStyle/>
          <a:p>
            <a:pPr algn="ctr"/>
            <a:r>
              <a:rPr lang="cs-CZ" b="1" u="sng" dirty="0"/>
              <a:t>Polská lidová strana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C17CF3-76AC-4467-B45E-6E7C03EE1F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Agrárníci  </a:t>
            </a:r>
          </a:p>
          <a:p>
            <a:endParaRPr lang="cs-CZ" dirty="0"/>
          </a:p>
          <a:p>
            <a:r>
              <a:rPr lang="cs-CZ" dirty="0"/>
              <a:t>Čerpá podporu 1920 - 1939</a:t>
            </a:r>
          </a:p>
          <a:p>
            <a:endParaRPr lang="cs-CZ" dirty="0"/>
          </a:p>
          <a:p>
            <a:r>
              <a:rPr lang="cs-CZ" dirty="0"/>
              <a:t>Venkov a rurální oblasti  </a:t>
            </a:r>
          </a:p>
          <a:p>
            <a:endParaRPr lang="cs-CZ" dirty="0"/>
          </a:p>
          <a:p>
            <a:r>
              <a:rPr lang="cs-CZ" dirty="0"/>
              <a:t>Postupná marginalizace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9E00F88-3A7B-4A8C-A6A6-F7E865C7E8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5236" y="1173019"/>
            <a:ext cx="6017193" cy="558395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0D3B0F8-3ADA-406F-94B2-2B21E70F9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395" y="142921"/>
            <a:ext cx="1717045" cy="168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05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32B014-F3F6-4335-AA60-519B3D030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1417" y="307236"/>
            <a:ext cx="2253673" cy="1325563"/>
          </a:xfrm>
        </p:spPr>
        <p:txBody>
          <a:bodyPr/>
          <a:lstStyle/>
          <a:p>
            <a:pPr algn="ctr"/>
            <a:r>
              <a:rPr lang="cs-CZ" b="1" u="sng" dirty="0"/>
              <a:t>SLD 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A9D3A3-2EDF-414A-B711-D42CA8A886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Dědictví komunismu </a:t>
            </a:r>
          </a:p>
          <a:p>
            <a:r>
              <a:rPr lang="cs-CZ" dirty="0"/>
              <a:t>Sociální demokracie, sekularizace </a:t>
            </a:r>
          </a:p>
          <a:p>
            <a:r>
              <a:rPr lang="cs-CZ" dirty="0"/>
              <a:t>Velká města a západní oblasti </a:t>
            </a:r>
          </a:p>
          <a:p>
            <a:r>
              <a:rPr lang="cs-CZ" dirty="0"/>
              <a:t>Území s nekatolickou populací </a:t>
            </a:r>
            <a:r>
              <a:rPr lang="en-US" dirty="0"/>
              <a:t> </a:t>
            </a:r>
            <a:endParaRPr lang="cs-CZ" dirty="0"/>
          </a:p>
          <a:p>
            <a:r>
              <a:rPr lang="cs-CZ" dirty="0"/>
              <a:t>Opravdu menšina – 300 tisíc? </a:t>
            </a:r>
          </a:p>
          <a:p>
            <a:pPr marL="0" indent="0">
              <a:buNone/>
            </a:pPr>
            <a:r>
              <a:rPr lang="en-US" dirty="0"/>
              <a:t>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9555E6-1802-4961-9362-76D1DDC9F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76" y="0"/>
            <a:ext cx="5304938" cy="4922982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5E701DC-0A9D-4194-8FC1-35AC3F71A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545" y="279408"/>
            <a:ext cx="2072640" cy="138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554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47" y="0"/>
            <a:ext cx="9003323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5055" y="491282"/>
            <a:ext cx="2290618" cy="293771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400" y="3591099"/>
            <a:ext cx="2419927" cy="32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3656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0691" y="40588"/>
            <a:ext cx="7407563" cy="681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813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36AEA2-9367-4D1A-A39E-5DE1705AC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58" y="96677"/>
            <a:ext cx="5747158" cy="1325563"/>
          </a:xfrm>
        </p:spPr>
        <p:txBody>
          <a:bodyPr/>
          <a:lstStyle/>
          <a:p>
            <a:r>
              <a:rPr lang="cs-CZ" dirty="0"/>
              <a:t>Presidentské volby 2020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3A60491-C83A-4A79-840E-9B6F4FFCC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527" y="868057"/>
            <a:ext cx="6189440" cy="5893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693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45DA9-C183-49DF-A043-C3547DDC5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34" y="210343"/>
            <a:ext cx="5594757" cy="1325563"/>
          </a:xfrm>
        </p:spPr>
        <p:txBody>
          <a:bodyPr>
            <a:normAutofit/>
          </a:bodyPr>
          <a:lstStyle/>
          <a:p>
            <a:r>
              <a:rPr lang="cs-CZ" dirty="0"/>
              <a:t>Jak se volí v Polsku? 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AB53E366-8CA0-4B7D-8603-65FE1A404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399" y="1736437"/>
            <a:ext cx="6610142" cy="4747491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105387F-BD36-426C-8313-131E19770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9305" y="1168689"/>
            <a:ext cx="5322695" cy="531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361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C3854A-597C-4F9B-9099-B0DAD7754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51ED682B-632D-4EA3-A5B0-1DC9DE896E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508000" y="-335916"/>
            <a:ext cx="13493610" cy="7590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578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18" y="246927"/>
            <a:ext cx="10599016" cy="6417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962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4800" b="1" dirty="0"/>
              <a:t>Rakouské území </a:t>
            </a:r>
            <a:endParaRPr lang="cs-CZ" altLang="cs-CZ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4873" y="1690688"/>
            <a:ext cx="11638496" cy="4857894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Malé agrární podniky, absence průmyslu, „velkostatkářů“</a:t>
            </a:r>
          </a:p>
          <a:p>
            <a:pPr eaLnBrk="1" hangingPunct="1"/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Římsko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- katolické vyznání: oficiální státní paradigma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Vlastní stupeň autonomie, volební právo, poslanci ve Vídni  </a:t>
            </a: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Polština – úřední a vzdělávací jazyk, latinka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Polský Piemont = Halič </a:t>
            </a:r>
          </a:p>
          <a:p>
            <a:r>
              <a:rPr lang="cs-CZ" altLang="cs-CZ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Ekonomická zaostalost, velké množství nemajetných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USA – emigrace  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Podpora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Lech 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Wałęsa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 letech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1990 a 1995 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– skoro jednomyslnost </a:t>
            </a:r>
            <a:endParaRPr lang="cs-CZ" altLang="cs-CZ" dirty="0"/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90100"/>
            <a:ext cx="65" cy="27699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250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/>
              <a:t> Ruský zábor </a:t>
            </a:r>
            <a:r>
              <a:rPr lang="cs-CZ" altLang="cs-CZ" dirty="0">
                <a:solidFill>
                  <a:srgbClr val="222222"/>
                </a:solidFill>
                <a:latin typeface="inherit"/>
              </a:rPr>
              <a:t> </a:t>
            </a:r>
            <a:endParaRPr lang="cs-CZ" altLang="cs-CZ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1061" y="1825625"/>
            <a:ext cx="11065078" cy="4351338"/>
          </a:xfrm>
        </p:spPr>
        <p:txBody>
          <a:bodyPr>
            <a:normAutofit/>
          </a:bodyPr>
          <a:lstStyle/>
          <a:p>
            <a:r>
              <a:rPr lang="en-US" altLang="cs-CZ" dirty="0"/>
              <a:t>Rus</a:t>
            </a:r>
            <a:r>
              <a:rPr lang="cs-CZ" altLang="cs-CZ" dirty="0" err="1"/>
              <a:t>ká</a:t>
            </a:r>
            <a:r>
              <a:rPr lang="cs-CZ" altLang="cs-CZ" dirty="0"/>
              <a:t> tradice carského režimu a byrokracie – korupce </a:t>
            </a:r>
          </a:p>
          <a:p>
            <a:r>
              <a:rPr lang="en-US" altLang="cs-CZ" dirty="0" err="1"/>
              <a:t>Authoritari</a:t>
            </a:r>
            <a:r>
              <a:rPr lang="cs-CZ" altLang="cs-CZ" dirty="0" err="1"/>
              <a:t>smus</a:t>
            </a:r>
            <a:r>
              <a:rPr lang="cs-CZ" altLang="cs-CZ" dirty="0"/>
              <a:t> a občanská „zaostalost“ </a:t>
            </a:r>
            <a:r>
              <a:rPr lang="en-US" altLang="cs-CZ" dirty="0"/>
              <a:t> </a:t>
            </a:r>
            <a:endParaRPr lang="cs-CZ" altLang="cs-CZ" dirty="0"/>
          </a:p>
          <a:p>
            <a:r>
              <a:rPr lang="cs-CZ" altLang="cs-CZ" dirty="0"/>
              <a:t>Státní správa je založena na azbuce   </a:t>
            </a:r>
          </a:p>
          <a:p>
            <a:r>
              <a:rPr lang="cs-CZ" altLang="cs-CZ" dirty="0"/>
              <a:t>Území - nejzápadnější provincie romanovské říše – Lodž (</a:t>
            </a:r>
            <a:r>
              <a:rPr lang="cs-CZ" dirty="0" err="1"/>
              <a:t>Litzmannstadt</a:t>
            </a:r>
            <a:r>
              <a:rPr lang="cs-CZ" dirty="0"/>
              <a:t>)</a:t>
            </a:r>
            <a:endParaRPr lang="cs-CZ" altLang="cs-CZ" dirty="0"/>
          </a:p>
          <a:p>
            <a:r>
              <a:rPr lang="cs-CZ" altLang="cs-CZ" dirty="0"/>
              <a:t>Velká polarizace mezi metropolitním územím a rurální oblastí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Absence občanských práv a jakéhokoliv náznaku demokratizace  </a:t>
            </a:r>
          </a:p>
          <a:p>
            <a:r>
              <a:rPr lang="cs-CZ" altLang="cs-CZ" dirty="0"/>
              <a:t>Absence technické infrastruktury – železnice? </a:t>
            </a:r>
          </a:p>
        </p:txBody>
      </p:sp>
    </p:spTree>
    <p:extLst>
      <p:ext uri="{BB962C8B-B14F-4D97-AF65-F5344CB8AC3E}">
        <p14:creationId xmlns:p14="http://schemas.microsoft.com/office/powerpoint/2010/main" val="3751392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02920"/>
            <a:ext cx="10515600" cy="1325563"/>
          </a:xfrm>
        </p:spPr>
        <p:txBody>
          <a:bodyPr/>
          <a:lstStyle/>
          <a:p>
            <a:r>
              <a:rPr lang="cs-CZ" altLang="cs-CZ" b="1" dirty="0"/>
              <a:t>Pruské území 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0218" y="1283854"/>
            <a:ext cx="11526982" cy="550487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Základní respekt k občanským právům, germanizace </a:t>
            </a:r>
          </a:p>
          <a:p>
            <a:r>
              <a:rPr lang="cs-CZ" altLang="cs-CZ" dirty="0">
                <a:solidFill>
                  <a:srgbClr val="22222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Postupné rozšiřování volebního práva skrze pozemkovou reformu </a:t>
            </a:r>
            <a:r>
              <a:rPr kumimoji="0" lang="cs-CZ" altLang="cs-CZ" sz="9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alt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Agrární společnost, němčina ve vzdělávání a centrum - 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Berlin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eaLnBrk="1" hangingPunct="1"/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Protestanté, latinka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  <a:r>
              <a:rPr lang="cs-CZ" altLang="cs-CZ" dirty="0" err="1">
                <a:latin typeface="Arial" panose="020B0604020202020204" pitchFamily="34" charset="0"/>
                <a:cs typeface="Arial" panose="020B0604020202020204" pitchFamily="34" charset="0"/>
              </a:rPr>
              <a:t>ální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populace je postupně absorbována industrializací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Rozvíjející se oblast služeb v nově se rozrůstajících městech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Relativně úspěšná transformace </a:t>
            </a:r>
            <a:r>
              <a:rPr lang="en-US" altLang="cs-CZ" dirty="0">
                <a:latin typeface="Arial" panose="020B0604020202020204" pitchFamily="34" charset="0"/>
                <a:cs typeface="Arial" panose="020B0604020202020204" pitchFamily="34" charset="0"/>
              </a:rPr>
              <a:t>socio-economic structure</a:t>
            </a:r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 1990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Absence agrární strany od 19. století a přetrvávající slabá podpora </a:t>
            </a:r>
          </a:p>
          <a:p>
            <a:r>
              <a:rPr lang="cs-CZ" altLang="cs-CZ" dirty="0">
                <a:latin typeface="Arial" panose="020B0604020202020204" pitchFamily="34" charset="0"/>
                <a:cs typeface="Arial" panose="020B0604020202020204" pitchFamily="34" charset="0"/>
              </a:rPr>
              <a:t>Většina současné populace pochází z jiných regionů 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02920"/>
            <a:ext cx="65" cy="25135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179864"/>
            <a:ext cx="22442" cy="97471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cs-CZ" alt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2098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F2DA1D-57A3-4CE9-BEA0-568685D92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846277" cy="1325563"/>
          </a:xfrm>
        </p:spPr>
        <p:txBody>
          <a:bodyPr/>
          <a:lstStyle/>
          <a:p>
            <a:r>
              <a:rPr lang="cs-CZ" dirty="0"/>
              <a:t>Koleje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2298874-E46C-4669-932E-E7F4E5D84C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78" y="231420"/>
            <a:ext cx="6812770" cy="639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481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729509" cy="1325563"/>
          </a:xfrm>
        </p:spPr>
        <p:txBody>
          <a:bodyPr/>
          <a:lstStyle/>
          <a:p>
            <a:pPr eaLnBrk="1" hangingPunct="1"/>
            <a:r>
              <a:rPr lang="cs-CZ" altLang="cs-CZ" b="1" dirty="0"/>
              <a:t>Dnes 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6640" y="1763755"/>
            <a:ext cx="8702609" cy="4904899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/>
              <a:t>Polsko – jedna z </a:t>
            </a:r>
            <a:r>
              <a:rPr lang="cs-CZ" altLang="cs-CZ" dirty="0" err="1"/>
              <a:t>nejkatoličtejších</a:t>
            </a:r>
            <a:r>
              <a:rPr lang="cs-CZ" altLang="cs-CZ" dirty="0"/>
              <a:t> zemí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Ř-K církev: přítomna ve všech třech záborech  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Silná autorita na jihovýchodě země  </a:t>
            </a:r>
          </a:p>
          <a:p>
            <a:r>
              <a:rPr lang="cs-CZ" dirty="0" err="1"/>
              <a:t>Wadowice</a:t>
            </a:r>
            <a:r>
              <a:rPr lang="cs-CZ" dirty="0"/>
              <a:t> - Karol </a:t>
            </a:r>
            <a:r>
              <a:rPr lang="cs-CZ" dirty="0" err="1"/>
              <a:t>Wojtyła</a:t>
            </a:r>
            <a:r>
              <a:rPr lang="cs-CZ" dirty="0"/>
              <a:t> </a:t>
            </a:r>
          </a:p>
          <a:p>
            <a:r>
              <a:rPr lang="cs-CZ" altLang="cs-CZ" dirty="0"/>
              <a:t>Liberálně městské centrum a západní oblasti/ konzervativní agrární populistická periferie  </a:t>
            </a:r>
          </a:p>
          <a:p>
            <a:r>
              <a:rPr lang="cs-CZ" altLang="cs-CZ" dirty="0"/>
              <a:t>Staré tradicionalistické (katolické a anti komunistické) r.  </a:t>
            </a:r>
          </a:p>
          <a:p>
            <a:r>
              <a:rPr lang="cs-CZ" altLang="cs-CZ" dirty="0"/>
              <a:t>Nové sekulární a postkomunistické regiony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978" y="64655"/>
            <a:ext cx="4436865" cy="29556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A046917-90AC-4FD3-87FF-033FEBC811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6054" y="166088"/>
            <a:ext cx="2081511" cy="15611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0CD3C27A-6148-4794-86FB-CC719D5D74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9249" y="3165461"/>
            <a:ext cx="2785816" cy="350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4690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436</Words>
  <Application>Microsoft Office PowerPoint</Application>
  <PresentationFormat>Širokoúhlá obrazovka</PresentationFormat>
  <Paragraphs>96</Paragraphs>
  <Slides>25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inherit</vt:lpstr>
      <vt:lpstr>Motiv Office</vt:lpstr>
      <vt:lpstr>Polsko: Volení geografie na základě budování státu </vt:lpstr>
      <vt:lpstr>Prezentace aplikace PowerPoint</vt:lpstr>
      <vt:lpstr>Prezentace aplikace PowerPoint</vt:lpstr>
      <vt:lpstr>Prezentace aplikace PowerPoint</vt:lpstr>
      <vt:lpstr>Rakouské území </vt:lpstr>
      <vt:lpstr> Ruský zábor  </vt:lpstr>
      <vt:lpstr>Pruské území </vt:lpstr>
      <vt:lpstr>Koleje</vt:lpstr>
      <vt:lpstr>Dnes </vt:lpstr>
      <vt:lpstr>1918-1939</vt:lpstr>
      <vt:lpstr>Poland 1922 - 1937</vt:lpstr>
      <vt:lpstr>Józef Piłsudski/Roman S. Dmowski </vt:lpstr>
      <vt:lpstr>Prezentace aplikace PowerPoint</vt:lpstr>
      <vt:lpstr>Prezentace aplikace PowerPoint</vt:lpstr>
      <vt:lpstr>1989 and later </vt:lpstr>
      <vt:lpstr>21. Century </vt:lpstr>
      <vt:lpstr>Sejm 2007</vt:lpstr>
      <vt:lpstr>Právo a spravedlnost </vt:lpstr>
      <vt:lpstr>Občanská platforma  </vt:lpstr>
      <vt:lpstr>Polská lidová strana </vt:lpstr>
      <vt:lpstr>SLD  </vt:lpstr>
      <vt:lpstr>Prezentace aplikace PowerPoint</vt:lpstr>
      <vt:lpstr>Prezentace aplikace PowerPoint</vt:lpstr>
      <vt:lpstr>Presidentské volby 2020</vt:lpstr>
      <vt:lpstr>Jak se volí v Polsku?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Poland: A History of State Building and Today´s Electoral Layout</dc:title>
  <dc:creator>Pink</dc:creator>
  <cp:lastModifiedBy>Michal Pink</cp:lastModifiedBy>
  <cp:revision>23</cp:revision>
  <dcterms:created xsi:type="dcterms:W3CDTF">2020-02-06T17:36:06Z</dcterms:created>
  <dcterms:modified xsi:type="dcterms:W3CDTF">2022-03-09T12:43:06Z</dcterms:modified>
</cp:coreProperties>
</file>