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87" r:id="rId5"/>
    <p:sldId id="289" r:id="rId6"/>
    <p:sldId id="290" r:id="rId7"/>
    <p:sldId id="288" r:id="rId8"/>
    <p:sldId id="291" r:id="rId9"/>
    <p:sldId id="261" r:id="rId10"/>
    <p:sldId id="274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334" r:id="rId20"/>
    <p:sldId id="331" r:id="rId21"/>
    <p:sldId id="335" r:id="rId22"/>
    <p:sldId id="333" r:id="rId23"/>
    <p:sldId id="336" r:id="rId24"/>
    <p:sldId id="337" r:id="rId25"/>
    <p:sldId id="270" r:id="rId26"/>
    <p:sldId id="271" r:id="rId27"/>
    <p:sldId id="272" r:id="rId28"/>
    <p:sldId id="33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950" y="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5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57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11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17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9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74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89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7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CAB49-0A21-4264-8C01-8549F95FA854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2719C-63DC-4526-AEC4-AE8208120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2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5232E-6B33-4F39-ABFB-C14FFC947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Muni" panose="00000500000000000000" pitchFamily="50" charset="0"/>
              </a:rPr>
              <a:t>Volebná geografia miest</a:t>
            </a:r>
            <a:endParaRPr lang="en-GB" dirty="0">
              <a:latin typeface="Muni" panose="00000500000000000000" pitchFamily="50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2D2CE2-897E-4AA8-9192-DCFB34A31D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Úvod do volební geografie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9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976312"/>
            <a:ext cx="67341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6BE0C678-41CD-4F72-BE33-74FED9037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6ADA2C0-6EAE-45C8-A680-ED230823EA02}"/>
              </a:ext>
            </a:extLst>
          </p:cNvPr>
          <p:cNvSpPr txBox="1"/>
          <p:nvPr/>
        </p:nvSpPr>
        <p:spPr>
          <a:xfrm>
            <a:off x="515007" y="40990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ODS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5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F990B4C5-5333-4AAC-A29F-BE846E0C6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329277C-63B0-4F35-9589-CB66216D3FC1}"/>
              </a:ext>
            </a:extLst>
          </p:cNvPr>
          <p:cNvSpPr txBox="1"/>
          <p:nvPr/>
        </p:nvSpPr>
        <p:spPr>
          <a:xfrm>
            <a:off x="515007" y="409903"/>
            <a:ext cx="72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Piráti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2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FB09ACEA-6A2F-49C5-AB28-C4A43CC96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829E659-2326-48B2-BE57-FDA8AB973C6C}"/>
              </a:ext>
            </a:extLst>
          </p:cNvPr>
          <p:cNvSpPr txBox="1"/>
          <p:nvPr/>
        </p:nvSpPr>
        <p:spPr>
          <a:xfrm>
            <a:off x="515007" y="40990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SPD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6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9A9A7D7E-00C3-4B7D-9F3A-A70711D4C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DA9FE27-86BF-4CF4-B6FB-5A2F4F646A30}"/>
              </a:ext>
            </a:extLst>
          </p:cNvPr>
          <p:cNvSpPr txBox="1"/>
          <p:nvPr/>
        </p:nvSpPr>
        <p:spPr>
          <a:xfrm>
            <a:off x="515007" y="409903"/>
            <a:ext cx="75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KSČM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5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1E63FBB4-44FC-4BA4-BED2-A30430C10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94EBBAA-2305-4C13-B392-12F44126D092}"/>
              </a:ext>
            </a:extLst>
          </p:cNvPr>
          <p:cNvSpPr txBox="1"/>
          <p:nvPr/>
        </p:nvSpPr>
        <p:spPr>
          <a:xfrm>
            <a:off x="515007" y="409903"/>
            <a:ext cx="69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ČSSD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3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E7AB3C18-90A8-47B8-BDBB-A978FFF6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C5606AC-E1A5-4AE4-8CD5-418B9F1504B2}"/>
              </a:ext>
            </a:extLst>
          </p:cNvPr>
          <p:cNvSpPr txBox="1"/>
          <p:nvPr/>
        </p:nvSpPr>
        <p:spPr>
          <a:xfrm>
            <a:off x="515007" y="409903"/>
            <a:ext cx="107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KDU-ČSL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3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6E4DB967-FBAF-435F-B750-A258CAEBA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CB4C33C-D467-47D0-AB9F-58EEB0C42A22}"/>
              </a:ext>
            </a:extLst>
          </p:cNvPr>
          <p:cNvSpPr txBox="1"/>
          <p:nvPr/>
        </p:nvSpPr>
        <p:spPr>
          <a:xfrm>
            <a:off x="515007" y="409903"/>
            <a:ext cx="90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TOP 09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C908A7F3-DA2C-47A2-B4ED-F27E98A5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383B44C-6ACE-4328-812C-0DE04B93083E}"/>
              </a:ext>
            </a:extLst>
          </p:cNvPr>
          <p:cNvSpPr txBox="1"/>
          <p:nvPr/>
        </p:nvSpPr>
        <p:spPr>
          <a:xfrm>
            <a:off x="515007" y="409903"/>
            <a:ext cx="71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STAN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6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5E500-2A25-4E0B-B70D-0EF38CB9C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589"/>
            <a:ext cx="9144000" cy="5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2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52149609-FC76-4C7D-9BEC-2671F639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124"/>
            <a:ext cx="9144000" cy="5463752"/>
          </a:xfrm>
          <a:prstGeom prst="rect">
            <a:avLst/>
          </a:prstGeom>
        </p:spPr>
      </p:pic>
      <p:pic>
        <p:nvPicPr>
          <p:cNvPr id="4" name="Grafický objekt 3" descr="Čiara so šípkou: krivka v smere pohybu hodinových ručičiek">
            <a:extLst>
              <a:ext uri="{FF2B5EF4-FFF2-40B4-BE49-F238E27FC236}">
                <a16:creationId xmlns:a16="http://schemas.microsoft.com/office/drawing/2014/main" id="{B5B38239-DF48-441F-8F2F-1D9EC98B9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958402" flipH="1">
            <a:off x="3715828" y="1740129"/>
            <a:ext cx="1129111" cy="161721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00800D8-9C70-47D8-9B2D-724B09CD06A7}"/>
              </a:ext>
            </a:extLst>
          </p:cNvPr>
          <p:cNvSpPr txBox="1"/>
          <p:nvPr/>
        </p:nvSpPr>
        <p:spPr>
          <a:xfrm rot="21248312">
            <a:off x="5172673" y="1733918"/>
            <a:ext cx="2501462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Praha naozaj jedná veľká fialová bublina?</a:t>
            </a: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07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20238-2B8D-4F4B-A914-FF1D34F48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9" y="0"/>
            <a:ext cx="809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7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3494F-9B22-4386-BD77-9BBC5289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589"/>
            <a:ext cx="9144000" cy="5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001EA6-DFBE-4F79-BC8B-BAC3B9C73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3503"/>
            <a:ext cx="6553200" cy="68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9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9CD615-80AA-4029-9BEB-C6E52B742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" y="2201658"/>
            <a:ext cx="4172964" cy="2454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930A6-6259-4444-AA11-41A33B2C0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48" y="2201657"/>
            <a:ext cx="4172963" cy="24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83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04696-83AF-4B95-B233-D6D337AF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66" y="857250"/>
            <a:ext cx="79230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85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ok vyhÄ¾adÃ¡vania obrÃ¡zkov pre dopyt burgess concentric zone model">
            <a:extLst>
              <a:ext uri="{FF2B5EF4-FFF2-40B4-BE49-F238E27FC236}">
                <a16:creationId xmlns:a16="http://schemas.microsoft.com/office/drawing/2014/main" id="{C7C52C3D-8993-4D2D-A672-F2D0924C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5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ok vyhÄ¾adÃ¡vania obrÃ¡zkov pre dopyt burgess concentric zone model">
            <a:extLst>
              <a:ext uri="{FF2B5EF4-FFF2-40B4-BE49-F238E27FC236}">
                <a16:creationId xmlns:a16="http://schemas.microsoft.com/office/drawing/2014/main" id="{444BAA35-95B1-4E69-ADA4-DBED173E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91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Ãºvisiaci obrÃ¡zok">
            <a:extLst>
              <a:ext uri="{FF2B5EF4-FFF2-40B4-BE49-F238E27FC236}">
                <a16:creationId xmlns:a16="http://schemas.microsoft.com/office/drawing/2014/main" id="{49D72DBA-A957-49A9-8FA9-95C9DE64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13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8FEB-AFFD-1E3A-AC34-438505B1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Záver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14E4F-33FA-ED27-AA46-A23164117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mestá v ČR majú spravidla koncentrické usporiadanie</a:t>
            </a:r>
          </a:p>
          <a:p>
            <a:r>
              <a:rPr lang="sk-SK" dirty="0"/>
              <a:t>neplatí všeobecný vzorec o ľavicovom vnútornom meste a pravicovom vonkajšom meste</a:t>
            </a:r>
          </a:p>
          <a:p>
            <a:r>
              <a:rPr lang="sk-SK" dirty="0"/>
              <a:t>skôr pravica – ľavica – pravica</a:t>
            </a:r>
          </a:p>
        </p:txBody>
      </p:sp>
    </p:spTree>
    <p:extLst>
      <p:ext uri="{BB962C8B-B14F-4D97-AF65-F5344CB8AC3E}">
        <p14:creationId xmlns:p14="http://schemas.microsoft.com/office/powerpoint/2010/main" val="344175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E755102-2575-48A1-ACA2-128B37A8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41" y="580251"/>
            <a:ext cx="5408517" cy="51435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448880B-629A-4546-ACFE-A12EEBB78BC0}"/>
              </a:ext>
            </a:extLst>
          </p:cNvPr>
          <p:cNvSpPr txBox="1"/>
          <p:nvPr/>
        </p:nvSpPr>
        <p:spPr>
          <a:xfrm>
            <a:off x="5984054" y="5723751"/>
            <a:ext cx="2218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350" dirty="0" err="1">
                <a:latin typeface="Georgia" panose="02040502050405020303" pitchFamily="18" charset="0"/>
              </a:rPr>
              <a:t>Source</a:t>
            </a:r>
            <a:r>
              <a:rPr lang="sk-SK" sz="1350" dirty="0">
                <a:latin typeface="Georgia" panose="02040502050405020303" pitchFamily="18" charset="0"/>
              </a:rPr>
              <a:t>: wyborynamapie.pl</a:t>
            </a:r>
          </a:p>
        </p:txBody>
      </p:sp>
    </p:spTree>
    <p:extLst>
      <p:ext uri="{BB962C8B-B14F-4D97-AF65-F5344CB8AC3E}">
        <p14:creationId xmlns:p14="http://schemas.microsoft.com/office/powerpoint/2010/main" val="89393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E755102-2575-48A1-ACA2-128B37A84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56" t="40444" r="28570" b="53216"/>
          <a:stretch/>
        </p:blipFill>
        <p:spPr>
          <a:xfrm>
            <a:off x="2481702" y="1253277"/>
            <a:ext cx="4443210" cy="413701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448880B-629A-4546-ACFE-A12EEBB78BC0}"/>
              </a:ext>
            </a:extLst>
          </p:cNvPr>
          <p:cNvSpPr txBox="1"/>
          <p:nvPr/>
        </p:nvSpPr>
        <p:spPr>
          <a:xfrm>
            <a:off x="5984054" y="5723751"/>
            <a:ext cx="2218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350" dirty="0" err="1">
                <a:latin typeface="Georgia" panose="02040502050405020303" pitchFamily="18" charset="0"/>
              </a:rPr>
              <a:t>Source</a:t>
            </a:r>
            <a:r>
              <a:rPr lang="sk-SK" sz="1350" dirty="0">
                <a:latin typeface="Georgia" panose="02040502050405020303" pitchFamily="18" charset="0"/>
              </a:rPr>
              <a:t>: wyborynamapie.pl</a:t>
            </a:r>
          </a:p>
        </p:txBody>
      </p:sp>
    </p:spTree>
    <p:extLst>
      <p:ext uri="{BB962C8B-B14F-4D97-AF65-F5344CB8AC3E}">
        <p14:creationId xmlns:p14="http://schemas.microsoft.com/office/powerpoint/2010/main" val="158546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91C3F-2B5B-8394-EC92-19E391B3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38187"/>
            <a:ext cx="752475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5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E0D3B-8536-4A27-C63B-B022018D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585787"/>
            <a:ext cx="75342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2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9F1D-12D2-7688-B318-4F76820D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Prečo skúmať mesto z hľadiska volebnej geografie?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F073E-0C23-EF7C-A152-81CC5ADF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Mesto nie je homogénna jednotka, je vnútorne heterogénne</a:t>
            </a:r>
          </a:p>
          <a:p>
            <a:r>
              <a:rPr lang="sk-SK" dirty="0"/>
              <a:t>Priestorová variácia v mestách vykazuje určité vzorce</a:t>
            </a:r>
          </a:p>
          <a:p>
            <a:r>
              <a:rPr lang="sk-SK" dirty="0"/>
              <a:t>Málo preskúmaná, resp. vôbec nepreskúmaná oblasť</a:t>
            </a:r>
          </a:p>
          <a:p>
            <a:r>
              <a:rPr lang="sk-SK" dirty="0"/>
              <a:t>Suplovanie sociálnych dát (</a:t>
            </a:r>
            <a:r>
              <a:rPr lang="sk-SK" dirty="0" err="1"/>
              <a:t>O’Louglin</a:t>
            </a:r>
            <a:r>
              <a:rPr lang="sk-SK" dirty="0"/>
              <a:t> et al. 1997; </a:t>
            </a:r>
            <a:r>
              <a:rPr lang="sk-SK" dirty="0" err="1"/>
              <a:t>Charney</a:t>
            </a:r>
            <a:r>
              <a:rPr lang="sk-SK" dirty="0"/>
              <a:t> a </a:t>
            </a:r>
            <a:r>
              <a:rPr lang="sk-SK" dirty="0" err="1"/>
              <a:t>Malkinson</a:t>
            </a:r>
            <a:r>
              <a:rPr lang="sk-SK" dirty="0"/>
              <a:t> 2015)</a:t>
            </a:r>
          </a:p>
          <a:p>
            <a:r>
              <a:rPr lang="sk-SK" dirty="0"/>
              <a:t>Lepšia dostupnosť volebných dát</a:t>
            </a:r>
          </a:p>
          <a:p>
            <a:r>
              <a:rPr lang="sk-SK" dirty="0"/>
              <a:t>Význam v politickom marketingu - </a:t>
            </a:r>
            <a:r>
              <a:rPr lang="sk-SK" dirty="0" err="1"/>
              <a:t>geotargeting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98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62B9-86ED-483B-5525-0F3C7808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vieme?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E29A47-EFD0-160F-173A-44D9143C8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Ľavicové</a:t>
            </a:r>
            <a:r>
              <a:rPr lang="en-GB" dirty="0"/>
              <a:t>/</a:t>
            </a:r>
            <a:r>
              <a:rPr lang="en-GB" dirty="0" err="1"/>
              <a:t>demokratické</a:t>
            </a:r>
            <a:r>
              <a:rPr lang="en-GB" dirty="0"/>
              <a:t> </a:t>
            </a:r>
            <a:r>
              <a:rPr lang="en-GB" dirty="0" err="1"/>
              <a:t>vnútromesto</a:t>
            </a:r>
            <a:r>
              <a:rPr lang="en-GB" dirty="0"/>
              <a:t> vs. </a:t>
            </a:r>
            <a:r>
              <a:rPr lang="en-GB" dirty="0" err="1"/>
              <a:t>pravicové</a:t>
            </a:r>
            <a:r>
              <a:rPr lang="en-GB" dirty="0"/>
              <a:t>/</a:t>
            </a:r>
            <a:r>
              <a:rPr lang="en-GB" dirty="0" err="1"/>
              <a:t>republikánske</a:t>
            </a:r>
            <a:r>
              <a:rPr lang="en-GB" dirty="0"/>
              <a:t> </a:t>
            </a:r>
            <a:r>
              <a:rPr lang="en-GB" dirty="0" err="1"/>
              <a:t>vonkajšie</a:t>
            </a:r>
            <a:r>
              <a:rPr lang="en-GB" dirty="0"/>
              <a:t> mesto</a:t>
            </a:r>
            <a:endParaRPr lang="sk-SK" dirty="0"/>
          </a:p>
          <a:p>
            <a:endParaRPr lang="sk-SK" dirty="0"/>
          </a:p>
          <a:p>
            <a:r>
              <a:rPr lang="sk-SK" dirty="0"/>
              <a:t>Aj v ČR?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63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D7C027A4-101A-44B1-B0E9-1C08CCE3A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" y="119829"/>
            <a:ext cx="8517571" cy="661834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098B9C7-470E-40E1-9145-D216C2D75FE5}"/>
              </a:ext>
            </a:extLst>
          </p:cNvPr>
          <p:cNvSpPr txBox="1"/>
          <p:nvPr/>
        </p:nvSpPr>
        <p:spPr>
          <a:xfrm>
            <a:off x="515007" y="409903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ANO 2011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47519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136</Words>
  <Application>Microsoft Office PowerPoint</Application>
  <PresentationFormat>On-screen Show (4:3)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Georgia</vt:lpstr>
      <vt:lpstr>Muni</vt:lpstr>
      <vt:lpstr>Motív balíka Office</vt:lpstr>
      <vt:lpstr>Volebná geografia miest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Prečo skúmať mesto z hľadiska volebnej geografie?</vt:lpstr>
      <vt:lpstr>Čo vieme?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Záver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Volebná geografia miest</dc:title>
  <dc:creator>Daniel Kerekes</dc:creator>
  <cp:lastModifiedBy>Daniel Kerekeš | FMV EU v Bratislave</cp:lastModifiedBy>
  <cp:revision>9</cp:revision>
  <dcterms:created xsi:type="dcterms:W3CDTF">2019-04-23T18:32:06Z</dcterms:created>
  <dcterms:modified xsi:type="dcterms:W3CDTF">2022-05-03T20:06:54Z</dcterms:modified>
</cp:coreProperties>
</file>