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6.jpg" ContentType="image/png"/>
  <Override PartName="/ppt/media/image17.jpg" ContentType="image/png"/>
  <Override PartName="/ppt/media/image18.jpg" ContentType="image/png"/>
  <Override PartName="/ppt/media/image19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88" r:id="rId4"/>
    <p:sldId id="277" r:id="rId5"/>
    <p:sldId id="258" r:id="rId6"/>
    <p:sldId id="259" r:id="rId7"/>
    <p:sldId id="286" r:id="rId8"/>
    <p:sldId id="257" r:id="rId9"/>
    <p:sldId id="260" r:id="rId10"/>
    <p:sldId id="261" r:id="rId11"/>
    <p:sldId id="264" r:id="rId12"/>
    <p:sldId id="262" r:id="rId13"/>
    <p:sldId id="263" r:id="rId14"/>
    <p:sldId id="280" r:id="rId15"/>
    <p:sldId id="266" r:id="rId16"/>
    <p:sldId id="267" r:id="rId17"/>
    <p:sldId id="269" r:id="rId18"/>
    <p:sldId id="270" r:id="rId19"/>
    <p:sldId id="289" r:id="rId20"/>
    <p:sldId id="272" r:id="rId21"/>
    <p:sldId id="287" r:id="rId22"/>
    <p:sldId id="274" r:id="rId23"/>
    <p:sldId id="278" r:id="rId24"/>
    <p:sldId id="284" r:id="rId25"/>
    <p:sldId id="285" r:id="rId26"/>
    <p:sldId id="282" r:id="rId27"/>
    <p:sldId id="290" r:id="rId28"/>
    <p:sldId id="279" r:id="rId29"/>
    <p:sldId id="273" r:id="rId30"/>
    <p:sldId id="275" r:id="rId31"/>
    <p:sldId id="283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E4278F07-914D-44C0-86C8-8C068052D33D}">
          <p14:sldIdLst>
            <p14:sldId id="256"/>
            <p14:sldId id="276"/>
            <p14:sldId id="288"/>
          </p14:sldIdLst>
        </p14:section>
        <p14:section name="Oddíl bez názvu" id="{A879FE9B-5927-405D-AE92-8AD19D333611}">
          <p14:sldIdLst>
            <p14:sldId id="277"/>
            <p14:sldId id="258"/>
            <p14:sldId id="259"/>
            <p14:sldId id="286"/>
            <p14:sldId id="257"/>
            <p14:sldId id="260"/>
            <p14:sldId id="261"/>
            <p14:sldId id="264"/>
            <p14:sldId id="262"/>
            <p14:sldId id="263"/>
            <p14:sldId id="280"/>
            <p14:sldId id="266"/>
            <p14:sldId id="267"/>
            <p14:sldId id="269"/>
            <p14:sldId id="270"/>
            <p14:sldId id="289"/>
            <p14:sldId id="272"/>
            <p14:sldId id="287"/>
            <p14:sldId id="274"/>
            <p14:sldId id="278"/>
            <p14:sldId id="284"/>
            <p14:sldId id="285"/>
            <p14:sldId id="282"/>
            <p14:sldId id="290"/>
            <p14:sldId id="279"/>
            <p14:sldId id="273"/>
            <p14:sldId id="275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302BC-B3EF-4FBD-879E-570CF8F6A622}" type="datetimeFigureOut">
              <a:rPr lang="cs-CZ" smtClean="0"/>
              <a:t>02.05.2022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28AE8-C1E2-4443-901E-91BF14C8FC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4941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302BC-B3EF-4FBD-879E-570CF8F6A622}" type="datetimeFigureOut">
              <a:rPr lang="cs-CZ" smtClean="0"/>
              <a:t>02.05.2022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28AE8-C1E2-4443-901E-91BF14C8FC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9155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302BC-B3EF-4FBD-879E-570CF8F6A622}" type="datetimeFigureOut">
              <a:rPr lang="cs-CZ" smtClean="0"/>
              <a:t>02.05.2022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28AE8-C1E2-4443-901E-91BF14C8FC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556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302BC-B3EF-4FBD-879E-570CF8F6A622}" type="datetimeFigureOut">
              <a:rPr lang="cs-CZ" smtClean="0"/>
              <a:t>02.05.2022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28AE8-C1E2-4443-901E-91BF14C8FC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9880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302BC-B3EF-4FBD-879E-570CF8F6A622}" type="datetimeFigureOut">
              <a:rPr lang="cs-CZ" smtClean="0"/>
              <a:t>02.05.2022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28AE8-C1E2-4443-901E-91BF14C8FC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2705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302BC-B3EF-4FBD-879E-570CF8F6A622}" type="datetimeFigureOut">
              <a:rPr lang="cs-CZ" smtClean="0"/>
              <a:t>02.05.2022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28AE8-C1E2-4443-901E-91BF14C8FC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867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302BC-B3EF-4FBD-879E-570CF8F6A622}" type="datetimeFigureOut">
              <a:rPr lang="cs-CZ" smtClean="0"/>
              <a:t>02.05.2022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28AE8-C1E2-4443-901E-91BF14C8FC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7419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302BC-B3EF-4FBD-879E-570CF8F6A622}" type="datetimeFigureOut">
              <a:rPr lang="cs-CZ" smtClean="0"/>
              <a:t>02.05.2022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28AE8-C1E2-4443-901E-91BF14C8FC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2098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302BC-B3EF-4FBD-879E-570CF8F6A622}" type="datetimeFigureOut">
              <a:rPr lang="cs-CZ" smtClean="0"/>
              <a:t>02.05.2022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28AE8-C1E2-4443-901E-91BF14C8FC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5101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302BC-B3EF-4FBD-879E-570CF8F6A622}" type="datetimeFigureOut">
              <a:rPr lang="cs-CZ" smtClean="0"/>
              <a:t>02.05.2022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28AE8-C1E2-4443-901E-91BF14C8FC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4499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302BC-B3EF-4FBD-879E-570CF8F6A622}" type="datetimeFigureOut">
              <a:rPr lang="cs-CZ" smtClean="0"/>
              <a:t>02.05.2022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28AE8-C1E2-4443-901E-91BF14C8FC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2063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302BC-B3EF-4FBD-879E-570CF8F6A622}" type="datetimeFigureOut">
              <a:rPr lang="cs-CZ" smtClean="0"/>
              <a:t>02.05.2022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28AE8-C1E2-4443-901E-91BF14C8FC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23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ia.ru/20130528/939892490.html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bc.ru/politics/22/01/2020/5e27f9ac9a7947e3c933a1eb" TargetMode="Externa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voboda.org/a/31001838.html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ia.ru/20220306/putin-1776934019.html" TargetMode="Externa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oskomsvoboda.org/post/russia-surveillance-state/" TargetMode="External"/><Relationship Id="rId4" Type="http://schemas.openxmlformats.org/officeDocument/2006/relationships/hyperlink" Target="https://roskomsvoboda.org/post/vlasti-ispolzuyut-sistemu-raspoznav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hyperlink" Target="https://www.bbc.com/russian/features-56780352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hyperlink" Target="https://www.youtube.com/watch?v=ipAnwilMncI" TargetMode="External"/><Relationship Id="rId4" Type="http://schemas.openxmlformats.org/officeDocument/2006/relationships/hyperlink" Target="https://dimon.navalny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://kremlin.ru/events/president/news/6618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w.com/ru/edinyj-narod-russkih-i-ukraincev-dlja-putina-kartina-maslom/a-58253544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evada.ru/2021/12/14/obostrenie-v-donbasse/" TargetMode="External"/><Relationship Id="rId4" Type="http://schemas.openxmlformats.org/officeDocument/2006/relationships/hyperlink" Target="https://www.levada.ru/2021/12/17/rossijsko-ukrainskie-otnosheniya-10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evada.ru/2022/04/28/konflikt-s-ukrainoj-i-otvetstvennost-za-gibel-mirnyh-zhitelej/" TargetMode="Externa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evada.ru/2022/03/30/odobrenie-institutov-rejtingi-partij-i-politikov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kremlin.ru/events/president/news/67996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council.gov.ru/events/news/133450/" TargetMode="External"/><Relationship Id="rId7" Type="http://schemas.openxmlformats.org/officeDocument/2006/relationships/hyperlink" Target="https://www.bbc.com/russian/features-58540420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hyperlink" Target="https://www.rbc.ru/photoreport/23/10/2014/54491408cbb20f72ecea58db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novaya_gazeta/status/1503452192270913543" TargetMode="External"/><Relationship Id="rId7" Type="http://schemas.openxmlformats.org/officeDocument/2006/relationships/hyperlink" Target="https://www.facebook.com/photo.php?fbid=4913669648715437&amp;set=a.856919507723825&amp;type=3&amp;theater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hyperlink" Target="https://twitter.com/novayagazeta_eu/status/1512118979682263042?s=20&amp;t=89B9KBg9-A9Ji2UOwzVrhQ" TargetMode="External"/><Relationship Id="rId4" Type="http://schemas.openxmlformats.org/officeDocument/2006/relationships/image" Target="../media/image5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samara.er.ru/activity/news/v-samarskoj-shkole-poyavilas-parta-geroya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public199929155?w=wall-199929155_728" TargetMode="Externa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ozhlas.cz/zpravy-domov/overovna-univerzita-karlova-ruska-studenta-russia-today-rt_2204270500_pik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fbkinfo/status/1498291465327370242?s=21&amp;t=0WVqrBe5CZ9O2USu-T1k_g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ass.ru/ekonomika/14400383?utm_source=daily.afisha.ru&amp;utm_medium=referral&amp;utm_campaign=daily.afisha.ru&amp;utm_referrer=daily.afisha.ru" TargetMode="External"/><Relationship Id="rId5" Type="http://schemas.openxmlformats.org/officeDocument/2006/relationships/hyperlink" Target="https://twitter.com/ASLuhn/status/1498274539884752898?s=20&amp;t=udtiUuBIghYn484XzF7v-w" TargetMode="External"/><Relationship Id="rId4" Type="http://schemas.openxmlformats.org/officeDocument/2006/relationships/image" Target="../media/image6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abloko.ru/regnews/Moscow/2020/03/24" TargetMode="External"/><Relationship Id="rId2" Type="http://schemas.openxmlformats.org/officeDocument/2006/relationships/hyperlink" Target="https://www.leonidvolkov.ru/p/316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uncil.gov.ru/events/news/106523/" TargetMode="Externa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u="sng" dirty="0" smtClean="0"/>
              <a:t>Politika v Rusku</a:t>
            </a:r>
            <a:endParaRPr lang="cs-CZ" b="1" u="sng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cs-CZ" sz="3600" dirty="0" smtClean="0">
              <a:latin typeface="+mj-lt"/>
            </a:endParaRPr>
          </a:p>
          <a:p>
            <a:r>
              <a:rPr lang="cs-CZ" sz="3600" b="1" dirty="0" smtClean="0">
                <a:latin typeface="+mj-lt"/>
              </a:rPr>
              <a:t>2. 5. 2022</a:t>
            </a:r>
            <a:endParaRPr lang="cs-CZ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70002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6972" y="934220"/>
            <a:ext cx="7580586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u="sng" dirty="0" smtClean="0"/>
              <a:t>Boj se „zahraničními agenty“ </a:t>
            </a:r>
            <a:br>
              <a:rPr lang="cs-CZ" sz="4000" b="1" u="sng" dirty="0" smtClean="0"/>
            </a:br>
            <a:r>
              <a:rPr lang="cs-CZ" sz="4000" b="1" u="sng" dirty="0" smtClean="0"/>
              <a:t>i vlastní minulostí</a:t>
            </a:r>
            <a:endParaRPr lang="cs-CZ" sz="4000" b="1" u="sng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1" t="29469" r="19330" b="20291"/>
          <a:stretch/>
        </p:blipFill>
        <p:spPr>
          <a:xfrm rot="5400000">
            <a:off x="8958585" y="3191041"/>
            <a:ext cx="3358055" cy="2207172"/>
          </a:xfr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58" y="2615599"/>
            <a:ext cx="4477408" cy="33580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863" y="2615599"/>
            <a:ext cx="4487917" cy="33659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6" t="12935" b="47796"/>
          <a:stretch/>
        </p:blipFill>
        <p:spPr>
          <a:xfrm>
            <a:off x="8439807" y="515348"/>
            <a:ext cx="3301392" cy="19223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48160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u="sng" dirty="0" smtClean="0"/>
              <a:t>01/2020: nečekaná rošáda</a:t>
            </a:r>
            <a:endParaRPr lang="cs-CZ" sz="4000" b="1" u="sng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00589"/>
            <a:ext cx="5715294" cy="3257717"/>
          </a:xfrm>
          <a:ln>
            <a:solidFill>
              <a:schemeClr val="tx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9951746" y="5547992"/>
            <a:ext cx="1859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Zdroj: </a:t>
            </a:r>
            <a:r>
              <a:rPr lang="cs-CZ" dirty="0" smtClean="0">
                <a:hlinkClick r:id="rId3"/>
              </a:rPr>
              <a:t>RIA Novosti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06" y="2100590"/>
            <a:ext cx="5265899" cy="32577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4207856" y="5547992"/>
            <a:ext cx="1678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Zdroj: </a:t>
            </a:r>
            <a:r>
              <a:rPr lang="cs-CZ" dirty="0" smtClean="0">
                <a:hlinkClick r:id="rId5"/>
              </a:rPr>
              <a:t>RBK/TASS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811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u="sng" dirty="0" smtClean="0"/>
              <a:t>2020: ústavní reforma</a:t>
            </a:r>
            <a:endParaRPr lang="cs-CZ" sz="4000" b="1" u="sng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205" y="2240507"/>
            <a:ext cx="5735569" cy="3225966"/>
          </a:xfrm>
          <a:ln>
            <a:solidFill>
              <a:schemeClr val="tx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8993464" y="5621564"/>
            <a:ext cx="3017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Zdroj: </a:t>
            </a:r>
            <a:r>
              <a:rPr lang="cs-CZ" dirty="0" smtClean="0">
                <a:hlinkClick r:id="rId3"/>
              </a:rPr>
              <a:t>Sergej </a:t>
            </a:r>
            <a:r>
              <a:rPr lang="cs-CZ" dirty="0" err="1" smtClean="0">
                <a:hlinkClick r:id="rId3"/>
              </a:rPr>
              <a:t>Jolkin</a:t>
            </a:r>
            <a:r>
              <a:rPr lang="cs-CZ" dirty="0" smtClean="0">
                <a:hlinkClick r:id="rId3"/>
              </a:rPr>
              <a:t> pro RFE/RL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86" y="2240507"/>
            <a:ext cx="5740695" cy="32259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4687613" y="5621564"/>
            <a:ext cx="1859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Zdroj: </a:t>
            </a:r>
            <a:r>
              <a:rPr lang="cs-CZ" dirty="0" smtClean="0">
                <a:hlinkClick r:id="rId5"/>
              </a:rPr>
              <a:t>RIA Novosti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0387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2747" y="531216"/>
            <a:ext cx="4543097" cy="2010213"/>
          </a:xfrm>
        </p:spPr>
        <p:txBody>
          <a:bodyPr>
            <a:normAutofit/>
          </a:bodyPr>
          <a:lstStyle/>
          <a:p>
            <a:pPr algn="ctr"/>
            <a:r>
              <a:rPr lang="cs-CZ" sz="4000" b="1" u="sng" dirty="0" smtClean="0"/>
              <a:t>2020: ústavní reforma a krajané</a:t>
            </a:r>
            <a:endParaRPr lang="cs-CZ" sz="4000" b="1" u="sng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4" b="15387"/>
          <a:stretch/>
        </p:blipFill>
        <p:spPr>
          <a:xfrm>
            <a:off x="5906494" y="531216"/>
            <a:ext cx="5048967" cy="5748272"/>
          </a:xfrm>
          <a:ln>
            <a:solidFill>
              <a:schemeClr val="tx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611930" y="2789657"/>
            <a:ext cx="4835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https://www.facebook.com/activist.msk/videos/1567403936981487/?extid=NS-UNK-UNK-UNK-IOS_GK0T-GK1C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09" y="4101124"/>
            <a:ext cx="1133475" cy="11334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250" y="4241033"/>
            <a:ext cx="3716594" cy="85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7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76751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u="sng" dirty="0" smtClean="0"/>
              <a:t>Pandemie a Velký bratr</a:t>
            </a:r>
            <a:endParaRPr lang="cs-CZ" sz="4000" b="1" u="sng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04" y="2375338"/>
            <a:ext cx="5482827" cy="29578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10797"/>
            <a:ext cx="5556459" cy="3086922"/>
          </a:xfrm>
          <a:ln>
            <a:solidFill>
              <a:schemeClr val="tx1"/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3264460" y="5833162"/>
            <a:ext cx="2666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Zdroj: </a:t>
            </a:r>
            <a:r>
              <a:rPr lang="cs-CZ" dirty="0" smtClean="0">
                <a:hlinkClick r:id="rId4"/>
              </a:rPr>
              <a:t>Roskomsvoboda.org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8986088" y="5833162"/>
            <a:ext cx="2666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Zdroj: </a:t>
            </a:r>
            <a:r>
              <a:rPr lang="cs-CZ" dirty="0" smtClean="0">
                <a:hlinkClick r:id="rId5"/>
              </a:rPr>
              <a:t>Roskomsvoboda.org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605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0661" y="130833"/>
            <a:ext cx="6751448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u="sng" dirty="0" smtClean="0"/>
              <a:t>Protesty po návratu </a:t>
            </a:r>
            <a:r>
              <a:rPr lang="cs-CZ" sz="4000" b="1" u="sng" dirty="0" err="1" smtClean="0"/>
              <a:t>Navalného</a:t>
            </a:r>
            <a:endParaRPr lang="cs-CZ" sz="4000" b="1" u="sng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9" b="17277"/>
          <a:stretch/>
        </p:blipFill>
        <p:spPr>
          <a:xfrm>
            <a:off x="7397051" y="4444676"/>
            <a:ext cx="4532190" cy="1933875"/>
          </a:xfr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61" y="1314965"/>
            <a:ext cx="6751448" cy="50635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051" y="681259"/>
            <a:ext cx="4498427" cy="33938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74271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3000" y="365125"/>
            <a:ext cx="6147116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u="sng" dirty="0" smtClean="0"/>
              <a:t>„Extremisté“ z FBK</a:t>
            </a:r>
            <a:endParaRPr lang="cs-CZ" sz="4000" b="1" u="sng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917" y="3857620"/>
            <a:ext cx="3709716" cy="2086715"/>
          </a:xfr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917" y="494132"/>
            <a:ext cx="3697415" cy="27730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ovéPole 5"/>
          <p:cNvSpPr txBox="1"/>
          <p:nvPr/>
        </p:nvSpPr>
        <p:spPr>
          <a:xfrm>
            <a:off x="9936922" y="3321158"/>
            <a:ext cx="1131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Zdroj: </a:t>
            </a:r>
            <a:r>
              <a:rPr lang="cs-CZ" dirty="0" smtClean="0">
                <a:hlinkClick r:id="rId4"/>
              </a:rPr>
              <a:t>FBK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9888409" y="6123551"/>
            <a:ext cx="1278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Zdroj: </a:t>
            </a:r>
            <a:r>
              <a:rPr lang="cs-CZ" dirty="0" smtClean="0">
                <a:hlinkClick r:id="rId5"/>
              </a:rPr>
              <a:t>FBK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99" y="2070636"/>
            <a:ext cx="6147116" cy="38736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4950373" y="6139617"/>
            <a:ext cx="1592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Zdroj: </a:t>
            </a:r>
            <a:r>
              <a:rPr lang="cs-CZ" dirty="0" smtClean="0">
                <a:hlinkClick r:id="rId7"/>
              </a:rPr>
              <a:t>BBC/AFP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0555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2282" y="24951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u="sng" dirty="0" smtClean="0"/>
              <a:t>Vladimir Putin: </a:t>
            </a:r>
            <a:r>
              <a:rPr lang="cs-CZ" sz="4000" b="1" i="1" u="sng" dirty="0" smtClean="0"/>
              <a:t>O historické jednotě Rusů </a:t>
            </a:r>
            <a:br>
              <a:rPr lang="cs-CZ" sz="4000" b="1" i="1" u="sng" dirty="0" smtClean="0"/>
            </a:br>
            <a:r>
              <a:rPr lang="cs-CZ" sz="4000" b="1" i="1" u="sng" dirty="0" smtClean="0"/>
              <a:t>a Ukrajinců </a:t>
            </a:r>
            <a:r>
              <a:rPr lang="cs-CZ" sz="4000" b="1" u="sng" dirty="0" smtClean="0"/>
              <a:t>(12. 7. 2021)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2758" y="1869773"/>
            <a:ext cx="5465378" cy="475174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smtClean="0"/>
              <a:t>„I Rusové i Ukrajinci </a:t>
            </a:r>
            <a:r>
              <a:rPr lang="cs-CZ" dirty="0"/>
              <a:t>i</a:t>
            </a:r>
            <a:r>
              <a:rPr lang="cs-CZ" dirty="0" smtClean="0"/>
              <a:t> Bělorusové jsou dědici Kyjevské Rusi, která byla největším státem v Evropě. Slovanské </a:t>
            </a:r>
            <a:br>
              <a:rPr lang="cs-CZ" dirty="0" smtClean="0"/>
            </a:br>
            <a:r>
              <a:rPr lang="cs-CZ" dirty="0" smtClean="0"/>
              <a:t>a další kmeny na rozsáhlém území – od </a:t>
            </a:r>
            <a:r>
              <a:rPr lang="cs-CZ" dirty="0" err="1" smtClean="0"/>
              <a:t>Ladogy</a:t>
            </a:r>
            <a:r>
              <a:rPr lang="cs-CZ" dirty="0" smtClean="0"/>
              <a:t>, Novgorodu, Pskova až po Kyjev a </a:t>
            </a:r>
            <a:r>
              <a:rPr lang="cs-CZ" dirty="0" err="1" smtClean="0"/>
              <a:t>Černigov</a:t>
            </a:r>
            <a:r>
              <a:rPr lang="cs-CZ" dirty="0" smtClean="0"/>
              <a:t> – spojoval jeden jazyk (dnes mu říkáme </a:t>
            </a:r>
            <a:r>
              <a:rPr lang="cs-CZ" dirty="0" err="1" smtClean="0"/>
              <a:t>staroruština</a:t>
            </a:r>
            <a:r>
              <a:rPr lang="cs-CZ" dirty="0" smtClean="0"/>
              <a:t>), ekonomické vazby, vláda knížat z dynastie Rurikovců. A po křtu Rusi – i jedna pravoslavná víra. Duchovní volba svatého Vladimíra, který byl novgorodským i velkým kyjevským knížetem, i dnes v mnohém určuje naši příbuznost.“</a:t>
            </a:r>
          </a:p>
          <a:p>
            <a:pPr marL="0" indent="0" algn="r">
              <a:buNone/>
            </a:pPr>
            <a:r>
              <a:rPr lang="cs-CZ" sz="2100" dirty="0" smtClean="0"/>
              <a:t>Zdroj: </a:t>
            </a:r>
            <a:r>
              <a:rPr lang="cs-CZ" sz="2100" dirty="0" smtClean="0">
                <a:hlinkClick r:id="rId2"/>
              </a:rPr>
              <a:t>Kreml</a:t>
            </a:r>
            <a:endParaRPr lang="cs-CZ" sz="21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33"/>
          <a:stretch/>
        </p:blipFill>
        <p:spPr>
          <a:xfrm>
            <a:off x="5791197" y="1869774"/>
            <a:ext cx="5971848" cy="3752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9055381" y="5851780"/>
            <a:ext cx="2707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Zdroj: </a:t>
            </a:r>
            <a:r>
              <a:rPr lang="cs-CZ" dirty="0" smtClean="0">
                <a:hlinkClick r:id="rId4"/>
              </a:rPr>
              <a:t>Sergej </a:t>
            </a:r>
            <a:r>
              <a:rPr lang="cs-CZ" dirty="0" err="1" smtClean="0">
                <a:hlinkClick r:id="rId4"/>
              </a:rPr>
              <a:t>Jolkin</a:t>
            </a:r>
            <a:r>
              <a:rPr lang="cs-CZ" dirty="0" smtClean="0">
                <a:hlinkClick r:id="rId4"/>
              </a:rPr>
              <a:t> pro DW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370868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u="sng" dirty="0" smtClean="0"/>
              <a:t>Vnímání Ukrajiny (12/2021)</a:t>
            </a:r>
            <a:endParaRPr lang="cs-CZ" sz="4000" b="1" u="sng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3"/>
          <a:stretch/>
        </p:blipFill>
        <p:spPr>
          <a:xfrm>
            <a:off x="319855" y="2087006"/>
            <a:ext cx="5397773" cy="2758923"/>
          </a:xfr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381" y="2081712"/>
            <a:ext cx="5905804" cy="27941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ovéPole 5"/>
          <p:cNvSpPr txBox="1"/>
          <p:nvPr/>
        </p:nvSpPr>
        <p:spPr>
          <a:xfrm>
            <a:off x="3695536" y="5077561"/>
            <a:ext cx="2022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Zdroj: </a:t>
            </a:r>
            <a:r>
              <a:rPr lang="cs-CZ" dirty="0" smtClean="0">
                <a:hlinkClick r:id="rId4"/>
              </a:rPr>
              <a:t>Levada-Centr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9854093" y="5077561"/>
            <a:ext cx="2022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Zdroj: </a:t>
            </a:r>
            <a:r>
              <a:rPr lang="cs-CZ" dirty="0" smtClean="0">
                <a:hlinkClick r:id="rId5"/>
              </a:rPr>
              <a:t>Levada-Centr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6976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u="sng" dirty="0" smtClean="0"/>
              <a:t>Pozornost vůči dění na Ukrajině, </a:t>
            </a:r>
            <a:br>
              <a:rPr lang="cs-CZ" sz="4000" b="1" u="sng" dirty="0" smtClean="0"/>
            </a:br>
            <a:r>
              <a:rPr lang="cs-CZ" sz="4000" b="1" u="sng" dirty="0" smtClean="0"/>
              <a:t>podpora armády (04/2022)</a:t>
            </a:r>
            <a:endParaRPr lang="cs-CZ" sz="4000" b="1" u="sng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55" y="2023175"/>
            <a:ext cx="5785147" cy="1358970"/>
          </a:xfr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55" y="3578949"/>
            <a:ext cx="5899453" cy="16129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254" y="2514426"/>
            <a:ext cx="5759746" cy="24448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5084954" y="5783040"/>
            <a:ext cx="2022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Zdroj: </a:t>
            </a:r>
            <a:r>
              <a:rPr lang="cs-CZ" dirty="0" smtClean="0">
                <a:hlinkClick r:id="rId5"/>
              </a:rPr>
              <a:t>Levada-Centr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6176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u="sng" dirty="0" smtClean="0"/>
              <a:t>Moskva, Petrohrad vs. zbytek země</a:t>
            </a:r>
            <a:endParaRPr lang="cs-CZ" sz="4000" b="1" u="sng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54924"/>
            <a:ext cx="5623218" cy="38491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2" y="1954925"/>
            <a:ext cx="5132170" cy="38491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80561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8768" y="479484"/>
            <a:ext cx="2416277" cy="4586313"/>
          </a:xfrm>
        </p:spPr>
        <p:txBody>
          <a:bodyPr>
            <a:normAutofit/>
          </a:bodyPr>
          <a:lstStyle/>
          <a:p>
            <a:pPr algn="ctr"/>
            <a:r>
              <a:rPr lang="cs-CZ" sz="4000" b="1" u="sng" dirty="0" smtClean="0"/>
              <a:t>Růst podpory </a:t>
            </a:r>
            <a:br>
              <a:rPr lang="cs-CZ" sz="4000" b="1" u="sng" dirty="0" smtClean="0"/>
            </a:br>
            <a:r>
              <a:rPr lang="cs-CZ" sz="4000" b="1" u="sng" dirty="0" smtClean="0"/>
              <a:t>V. Putina po začátku invaze </a:t>
            </a:r>
            <a:br>
              <a:rPr lang="cs-CZ" sz="4000" b="1" u="sng" dirty="0" smtClean="0"/>
            </a:br>
            <a:r>
              <a:rPr lang="cs-CZ" sz="4000" b="1" u="sng" dirty="0" smtClean="0"/>
              <a:t>na Ukrajinu</a:t>
            </a:r>
            <a:endParaRPr lang="cs-CZ" sz="4000" b="1" u="sng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1" b="10098"/>
          <a:stretch/>
        </p:blipFill>
        <p:spPr>
          <a:xfrm>
            <a:off x="2910347" y="479484"/>
            <a:ext cx="8340213" cy="2422406"/>
          </a:xfr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1" b="9427"/>
          <a:stretch/>
        </p:blipFill>
        <p:spPr>
          <a:xfrm>
            <a:off x="2910347" y="3147009"/>
            <a:ext cx="8340213" cy="28021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ovéPole 5"/>
          <p:cNvSpPr txBox="1"/>
          <p:nvPr/>
        </p:nvSpPr>
        <p:spPr>
          <a:xfrm>
            <a:off x="9336622" y="6194322"/>
            <a:ext cx="2022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Zdroj: </a:t>
            </a:r>
            <a:r>
              <a:rPr lang="cs-CZ" dirty="0" smtClean="0">
                <a:hlinkClick r:id="rId4"/>
              </a:rPr>
              <a:t>Levada-Centr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5059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u="sng" dirty="0" smtClean="0"/>
              <a:t>Dá se věřit sociologickým průzkumům </a:t>
            </a:r>
            <a:br>
              <a:rPr lang="cs-CZ" sz="4000" b="1" u="sng" dirty="0" smtClean="0"/>
            </a:br>
            <a:r>
              <a:rPr lang="cs-CZ" sz="4000" b="1" u="sng" dirty="0" smtClean="0"/>
              <a:t>v současném Rusku?</a:t>
            </a:r>
            <a:endParaRPr lang="cs-CZ" sz="4000" b="1" u="sng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  <a:ln>
            <a:solidFill>
              <a:schemeClr val="tx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7064799" y="6311900"/>
            <a:ext cx="3017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Zdroj: Sergej </a:t>
            </a:r>
            <a:r>
              <a:rPr lang="cs-CZ" dirty="0" err="1" smtClean="0"/>
              <a:t>Jolkin</a:t>
            </a:r>
            <a:r>
              <a:rPr lang="cs-CZ" dirty="0" smtClean="0"/>
              <a:t> pro RFE/RL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2699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u="sng" dirty="0" smtClean="0"/>
              <a:t>Protiválečné protesty</a:t>
            </a:r>
            <a:endParaRPr lang="cs-CZ" sz="4000" b="1" u="sng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08" y="1954730"/>
            <a:ext cx="6323552" cy="3752850"/>
          </a:xfr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9" r="19837"/>
          <a:stretch/>
        </p:blipFill>
        <p:spPr>
          <a:xfrm>
            <a:off x="7089059" y="1954730"/>
            <a:ext cx="4601497" cy="3752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ovéPole 2"/>
          <p:cNvSpPr txBox="1"/>
          <p:nvPr/>
        </p:nvSpPr>
        <p:spPr>
          <a:xfrm flipH="1">
            <a:off x="9910917" y="5786956"/>
            <a:ext cx="1779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/>
              <a:t>Zdroj: Reuters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931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u="sng" dirty="0" smtClean="0"/>
              <a:t>Hon na vnitřní nepřátele</a:t>
            </a:r>
            <a:endParaRPr lang="cs-CZ" sz="4000" b="1" u="sng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34" y="1690688"/>
            <a:ext cx="7257024" cy="3786899"/>
          </a:xfrm>
          <a:ln>
            <a:solidFill>
              <a:schemeClr val="tx1"/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6523005" y="5538952"/>
            <a:ext cx="1326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Zdroj: </a:t>
            </a:r>
            <a:r>
              <a:rPr lang="cs-CZ" dirty="0" smtClean="0">
                <a:hlinkClick r:id="rId3"/>
              </a:rPr>
              <a:t>Kreml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8261132" y="1690688"/>
            <a:ext cx="29534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„Ano, samozřejmě, budou se snažit sázet na tzv. pátou kolonu, na vlastizrádce... Kolektivní Západ se snaží rozdělit naši společnost... </a:t>
            </a:r>
          </a:p>
          <a:p>
            <a:r>
              <a:rPr lang="cs-CZ" dirty="0" smtClean="0"/>
              <a:t>A to s jediným cílem, a tím je zničení Ruska. Ale každý národ, a tím spíše ruský, bude vždy schopen rozeznat skutečné vlastence od spodiny a zrádců a jednoduše je vyplivne jako mušku, která mu náhodou vlétla do úst.“ </a:t>
            </a:r>
          </a:p>
          <a:p>
            <a:endParaRPr lang="cs-CZ" dirty="0"/>
          </a:p>
          <a:p>
            <a:r>
              <a:rPr lang="cs-CZ" dirty="0" smtClean="0"/>
              <a:t>(16. 3. 2022)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1769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u="sng" dirty="0" smtClean="0"/>
              <a:t>Invaze na Ukrajinu: příležitost k politickému vzestupu i návratu</a:t>
            </a:r>
            <a:endParaRPr lang="cs-CZ" sz="4000" b="1" u="sng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27" y="2175523"/>
            <a:ext cx="3725053" cy="2473744"/>
          </a:xfrm>
          <a:ln>
            <a:solidFill>
              <a:schemeClr val="tx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1765901" y="4796089"/>
            <a:ext cx="2454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 smtClean="0"/>
              <a:t>Zdroj: </a:t>
            </a:r>
            <a:r>
              <a:rPr lang="cs-CZ" dirty="0" smtClean="0">
                <a:hlinkClick r:id="rId3"/>
              </a:rPr>
              <a:t>Rada federace RF 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940441" y="476216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Zdroj: </a:t>
            </a:r>
            <a:r>
              <a:rPr lang="cs-CZ" dirty="0" smtClean="0">
                <a:hlinkClick r:id="rId4"/>
              </a:rPr>
              <a:t>RBK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877" y="2175523"/>
            <a:ext cx="3713764" cy="24737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ovéPole 7"/>
          <p:cNvSpPr txBox="1"/>
          <p:nvPr/>
        </p:nvSpPr>
        <p:spPr>
          <a:xfrm>
            <a:off x="1216604" y="5489995"/>
            <a:ext cx="9971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Vjačeslav </a:t>
            </a:r>
            <a:r>
              <a:rPr lang="cs-CZ" sz="2400" dirty="0" err="1" smtClean="0"/>
              <a:t>Volodin</a:t>
            </a:r>
            <a:r>
              <a:rPr lang="cs-CZ" sz="2400" dirty="0" smtClean="0"/>
              <a:t>: „Je Putin – je Rusko, není Putin – není Rusko.“ (23. 10. 2014)</a:t>
            </a:r>
            <a:endParaRPr lang="cs-CZ" sz="24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9532883" y="20705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4" r="13255"/>
          <a:stretch/>
        </p:blipFill>
        <p:spPr>
          <a:xfrm>
            <a:off x="8393238" y="2175524"/>
            <a:ext cx="3320633" cy="24737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ovéPole 10"/>
          <p:cNvSpPr txBox="1"/>
          <p:nvPr/>
        </p:nvSpPr>
        <p:spPr>
          <a:xfrm>
            <a:off x="10611675" y="4796089"/>
            <a:ext cx="1153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Zdroj: </a:t>
            </a:r>
            <a:r>
              <a:rPr lang="cs-CZ" dirty="0" smtClean="0">
                <a:hlinkClick r:id="rId7"/>
              </a:rPr>
              <a:t>BBC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6638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44244"/>
            <a:ext cx="831809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u="sng" dirty="0" smtClean="0"/>
              <a:t>Zastrašování odpůrců, likvidace posledních nezávislých médií </a:t>
            </a:r>
            <a:endParaRPr lang="cs-CZ" sz="4000" b="1" u="sng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63" y="2185925"/>
            <a:ext cx="6674869" cy="3752760"/>
          </a:xfrm>
          <a:ln>
            <a:solidFill>
              <a:schemeClr val="tx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4958095" y="6070137"/>
            <a:ext cx="2079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Zdroj: </a:t>
            </a:r>
            <a:r>
              <a:rPr lang="pl-PL" dirty="0" smtClean="0">
                <a:hlinkClick r:id="rId3"/>
              </a:rPr>
              <a:t>Novaja gazeta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37"/>
          <a:stretch/>
        </p:blipFill>
        <p:spPr>
          <a:xfrm>
            <a:off x="8769558" y="464679"/>
            <a:ext cx="2990848" cy="29215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7619313" y="2185925"/>
            <a:ext cx="970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Zdroj: </a:t>
            </a:r>
            <a:r>
              <a:rPr lang="pl-PL" dirty="0" smtClean="0">
                <a:hlinkClick r:id="rId5"/>
              </a:rPr>
              <a:t>Novaja gazeta Jevropa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" t="15018" r="140" b="40536"/>
          <a:stretch/>
        </p:blipFill>
        <p:spPr>
          <a:xfrm>
            <a:off x="7461997" y="3677646"/>
            <a:ext cx="4298409" cy="25771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9861168" y="6361529"/>
            <a:ext cx="1899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Zdroj: </a:t>
            </a:r>
            <a:r>
              <a:rPr lang="cs-CZ" dirty="0" err="1" smtClean="0">
                <a:hlinkClick r:id="rId7"/>
              </a:rPr>
              <a:t>Lera</a:t>
            </a:r>
            <a:r>
              <a:rPr lang="cs-CZ" dirty="0" smtClean="0">
                <a:hlinkClick r:id="rId7"/>
              </a:rPr>
              <a:t> </a:t>
            </a:r>
            <a:r>
              <a:rPr lang="cs-CZ" dirty="0" err="1" smtClean="0">
                <a:hlinkClick r:id="rId7"/>
              </a:rPr>
              <a:t>Luneva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2802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005052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u="sng" dirty="0" smtClean="0"/>
              <a:t>Děti v hledáčku propagandy</a:t>
            </a:r>
            <a:endParaRPr lang="cs-CZ" sz="4000" b="1" u="sng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35" y="1904283"/>
            <a:ext cx="5776702" cy="3169163"/>
          </a:xfrm>
          <a:ln>
            <a:solidFill>
              <a:schemeClr val="tx1"/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2491217" y="5223754"/>
            <a:ext cx="3875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Zdroj: </a:t>
            </a:r>
            <a:r>
              <a:rPr lang="cs-CZ" dirty="0" smtClean="0">
                <a:hlinkClick r:id="rId3"/>
              </a:rPr>
              <a:t>Jednotné Rusko, Samarská oblast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2"/>
          <a:stretch/>
        </p:blipFill>
        <p:spPr>
          <a:xfrm>
            <a:off x="7305366" y="365125"/>
            <a:ext cx="4021393" cy="25792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5" b="10053"/>
          <a:stretch/>
        </p:blipFill>
        <p:spPr>
          <a:xfrm>
            <a:off x="7305365" y="3205005"/>
            <a:ext cx="4021393" cy="25760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ovéPole 9"/>
          <p:cNvSpPr txBox="1"/>
          <p:nvPr/>
        </p:nvSpPr>
        <p:spPr>
          <a:xfrm>
            <a:off x="8017702" y="5856993"/>
            <a:ext cx="3460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Zdroj: </a:t>
            </a:r>
            <a:r>
              <a:rPr lang="cs-CZ" dirty="0" smtClean="0">
                <a:hlinkClick r:id="rId6"/>
              </a:rPr>
              <a:t>obec </a:t>
            </a:r>
            <a:r>
              <a:rPr lang="cs-CZ" dirty="0" err="1" smtClean="0">
                <a:hlinkClick r:id="rId6"/>
              </a:rPr>
              <a:t>Ak</a:t>
            </a:r>
            <a:r>
              <a:rPr lang="cs-CZ" dirty="0" smtClean="0">
                <a:hlinkClick r:id="rId6"/>
              </a:rPr>
              <a:t>-Erik, Republika </a:t>
            </a:r>
            <a:r>
              <a:rPr lang="cs-CZ" dirty="0" err="1" smtClean="0">
                <a:hlinkClick r:id="rId6"/>
              </a:rPr>
              <a:t>Tuva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865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u="sng" dirty="0"/>
              <a:t>Děti </a:t>
            </a:r>
            <a:r>
              <a:rPr lang="cs-CZ" sz="4000" b="1" u="sng" dirty="0" smtClean="0"/>
              <a:t>a mládež v </a:t>
            </a:r>
            <a:r>
              <a:rPr lang="cs-CZ" sz="4000" b="1" u="sng" dirty="0"/>
              <a:t>hledáčku propagandy</a:t>
            </a:r>
            <a:endParaRPr lang="cs-CZ" sz="4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3" t="6664" r="1771" b="13694"/>
          <a:stretch/>
        </p:blipFill>
        <p:spPr>
          <a:xfrm>
            <a:off x="331633" y="2047470"/>
            <a:ext cx="6010549" cy="4109828"/>
          </a:xfr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374" y="2047469"/>
            <a:ext cx="5479772" cy="41098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84958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u="sng" dirty="0" smtClean="0"/>
              <a:t>Takový obyčejný Čech – dezinformace ruské TV</a:t>
            </a:r>
            <a:endParaRPr lang="cs-CZ" sz="4000" b="1" u="sng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45" y="1707267"/>
            <a:ext cx="5554355" cy="4351338"/>
          </a:xfrm>
          <a:ln>
            <a:solidFill>
              <a:schemeClr val="tx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4310639" y="6147082"/>
            <a:ext cx="1785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Zdroj: </a:t>
            </a:r>
            <a:r>
              <a:rPr lang="cs-CZ" dirty="0" smtClean="0">
                <a:hlinkClick r:id="rId3"/>
              </a:rPr>
              <a:t>iRozhlas.cz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153" y="1815195"/>
            <a:ext cx="4078014" cy="22839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153" y="4223678"/>
            <a:ext cx="4078014" cy="22927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9727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u="sng" dirty="0" smtClean="0"/>
              <a:t>Ekonomika v očekávání turbulencí</a:t>
            </a:r>
            <a:endParaRPr lang="cs-CZ" sz="4000" b="1" u="sng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57" y="1555036"/>
            <a:ext cx="6585149" cy="4477901"/>
          </a:xfrm>
          <a:ln>
            <a:solidFill>
              <a:schemeClr val="tx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5006108" y="6078105"/>
            <a:ext cx="1848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Zdroj: </a:t>
            </a:r>
            <a:r>
              <a:rPr lang="cs-CZ" dirty="0" err="1" smtClean="0">
                <a:hlinkClick r:id="rId3"/>
              </a:rPr>
              <a:t>Twitter</a:t>
            </a:r>
            <a:r>
              <a:rPr lang="cs-CZ" dirty="0" smtClean="0">
                <a:hlinkClick r:id="rId3"/>
              </a:rPr>
              <a:t> FBK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566" y="4200607"/>
            <a:ext cx="3999416" cy="21822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8941345" y="6447437"/>
            <a:ext cx="2412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Zdroj: </a:t>
            </a:r>
            <a:r>
              <a:rPr lang="cs-CZ" dirty="0" err="1" smtClean="0">
                <a:hlinkClick r:id="rId5"/>
              </a:rPr>
              <a:t>Twitter</a:t>
            </a:r>
            <a:r>
              <a:rPr lang="cs-CZ" dirty="0" smtClean="0">
                <a:hlinkClick r:id="rId5"/>
              </a:rPr>
              <a:t> </a:t>
            </a:r>
            <a:r>
              <a:rPr lang="cs-CZ" dirty="0" err="1" smtClean="0">
                <a:hlinkClick r:id="rId5"/>
              </a:rPr>
              <a:t>Alec</a:t>
            </a:r>
            <a:r>
              <a:rPr lang="cs-CZ" dirty="0" smtClean="0">
                <a:hlinkClick r:id="rId5"/>
              </a:rPr>
              <a:t> </a:t>
            </a:r>
            <a:r>
              <a:rPr lang="cs-CZ" dirty="0" err="1" smtClean="0">
                <a:hlinkClick r:id="rId5"/>
              </a:rPr>
              <a:t>Luhn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7056424" y="1390281"/>
            <a:ext cx="47533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Elvira</a:t>
            </a:r>
            <a:r>
              <a:rPr lang="cs-CZ" sz="2400" dirty="0" smtClean="0"/>
              <a:t> </a:t>
            </a:r>
            <a:r>
              <a:rPr lang="cs-CZ" sz="2400" dirty="0" err="1" smtClean="0"/>
              <a:t>Nabiullina</a:t>
            </a:r>
            <a:r>
              <a:rPr lang="cs-CZ" sz="2400" dirty="0" smtClean="0"/>
              <a:t> (18. 4. 2022): „Období, kdy ekonomika může žít ze zásob, je omezené. A již ve druhém  ̶  na začátku třetího čtvrtletí vstoupíme do období strukturální transformace a hledání nových obchodních modelů.“ Zdroj: </a:t>
            </a:r>
            <a:r>
              <a:rPr lang="cs-CZ" sz="2400" dirty="0" smtClean="0">
                <a:hlinkClick r:id="rId6"/>
              </a:rPr>
              <a:t>TASS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731824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u="sng" dirty="0" smtClean="0"/>
              <a:t>Moskva, Petrohrad vs. zbytek země</a:t>
            </a:r>
            <a:endParaRPr lang="cs-CZ" sz="4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4497" y="2028497"/>
            <a:ext cx="6005420" cy="37592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76" y="2009153"/>
            <a:ext cx="5035900" cy="37786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74845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30925" y="1793164"/>
            <a:ext cx="4519448" cy="33895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37" y="1793164"/>
            <a:ext cx="4656083" cy="33895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u="sng" dirty="0" smtClean="0"/>
              <a:t>Volby 09/2022: zůstanou přímé volby hlav regionů?</a:t>
            </a:r>
            <a:endParaRPr lang="cs-CZ" sz="4000" b="1" u="sng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469" y="3286701"/>
            <a:ext cx="2993888" cy="299388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97253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u="sng" dirty="0" smtClean="0"/>
              <a:t>2024: s V. </a:t>
            </a:r>
            <a:r>
              <a:rPr lang="cs-CZ" sz="4000" b="1" u="sng" dirty="0" err="1" smtClean="0"/>
              <a:t>Putinem</a:t>
            </a:r>
            <a:r>
              <a:rPr lang="cs-CZ" sz="4000" b="1" u="sng" dirty="0" smtClean="0"/>
              <a:t> na věčné časy?</a:t>
            </a:r>
            <a:endParaRPr lang="cs-CZ" sz="4000" b="1" u="sng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648" y="1837832"/>
            <a:ext cx="7741990" cy="435133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4315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u="sng" dirty="0" smtClean="0"/>
              <a:t>Příjmy Rusů – medián mzdy</a:t>
            </a:r>
            <a:endParaRPr lang="cs-CZ" sz="4000" b="1" u="sng" dirty="0"/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4003740" y="5150257"/>
            <a:ext cx="3154144" cy="519300"/>
          </a:xfrm>
        </p:spPr>
        <p:txBody>
          <a:bodyPr>
            <a:noAutofit/>
          </a:bodyPr>
          <a:lstStyle/>
          <a:p>
            <a:r>
              <a:rPr lang="cs-CZ" sz="1800" dirty="0" smtClean="0"/>
              <a:t>		</a:t>
            </a:r>
          </a:p>
          <a:p>
            <a:endParaRPr lang="cs-CZ" sz="1800" dirty="0" smtClean="0"/>
          </a:p>
          <a:p>
            <a:endParaRPr lang="cs-CZ" sz="1800" dirty="0" smtClean="0"/>
          </a:p>
          <a:p>
            <a:endParaRPr lang="cs-CZ" sz="1800" dirty="0" smtClean="0"/>
          </a:p>
          <a:p>
            <a:endParaRPr lang="cs-CZ" sz="1800" dirty="0" smtClean="0"/>
          </a:p>
          <a:p>
            <a:endParaRPr lang="cs-CZ" sz="1800" dirty="0" smtClean="0"/>
          </a:p>
          <a:p>
            <a:endParaRPr lang="cs-CZ" sz="1800" dirty="0" smtClean="0"/>
          </a:p>
          <a:p>
            <a:endParaRPr lang="cs-CZ" sz="1800" dirty="0" smtClean="0"/>
          </a:p>
          <a:p>
            <a:endParaRPr lang="cs-CZ" sz="1800" b="0" dirty="0" smtClean="0"/>
          </a:p>
          <a:p>
            <a:pPr algn="r"/>
            <a:endParaRPr lang="cs-CZ" sz="1800" b="0" dirty="0" smtClean="0"/>
          </a:p>
          <a:p>
            <a:pPr algn="r"/>
            <a:r>
              <a:rPr lang="cs-CZ" sz="1800" b="0" dirty="0" smtClean="0"/>
              <a:t>Zdroj: ruský statistický úřad</a:t>
            </a:r>
            <a:endParaRPr lang="cs-CZ" sz="1800" dirty="0"/>
          </a:p>
        </p:txBody>
      </p:sp>
      <p:pic>
        <p:nvPicPr>
          <p:cNvPr id="22" name="Zástupný symbol pro obsah 2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47" y="1885436"/>
            <a:ext cx="6969737" cy="3070073"/>
          </a:xfrm>
          <a:ln>
            <a:solidFill>
              <a:schemeClr val="tx1"/>
            </a:solidFill>
          </a:ln>
        </p:spPr>
      </p:pic>
      <p:sp>
        <p:nvSpPr>
          <p:cNvPr id="20" name="Zástupný symbol pro text 19"/>
          <p:cNvSpPr>
            <a:spLocks noGrp="1"/>
          </p:cNvSpPr>
          <p:nvPr>
            <p:ph type="body" sz="quarter" idx="3"/>
          </p:nvPr>
        </p:nvSpPr>
        <p:spPr>
          <a:xfrm>
            <a:off x="10044585" y="4833411"/>
            <a:ext cx="2004848" cy="435282"/>
          </a:xfrm>
        </p:spPr>
        <p:txBody>
          <a:bodyPr>
            <a:normAutofit/>
          </a:bodyPr>
          <a:lstStyle/>
          <a:p>
            <a:pPr algn="r"/>
            <a:r>
              <a:rPr lang="cs-CZ" sz="1800" b="0" dirty="0" smtClean="0"/>
              <a:t>Zdroj: kurzy.cz</a:t>
            </a:r>
            <a:endParaRPr lang="cs-CZ" sz="1800" b="0" dirty="0"/>
          </a:p>
        </p:txBody>
      </p:sp>
      <p:pic>
        <p:nvPicPr>
          <p:cNvPr id="25" name="Zástupný symbol pro obsah 24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7" r="9879"/>
          <a:stretch/>
        </p:blipFill>
        <p:spPr>
          <a:xfrm>
            <a:off x="7447935" y="2160740"/>
            <a:ext cx="4532671" cy="1065051"/>
          </a:xfrm>
          <a:ln>
            <a:solidFill>
              <a:schemeClr val="tx1"/>
            </a:solidFill>
          </a:ln>
        </p:spPr>
      </p:pic>
      <p:pic>
        <p:nvPicPr>
          <p:cNvPr id="26" name="Obrázek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8" r="10376"/>
          <a:stretch/>
        </p:blipFill>
        <p:spPr>
          <a:xfrm>
            <a:off x="7462684" y="3545075"/>
            <a:ext cx="4503174" cy="11113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89283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0809" y="60686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u="sng" dirty="0" smtClean="0"/>
              <a:t>Volby 2019: nezaregistrovaní kandidáti</a:t>
            </a:r>
            <a:endParaRPr lang="cs-CZ" sz="4000" b="1" u="sng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10058118" y="5912068"/>
            <a:ext cx="1768134" cy="471639"/>
          </a:xfrm>
        </p:spPr>
        <p:txBody>
          <a:bodyPr>
            <a:normAutofit/>
          </a:bodyPr>
          <a:lstStyle/>
          <a:p>
            <a:pPr algn="r"/>
            <a:r>
              <a:rPr lang="cs-CZ" sz="1800" b="0" dirty="0" smtClean="0"/>
              <a:t>Zdroj: TV </a:t>
            </a:r>
            <a:r>
              <a:rPr lang="cs-CZ" sz="1800" b="0" dirty="0" err="1" smtClean="0"/>
              <a:t>Dožď</a:t>
            </a:r>
            <a:endParaRPr lang="cs-CZ" sz="1800" b="0" dirty="0"/>
          </a:p>
        </p:txBody>
      </p:sp>
      <p:pic>
        <p:nvPicPr>
          <p:cNvPr id="13" name="Zástupný symbol pro obsah 1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33" y="2227480"/>
            <a:ext cx="4912784" cy="3684588"/>
          </a:xfrm>
          <a:ln>
            <a:solidFill>
              <a:schemeClr val="tx1"/>
            </a:solidFill>
          </a:ln>
        </p:spPr>
      </p:pic>
      <p:pic>
        <p:nvPicPr>
          <p:cNvPr id="7" name="Zástupný symbol pro obsah 6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772" y="2401270"/>
            <a:ext cx="5936244" cy="3337007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2110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96910" y="365125"/>
            <a:ext cx="585689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u="sng" dirty="0" smtClean="0"/>
              <a:t>Volby 2019</a:t>
            </a:r>
            <a:endParaRPr lang="cs-CZ" sz="4000" b="1" u="sng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806" y="2094587"/>
            <a:ext cx="6230852" cy="4351338"/>
          </a:xfrm>
          <a:ln>
            <a:solidFill>
              <a:schemeClr val="tx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55" y="1559859"/>
            <a:ext cx="5584075" cy="41880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82456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12524" y="606863"/>
            <a:ext cx="5741276" cy="1325563"/>
          </a:xfrm>
        </p:spPr>
        <p:txBody>
          <a:bodyPr>
            <a:normAutofit/>
          </a:bodyPr>
          <a:lstStyle/>
          <a:p>
            <a:r>
              <a:rPr lang="cs-CZ" sz="4000" b="1" u="sng" dirty="0" smtClean="0"/>
              <a:t>Protesty pod dohledem</a:t>
            </a:r>
            <a:endParaRPr lang="cs-CZ" sz="4000" b="1" u="sng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977" y="1226536"/>
            <a:ext cx="5801784" cy="4351338"/>
          </a:xfr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524" y="2062172"/>
            <a:ext cx="5654566" cy="42409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2957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u="sng" dirty="0" smtClean="0"/>
              <a:t>Volby 2019: výsledky chytrého hlasování</a:t>
            </a:r>
            <a:endParaRPr lang="cs-CZ" sz="4000" b="1" u="sng" dirty="0"/>
          </a:p>
        </p:txBody>
      </p:sp>
      <p:sp>
        <p:nvSpPr>
          <p:cNvPr id="6" name="TextovéPole 5"/>
          <p:cNvSpPr txBox="1"/>
          <p:nvPr/>
        </p:nvSpPr>
        <p:spPr>
          <a:xfrm>
            <a:off x="1920626" y="4973089"/>
            <a:ext cx="287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Zdroj: </a:t>
            </a:r>
            <a:r>
              <a:rPr lang="cs-CZ" dirty="0" smtClean="0">
                <a:hlinkClick r:id="rId2"/>
              </a:rPr>
              <a:t>Leonid </a:t>
            </a:r>
            <a:r>
              <a:rPr lang="cs-CZ" dirty="0" err="1" smtClean="0">
                <a:hlinkClick r:id="rId2"/>
              </a:rPr>
              <a:t>Volkov</a:t>
            </a:r>
            <a:r>
              <a:rPr lang="cs-CZ" dirty="0" smtClean="0"/>
              <a:t>, </a:t>
            </a:r>
            <a:r>
              <a:rPr lang="cs-CZ" dirty="0" err="1" smtClean="0">
                <a:hlinkClick r:id="rId3"/>
              </a:rPr>
              <a:t>Jabloko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768" y="2273791"/>
            <a:ext cx="6762429" cy="42400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05" y="1690688"/>
            <a:ext cx="6137760" cy="3164039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20340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94094" y="559663"/>
            <a:ext cx="6149196" cy="1325563"/>
          </a:xfrm>
        </p:spPr>
        <p:txBody>
          <a:bodyPr>
            <a:noAutofit/>
          </a:bodyPr>
          <a:lstStyle/>
          <a:p>
            <a:pPr algn="ctr"/>
            <a:r>
              <a:rPr lang="cs-CZ" sz="3600" b="1" u="sng" dirty="0" smtClean="0"/>
              <a:t>Komise Rady federace pro ochranu státní suverenity </a:t>
            </a:r>
            <a:br>
              <a:rPr lang="cs-CZ" sz="3600" b="1" u="sng" dirty="0" smtClean="0"/>
            </a:br>
            <a:r>
              <a:rPr lang="cs-CZ" sz="3600" b="1" u="sng" dirty="0" smtClean="0"/>
              <a:t>a před zahraničním vměšováním se do vnitřních záležitostí RF</a:t>
            </a:r>
            <a:endParaRPr lang="cs-CZ" sz="3600" b="1" u="sng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0"/>
          <a:stretch/>
        </p:blipFill>
        <p:spPr>
          <a:xfrm>
            <a:off x="6209542" y="4960443"/>
            <a:ext cx="3786314" cy="1560916"/>
          </a:xfrm>
          <a:ln>
            <a:solidFill>
              <a:schemeClr val="tx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10" y="497066"/>
            <a:ext cx="4526102" cy="27763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10" y="3588008"/>
            <a:ext cx="4526102" cy="27646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542" y="2360029"/>
            <a:ext cx="3786314" cy="23481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ovéPole 10"/>
          <p:cNvSpPr txBox="1"/>
          <p:nvPr/>
        </p:nvSpPr>
        <p:spPr>
          <a:xfrm>
            <a:off x="10289627" y="5875028"/>
            <a:ext cx="1502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Zdroj: </a:t>
            </a:r>
            <a:r>
              <a:rPr lang="cs-CZ" dirty="0" smtClean="0">
                <a:hlinkClick r:id="rId6"/>
              </a:rPr>
              <a:t>Rada federace RF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211381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</TotalTime>
  <Words>596</Words>
  <Application>Microsoft Office PowerPoint</Application>
  <PresentationFormat>Širokoúhlá obrazovka</PresentationFormat>
  <Paragraphs>85</Paragraphs>
  <Slides>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Motiv Office</vt:lpstr>
      <vt:lpstr>Politika v Rusku</vt:lpstr>
      <vt:lpstr>Moskva, Petrohrad vs. zbytek země</vt:lpstr>
      <vt:lpstr>Moskva, Petrohrad vs. zbytek země</vt:lpstr>
      <vt:lpstr>Příjmy Rusů – medián mzdy</vt:lpstr>
      <vt:lpstr>Volby 2019: nezaregistrovaní kandidáti</vt:lpstr>
      <vt:lpstr>Volby 2019</vt:lpstr>
      <vt:lpstr>Protesty pod dohledem</vt:lpstr>
      <vt:lpstr>Volby 2019: výsledky chytrého hlasování</vt:lpstr>
      <vt:lpstr>Komise Rady federace pro ochranu státní suverenity  a před zahraničním vměšováním se do vnitřních záležitostí RF</vt:lpstr>
      <vt:lpstr>Boj se „zahraničními agenty“  i vlastní minulostí</vt:lpstr>
      <vt:lpstr>01/2020: nečekaná rošáda</vt:lpstr>
      <vt:lpstr>2020: ústavní reforma</vt:lpstr>
      <vt:lpstr>2020: ústavní reforma a krajané</vt:lpstr>
      <vt:lpstr>Pandemie a Velký bratr</vt:lpstr>
      <vt:lpstr>Protesty po návratu Navalného</vt:lpstr>
      <vt:lpstr>„Extremisté“ z FBK</vt:lpstr>
      <vt:lpstr>Vladimir Putin: O historické jednotě Rusů  a Ukrajinců (12. 7. 2021)</vt:lpstr>
      <vt:lpstr>Vnímání Ukrajiny (12/2021)</vt:lpstr>
      <vt:lpstr>Pozornost vůči dění na Ukrajině,  podpora armády (04/2022)</vt:lpstr>
      <vt:lpstr>Růst podpory  V. Putina po začátku invaze  na Ukrajinu</vt:lpstr>
      <vt:lpstr>Dá se věřit sociologickým průzkumům  v současném Rusku?</vt:lpstr>
      <vt:lpstr>Protiválečné protesty</vt:lpstr>
      <vt:lpstr>Hon na vnitřní nepřátele</vt:lpstr>
      <vt:lpstr>Invaze na Ukrajinu: příležitost k politickému vzestupu i návratu</vt:lpstr>
      <vt:lpstr>Zastrašování odpůrců, likvidace posledních nezávislých médií </vt:lpstr>
      <vt:lpstr>Děti v hledáčku propagandy</vt:lpstr>
      <vt:lpstr>Děti a mládež v hledáčku propagandy</vt:lpstr>
      <vt:lpstr>Takový obyčejný Čech – dezinformace ruské TV</vt:lpstr>
      <vt:lpstr>Ekonomika v očekávání turbulencí</vt:lpstr>
      <vt:lpstr>Volby 09/2022: zůstanou přímé volby hlav regionů?</vt:lpstr>
      <vt:lpstr>2024: s V. Putinem na věčné časy?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Milenkovičová Ivana</dc:creator>
  <cp:lastModifiedBy>Milenkovičová Ivana</cp:lastModifiedBy>
  <cp:revision>86</cp:revision>
  <dcterms:created xsi:type="dcterms:W3CDTF">2022-04-28T07:26:54Z</dcterms:created>
  <dcterms:modified xsi:type="dcterms:W3CDTF">2022-05-02T17:26:43Z</dcterms:modified>
  <cp:contentStatus>Konečný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