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1"/>
  </p:notesMasterIdLst>
  <p:sldIdLst>
    <p:sldId id="256" r:id="rId2"/>
    <p:sldId id="258" r:id="rId3"/>
    <p:sldId id="299" r:id="rId4"/>
    <p:sldId id="301" r:id="rId5"/>
    <p:sldId id="300" r:id="rId6"/>
    <p:sldId id="281" r:id="rId7"/>
    <p:sldId id="296" r:id="rId8"/>
    <p:sldId id="297" r:id="rId9"/>
    <p:sldId id="29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465" autoAdjust="0"/>
    <p:restoredTop sz="9466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586F2-5CBB-424B-8AA0-EF2494226750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725DC-C195-4011-8F1F-2DB9BC1460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120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17.03.2022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/>
              <a:t>POLITICKÝ REŽIM Jelcinova </a:t>
            </a:r>
            <a:r>
              <a:rPr lang="cs-CZ" sz="4000" b="1" dirty="0" err="1" smtClean="0"/>
              <a:t>RuskA</a:t>
            </a: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1800" b="1" dirty="0" smtClean="0"/>
              <a:t>Jan Holzer – </a:t>
            </a:r>
            <a:r>
              <a:rPr lang="cs-CZ" sz="1800" b="1" dirty="0" smtClean="0"/>
              <a:t>21</a:t>
            </a:r>
            <a:r>
              <a:rPr lang="cs-CZ" sz="1800" b="1" dirty="0" smtClean="0"/>
              <a:t>. </a:t>
            </a:r>
            <a:r>
              <a:rPr lang="cs-CZ" sz="1800" b="1" dirty="0" smtClean="0"/>
              <a:t>3. 2022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965473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71600" y="404664"/>
            <a:ext cx="6781800" cy="72008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Cíle přednášky</a:t>
            </a:r>
            <a:endParaRPr lang="ru-RU" sz="40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755576" y="1628800"/>
            <a:ext cx="7543800" cy="4030216"/>
          </a:xfrm>
        </p:spPr>
        <p:txBody>
          <a:bodyPr>
            <a:normAutofit fontScale="77500" lnSpcReduction="20000"/>
          </a:bodyPr>
          <a:lstStyle/>
          <a:p>
            <a:r>
              <a:rPr lang="cs-CZ" sz="2000" dirty="0"/>
              <a:t>Ruská politika v éře prezidenta </a:t>
            </a:r>
            <a:r>
              <a:rPr lang="cs-CZ" sz="2000" dirty="0" smtClean="0"/>
              <a:t>Borise N. </a:t>
            </a:r>
            <a:r>
              <a:rPr lang="cs-CZ" sz="2000" dirty="0"/>
              <a:t>Jelcina: prezidentský model, parlament, volby, strany a jejich systém, </a:t>
            </a:r>
            <a:r>
              <a:rPr lang="cs-CZ" sz="2000" dirty="0" smtClean="0"/>
              <a:t>soudobé ideologické spektrum, </a:t>
            </a:r>
            <a:r>
              <a:rPr lang="cs-CZ" sz="2000" dirty="0"/>
              <a:t>nestátní aktéři, fenomén oligarchů</a:t>
            </a:r>
            <a:r>
              <a:rPr lang="cs-CZ" sz="2000" dirty="0" smtClean="0"/>
              <a:t>.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Texty k nastudování:</a:t>
            </a:r>
          </a:p>
          <a:p>
            <a:r>
              <a:rPr lang="cs-CZ" sz="2000" dirty="0"/>
              <a:t>Holzer, J. - Kuchyňková, P.: </a:t>
            </a:r>
            <a:r>
              <a:rPr lang="cs-CZ" sz="2000" i="1" dirty="0"/>
              <a:t>Jelcinovo Rusko. Případová studie nejistého režimu</a:t>
            </a:r>
            <a:r>
              <a:rPr lang="cs-CZ" sz="2000" dirty="0"/>
              <a:t>, on-line Středoevropské politické studie, roč. VII., č. 4, Podzim 2005, s. 428-455 (dostupné na www.cepsr.com). </a:t>
            </a:r>
          </a:p>
          <a:p>
            <a:r>
              <a:rPr lang="cs-CZ" sz="2000" dirty="0"/>
              <a:t>Holzer, J.: </a:t>
            </a:r>
            <a:r>
              <a:rPr lang="cs-CZ" sz="2000" i="1" dirty="0"/>
              <a:t>Rusko, </a:t>
            </a:r>
            <a:r>
              <a:rPr lang="cs-CZ" sz="2000" dirty="0"/>
              <a:t>in Kubát, M. a kol.: </a:t>
            </a:r>
            <a:r>
              <a:rPr lang="cs-CZ" sz="2000" i="1" dirty="0"/>
              <a:t>Politické a ústavní systémy zemí středovýchodní Evropy</a:t>
            </a:r>
            <a:r>
              <a:rPr lang="cs-CZ" sz="2000" dirty="0"/>
              <a:t>, Praha: </a:t>
            </a:r>
            <a:r>
              <a:rPr lang="cs-CZ" sz="2000" dirty="0" err="1"/>
              <a:t>Eurolex</a:t>
            </a:r>
            <a:r>
              <a:rPr lang="cs-CZ" sz="2000" dirty="0"/>
              <a:t> Bohemia 2004, s. 325-354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/>
              <a:t>Doporučená literatura v češtině:</a:t>
            </a:r>
          </a:p>
          <a:p>
            <a:r>
              <a:rPr lang="cs-CZ" sz="2000" dirty="0"/>
              <a:t>Holzer, J.: </a:t>
            </a:r>
            <a:r>
              <a:rPr lang="cs-CZ" sz="2000" i="1" dirty="0"/>
              <a:t>Politické strany Ruska</a:t>
            </a:r>
            <a:r>
              <a:rPr lang="cs-CZ" sz="2000" dirty="0"/>
              <a:t>, Brno: CDK 2004, s. 15-59, 79-126.</a:t>
            </a:r>
          </a:p>
          <a:p>
            <a:r>
              <a:rPr lang="cs-CZ" sz="2000" dirty="0"/>
              <a:t>Holzer, J.: </a:t>
            </a:r>
            <a:r>
              <a:rPr lang="cs-CZ" sz="2000" i="1" dirty="0"/>
              <a:t>Politický systém Ruska</a:t>
            </a:r>
            <a:r>
              <a:rPr lang="cs-CZ" sz="2000" dirty="0"/>
              <a:t>, Brno: CDK 2001, s. 27-53, 70-94.</a:t>
            </a:r>
          </a:p>
          <a:p>
            <a:r>
              <a:rPr lang="cs-CZ" sz="2000" dirty="0"/>
              <a:t>Kol.: </a:t>
            </a:r>
            <a:r>
              <a:rPr lang="cs-CZ" sz="2000" i="1" dirty="0"/>
              <a:t>Jelcinova epocha 1988-2000. Od </a:t>
            </a:r>
            <a:r>
              <a:rPr lang="cs-CZ" sz="2000" i="1" dirty="0" err="1"/>
              <a:t>Gorbačeva</a:t>
            </a:r>
            <a:r>
              <a:rPr lang="cs-CZ" sz="2000" i="1" dirty="0"/>
              <a:t> k </a:t>
            </a:r>
            <a:r>
              <a:rPr lang="cs-CZ" sz="2000" i="1" dirty="0" err="1"/>
              <a:t>Putinovi</a:t>
            </a:r>
            <a:r>
              <a:rPr lang="cs-CZ" sz="2000" i="1" dirty="0"/>
              <a:t>. Obrazy z moderních dějin Ruska</a:t>
            </a:r>
            <a:r>
              <a:rPr lang="cs-CZ" sz="2000" dirty="0"/>
              <a:t>, </a:t>
            </a:r>
            <a:r>
              <a:rPr lang="cs-CZ" sz="2000" dirty="0" err="1"/>
              <a:t>Vagrius</a:t>
            </a:r>
            <a:r>
              <a:rPr lang="cs-CZ" sz="2000" dirty="0"/>
              <a:t> 2001.</a:t>
            </a:r>
          </a:p>
          <a:p>
            <a:r>
              <a:rPr lang="cs-CZ" sz="2000" dirty="0" err="1"/>
              <a:t>Service</a:t>
            </a:r>
            <a:r>
              <a:rPr lang="cs-CZ" sz="2000" dirty="0"/>
              <a:t>, R.: </a:t>
            </a:r>
            <a:r>
              <a:rPr lang="cs-CZ" sz="2000" i="1" dirty="0"/>
              <a:t>Rusko. Experiment s jedním národem. Od roku 1991 do současnosti</a:t>
            </a:r>
            <a:r>
              <a:rPr lang="cs-CZ" sz="2000" dirty="0"/>
              <a:t>, Praha – Plzeň: Beta-Dobrovský Ševčík 2006.</a:t>
            </a:r>
          </a:p>
          <a:p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093428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r>
              <a:rPr lang="cs-CZ" sz="2000" dirty="0" smtClean="0"/>
              <a:t>Analýza ruského přechodu – </a:t>
            </a:r>
            <a:r>
              <a:rPr lang="cs-CZ" sz="2000" dirty="0" err="1" smtClean="0"/>
              <a:t>Wlodzimierz</a:t>
            </a:r>
            <a:r>
              <a:rPr lang="cs-CZ" sz="2000" dirty="0" smtClean="0"/>
              <a:t> </a:t>
            </a:r>
            <a:r>
              <a:rPr lang="cs-CZ" sz="2000" dirty="0" err="1" smtClean="0"/>
              <a:t>Marciniak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3182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900" b="1" dirty="0" err="1"/>
              <a:t>Włodzimierz</a:t>
            </a:r>
            <a:r>
              <a:rPr lang="cs-CZ" sz="900" b="1" dirty="0"/>
              <a:t> </a:t>
            </a:r>
            <a:r>
              <a:rPr lang="cs-CZ" sz="900" b="1" dirty="0" err="1" smtClean="0"/>
              <a:t>Marciniak</a:t>
            </a:r>
            <a:r>
              <a:rPr lang="cs-CZ" sz="900" b="1" dirty="0" smtClean="0"/>
              <a:t>: </a:t>
            </a:r>
            <a:r>
              <a:rPr lang="cs-CZ" sz="900" b="1" i="1" dirty="0" err="1" smtClean="0"/>
              <a:t>Rozgrabione</a:t>
            </a:r>
            <a:r>
              <a:rPr lang="cs-CZ" sz="900" b="1" i="1" dirty="0" smtClean="0"/>
              <a:t> </a:t>
            </a:r>
            <a:r>
              <a:rPr lang="cs-CZ" sz="900" b="1" i="1" dirty="0" err="1" smtClean="0"/>
              <a:t>imperium</a:t>
            </a:r>
            <a:r>
              <a:rPr lang="cs-CZ" sz="900" b="1" dirty="0" smtClean="0"/>
              <a:t> (2001</a:t>
            </a:r>
            <a:r>
              <a:rPr lang="cs-CZ" sz="900" b="1" dirty="0"/>
              <a:t>)</a:t>
            </a:r>
          </a:p>
          <a:p>
            <a:pPr lvl="0"/>
            <a:r>
              <a:rPr lang="cs-CZ" sz="900" dirty="0"/>
              <a:t>zachycení </a:t>
            </a:r>
            <a:r>
              <a:rPr lang="cs-CZ" sz="900" dirty="0" smtClean="0"/>
              <a:t>krátké </a:t>
            </a:r>
            <a:r>
              <a:rPr lang="cs-CZ" sz="900" dirty="0"/>
              <a:t>periody od nástupu Gorbačova do vyvrcholení sporů ruské zákonodárné a výkonné moci na podzim 1993</a:t>
            </a:r>
          </a:p>
          <a:p>
            <a:pPr lvl="0"/>
            <a:r>
              <a:rPr lang="cs-CZ" sz="900" dirty="0"/>
              <a:t>chronologický </a:t>
            </a:r>
            <a:r>
              <a:rPr lang="cs-CZ" sz="900" dirty="0" smtClean="0"/>
              <a:t>přístup,</a:t>
            </a:r>
            <a:r>
              <a:rPr lang="cs-CZ" sz="900" dirty="0"/>
              <a:t> </a:t>
            </a:r>
            <a:r>
              <a:rPr lang="cs-CZ" sz="900" dirty="0" smtClean="0"/>
              <a:t>osobnostní </a:t>
            </a:r>
            <a:r>
              <a:rPr lang="cs-CZ" sz="900" dirty="0"/>
              <a:t>profily (</a:t>
            </a:r>
            <a:r>
              <a:rPr lang="cs-CZ" sz="900" dirty="0" err="1"/>
              <a:t>Žirinovskij</a:t>
            </a:r>
            <a:r>
              <a:rPr lang="cs-CZ" sz="900" dirty="0"/>
              <a:t>, Jelcin, </a:t>
            </a:r>
            <a:r>
              <a:rPr lang="cs-CZ" sz="900" dirty="0" err="1"/>
              <a:t>Gajdar</a:t>
            </a:r>
            <a:r>
              <a:rPr lang="cs-CZ" sz="900" dirty="0"/>
              <a:t>, </a:t>
            </a:r>
            <a:r>
              <a:rPr lang="cs-CZ" sz="900" dirty="0" err="1"/>
              <a:t>Ruckoj</a:t>
            </a:r>
            <a:r>
              <a:rPr lang="cs-CZ" sz="900" dirty="0"/>
              <a:t>)</a:t>
            </a:r>
          </a:p>
          <a:p>
            <a:pPr lvl="0"/>
            <a:r>
              <a:rPr lang="cs-CZ" sz="900" dirty="0" smtClean="0"/>
              <a:t>rozsáhlá pramenná základna + </a:t>
            </a:r>
            <a:r>
              <a:rPr lang="cs-CZ" sz="900" dirty="0"/>
              <a:t>osobní vhled do událostí (1992-97 autor působil na polském velvyslanectví v Rusku)</a:t>
            </a:r>
          </a:p>
          <a:p>
            <a:pPr lvl="0"/>
            <a:r>
              <a:rPr lang="cs-CZ" sz="900" dirty="0" smtClean="0"/>
              <a:t>snaha </a:t>
            </a:r>
            <a:r>
              <a:rPr lang="cs-CZ" sz="900" dirty="0"/>
              <a:t>o “odvržení” staré sovětské reality nikoli evoluční, ale opět revoluční metodou (se silovým zásahem </a:t>
            </a:r>
            <a:r>
              <a:rPr lang="cs-CZ" sz="900" dirty="0" smtClean="0"/>
              <a:t>shora</a:t>
            </a:r>
            <a:r>
              <a:rPr lang="cs-CZ" sz="900" dirty="0"/>
              <a:t>, ze strany vlády</a:t>
            </a:r>
            <a:r>
              <a:rPr lang="cs-CZ" sz="900" dirty="0" smtClean="0"/>
              <a:t>), </a:t>
            </a:r>
            <a:r>
              <a:rPr lang="cs-CZ" sz="900" dirty="0"/>
              <a:t>neznamená rozchod Ruska se sovětskou (post)komunistickou identitou</a:t>
            </a:r>
          </a:p>
          <a:p>
            <a:pPr lvl="0"/>
            <a:r>
              <a:rPr lang="cs-CZ" sz="900" dirty="0" smtClean="0"/>
              <a:t>historicko-ekonomický </a:t>
            </a:r>
            <a:r>
              <a:rPr lang="cs-CZ" sz="900" dirty="0"/>
              <a:t>rozměr, název </a:t>
            </a:r>
            <a:r>
              <a:rPr lang="cs-CZ" sz="900" i="1" dirty="0"/>
              <a:t>Rozkradené impérium</a:t>
            </a:r>
            <a:r>
              <a:rPr lang="cs-CZ" sz="900" dirty="0"/>
              <a:t> koresponduje s </a:t>
            </a:r>
            <a:r>
              <a:rPr lang="cs-CZ" sz="900" dirty="0" smtClean="0"/>
              <a:t>propojením </a:t>
            </a:r>
            <a:r>
              <a:rPr lang="cs-CZ" sz="900" dirty="0"/>
              <a:t>politické a ekonomické transformace směrem od etatizované socialistické </a:t>
            </a:r>
            <a:r>
              <a:rPr lang="cs-CZ" sz="900" dirty="0" smtClean="0"/>
              <a:t>ekonomiky, část </a:t>
            </a:r>
            <a:r>
              <a:rPr lang="cs-CZ" sz="900" dirty="0"/>
              <a:t>věnovaná změně majetkových poměrů v průběhu </a:t>
            </a:r>
            <a:r>
              <a:rPr lang="cs-CZ" sz="900" dirty="0" smtClean="0"/>
              <a:t>privatizace, </a:t>
            </a:r>
            <a:r>
              <a:rPr lang="cs-CZ" sz="900" dirty="0"/>
              <a:t>detailně problém transferu majetkových </a:t>
            </a:r>
            <a:r>
              <a:rPr lang="cs-CZ" sz="900" dirty="0" smtClean="0"/>
              <a:t>vztahů; zárodečným </a:t>
            </a:r>
            <a:r>
              <a:rPr lang="cs-CZ" sz="900" dirty="0"/>
              <a:t>obdobím pozdní socialismus, vytvářející podmínky pro neoficiální akumulaci kapitálu a utváření kvazi-podnikatelských struktur na bázi Komsomolu, speciálních zájmových skupin nomenklatury, nelegální stínové ekonomiky, v rámci struktur silových a bezpečnostních, v médiích...</a:t>
            </a:r>
          </a:p>
          <a:p>
            <a:pPr lvl="0"/>
            <a:r>
              <a:rPr lang="cs-CZ" sz="900" dirty="0"/>
              <a:t>fenomén “oligarchizace” důsledkem transformace: živelné, s absentujícím právním </a:t>
            </a:r>
            <a:r>
              <a:rPr lang="cs-CZ" sz="900" dirty="0" smtClean="0"/>
              <a:t>ohraničením, opětovná koncentrace kapitálu </a:t>
            </a:r>
            <a:r>
              <a:rPr lang="cs-CZ" sz="900" dirty="0"/>
              <a:t>v rukou gigantických koncernů, bank s významnou účastí státu či jednotlivých osob propojujících svět ekonomiky, politiky a organizovaného zločinu, příklady (</a:t>
            </a:r>
            <a:r>
              <a:rPr lang="cs-CZ" sz="900" dirty="0" err="1"/>
              <a:t>Gazprom</a:t>
            </a:r>
            <a:r>
              <a:rPr lang="cs-CZ" sz="900" dirty="0"/>
              <a:t>, </a:t>
            </a:r>
            <a:r>
              <a:rPr lang="cs-CZ" sz="900" dirty="0" err="1"/>
              <a:t>Menatep</a:t>
            </a:r>
            <a:r>
              <a:rPr lang="cs-CZ" sz="900" dirty="0"/>
              <a:t>, </a:t>
            </a:r>
            <a:r>
              <a:rPr lang="cs-CZ" sz="900" dirty="0" err="1"/>
              <a:t>Gusinského</a:t>
            </a:r>
            <a:r>
              <a:rPr lang="cs-CZ" sz="900" dirty="0"/>
              <a:t> “impérium” ad.)</a:t>
            </a:r>
          </a:p>
          <a:p>
            <a:pPr lvl="0"/>
            <a:r>
              <a:rPr lang="cs-CZ" sz="900" dirty="0"/>
              <a:t>na pozadí reformátorského chaosu </a:t>
            </a:r>
            <a:r>
              <a:rPr lang="cs-CZ" sz="900" dirty="0" err="1"/>
              <a:t>Gajdarova</a:t>
            </a:r>
            <a:r>
              <a:rPr lang="cs-CZ" sz="900" dirty="0"/>
              <a:t> Ruska ve vládě soupeření dvou zájmových proudů s rozdílnou představou o dalším průběhu reforem - výsledné prosazení vojensko-průmyslové a palivo-energetické lobby znamenalo impuls pro stoupence zpomalení jejich radikality. </a:t>
            </a:r>
          </a:p>
          <a:p>
            <a:pPr lvl="0"/>
            <a:r>
              <a:rPr lang="cs-CZ" sz="900" dirty="0" smtClean="0"/>
              <a:t>fenomén  </a:t>
            </a:r>
            <a:r>
              <a:rPr lang="cs-CZ" sz="900" dirty="0"/>
              <a:t>impéria - ne ve smyslu geopolitickém, ale jako státní útvar kumulující </a:t>
            </a:r>
            <a:r>
              <a:rPr lang="cs-CZ" sz="900" dirty="0" smtClean="0"/>
              <a:t>sumu </a:t>
            </a:r>
            <a:r>
              <a:rPr lang="cs-CZ" sz="900" dirty="0"/>
              <a:t>abstraktní moci i konkrétního </a:t>
            </a:r>
            <a:r>
              <a:rPr lang="cs-CZ" sz="900" dirty="0" smtClean="0"/>
              <a:t>majetku </a:t>
            </a:r>
            <a:r>
              <a:rPr lang="cs-CZ" sz="900" dirty="0"/>
              <a:t>a ovládaný určitou ideou, která </a:t>
            </a:r>
            <a:r>
              <a:rPr lang="cs-CZ" sz="900" dirty="0" smtClean="0"/>
              <a:t>působí </a:t>
            </a:r>
            <a:r>
              <a:rPr lang="cs-CZ" sz="900" dirty="0"/>
              <a:t>na jeho vnitřní podobu a může v sobě nést zárodky jeho vlastního zániku. Na jeho troskách v prvotní </a:t>
            </a:r>
            <a:r>
              <a:rPr lang="cs-CZ" sz="900" dirty="0" smtClean="0"/>
              <a:t>fázi chaos partikulárních </a:t>
            </a:r>
            <a:r>
              <a:rPr lang="cs-CZ" sz="900" dirty="0"/>
              <a:t>zájmů, v podmínkách impéria potlačovaných, s jeho zánikem se však rychle orientují a snaží se zmocnit odpíraných </a:t>
            </a:r>
            <a:r>
              <a:rPr lang="cs-CZ" sz="900" dirty="0" smtClean="0"/>
              <a:t>statků</a:t>
            </a:r>
            <a:endParaRPr lang="cs-CZ" sz="900" dirty="0"/>
          </a:p>
          <a:p>
            <a:pPr lvl="0"/>
            <a:r>
              <a:rPr lang="cs-CZ" sz="900" dirty="0"/>
              <a:t>Svaz </a:t>
            </a:r>
            <a:r>
              <a:rPr lang="cs-CZ" sz="900" dirty="0" smtClean="0"/>
              <a:t>a rozporuplná </a:t>
            </a:r>
            <a:r>
              <a:rPr lang="cs-CZ" sz="900" dirty="0"/>
              <a:t>identita mnohonárodnostního </a:t>
            </a:r>
            <a:r>
              <a:rPr lang="cs-CZ" sz="900" dirty="0" smtClean="0"/>
              <a:t>a </a:t>
            </a:r>
            <a:r>
              <a:rPr lang="cs-CZ" sz="900" dirty="0"/>
              <a:t>zbyrokratizovaného státu, zachovávajícího si hierarchickou strukturu prostřednictvím </a:t>
            </a:r>
            <a:r>
              <a:rPr lang="cs-CZ" sz="900" dirty="0" smtClean="0"/>
              <a:t>nomenklatury</a:t>
            </a:r>
            <a:endParaRPr lang="cs-CZ" sz="900" dirty="0"/>
          </a:p>
          <a:p>
            <a:pPr lvl="0"/>
            <a:r>
              <a:rPr lang="cs-CZ" sz="900" dirty="0"/>
              <a:t>patrimoniální složka ruského politicko-kulturního dědictví </a:t>
            </a:r>
            <a:r>
              <a:rPr lang="cs-CZ" sz="900" dirty="0" smtClean="0"/>
              <a:t>: konzervativní </a:t>
            </a:r>
            <a:r>
              <a:rPr lang="cs-CZ" sz="900" dirty="0"/>
              <a:t>prvek, odkazující na </a:t>
            </a:r>
            <a:r>
              <a:rPr lang="cs-CZ" sz="900" dirty="0" err="1"/>
              <a:t>prerepublikánské</a:t>
            </a:r>
            <a:r>
              <a:rPr lang="cs-CZ" sz="900" dirty="0"/>
              <a:t> období ruského carství, ale neodporující ani realitě (na rozdíl od ideálu) sovětského </a:t>
            </a:r>
            <a:r>
              <a:rPr lang="cs-CZ" sz="900" dirty="0" smtClean="0"/>
              <a:t>státu a totalitního principu </a:t>
            </a:r>
            <a:r>
              <a:rPr lang="cs-CZ" sz="900" dirty="0"/>
              <a:t>vůdce. </a:t>
            </a:r>
            <a:endParaRPr lang="cs-CZ" sz="900" dirty="0" smtClean="0"/>
          </a:p>
          <a:p>
            <a:pPr lvl="0"/>
            <a:r>
              <a:rPr lang="cs-CZ" sz="900" dirty="0" smtClean="0"/>
              <a:t>Nestaví </a:t>
            </a:r>
            <a:r>
              <a:rPr lang="cs-CZ" sz="900" dirty="0"/>
              <a:t>do středu pozornosti Jelcina a opozici. Snaha zachytit atmosféru </a:t>
            </a:r>
            <a:r>
              <a:rPr lang="cs-CZ" sz="900" dirty="0" smtClean="0"/>
              <a:t>dělení </a:t>
            </a:r>
            <a:r>
              <a:rPr lang="cs-CZ" sz="900" dirty="0"/>
              <a:t>ruské politické scény na dva tábory se stoupenci v zájmových a nátlakových skupinách na profesionální a </a:t>
            </a:r>
            <a:r>
              <a:rPr lang="cs-CZ" sz="900" dirty="0" smtClean="0"/>
              <a:t>regionální </a:t>
            </a:r>
            <a:r>
              <a:rPr lang="cs-CZ" sz="900" dirty="0"/>
              <a:t>úrovni, nepomíjí ani úlohu Ústavního soudu a veřejného mínění. </a:t>
            </a:r>
          </a:p>
        </p:txBody>
      </p:sp>
    </p:spTree>
    <p:extLst>
      <p:ext uri="{BB962C8B-B14F-4D97-AF65-F5344CB8AC3E}">
        <p14:creationId xmlns:p14="http://schemas.microsoft.com/office/powerpoint/2010/main" val="3366558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71600" y="404664"/>
            <a:ext cx="6781800" cy="720080"/>
          </a:xfrm>
        </p:spPr>
        <p:txBody>
          <a:bodyPr>
            <a:noAutofit/>
          </a:bodyPr>
          <a:lstStyle/>
          <a:p>
            <a:pPr lvl="0"/>
            <a:r>
              <a:rPr lang="cs-CZ" sz="2000" b="1" dirty="0" smtClean="0"/>
              <a:t>Období 1990-1991</a:t>
            </a:r>
            <a:r>
              <a:rPr lang="cs-CZ" sz="2000" b="1" dirty="0"/>
              <a:t>: zastánci Svazu versus zastánci </a:t>
            </a:r>
            <a:r>
              <a:rPr lang="cs-CZ" sz="2000" b="1" dirty="0" smtClean="0"/>
              <a:t>republik</a:t>
            </a:r>
            <a:endParaRPr lang="ru-RU" sz="20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755576" y="1628800"/>
            <a:ext cx="7543800" cy="403021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2600" b="1" dirty="0" smtClean="0"/>
          </a:p>
          <a:p>
            <a:pPr marL="0" indent="0">
              <a:buNone/>
            </a:pPr>
            <a:r>
              <a:rPr lang="cs-CZ" sz="2600" b="1" dirty="0" smtClean="0"/>
              <a:t>Tři proudy</a:t>
            </a:r>
            <a:endParaRPr lang="cs-CZ" sz="2600" b="1" dirty="0"/>
          </a:p>
          <a:p>
            <a:pPr lvl="0"/>
            <a:r>
              <a:rPr lang="cs-CZ" sz="2600" dirty="0"/>
              <a:t>konservativní síly (premiér V. Pavlov, </a:t>
            </a:r>
            <a:r>
              <a:rPr lang="cs-CZ" sz="2600" dirty="0" smtClean="0"/>
              <a:t>snahy </a:t>
            </a:r>
            <a:r>
              <a:rPr lang="cs-CZ" sz="2600" dirty="0"/>
              <a:t>o </a:t>
            </a:r>
            <a:r>
              <a:rPr lang="cs-CZ" sz="2600" dirty="0" smtClean="0"/>
              <a:t>„konservativní </a:t>
            </a:r>
            <a:r>
              <a:rPr lang="cs-CZ" sz="2600" dirty="0"/>
              <a:t>stabilizaci”)</a:t>
            </a:r>
          </a:p>
          <a:p>
            <a:pPr lvl="0"/>
            <a:r>
              <a:rPr lang="cs-CZ" sz="2600" dirty="0"/>
              <a:t>reformní křídlo, zastánci suverenity republik (Jelcin)</a:t>
            </a:r>
          </a:p>
          <a:p>
            <a:pPr lvl="0"/>
            <a:r>
              <a:rPr lang="cs-CZ" sz="2600" dirty="0"/>
              <a:t>mezi nimi svazový prezident Gorbačov (ztrácí zázemí, v prosinci </a:t>
            </a:r>
            <a:r>
              <a:rPr lang="cs-CZ" sz="2600" dirty="0" smtClean="0"/>
              <a:t>1990 </a:t>
            </a:r>
            <a:r>
              <a:rPr lang="cs-CZ" sz="2600" dirty="0"/>
              <a:t>odstupuje </a:t>
            </a:r>
            <a:r>
              <a:rPr lang="cs-CZ" sz="2600" dirty="0" err="1"/>
              <a:t>Ševardnadze</a:t>
            </a:r>
            <a:r>
              <a:rPr lang="cs-CZ" sz="2600" dirty="0"/>
              <a:t>)</a:t>
            </a:r>
          </a:p>
          <a:p>
            <a:pPr marL="0" indent="0">
              <a:buNone/>
            </a:pPr>
            <a:r>
              <a:rPr lang="cs-CZ" sz="2600" b="1" dirty="0" smtClean="0"/>
              <a:t>Hlavní téma</a:t>
            </a:r>
            <a:endParaRPr lang="cs-CZ" sz="2600" b="1" dirty="0"/>
          </a:p>
          <a:p>
            <a:pPr lvl="0"/>
            <a:r>
              <a:rPr lang="cs-CZ" sz="2600" b="1" i="1" dirty="0"/>
              <a:t>konflikt razantní reformy vs. opatrná garance </a:t>
            </a:r>
            <a:r>
              <a:rPr lang="cs-CZ" sz="2600" b="1" i="1" dirty="0" smtClean="0"/>
              <a:t>status </a:t>
            </a:r>
            <a:r>
              <a:rPr lang="cs-CZ" sz="2600" b="1" i="1" dirty="0"/>
              <a:t>quo</a:t>
            </a:r>
          </a:p>
          <a:p>
            <a:pPr marL="0" indent="0">
              <a:buNone/>
            </a:pPr>
            <a:r>
              <a:rPr lang="cs-CZ" sz="2600" b="1" dirty="0" smtClean="0"/>
              <a:t>Efekty</a:t>
            </a:r>
            <a:endParaRPr lang="cs-CZ" sz="2600" b="1" dirty="0"/>
          </a:p>
          <a:p>
            <a:pPr lvl="0"/>
            <a:r>
              <a:rPr lang="cs-CZ" sz="2600" dirty="0" smtClean="0"/>
              <a:t>opuštění nesoutěživého modelu </a:t>
            </a:r>
            <a:r>
              <a:rPr lang="cs-CZ" sz="2600" dirty="0"/>
              <a:t>jediné hegemonické strany </a:t>
            </a:r>
            <a:r>
              <a:rPr lang="cs-CZ" sz="2600" dirty="0" smtClean="0"/>
              <a:t>(KPSS)</a:t>
            </a:r>
            <a:endParaRPr lang="cs-CZ" sz="2600" dirty="0"/>
          </a:p>
          <a:p>
            <a:pPr lvl="0"/>
            <a:r>
              <a:rPr lang="cs-CZ" sz="2600" dirty="0" smtClean="0"/>
              <a:t>antisystémová / tranzitivní atomizace</a:t>
            </a:r>
            <a:endParaRPr lang="cs-CZ" sz="2600" dirty="0"/>
          </a:p>
          <a:p>
            <a:pPr marL="0" indent="0">
              <a:buNone/>
            </a:pPr>
            <a:r>
              <a:rPr lang="cs-CZ" sz="2600" b="1" dirty="0"/>
              <a:t>Reálie</a:t>
            </a:r>
          </a:p>
          <a:p>
            <a:r>
              <a:rPr lang="cs-CZ" sz="2600" dirty="0" smtClean="0"/>
              <a:t>první </a:t>
            </a:r>
            <a:r>
              <a:rPr lang="cs-CZ" sz="2600" dirty="0"/>
              <a:t>volby do Sjezdu lidových </a:t>
            </a:r>
            <a:r>
              <a:rPr lang="cs-CZ" sz="2600" dirty="0" smtClean="0"/>
              <a:t>poslanců (26</a:t>
            </a:r>
            <a:r>
              <a:rPr lang="cs-CZ" sz="2600" dirty="0"/>
              <a:t>. 3. </a:t>
            </a:r>
            <a:r>
              <a:rPr lang="cs-CZ" sz="2600" dirty="0" smtClean="0"/>
              <a:t>1989)</a:t>
            </a:r>
          </a:p>
          <a:p>
            <a:r>
              <a:rPr lang="cs-CZ" sz="2600" dirty="0"/>
              <a:t>p</a:t>
            </a:r>
            <a:r>
              <a:rPr lang="cs-CZ" sz="2600" dirty="0" smtClean="0"/>
              <a:t>rvní </a:t>
            </a:r>
            <a:r>
              <a:rPr lang="cs-CZ" sz="2600" dirty="0"/>
              <a:t>Sjezd lidových poslanců (25. 5. - 6. 6. 1989</a:t>
            </a:r>
            <a:r>
              <a:rPr lang="cs-CZ" sz="2600" dirty="0" smtClean="0"/>
              <a:t>)</a:t>
            </a:r>
          </a:p>
          <a:p>
            <a:r>
              <a:rPr lang="cs-CZ" sz="2600" dirty="0" smtClean="0"/>
              <a:t>nepřímá </a:t>
            </a:r>
            <a:r>
              <a:rPr lang="cs-CZ" sz="2600" dirty="0"/>
              <a:t>volba prezidenta RSFSR </a:t>
            </a:r>
            <a:r>
              <a:rPr lang="cs-CZ" sz="2600" dirty="0" smtClean="0"/>
              <a:t>(předseda </a:t>
            </a:r>
            <a:r>
              <a:rPr lang="cs-CZ" sz="2600" dirty="0"/>
              <a:t>Nejvyššího sovětu </a:t>
            </a:r>
            <a:r>
              <a:rPr lang="cs-CZ" sz="2600" dirty="0" smtClean="0"/>
              <a:t>RSFSR; květen </a:t>
            </a:r>
            <a:r>
              <a:rPr lang="cs-CZ" sz="2600" dirty="0"/>
              <a:t>1990) </a:t>
            </a:r>
            <a:r>
              <a:rPr lang="cs-CZ" sz="2600" dirty="0" smtClean="0"/>
              <a:t>– Jelcin jako zastánce </a:t>
            </a:r>
            <a:r>
              <a:rPr lang="cs-CZ" sz="2600" dirty="0"/>
              <a:t>suverenity RSFSR </a:t>
            </a:r>
            <a:r>
              <a:rPr lang="cs-CZ" sz="2600" dirty="0" smtClean="0"/>
              <a:t>vs. Gorbačov jako stoupenec </a:t>
            </a:r>
            <a:r>
              <a:rPr lang="cs-CZ" sz="2600" dirty="0"/>
              <a:t>zachování </a:t>
            </a:r>
            <a:r>
              <a:rPr lang="cs-CZ" sz="2600" dirty="0" smtClean="0"/>
              <a:t>supremátu </a:t>
            </a:r>
            <a:r>
              <a:rPr lang="cs-CZ" sz="2600" dirty="0"/>
              <a:t>svazových </a:t>
            </a:r>
            <a:r>
              <a:rPr lang="cs-CZ" sz="2600" dirty="0" smtClean="0"/>
              <a:t>orgánů</a:t>
            </a:r>
          </a:p>
          <a:p>
            <a:r>
              <a:rPr lang="cs-CZ" sz="2600" dirty="0"/>
              <a:t>vyhlášení suverenity Ruska a nadřazení jeho zákonů svazovým (12. 6. </a:t>
            </a:r>
            <a:r>
              <a:rPr lang="cs-CZ" sz="2600" dirty="0" smtClean="0"/>
              <a:t>1990)</a:t>
            </a:r>
          </a:p>
          <a:p>
            <a:r>
              <a:rPr lang="cs-CZ" sz="2600" dirty="0" smtClean="0"/>
              <a:t>neúspěšný </a:t>
            </a:r>
            <a:r>
              <a:rPr lang="cs-CZ" sz="2600" dirty="0"/>
              <a:t>srpnový pokus o puč </a:t>
            </a:r>
            <a:r>
              <a:rPr lang="cs-CZ" sz="2600" dirty="0" smtClean="0"/>
              <a:t>(</a:t>
            </a:r>
            <a:r>
              <a:rPr lang="cs-CZ" sz="2600" dirty="0"/>
              <a:t>19.-22. 8. </a:t>
            </a:r>
            <a:r>
              <a:rPr lang="cs-CZ" sz="2600" dirty="0" smtClean="0"/>
              <a:t>1991)</a:t>
            </a:r>
          </a:p>
          <a:p>
            <a:r>
              <a:rPr lang="cs-CZ" sz="2600" dirty="0"/>
              <a:t>k</a:t>
            </a:r>
            <a:r>
              <a:rPr lang="cs-CZ" sz="2600" dirty="0" smtClean="0"/>
              <a:t>onec </a:t>
            </a:r>
            <a:r>
              <a:rPr lang="cs-CZ" sz="2600" dirty="0"/>
              <a:t>SSSR (prosinec 1991) </a:t>
            </a:r>
            <a:r>
              <a:rPr lang="cs-CZ" sz="2600" dirty="0" smtClean="0"/>
              <a:t>a </a:t>
            </a:r>
            <a:r>
              <a:rPr lang="cs-CZ" sz="2600" dirty="0"/>
              <a:t>nezávislost republik, </a:t>
            </a:r>
            <a:r>
              <a:rPr lang="cs-CZ" sz="2600" i="1" dirty="0" err="1" smtClean="0"/>
              <a:t>bělověžské</a:t>
            </a:r>
            <a:r>
              <a:rPr lang="cs-CZ" sz="2600" i="1" dirty="0" smtClean="0"/>
              <a:t> smlouvy</a:t>
            </a:r>
            <a:r>
              <a:rPr lang="cs-CZ" sz="2600" dirty="0" smtClean="0"/>
              <a:t> </a:t>
            </a:r>
            <a:r>
              <a:rPr lang="cs-CZ" sz="2600" dirty="0"/>
              <a:t>(8. 12. </a:t>
            </a:r>
            <a:r>
              <a:rPr lang="cs-CZ" sz="2600" dirty="0" smtClean="0"/>
              <a:t>1991</a:t>
            </a:r>
            <a:r>
              <a:rPr lang="cs-CZ" sz="2600" dirty="0"/>
              <a:t>) </a:t>
            </a:r>
            <a:endParaRPr lang="cs-CZ" sz="2600" dirty="0" smtClean="0"/>
          </a:p>
          <a:p>
            <a:endParaRPr lang="cs-CZ" sz="1800" b="1" u="sng" dirty="0" smtClean="0"/>
          </a:p>
          <a:p>
            <a:endParaRPr lang="cs-CZ" sz="2000" b="1" u="sng" dirty="0"/>
          </a:p>
          <a:p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942245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4653136"/>
            <a:ext cx="6781800" cy="16002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Boris Nikolajevič </a:t>
            </a:r>
            <a:r>
              <a:rPr lang="cs-CZ" sz="2800" dirty="0"/>
              <a:t>J</a:t>
            </a:r>
            <a:r>
              <a:rPr lang="cs-CZ" sz="2800" dirty="0" smtClean="0"/>
              <a:t>elcin – komunista, demokrat, prezident, volejbalista, alkoholik…</a:t>
            </a:r>
            <a:endParaRPr lang="en-GB" sz="28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498352"/>
            <a:ext cx="5832647" cy="4365754"/>
          </a:xfrm>
        </p:spPr>
      </p:pic>
    </p:spTree>
    <p:extLst>
      <p:ext uri="{BB962C8B-B14F-4D97-AF65-F5344CB8AC3E}">
        <p14:creationId xmlns:p14="http://schemas.microsoft.com/office/powerpoint/2010/main" val="2301687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781800" cy="720080"/>
          </a:xfrm>
        </p:spPr>
        <p:txBody>
          <a:bodyPr>
            <a:noAutofit/>
          </a:bodyPr>
          <a:lstStyle/>
          <a:p>
            <a:r>
              <a:rPr lang="cs-CZ" sz="2400" b="1" dirty="0"/>
              <a:t>O</a:t>
            </a:r>
            <a:r>
              <a:rPr lang="cs-CZ" sz="2400" b="1" dirty="0" smtClean="0"/>
              <a:t>bdobí 1992-1997</a:t>
            </a:r>
            <a:r>
              <a:rPr lang="cs-CZ" sz="2400" b="1" dirty="0"/>
              <a:t>: exekutiva versus legislativa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12776"/>
            <a:ext cx="7543800" cy="43902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sz="2000" b="1" smtClean="0"/>
          </a:p>
          <a:p>
            <a:pPr marL="0" indent="0">
              <a:buNone/>
            </a:pPr>
            <a:r>
              <a:rPr lang="cs-CZ" sz="2000" b="1" smtClean="0"/>
              <a:t>Proudy</a:t>
            </a:r>
            <a:endParaRPr lang="cs-CZ" sz="2000" b="1" dirty="0" smtClean="0"/>
          </a:p>
          <a:p>
            <a:r>
              <a:rPr lang="cs-CZ" sz="2000" dirty="0" smtClean="0"/>
              <a:t>zastánci </a:t>
            </a:r>
            <a:r>
              <a:rPr lang="cs-CZ" sz="2000" dirty="0"/>
              <a:t>rychlé ekonomické reformy (</a:t>
            </a:r>
            <a:r>
              <a:rPr lang="cs-CZ" sz="2000" dirty="0" err="1"/>
              <a:t>Němcov</a:t>
            </a:r>
            <a:r>
              <a:rPr lang="cs-CZ" sz="2000" dirty="0"/>
              <a:t>, </a:t>
            </a:r>
            <a:r>
              <a:rPr lang="cs-CZ" sz="2000" dirty="0" err="1" smtClean="0"/>
              <a:t>Čubajs</a:t>
            </a:r>
            <a:r>
              <a:rPr lang="cs-CZ" sz="2000" dirty="0" smtClean="0"/>
              <a:t>) jako </a:t>
            </a:r>
            <a:r>
              <a:rPr lang="cs-CZ" sz="2000" dirty="0"/>
              <a:t>exekutivní zázemí Jelcina, na konci </a:t>
            </a:r>
            <a:r>
              <a:rPr lang="cs-CZ" sz="2000" dirty="0" smtClean="0"/>
              <a:t>1992 ovšem premiér </a:t>
            </a:r>
            <a:r>
              <a:rPr lang="cs-CZ" sz="2000" dirty="0" err="1" smtClean="0"/>
              <a:t>Gajdar</a:t>
            </a:r>
            <a:r>
              <a:rPr lang="cs-CZ" sz="2000" dirty="0" smtClean="0"/>
              <a:t> </a:t>
            </a:r>
            <a:r>
              <a:rPr lang="cs-CZ" sz="2000" dirty="0"/>
              <a:t>nahrazen Černomyrdinem</a:t>
            </a:r>
          </a:p>
          <a:p>
            <a:pPr lvl="0"/>
            <a:r>
              <a:rPr lang="cs-CZ" sz="2000" dirty="0"/>
              <a:t>odpůrci ekonomických změn </a:t>
            </a:r>
            <a:r>
              <a:rPr lang="cs-CZ" sz="2000" dirty="0" smtClean="0"/>
              <a:t>(komunisty ovládaný parlament)</a:t>
            </a: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Rozšíření konfliktních </a:t>
            </a:r>
            <a:r>
              <a:rPr lang="cs-CZ" sz="2000" b="1" dirty="0" smtClean="0"/>
              <a:t>linií</a:t>
            </a:r>
            <a:endParaRPr lang="cs-CZ" sz="2000" b="1" dirty="0"/>
          </a:p>
          <a:p>
            <a:pPr lvl="0"/>
            <a:r>
              <a:rPr lang="cs-CZ" sz="2000" dirty="0"/>
              <a:t>vláda vs. opozice (parlament)</a:t>
            </a:r>
          </a:p>
          <a:p>
            <a:pPr lvl="0"/>
            <a:r>
              <a:rPr lang="cs-CZ" sz="2000" dirty="0"/>
              <a:t>vláda vs. odbory</a:t>
            </a:r>
          </a:p>
          <a:p>
            <a:pPr lvl="0"/>
            <a:r>
              <a:rPr lang="cs-CZ" sz="2000" dirty="0"/>
              <a:t>centrum vs. regiony (89 </a:t>
            </a:r>
            <a:r>
              <a:rPr lang="cs-CZ" sz="2000" dirty="0" smtClean="0"/>
              <a:t>subjektů, mj. konflikt v Čečensku)</a:t>
            </a:r>
            <a:endParaRPr lang="cs-CZ" sz="2000" dirty="0"/>
          </a:p>
          <a:p>
            <a:pPr marL="0" lvl="0" indent="0">
              <a:buNone/>
            </a:pPr>
            <a:r>
              <a:rPr lang="cs-CZ" sz="2000" b="1" dirty="0" smtClean="0"/>
              <a:t>Osobní </a:t>
            </a:r>
            <a:r>
              <a:rPr lang="cs-CZ" sz="2000" b="1" dirty="0"/>
              <a:t>konflikty: </a:t>
            </a:r>
            <a:r>
              <a:rPr lang="cs-CZ" sz="2000" dirty="0"/>
              <a:t>Černomyrdin vs. </a:t>
            </a:r>
            <a:r>
              <a:rPr lang="cs-CZ" sz="2000" dirty="0" err="1"/>
              <a:t>Čubajs</a:t>
            </a:r>
            <a:r>
              <a:rPr lang="cs-CZ" sz="2000" dirty="0"/>
              <a:t>, </a:t>
            </a:r>
            <a:r>
              <a:rPr lang="cs-CZ" sz="2000" dirty="0" err="1"/>
              <a:t>Čubajs</a:t>
            </a:r>
            <a:r>
              <a:rPr lang="cs-CZ" sz="2000" dirty="0"/>
              <a:t> vs. </a:t>
            </a:r>
            <a:r>
              <a:rPr lang="cs-CZ" sz="2000" dirty="0" err="1"/>
              <a:t>Němcov</a:t>
            </a:r>
            <a:endParaRPr lang="cs-CZ" sz="2000" dirty="0"/>
          </a:p>
          <a:p>
            <a:pPr marL="0" indent="0">
              <a:buNone/>
            </a:pPr>
            <a:r>
              <a:rPr lang="cs-CZ" sz="2000" b="1" dirty="0" smtClean="0"/>
              <a:t>Reálie</a:t>
            </a:r>
            <a:endParaRPr lang="cs-CZ" sz="2000" b="1" dirty="0"/>
          </a:p>
          <a:p>
            <a:pPr lvl="0"/>
            <a:r>
              <a:rPr lang="cs-CZ" sz="2000" dirty="0"/>
              <a:t>referendum (jaro </a:t>
            </a:r>
            <a:r>
              <a:rPr lang="cs-CZ" sz="2000" dirty="0" smtClean="0"/>
              <a:t>1993</a:t>
            </a:r>
            <a:r>
              <a:rPr lang="cs-CZ" sz="2000" dirty="0"/>
              <a:t>) - pro Jelcina 58% </a:t>
            </a:r>
            <a:r>
              <a:rPr lang="cs-CZ" sz="2000" dirty="0" smtClean="0"/>
              <a:t>zúčastněných</a:t>
            </a:r>
          </a:p>
          <a:p>
            <a:pPr lvl="0"/>
            <a:r>
              <a:rPr lang="cs-CZ" sz="2000" dirty="0"/>
              <a:t>p</a:t>
            </a:r>
            <a:r>
              <a:rPr lang="cs-CZ" sz="2000" dirty="0" smtClean="0"/>
              <a:t>arlamentní volby (1993 a 1995)</a:t>
            </a:r>
          </a:p>
          <a:p>
            <a:pPr lvl="0"/>
            <a:r>
              <a:rPr lang="cs-CZ" sz="2000" dirty="0"/>
              <a:t>p</a:t>
            </a:r>
            <a:r>
              <a:rPr lang="cs-CZ" sz="2000" dirty="0" smtClean="0"/>
              <a:t>rezidentské volby (červen 1996)</a:t>
            </a:r>
          </a:p>
          <a:p>
            <a:pPr lvl="0"/>
            <a:endParaRPr lang="cs-CZ" sz="2000" dirty="0" smtClean="0"/>
          </a:p>
          <a:p>
            <a:pPr lvl="0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03146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pPr lvl="0"/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b="1" dirty="0"/>
              <a:t/>
            </a:r>
            <a:br>
              <a:rPr lang="cs-CZ" sz="2000" b="1" dirty="0"/>
            </a:br>
            <a:r>
              <a:rPr lang="cs-CZ" sz="2000" b="1" dirty="0" smtClean="0"/>
              <a:t>Období 1997-1999</a:t>
            </a:r>
            <a:r>
              <a:rPr lang="cs-CZ" sz="2000" b="1" dirty="0"/>
              <a:t>: 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b="1" dirty="0" smtClean="0"/>
              <a:t>(</a:t>
            </a:r>
            <a:r>
              <a:rPr lang="cs-CZ" sz="2000" b="1" dirty="0"/>
              <a:t>a) vláda </a:t>
            </a:r>
            <a:r>
              <a:rPr lang="cs-CZ" sz="2000" b="1" dirty="0" smtClean="0"/>
              <a:t>vs. </a:t>
            </a:r>
            <a:r>
              <a:rPr lang="cs-CZ" sz="2000" b="1" dirty="0"/>
              <a:t>parlament </a:t>
            </a:r>
            <a:r>
              <a:rPr lang="cs-CZ" sz="2000" b="1" dirty="0" smtClean="0"/>
              <a:t> + (</a:t>
            </a:r>
            <a:r>
              <a:rPr lang="cs-CZ" sz="2000" b="1" dirty="0"/>
              <a:t>b) prezident </a:t>
            </a:r>
            <a:r>
              <a:rPr lang="cs-CZ" sz="2000" b="1" dirty="0" smtClean="0"/>
              <a:t>vs. </a:t>
            </a:r>
            <a:r>
              <a:rPr lang="cs-CZ" sz="2000" b="1" dirty="0"/>
              <a:t>oligarchové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556792"/>
            <a:ext cx="7560840" cy="4318248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pPr lvl="0"/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ru-RU" dirty="0"/>
          </a:p>
        </p:txBody>
      </p:sp>
      <p:sp>
        <p:nvSpPr>
          <p:cNvPr id="4" name="Obdélník 3"/>
          <p:cNvSpPr/>
          <p:nvPr/>
        </p:nvSpPr>
        <p:spPr>
          <a:xfrm>
            <a:off x="683568" y="1268761"/>
            <a:ext cx="770485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fenomén </a:t>
            </a:r>
            <a:r>
              <a:rPr lang="cs-CZ" sz="2000" i="1" dirty="0" smtClean="0"/>
              <a:t>finanční </a:t>
            </a:r>
            <a:r>
              <a:rPr lang="cs-CZ" sz="2000" i="1" dirty="0"/>
              <a:t>oligarchie </a:t>
            </a:r>
            <a:r>
              <a:rPr lang="cs-CZ" sz="2000" dirty="0"/>
              <a:t>- Velká sedmička, vznik po nahrazení </a:t>
            </a:r>
            <a:r>
              <a:rPr lang="cs-CZ" sz="2000" dirty="0" err="1"/>
              <a:t>Gajdara</a:t>
            </a:r>
            <a:r>
              <a:rPr lang="cs-CZ" sz="2000" dirty="0"/>
              <a:t> Černomyrdinem, cílem </a:t>
            </a:r>
            <a:r>
              <a:rPr lang="cs-CZ" sz="2000" dirty="0" smtClean="0"/>
              <a:t>rozšiřování </a:t>
            </a:r>
            <a:r>
              <a:rPr lang="cs-CZ" sz="2000" dirty="0"/>
              <a:t>majetku a mocenský vliv </a:t>
            </a:r>
            <a:r>
              <a:rPr lang="cs-CZ" sz="2000" dirty="0" smtClean="0"/>
              <a:t>skrze média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srpen </a:t>
            </a:r>
            <a:r>
              <a:rPr lang="cs-CZ" sz="2000" dirty="0"/>
              <a:t>- září </a:t>
            </a:r>
            <a:r>
              <a:rPr lang="cs-CZ" sz="2000" dirty="0" smtClean="0"/>
              <a:t>1997 „vlády </a:t>
            </a:r>
            <a:r>
              <a:rPr lang="cs-CZ" sz="2000" dirty="0"/>
              <a:t>národní spásy” </a:t>
            </a:r>
            <a:r>
              <a:rPr lang="cs-CZ" sz="2000" dirty="0" smtClean="0"/>
              <a:t>J. </a:t>
            </a:r>
            <a:r>
              <a:rPr lang="cs-CZ" sz="2000" dirty="0" err="1" smtClean="0"/>
              <a:t>Primakova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Duma </a:t>
            </a:r>
            <a:r>
              <a:rPr lang="cs-CZ" sz="2000" dirty="0"/>
              <a:t>do dvou </a:t>
            </a:r>
            <a:r>
              <a:rPr lang="cs-CZ" sz="2000" dirty="0" smtClean="0"/>
              <a:t>táborů: </a:t>
            </a:r>
            <a:r>
              <a:rPr lang="cs-CZ" sz="2000" dirty="0"/>
              <a:t>zastánci zahájení impeachmentu (nereálné</a:t>
            </a:r>
            <a:r>
              <a:rPr lang="cs-CZ" sz="2000" dirty="0" smtClean="0"/>
              <a:t>) vs. přívrženci </a:t>
            </a:r>
            <a:r>
              <a:rPr lang="cs-CZ" sz="2000" dirty="0"/>
              <a:t>přijetí dodatků k ústavě, omezujících moc </a:t>
            </a:r>
            <a:r>
              <a:rPr lang="cs-CZ" sz="2000" dirty="0" smtClean="0"/>
              <a:t>Kremlu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v </a:t>
            </a:r>
            <a:r>
              <a:rPr lang="cs-CZ" sz="2000" dirty="0"/>
              <a:t>květnu </a:t>
            </a:r>
            <a:r>
              <a:rPr lang="cs-CZ" sz="2000" dirty="0" smtClean="0"/>
              <a:t>1999 odvolán </a:t>
            </a:r>
            <a:r>
              <a:rPr lang="cs-CZ" sz="2000" dirty="0" err="1"/>
              <a:t>Primakov</a:t>
            </a:r>
            <a:r>
              <a:rPr lang="cs-CZ" sz="2000" dirty="0"/>
              <a:t>, novým předsedou vlády Sergej </a:t>
            </a:r>
            <a:r>
              <a:rPr lang="cs-CZ" sz="2000" dirty="0" err="1" smtClean="0"/>
              <a:t>Stěpašin</a:t>
            </a:r>
            <a:r>
              <a:rPr lang="cs-CZ" sz="2000" dirty="0" smtClean="0"/>
              <a:t>, hned v</a:t>
            </a:r>
            <a:r>
              <a:rPr lang="cs-CZ" sz="2000" dirty="0"/>
              <a:t> srpnu místo </a:t>
            </a:r>
            <a:r>
              <a:rPr lang="cs-CZ" sz="2000" dirty="0" err="1"/>
              <a:t>Stěpašina</a:t>
            </a:r>
            <a:r>
              <a:rPr lang="cs-CZ" sz="2000" dirty="0"/>
              <a:t> Vladimir </a:t>
            </a:r>
            <a:r>
              <a:rPr lang="cs-CZ" sz="2000" dirty="0" smtClean="0"/>
              <a:t>Putin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v </a:t>
            </a:r>
            <a:r>
              <a:rPr lang="cs-CZ" sz="2000" dirty="0"/>
              <a:t>září </a:t>
            </a:r>
            <a:r>
              <a:rPr lang="cs-CZ" sz="2000" dirty="0" smtClean="0"/>
              <a:t>1999 nový </a:t>
            </a:r>
            <a:r>
              <a:rPr lang="cs-CZ" sz="2000" dirty="0"/>
              <a:t>konflikt v </a:t>
            </a:r>
            <a:r>
              <a:rPr lang="cs-CZ" sz="2000" dirty="0" smtClean="0"/>
              <a:t>Čečensku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reforma armády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</a:t>
            </a:r>
            <a:r>
              <a:rPr lang="cs-CZ" sz="2000" dirty="0" smtClean="0"/>
              <a:t>arlamentní volby (prosinec 1999)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prezidentské </a:t>
            </a:r>
            <a:r>
              <a:rPr lang="cs-CZ" sz="2000" dirty="0"/>
              <a:t>volby </a:t>
            </a:r>
            <a:r>
              <a:rPr lang="cs-CZ" sz="2000" dirty="0" smtClean="0"/>
              <a:t>(březen 2000)</a:t>
            </a: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8744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r>
              <a:rPr lang="cs-CZ" sz="2400" dirty="0" smtClean="0"/>
              <a:t>Interpretace Jelcinovy éry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3182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/>
              <a:t>Tři možné verze kapitalismu v Rusku </a:t>
            </a:r>
            <a:r>
              <a:rPr lang="cs-CZ" sz="1600" dirty="0"/>
              <a:t>(Boris </a:t>
            </a:r>
            <a:r>
              <a:rPr lang="cs-CZ" sz="1600" dirty="0" err="1"/>
              <a:t>Němcov</a:t>
            </a:r>
            <a:r>
              <a:rPr lang="cs-CZ" sz="1600" dirty="0"/>
              <a:t>)</a:t>
            </a:r>
          </a:p>
          <a:p>
            <a:pPr lvl="0"/>
            <a:r>
              <a:rPr lang="cs-CZ" sz="1600" dirty="0"/>
              <a:t>l</a:t>
            </a:r>
            <a:r>
              <a:rPr lang="cs-CZ" sz="1600" dirty="0" smtClean="0"/>
              <a:t>idový </a:t>
            </a:r>
            <a:r>
              <a:rPr lang="cs-CZ" sz="1600" dirty="0"/>
              <a:t>kapitalismus” (</a:t>
            </a:r>
            <a:r>
              <a:rPr lang="cs-CZ" sz="1600" dirty="0" err="1"/>
              <a:t>Němcov</a:t>
            </a:r>
            <a:r>
              <a:rPr lang="cs-CZ" sz="1600" dirty="0"/>
              <a:t>) - moc, vlastnictví a peníze patří </a:t>
            </a:r>
            <a:r>
              <a:rPr lang="cs-CZ" sz="1600" dirty="0" smtClean="0"/>
              <a:t>„co </a:t>
            </a:r>
            <a:r>
              <a:rPr lang="cs-CZ" sz="1600" dirty="0"/>
              <a:t>možná největšímu počtu lidí</a:t>
            </a:r>
            <a:r>
              <a:rPr lang="cs-CZ" sz="1600" dirty="0" smtClean="0"/>
              <a:t>”</a:t>
            </a:r>
            <a:endParaRPr lang="cs-CZ" sz="1600" dirty="0"/>
          </a:p>
          <a:p>
            <a:pPr lvl="0"/>
            <a:r>
              <a:rPr lang="cs-CZ" sz="1600" dirty="0" smtClean="0"/>
              <a:t>„nomenklaturně-byrokratický </a:t>
            </a:r>
            <a:r>
              <a:rPr lang="cs-CZ" sz="1600" dirty="0"/>
              <a:t>kapitalismus” (</a:t>
            </a:r>
            <a:r>
              <a:rPr lang="cs-CZ" sz="1600" dirty="0" err="1"/>
              <a:t>Lužkov</a:t>
            </a:r>
            <a:r>
              <a:rPr lang="cs-CZ" sz="1600" dirty="0"/>
              <a:t>) - úřednictvo nositelem i distributorem moci</a:t>
            </a:r>
          </a:p>
          <a:p>
            <a:pPr lvl="0"/>
            <a:r>
              <a:rPr lang="cs-CZ" sz="1600" dirty="0" smtClean="0"/>
              <a:t>„oligarchický </a:t>
            </a:r>
            <a:r>
              <a:rPr lang="cs-CZ" sz="1600" dirty="0"/>
              <a:t>kapitalismus” (</a:t>
            </a:r>
            <a:r>
              <a:rPr lang="cs-CZ" sz="1600" dirty="0" err="1"/>
              <a:t>Berezovskij</a:t>
            </a:r>
            <a:r>
              <a:rPr lang="cs-CZ" sz="1600" dirty="0"/>
              <a:t>) - vláda i prezident loutky, závislé na finančnících</a:t>
            </a:r>
          </a:p>
          <a:p>
            <a:pPr marL="0" indent="0">
              <a:buNone/>
            </a:pPr>
            <a:r>
              <a:rPr lang="cs-CZ" sz="1600" b="1" dirty="0" smtClean="0"/>
              <a:t>Příčiny </a:t>
            </a:r>
            <a:r>
              <a:rPr lang="cs-CZ" sz="1600" b="1" dirty="0"/>
              <a:t>krize ruské </a:t>
            </a:r>
            <a:r>
              <a:rPr lang="cs-CZ" sz="1600" b="1" dirty="0" smtClean="0"/>
              <a:t>„demokracie“ </a:t>
            </a:r>
            <a:r>
              <a:rPr lang="cs-CZ" sz="1600" dirty="0" smtClean="0"/>
              <a:t>(Alexandr </a:t>
            </a:r>
            <a:r>
              <a:rPr lang="cs-CZ" sz="1600" dirty="0" err="1"/>
              <a:t>Bovin</a:t>
            </a:r>
            <a:r>
              <a:rPr lang="cs-CZ" sz="1600" dirty="0"/>
              <a:t>, bývalý ruský velvyslanec v Izraeli)</a:t>
            </a:r>
          </a:p>
          <a:p>
            <a:pPr lvl="0"/>
            <a:r>
              <a:rPr lang="cs-CZ" sz="1600" dirty="0"/>
              <a:t>elita neschopna určit strategii rozvoje Ruska, politických i ekonomických reforem</a:t>
            </a:r>
          </a:p>
          <a:p>
            <a:pPr lvl="0"/>
            <a:r>
              <a:rPr lang="cs-CZ" sz="1600" dirty="0"/>
              <a:t>rodící se ruská demokracie devastována rychlejším a zhoubnějším bujením byrokracie</a:t>
            </a:r>
          </a:p>
          <a:p>
            <a:pPr lvl="0"/>
            <a:r>
              <a:rPr lang="cs-CZ" sz="1600" dirty="0" smtClean="0"/>
              <a:t>nebezpečný nárůst snah </a:t>
            </a:r>
            <a:r>
              <a:rPr lang="cs-CZ" sz="1600" dirty="0"/>
              <a:t>regionů ignorovat zákonodárství centra tvorbou vlastních </a:t>
            </a:r>
            <a:r>
              <a:rPr lang="cs-CZ" sz="1600" dirty="0" smtClean="0"/>
              <a:t>„výnosů</a:t>
            </a:r>
            <a:r>
              <a:rPr lang="cs-CZ" sz="1600" dirty="0"/>
              <a:t>” a získat samostatnost</a:t>
            </a:r>
          </a:p>
          <a:p>
            <a:pPr lvl="0"/>
            <a:r>
              <a:rPr lang="cs-CZ" sz="1600" dirty="0"/>
              <a:t>snižující se prestiž </a:t>
            </a:r>
            <a:r>
              <a:rPr lang="cs-CZ" sz="1600" dirty="0" smtClean="0"/>
              <a:t>úřadu ruského prezidenta</a:t>
            </a:r>
            <a:endParaRPr lang="cs-CZ" sz="1600" dirty="0"/>
          </a:p>
          <a:p>
            <a:pPr lvl="0"/>
            <a:r>
              <a:rPr lang="cs-CZ" sz="1600" dirty="0"/>
              <a:t>narůstající odcizení veřejnosti politice, resp. </a:t>
            </a:r>
            <a:r>
              <a:rPr lang="cs-CZ" sz="1600" dirty="0" smtClean="0"/>
              <a:t>„nomenklaturní demokracii”</a:t>
            </a:r>
          </a:p>
          <a:p>
            <a:pPr lvl="0"/>
            <a:r>
              <a:rPr lang="cs-CZ" sz="1600" dirty="0" smtClean="0"/>
              <a:t>zpochybnění zárodečné </a:t>
            </a:r>
            <a:r>
              <a:rPr lang="cs-CZ" sz="1600" dirty="0"/>
              <a:t>formy ruské občanské společnosti (nejnebezpečnější aspekt</a:t>
            </a:r>
            <a:r>
              <a:rPr lang="cs-CZ" sz="1600" dirty="0" smtClean="0"/>
              <a:t>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218794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510952"/>
          </a:xfrm>
        </p:spPr>
        <p:txBody>
          <a:bodyPr>
            <a:noAutofit/>
          </a:bodyPr>
          <a:lstStyle/>
          <a:p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318248"/>
          </a:xfrm>
        </p:spPr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sz="6600" dirty="0" smtClean="0"/>
              <a:t>Děkuji za pozornost.</a:t>
            </a:r>
            <a:endParaRPr lang="cs-CZ" sz="6600" dirty="0"/>
          </a:p>
          <a:p>
            <a:endParaRPr lang="cs-CZ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10191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20857</TotalTime>
  <Words>332</Words>
  <Application>Microsoft Office PowerPoint</Application>
  <PresentationFormat>Předvádění na obrazovce (4:3)</PresentationFormat>
  <Paragraphs>93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NewsPrint</vt:lpstr>
      <vt:lpstr>POLITICKÝ REŽIM Jelcinova RuskA Jan Holzer – 21. 3. 2022 </vt:lpstr>
      <vt:lpstr>Cíle přednášky</vt:lpstr>
      <vt:lpstr>Analýza ruského přechodu – Wlodzimierz Marciniak</vt:lpstr>
      <vt:lpstr>Období 1990-1991: zastánci Svazu versus zastánci republik</vt:lpstr>
      <vt:lpstr>Boris Nikolajevič Jelcin – komunista, demokrat, prezident, volejbalista, alkoholik…</vt:lpstr>
      <vt:lpstr>Období 1992-1997: exekutiva versus legislativa</vt:lpstr>
      <vt:lpstr>  Období 1997-1999:  (a) vláda vs. parlament  + (b) prezident vs. oligarchové</vt:lpstr>
      <vt:lpstr>Interpretace Jelcinovy éry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RIGHNTS  IN RUSSIA</dc:title>
  <dc:creator>OLGA</dc:creator>
  <cp:lastModifiedBy>Jan Holzer</cp:lastModifiedBy>
  <cp:revision>181</cp:revision>
  <dcterms:created xsi:type="dcterms:W3CDTF">2018-04-01T09:40:19Z</dcterms:created>
  <dcterms:modified xsi:type="dcterms:W3CDTF">2022-03-17T12:36:07Z</dcterms:modified>
</cp:coreProperties>
</file>