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65" r:id="rId6"/>
    <p:sldId id="263" r:id="rId7"/>
    <p:sldId id="264" r:id="rId8"/>
    <p:sldId id="258" r:id="rId9"/>
    <p:sldId id="266" r:id="rId10"/>
    <p:sldId id="267" r:id="rId11"/>
    <p:sldId id="268" r:id="rId12"/>
    <p:sldId id="259" r:id="rId13"/>
    <p:sldId id="260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5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0" i="0" baseline="0">
                <a:effectLst/>
              </a:rPr>
              <a:t>odhad vysledku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List1!$Q$43</c:f>
              <c:strCache>
                <c:ptCount val="1"/>
                <c:pt idx="0">
                  <c:v>vysledek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List1!$R$44:$R$53</c:f>
                <c:numCache>
                  <c:formatCode>General</c:formatCode>
                  <c:ptCount val="10"/>
                  <c:pt idx="0">
                    <c:v>2.1237165797321942</c:v>
                  </c:pt>
                  <c:pt idx="1">
                    <c:v>1.833919569005376</c:v>
                  </c:pt>
                  <c:pt idx="2">
                    <c:v>1.66677617120633</c:v>
                  </c:pt>
                  <c:pt idx="3">
                    <c:v>1.1830530225788516</c:v>
                  </c:pt>
                  <c:pt idx="4">
                    <c:v>1.0044186901401664</c:v>
                  </c:pt>
                  <c:pt idx="5">
                    <c:v>0.93075915130441689</c:v>
                  </c:pt>
                  <c:pt idx="6">
                    <c:v>0.70516381337402856</c:v>
                  </c:pt>
                  <c:pt idx="7">
                    <c:v>0.69170742988076273</c:v>
                  </c:pt>
                  <c:pt idx="8">
                    <c:v>0.50186265492754856</c:v>
                  </c:pt>
                  <c:pt idx="9">
                    <c:v>0.48738643983869939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List1!$P$44:$P$53</c:f>
              <c:strCache>
                <c:ptCount val="10"/>
                <c:pt idx="0">
                  <c:v>Spolu</c:v>
                </c:pt>
                <c:pt idx="1">
                  <c:v>PirSTAN</c:v>
                </c:pt>
                <c:pt idx="2">
                  <c:v>ANO</c:v>
                </c:pt>
                <c:pt idx="3">
                  <c:v>SPD</c:v>
                </c:pt>
                <c:pt idx="4">
                  <c:v>Přísaha</c:v>
                </c:pt>
                <c:pt idx="5">
                  <c:v>ČSSD</c:v>
                </c:pt>
                <c:pt idx="6">
                  <c:v>KSČM</c:v>
                </c:pt>
                <c:pt idx="7">
                  <c:v>TSS</c:v>
                </c:pt>
                <c:pt idx="8">
                  <c:v>SZ</c:v>
                </c:pt>
                <c:pt idx="9">
                  <c:v>VB</c:v>
                </c:pt>
              </c:strCache>
            </c:strRef>
          </c:cat>
          <c:val>
            <c:numRef>
              <c:f>List1!$Q$44:$Q$53</c:f>
              <c:numCache>
                <c:formatCode>General</c:formatCode>
                <c:ptCount val="10"/>
                <c:pt idx="0">
                  <c:v>34.823087228111774</c:v>
                </c:pt>
                <c:pt idx="1">
                  <c:v>21.583444076129446</c:v>
                </c:pt>
                <c:pt idx="2">
                  <c:v>16.804358213664301</c:v>
                </c:pt>
                <c:pt idx="3">
                  <c:v>7.6246567029888208</c:v>
                </c:pt>
                <c:pt idx="4">
                  <c:v>5.3646856990013356</c:v>
                </c:pt>
                <c:pt idx="5">
                  <c:v>4.568248012514907</c:v>
                </c:pt>
                <c:pt idx="6">
                  <c:v>2.5683118095763358</c:v>
                </c:pt>
                <c:pt idx="7">
                  <c:v>2.4687028705081984</c:v>
                </c:pt>
                <c:pt idx="8">
                  <c:v>1.2839554503820638</c:v>
                </c:pt>
                <c:pt idx="9">
                  <c:v>1.2100464552594326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C1-4AAF-B4EF-C5F0F3E27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76224"/>
        <c:axId val="24972896"/>
      </c:barChart>
      <c:catAx>
        <c:axId val="2497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72896"/>
        <c:crosses val="autoZero"/>
        <c:auto val="1"/>
        <c:lblAlgn val="ctr"/>
        <c:lblOffset val="100"/>
        <c:noMultiLvlLbl val="0"/>
      </c:catAx>
      <c:valAx>
        <c:axId val="24972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976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9E30A-9408-4E3C-BD7C-5922C5047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48B1E8-92BE-4F24-8D3C-7D7107256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9794C9-5E59-4082-B1B5-18E968CD8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56316A-06F2-4772-8F99-5EB3F3119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4C7429-2903-446D-A773-87B81484A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41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DA06-EC85-4018-BCA4-DE3B0D6D7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9AEC6E-D6B0-4113-81F1-C55B2C7AB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85C85D-609B-4AAC-B992-A8751F138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C6734B-BCF5-4FBF-8D7B-94D39F3B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32D60F-C0E0-4098-B624-926B57097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5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406522-3F44-4C06-ACC8-E1C6E6E8C9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8E00255-AB32-449A-AE71-62D74E949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52CA9F-CC09-4224-AB48-601CE494A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F347FC-6FA7-474E-8DB4-2D3DBD7A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D31603-4EEE-4E9B-A850-26C6561F1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94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E0941-0B5B-49C5-846A-C38573A37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7F344A-335A-4D00-949B-3D0AB035B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0A02FE-78FB-4CD0-A758-4D941289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061C74-BA56-45B5-920C-F55738C25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9DC4EB-0CA9-4E88-9068-512ADBAD0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99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251D6-E444-4886-9801-95FE46F71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EAA913-34E9-456F-8722-A2F164091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46D694-C05A-4B7D-A821-622FF1268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B4AA3D-51BF-4F78-9510-CFB78A0DB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9C522E-5A6E-4E1B-BE5C-9D2011B62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53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F3611-6BC9-47C6-8879-C2EE14EF9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4B968-4FBE-4FE6-9263-45EA65948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549C64-82E7-4828-B34F-53A281033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68AC1B-416F-4D84-9059-627669218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6C5B8C-50EB-4991-83B9-C933095F6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3C2802-E517-4E0A-942A-0B0752127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20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245E1-E6AE-40AA-BF47-88E61BE15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053EED-70AC-4C94-BFCD-E59663B1A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C6D479A-3399-4689-9FBB-F41CBABEA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415ECCF-0FAE-4882-85E2-04AB603D7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E5CDD80-70E0-431A-AAAE-7E4F852313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55F5FF-4313-4A79-940F-C10A0997E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25F7C89-7574-470D-BF48-D84F477E2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FF7079F-DC15-45D3-B2E4-D3E0C5DF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55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0EEDE-2D1F-4635-A6DB-74D4BBC1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8841A9-E91E-4956-9E13-266A22BC4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FB2EAE-12BF-465A-8D30-A6D3C727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B8D1B82-9E78-464B-B6B9-D8411B025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60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B6DF5F0-5D54-4796-B06C-F2FDB6424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FFA6CFE-39E0-4AC3-8369-105CFDD4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FD8077C-F827-4410-92A5-D63CC4445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18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8E4D3A-B814-4EAD-A12E-C25FD8A4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C00FE2-E2FC-4ED6-8E4F-374422DEC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9C4273A-AA85-4701-9154-E81C2B4A6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2C4BEC-5C7D-44A8-AC76-AE8B5319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EFD43-8306-4032-9AAB-5C390593B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F9D108-30CC-42DB-8DCF-3118E5E2F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708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D6A46A-05CD-41FC-B79E-205913B38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7F0C019-6CB5-412F-BC9B-D4DD709DA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86F38E-CFF3-4ADB-B6A2-1DAB101AF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844C0B-4F98-4553-AE55-70B8A8715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0029-2D7A-42B0-8363-4FD73F640405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386D10-08C3-45EF-ADEC-BFFC18CC2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F4E620-9091-450A-8038-8F4A8F568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18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818C323-E130-4F14-B48A-5DC8ACD91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962D5B-D5BF-4CF1-9815-A48E3EE1F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B0AF96-51BD-450D-B1F8-BF0095912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E0029-2D7A-42B0-8363-4FD73F640405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8E347A-181A-4114-9EC5-B39C4B7D4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C46906-9F77-4AFE-BA15-5C2AC83C56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94A19-6F92-46F5-B884-0E885B40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9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D63A6C-BDA5-463F-9F18-76F47F95F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Inferenční statistika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16DD27-D427-4275-886F-DF7AD56635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797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85251-34A0-4C5F-9C36-9B2526057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odhadu průměru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9E0EB2-6DDE-486E-BC6D-685CED742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95% interval spolehlivosti průměru</a:t>
            </a:r>
          </a:p>
          <a:p>
            <a:r>
              <a:rPr lang="cs-CZ" dirty="0"/>
              <a:t>Průměr ± 1.96xSE (SE – Standard </a:t>
            </a:r>
            <a:r>
              <a:rPr lang="cs-CZ" dirty="0" err="1"/>
              <a:t>error</a:t>
            </a:r>
            <a:r>
              <a:rPr lang="cs-CZ" dirty="0"/>
              <a:t>, česky směrodatná chyba)</a:t>
            </a:r>
          </a:p>
          <a:p>
            <a:r>
              <a:rPr lang="cs-CZ" dirty="0"/>
              <a:t>SE= směrodatná odchylka/√počet případů</a:t>
            </a:r>
          </a:p>
          <a:p>
            <a:endParaRPr lang="cs-CZ" dirty="0"/>
          </a:p>
          <a:p>
            <a:r>
              <a:rPr lang="cs-CZ" dirty="0"/>
              <a:t>Pokud je vypočtený průměr 100, </a:t>
            </a:r>
            <a:r>
              <a:rPr lang="cs-CZ" dirty="0" err="1"/>
              <a:t>sm.odch</a:t>
            </a:r>
            <a:r>
              <a:rPr lang="cs-CZ" dirty="0"/>
              <a:t>. 10 a N (počet případů) 100</a:t>
            </a:r>
          </a:p>
          <a:p>
            <a:r>
              <a:rPr lang="cs-CZ" dirty="0"/>
              <a:t>100 ± 1.96x(10/√100)</a:t>
            </a:r>
          </a:p>
          <a:p>
            <a:r>
              <a:rPr lang="cs-CZ" dirty="0"/>
              <a:t>=98 – 102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309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CCDA3-D72D-4475-B41A-C839CAA58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odhadu četnosti (procent)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8371DF-E91E-45C9-85D4-66B54D87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C.I. 95% = p ± 1,96 × √p(1−p) / n</a:t>
            </a:r>
            <a:endParaRPr lang="cs-CZ" dirty="0"/>
          </a:p>
          <a:p>
            <a:r>
              <a:rPr lang="cs-CZ" dirty="0"/>
              <a:t>P je relativní četnost před vynásobením 100</a:t>
            </a:r>
          </a:p>
        </p:txBody>
      </p:sp>
    </p:spTree>
    <p:extLst>
      <p:ext uri="{BB962C8B-B14F-4D97-AF65-F5344CB8AC3E}">
        <p14:creationId xmlns:p14="http://schemas.microsoft.com/office/powerpoint/2010/main" val="686853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F0600-66BB-412C-A83E-771EA80DF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exitpoll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5E0A34-5FAA-4DDB-94A7-68DB4311C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Chceme zjistit, jak dopadnou volby, ještě než budou sečtené výsledky</a:t>
            </a:r>
          </a:p>
          <a:p>
            <a:r>
              <a:rPr lang="cs-CZ" dirty="0"/>
              <a:t>Ptát se všech voličů by bylo velice nákladné a trvalo by to</a:t>
            </a:r>
          </a:p>
          <a:p>
            <a:r>
              <a:rPr lang="cs-CZ" dirty="0"/>
              <a:t>Ptáme se jen některých voličů – náhodný výběr</a:t>
            </a:r>
          </a:p>
          <a:p>
            <a:pPr lvl="1"/>
            <a:r>
              <a:rPr lang="cs-CZ" dirty="0"/>
              <a:t>Každý 5 odcházející od voleb</a:t>
            </a:r>
          </a:p>
          <a:p>
            <a:r>
              <a:rPr lang="cs-CZ" dirty="0"/>
              <a:t>Z vytvořeného vzorku můžeme </a:t>
            </a:r>
            <a:r>
              <a:rPr lang="cs-CZ" b="1" dirty="0"/>
              <a:t>odhadnout </a:t>
            </a:r>
            <a:r>
              <a:rPr lang="cs-CZ" dirty="0"/>
              <a:t>podporu stran nebo průměrnou ideologickou pozici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814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9C2BA-79DC-4295-8A3B-B5A9CBC90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67184C0-D27B-4018-884A-E23C47FD15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7836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AD6E3-DF94-492F-9E25-48525B95D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BDD4712-E814-4160-A1D0-C876B43343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84075"/>
              </p:ext>
            </p:extLst>
          </p:nvPr>
        </p:nvGraphicFramePr>
        <p:xfrm>
          <a:off x="838200" y="971551"/>
          <a:ext cx="7667070" cy="5521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7845">
                  <a:extLst>
                    <a:ext uri="{9D8B030D-6E8A-4147-A177-3AD203B41FA5}">
                      <a16:colId xmlns:a16="http://schemas.microsoft.com/office/drawing/2014/main" val="857599481"/>
                    </a:ext>
                  </a:extLst>
                </a:gridCol>
                <a:gridCol w="1277845">
                  <a:extLst>
                    <a:ext uri="{9D8B030D-6E8A-4147-A177-3AD203B41FA5}">
                      <a16:colId xmlns:a16="http://schemas.microsoft.com/office/drawing/2014/main" val="3138408266"/>
                    </a:ext>
                  </a:extLst>
                </a:gridCol>
                <a:gridCol w="1277845">
                  <a:extLst>
                    <a:ext uri="{9D8B030D-6E8A-4147-A177-3AD203B41FA5}">
                      <a16:colId xmlns:a16="http://schemas.microsoft.com/office/drawing/2014/main" val="4288759458"/>
                    </a:ext>
                  </a:extLst>
                </a:gridCol>
                <a:gridCol w="1277845">
                  <a:extLst>
                    <a:ext uri="{9D8B030D-6E8A-4147-A177-3AD203B41FA5}">
                      <a16:colId xmlns:a16="http://schemas.microsoft.com/office/drawing/2014/main" val="2252877498"/>
                    </a:ext>
                  </a:extLst>
                </a:gridCol>
                <a:gridCol w="1277845">
                  <a:extLst>
                    <a:ext uri="{9D8B030D-6E8A-4147-A177-3AD203B41FA5}">
                      <a16:colId xmlns:a16="http://schemas.microsoft.com/office/drawing/2014/main" val="1406721021"/>
                    </a:ext>
                  </a:extLst>
                </a:gridCol>
                <a:gridCol w="1277845">
                  <a:extLst>
                    <a:ext uri="{9D8B030D-6E8A-4147-A177-3AD203B41FA5}">
                      <a16:colId xmlns:a16="http://schemas.microsoft.com/office/drawing/2014/main" val="3129683048"/>
                    </a:ext>
                  </a:extLst>
                </a:gridCol>
              </a:tblGrid>
              <a:tr h="1240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strana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</a:rPr>
                        <a:t>realný</a:t>
                      </a:r>
                      <a:r>
                        <a:rPr lang="cs-CZ" sz="2000" dirty="0">
                          <a:effectLst/>
                        </a:rPr>
                        <a:t> výsledek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odhad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dolní hranice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horní hranice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odhad - realita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56777736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Spolu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34.5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34.8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32.7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36.9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15359945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PirSTAN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18.6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21.6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19.7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23.4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3.0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40801861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ANO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21.5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16.8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15.1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18.5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-4.7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31953213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SPD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7.4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7.6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6.4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8.8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53750056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Přísaha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4.9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5.4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4.4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6.4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19096045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ČSSD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4.1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4.6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3.6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5.5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97685797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KSČM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2.4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2.6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1.9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3.3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79166700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TSS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2.7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2.5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1.8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3.2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-0.2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01412116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SZ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1.3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1.3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1.8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1643547"/>
                  </a:ext>
                </a:extLst>
              </a:tr>
              <a:tr h="428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VB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1.1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1.2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0.7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</a:rPr>
                        <a:t>1.7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0.1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7448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798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A9FB7-826E-4A0A-8A25-2281B1FE0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22FB8B-EF12-4A2E-929F-164696AAE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Množina všech prvků, kterých se týká náš výzkum</a:t>
            </a:r>
          </a:p>
          <a:p>
            <a:pPr lvl="1"/>
            <a:r>
              <a:rPr lang="cs-CZ" dirty="0"/>
              <a:t>Základní soubor</a:t>
            </a:r>
          </a:p>
          <a:p>
            <a:r>
              <a:rPr lang="cs-CZ" dirty="0"/>
              <a:t>Politické strany, kandidáti, plakáty v kampaních, země světa</a:t>
            </a:r>
          </a:p>
          <a:p>
            <a:r>
              <a:rPr lang="cs-CZ" dirty="0"/>
              <a:t>Voliči/lidé</a:t>
            </a:r>
          </a:p>
        </p:txBody>
      </p:sp>
    </p:spTree>
    <p:extLst>
      <p:ext uri="{BB962C8B-B14F-4D97-AF65-F5344CB8AC3E}">
        <p14:creationId xmlns:p14="http://schemas.microsoft.com/office/powerpoint/2010/main" val="168947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0BFF6-FF91-4A79-BA2F-CDA448921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0A8D9E-B946-4FC5-BF06-7EC066B6E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Případy z populace, které jsou zahrnuty v našem výzkumu</a:t>
            </a:r>
          </a:p>
          <a:p>
            <a:r>
              <a:rPr lang="cs-CZ" dirty="0"/>
              <a:t>Někdy může vzorek zahrnovat celou populaci</a:t>
            </a:r>
          </a:p>
          <a:p>
            <a:pPr lvl="1"/>
            <a:r>
              <a:rPr lang="cs-CZ" dirty="0"/>
              <a:t>Nejlepší možná situace</a:t>
            </a:r>
          </a:p>
          <a:p>
            <a:pPr lvl="1"/>
            <a:r>
              <a:rPr lang="cs-CZ" dirty="0"/>
              <a:t>Výsledky analýz platí pro celou populaci</a:t>
            </a:r>
          </a:p>
          <a:p>
            <a:pPr lvl="1"/>
            <a:r>
              <a:rPr lang="cs-CZ" dirty="0"/>
              <a:t>Není nutné dělat výběry, jen abychom mohli mít inferenční statistiku</a:t>
            </a:r>
          </a:p>
          <a:p>
            <a:r>
              <a:rPr lang="cs-CZ" dirty="0"/>
              <a:t>Pokud ne, tak máme výběrový soubor</a:t>
            </a:r>
          </a:p>
          <a:p>
            <a:pPr lvl="1"/>
            <a:r>
              <a:rPr lang="cs-CZ" dirty="0"/>
              <a:t>Vzorek je zatížen řadou chyb</a:t>
            </a:r>
          </a:p>
          <a:p>
            <a:pPr lvl="2"/>
            <a:r>
              <a:rPr lang="cs-CZ" dirty="0"/>
              <a:t>Výběrovou chybu můžeme spočítat</a:t>
            </a:r>
          </a:p>
          <a:p>
            <a:pPr lvl="1"/>
            <a:r>
              <a:rPr lang="cs-CZ" dirty="0"/>
              <a:t>Otázka, zda naše výsledky platí pro celou populaci</a:t>
            </a:r>
          </a:p>
          <a:p>
            <a:pPr lvl="2"/>
            <a:r>
              <a:rPr lang="cs-CZ" dirty="0"/>
              <a:t>=&gt; inferenční statistika</a:t>
            </a:r>
          </a:p>
        </p:txBody>
      </p:sp>
    </p:spTree>
    <p:extLst>
      <p:ext uri="{BB962C8B-B14F-4D97-AF65-F5344CB8AC3E}">
        <p14:creationId xmlns:p14="http://schemas.microsoft.com/office/powerpoint/2010/main" val="66789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5CC2E-D711-4918-B67F-D8FEAC0C7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může vzorek vzniknout?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1959A0-952D-4B3F-945D-7012AAF4D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Vezme co je po ruce </a:t>
            </a:r>
          </a:p>
          <a:p>
            <a:pPr lvl="1"/>
            <a:r>
              <a:rPr lang="cs-CZ" dirty="0"/>
              <a:t>Dotazníky distribuované po sociálních sítích</a:t>
            </a:r>
          </a:p>
          <a:p>
            <a:pPr lvl="1"/>
            <a:r>
              <a:rPr lang="cs-CZ" dirty="0"/>
              <a:t>„Sněhová koule“</a:t>
            </a:r>
          </a:p>
          <a:p>
            <a:pPr lvl="1"/>
            <a:r>
              <a:rPr lang="cs-CZ" dirty="0"/>
              <a:t>Zvířata v zoo</a:t>
            </a:r>
          </a:p>
          <a:p>
            <a:pPr lvl="1"/>
            <a:endParaRPr lang="cs-CZ" dirty="0"/>
          </a:p>
          <a:p>
            <a:r>
              <a:rPr lang="cs-CZ" dirty="0"/>
              <a:t>Náhodný (pravděpodobnostní) výběr</a:t>
            </a:r>
          </a:p>
          <a:p>
            <a:pPr lvl="1"/>
            <a:r>
              <a:rPr lang="cs-CZ" dirty="0"/>
              <a:t>Každý člen populace má stejnou pravděpodobnost, že se dostane do vzorku</a:t>
            </a:r>
          </a:p>
          <a:p>
            <a:pPr lvl="1"/>
            <a:r>
              <a:rPr lang="cs-CZ" dirty="0" err="1"/>
              <a:t>reprezentativita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8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162DA-97E8-40DB-A8FA-6E7496F89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 populací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367749-FE9E-484F-A1B5-8BD720648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Známe populaci?</a:t>
            </a:r>
          </a:p>
          <a:p>
            <a:pPr lvl="1"/>
            <a:r>
              <a:rPr lang="cs-CZ" dirty="0"/>
              <a:t>Bez znalosti populace je těžké vytvořit výběr</a:t>
            </a:r>
          </a:p>
          <a:p>
            <a:r>
              <a:rPr lang="cs-CZ" dirty="0"/>
              <a:t>Je dostupný seznam všech členů populace?</a:t>
            </a:r>
          </a:p>
          <a:p>
            <a:pPr lvl="1"/>
            <a:r>
              <a:rPr lang="cs-CZ" dirty="0"/>
              <a:t>Např. registr obyvatelstva (v </a:t>
            </a:r>
            <a:r>
              <a:rPr lang="cs-CZ" dirty="0" err="1"/>
              <a:t>čr</a:t>
            </a:r>
            <a:r>
              <a:rPr lang="cs-CZ" dirty="0"/>
              <a:t> existuje, ale není dostupný)</a:t>
            </a:r>
          </a:p>
          <a:p>
            <a:r>
              <a:rPr lang="cs-CZ" dirty="0"/>
              <a:t>Je možné všechny členy populace „kontaktovat“/zjistit o nich údaje?</a:t>
            </a:r>
          </a:p>
          <a:p>
            <a:pPr lvl="1"/>
            <a:r>
              <a:rPr lang="cs-CZ" dirty="0"/>
              <a:t>Exit-</a:t>
            </a:r>
            <a:r>
              <a:rPr lang="cs-CZ" dirty="0" err="1"/>
              <a:t>poll</a:t>
            </a:r>
            <a:r>
              <a:rPr lang="cs-CZ" dirty="0"/>
              <a:t> při možnosti poštovní volby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740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810A91-196C-4DEE-87DD-4DEEAD328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velký by měl být vzorek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E6AB66-1360-41CA-89BB-4AB7FB1EB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máme k dispozici prostředky?</a:t>
            </a:r>
          </a:p>
          <a:p>
            <a:pPr lvl="1"/>
            <a:r>
              <a:rPr lang="cs-CZ" dirty="0"/>
              <a:t>Větší vzorek stojí více peněz a/nebo času</a:t>
            </a:r>
          </a:p>
          <a:p>
            <a:r>
              <a:rPr lang="cs-CZ" dirty="0"/>
              <a:t>Jak velkou přesnost požadujeme?</a:t>
            </a:r>
          </a:p>
          <a:p>
            <a:pPr lvl="1"/>
            <a:r>
              <a:rPr lang="cs-CZ" dirty="0"/>
              <a:t>Velký vzorek umožňuje mít spolehlivější výsledky</a:t>
            </a:r>
          </a:p>
          <a:p>
            <a:r>
              <a:rPr lang="cs-CZ" dirty="0"/>
              <a:t>Jaké bude chtít dělat analýzy?</a:t>
            </a:r>
          </a:p>
          <a:p>
            <a:pPr lvl="1"/>
            <a:r>
              <a:rPr lang="cs-CZ" dirty="0"/>
              <a:t>Různé typy analýz potřebují různě velké vzorky</a:t>
            </a:r>
          </a:p>
          <a:p>
            <a:r>
              <a:rPr lang="cs-CZ" dirty="0"/>
              <a:t>Jak běžný/raritní je jev, který chceme zkoumat?</a:t>
            </a:r>
          </a:p>
          <a:p>
            <a:pPr lvl="1"/>
            <a:r>
              <a:rPr lang="cs-CZ" dirty="0"/>
              <a:t>Pokud chceme zkoumat něco, co se děje vzácně, potřebujeme hodně velký vzorek</a:t>
            </a:r>
          </a:p>
        </p:txBody>
      </p:sp>
    </p:spTree>
    <p:extLst>
      <p:ext uri="{BB962C8B-B14F-4D97-AF65-F5344CB8AC3E}">
        <p14:creationId xmlns:p14="http://schemas.microsoft.com/office/powerpoint/2010/main" val="402883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38298-5705-4ABA-A431-DDF2EFD33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velikost vzorku důležitá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DBABD-F527-4EB8-82FE-FE0953797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Čím větší vzorek, tím jistější výsledek</a:t>
            </a:r>
          </a:p>
          <a:p>
            <a:r>
              <a:rPr lang="cs-CZ" dirty="0"/>
              <a:t>Od velikosti cca 2000 už jistota příliš neroste</a:t>
            </a:r>
          </a:p>
          <a:p>
            <a:r>
              <a:rPr lang="cs-CZ" dirty="0"/>
              <a:t>Velký skok mezi 2 - 30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EEE0E74-5639-4A0C-9389-F2BDCEB71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771775"/>
            <a:ext cx="5858641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555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1F86F2-EBE9-4FAD-A184-6D9164FD3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Inferenční statistika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0A401-0FCA-4B4F-9AE0-95E23F8E5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Můžeme to, co jsme zjistili na vzorku, zobecnit na celou populaci?</a:t>
            </a:r>
          </a:p>
          <a:p>
            <a:r>
              <a:rPr lang="cs-CZ" dirty="0"/>
              <a:t>Má to, co jsme zjistili, nějaký smysl</a:t>
            </a:r>
          </a:p>
          <a:p>
            <a:r>
              <a:rPr lang="cs-CZ" dirty="0"/>
              <a:t>Jen v případě </a:t>
            </a:r>
            <a:r>
              <a:rPr lang="cs-CZ" b="1" dirty="0"/>
              <a:t>pravděpodobnostních </a:t>
            </a:r>
            <a:r>
              <a:rPr lang="cs-CZ" dirty="0"/>
              <a:t>výběrových souborů</a:t>
            </a:r>
          </a:p>
          <a:p>
            <a:r>
              <a:rPr lang="cs-CZ" dirty="0"/>
              <a:t>Jak moc si můžeme být jisti výsledkem</a:t>
            </a:r>
          </a:p>
          <a:p>
            <a:r>
              <a:rPr lang="cs-CZ" dirty="0"/>
              <a:t>Spolehlivost, signifikance</a:t>
            </a:r>
          </a:p>
        </p:txBody>
      </p:sp>
    </p:spTree>
    <p:extLst>
      <p:ext uri="{BB962C8B-B14F-4D97-AF65-F5344CB8AC3E}">
        <p14:creationId xmlns:p14="http://schemas.microsoft.com/office/powerpoint/2010/main" val="36572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E282D-46F2-49F7-8E2B-78F2B772B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Odhady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2A977-65C6-4777-8604-1DBE3A3EA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je průměrná ideologická pozice voličů?</a:t>
            </a:r>
          </a:p>
          <a:p>
            <a:pPr lvl="1"/>
            <a:r>
              <a:rPr lang="cs-CZ" dirty="0"/>
              <a:t>Pokud pracujeme se vzorkem, tak získaný průměr je jen odhad (bodový odhad)</a:t>
            </a:r>
          </a:p>
          <a:p>
            <a:pPr lvl="1"/>
            <a:r>
              <a:rPr lang="cs-CZ" dirty="0"/>
              <a:t>Lepší je poskytovat intervalový odhad</a:t>
            </a:r>
          </a:p>
          <a:p>
            <a:pPr lvl="2"/>
            <a:r>
              <a:rPr lang="cs-CZ" dirty="0"/>
              <a:t>V jakém rozmezí se „pravděpodobně“ pohybuje skutečný průměr v populaci</a:t>
            </a:r>
          </a:p>
          <a:p>
            <a:pPr lvl="2"/>
            <a:r>
              <a:rPr lang="cs-CZ" dirty="0"/>
              <a:t>Skutečný průměr obvykle neznáme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7677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583</Words>
  <Application>Microsoft Office PowerPoint</Application>
  <PresentationFormat>Širokoúhlá obrazovka</PresentationFormat>
  <Paragraphs>142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Inferenční statistika</vt:lpstr>
      <vt:lpstr>Populace</vt:lpstr>
      <vt:lpstr>Vzorek</vt:lpstr>
      <vt:lpstr>Jak může vzorek vzniknout?</vt:lpstr>
      <vt:lpstr>Problémy s populací</vt:lpstr>
      <vt:lpstr>Jak velký by měl být vzorek</vt:lpstr>
      <vt:lpstr>Proč je velikost vzorku důležitá</vt:lpstr>
      <vt:lpstr>Inferenční statistika</vt:lpstr>
      <vt:lpstr>Odhady</vt:lpstr>
      <vt:lpstr>Výpočet odhadu průměru</vt:lpstr>
      <vt:lpstr>Výpočet odhadu četnosti (procent)</vt:lpstr>
      <vt:lpstr>Příklad exitpoll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Inferenční statistika</dc:title>
  <dc:creator>Petr Voda</dc:creator>
  <cp:lastModifiedBy>Petr Voda</cp:lastModifiedBy>
  <cp:revision>1</cp:revision>
  <dcterms:created xsi:type="dcterms:W3CDTF">2022-03-21T21:54:53Z</dcterms:created>
  <dcterms:modified xsi:type="dcterms:W3CDTF">2022-03-22T10:54:08Z</dcterms:modified>
</cp:coreProperties>
</file>