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62" r:id="rId6"/>
    <p:sldId id="263" r:id="rId7"/>
    <p:sldId id="261" r:id="rId8"/>
    <p:sldId id="259" r:id="rId9"/>
    <p:sldId id="271" r:id="rId10"/>
    <p:sldId id="260" r:id="rId11"/>
    <p:sldId id="264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24FE64-239B-48DA-B039-731124981D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4004614-0F31-4180-BAD8-359DDF68ED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E894CC-101B-4567-9C30-07C18F52C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0D52-060D-4EEF-96D2-42E31467B89F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6A88841-1258-4D33-A17A-894196AB3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25D0FF-C29C-4AD8-98FF-AD565F0A9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2BB3-EECB-462A-8BFC-0FCE37244C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075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D00E72-A6FE-46E5-9206-BB537CE35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F0C27A3-FB2F-4F8E-A3A5-46D246DBB0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0570DD-C713-40DE-9AB3-7DA02ECE5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0D52-060D-4EEF-96D2-42E31467B89F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4467478-8D62-4637-B256-616EEDFF3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B365429-525A-4EB5-9EA0-BEADBAB40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2BB3-EECB-462A-8BFC-0FCE37244C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3578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1736197-C1BC-40CD-BD52-AB17CA6AD8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73F2930-B256-42F8-A559-E78EA27522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194E2F-0C61-4278-9130-ED91C00E1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0D52-060D-4EEF-96D2-42E31467B89F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234695-15E2-4732-B5E5-BC1C01642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C4D8CF-68DC-450A-865C-E076BFE79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2BB3-EECB-462A-8BFC-0FCE37244C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905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EA146E-47D0-438D-9271-66F866061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2F4A3A-BE72-4D0D-9E8D-7CCE4151A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D98304F-CC12-4308-8EC9-F8AEA1FF6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0D52-060D-4EEF-96D2-42E31467B89F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F74EC1-C4EC-4553-B0A6-AD9D2919F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47F3CC3-71CA-4C49-86BE-753C6F7B1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2BB3-EECB-462A-8BFC-0FCE37244C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048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1C04CE-C2C7-4672-8980-D17DFE0D8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789BA2B-E6C6-4D01-BF02-D728C15212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E135C2-9960-485C-BE15-3B10A6CAF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0D52-060D-4EEF-96D2-42E31467B89F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D3129D8-7AC6-4E98-8BB2-757A8E6F2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6DDB382-33D0-44EB-8CBF-DF468102F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2BB3-EECB-462A-8BFC-0FCE37244C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9260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62279F-7077-438B-8A98-38878E9DA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7983D2-2AC7-4F04-BF6F-9FE80CC37F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EA68AE9-16A7-4DA0-8BA0-485602AF07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A4CABB5-E4C6-4B47-B550-A6F44325C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0D52-060D-4EEF-96D2-42E31467B89F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227354D-AF9C-4B8F-A3B9-0C0A27B29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1C124C7-638B-42AC-A905-795D227F8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2BB3-EECB-462A-8BFC-0FCE37244C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3503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D2EF4F-7526-470B-81D6-9E91DD679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E1F10C0-BE06-4F15-847A-05FD20A94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2F83007-3485-42FF-99EF-07D7C57A85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C730DAD-BA33-4893-B8FA-A042B06B8F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5CB9854-D2DB-49D1-90EC-65498EA4CA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98ED888-CAC9-43C9-88B7-455007456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0D52-060D-4EEF-96D2-42E31467B89F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828FB5C-A6CC-4E06-8E37-B041D3EB0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EDBD43B-C331-4E09-B71A-D9B5DD0C5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2BB3-EECB-462A-8BFC-0FCE37244C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3024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03C2F0-8370-4E8F-849A-EE72D56CE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975A736-479B-4A1D-B1C2-3E3FF86DA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0D52-060D-4EEF-96D2-42E31467B89F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3EE9946-8B4C-471C-9829-187FCDC3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D51D32C-5465-4A7A-B676-7028AC27F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2BB3-EECB-462A-8BFC-0FCE37244C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60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B5085F1-814B-48F5-AA50-423450325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0D52-060D-4EEF-96D2-42E31467B89F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B0E7AA8-52A3-4958-A00E-C78893B39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DC44EB7-02A7-4B49-93A2-1886BBBE2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2BB3-EECB-462A-8BFC-0FCE37244C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4576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185AB7-50F8-4AE1-8CAF-DEEC513A7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85206E-576C-496F-895F-A861F0FD7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08A6918-7DDF-45EF-9F40-6436C676EB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086E0FC-2E8E-47CF-B94E-9F09C57BC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0D52-060D-4EEF-96D2-42E31467B89F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057EE3A-D151-473D-BF6D-B73AC2D74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916A06D-0846-4C60-AA85-F2738B783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2BB3-EECB-462A-8BFC-0FCE37244C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2552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08B762-CA35-4568-99CF-BC50D27F1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07236D5-2060-4478-99BD-F1C37154FC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911E84F-4ED3-4A22-84A2-F603F4DFA6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2C02FE2-B373-4F98-AEE0-2BE5BFEB8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0D52-060D-4EEF-96D2-42E31467B89F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49704D2-1A6F-4311-9992-E86B0471D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4D76B56-D6D0-4496-83CF-6384B9E01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2BB3-EECB-462A-8BFC-0FCE37244C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608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AE6D99D-5F4A-49DA-9C8C-574853C34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EFD8A92-4E7C-4D3A-BEB5-07487F56D2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09FC91-7A35-4FBE-85AA-E450229BEB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A0D52-060D-4EEF-96D2-42E31467B89F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CC4C42-9837-4788-92D5-D8092B01CB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4031B0-891E-4365-B365-5A6303DDB0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D2BB3-EECB-462A-8BFC-0FCE37244C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07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B27AB4-6143-4CCF-A9A4-45C4DFFDA1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Normální rozdělení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46EE646-BDF3-4F3C-9543-88B9BA016F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306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3CFDF1-2FCE-4B95-A6FF-2EEE6A920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normální rozdělení vypadá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C05DEA-D731-4775-AC67-7A72CF1C4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Symetrické rozložení zvonovitého tvaru</a:t>
            </a:r>
          </a:p>
          <a:p>
            <a:r>
              <a:rPr lang="cs-CZ" dirty="0"/>
              <a:t>Jeden vrchol</a:t>
            </a:r>
          </a:p>
          <a:p>
            <a:r>
              <a:rPr lang="cs-CZ" dirty="0"/>
              <a:t>Průměr = medián</a:t>
            </a:r>
          </a:p>
          <a:p>
            <a:endParaRPr lang="cs-CZ" dirty="0"/>
          </a:p>
          <a:p>
            <a:r>
              <a:rPr lang="cs-CZ" dirty="0"/>
              <a:t>67 % případů v intervalu průměr ± 1 </a:t>
            </a:r>
            <a:r>
              <a:rPr lang="cs-CZ" dirty="0" err="1"/>
              <a:t>sm.odch</a:t>
            </a:r>
            <a:r>
              <a:rPr lang="cs-CZ" dirty="0"/>
              <a:t>.</a:t>
            </a:r>
          </a:p>
          <a:p>
            <a:r>
              <a:rPr lang="cs-CZ" dirty="0"/>
              <a:t>95 % případů v intervalu průměr ± 2 </a:t>
            </a:r>
            <a:r>
              <a:rPr lang="cs-CZ" dirty="0" err="1"/>
              <a:t>sm.odch</a:t>
            </a:r>
            <a:r>
              <a:rPr lang="cs-CZ" dirty="0"/>
              <a:t>.</a:t>
            </a:r>
          </a:p>
          <a:p>
            <a:r>
              <a:rPr lang="cs-CZ" dirty="0"/>
              <a:t>99 % případů v intervalu průměr ± 3 </a:t>
            </a:r>
            <a:r>
              <a:rPr lang="cs-CZ" dirty="0" err="1"/>
              <a:t>sm.odch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5778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70E80E-1BAD-4056-869C-779F2CDDD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8423E8E-68B3-413C-A91F-734E21B19E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3016D53D-2F38-43BE-93E7-D8BE1E848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0057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7F588D-66B3-4748-AD22-5FA1911F4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Odpovídá rozdělení proměnné normálnímu rozdělení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1EF5FA-D4CB-498E-8B31-385ED2807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Ano - &gt; můžeme používat řadu statistických nástrojů bez problémů</a:t>
            </a:r>
          </a:p>
          <a:p>
            <a:r>
              <a:rPr lang="cs-CZ" dirty="0"/>
              <a:t>Ne -&gt; transformování proměnné</a:t>
            </a:r>
          </a:p>
          <a:p>
            <a:pPr marL="0" indent="0">
              <a:buNone/>
            </a:pPr>
            <a:r>
              <a:rPr lang="cs-CZ" dirty="0"/>
              <a:t>         -&gt; </a:t>
            </a:r>
            <a:r>
              <a:rPr lang="cs-CZ" dirty="0" err="1"/>
              <a:t>rekódování</a:t>
            </a:r>
            <a:r>
              <a:rPr lang="cs-CZ" dirty="0"/>
              <a:t> proměnné</a:t>
            </a:r>
          </a:p>
          <a:p>
            <a:pPr marL="0" indent="0">
              <a:buNone/>
            </a:pPr>
            <a:r>
              <a:rPr lang="cs-CZ" dirty="0"/>
              <a:t>         -&gt; přizpůsobení se situaci (záleží na požadované přesnosti)</a:t>
            </a:r>
          </a:p>
        </p:txBody>
      </p:sp>
    </p:spTree>
    <p:extLst>
      <p:ext uri="{BB962C8B-B14F-4D97-AF65-F5344CB8AC3E}">
        <p14:creationId xmlns:p14="http://schemas.microsoft.com/office/powerpoint/2010/main" val="1863340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67F407-6838-49BA-9B1E-676790040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Šikmost a špičatost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A992AA-9584-4BC7-9673-9D5832E5C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šikmost (</a:t>
            </a:r>
            <a:r>
              <a:rPr lang="cs-CZ" dirty="0" err="1"/>
              <a:t>skewness</a:t>
            </a:r>
            <a:r>
              <a:rPr lang="cs-CZ" dirty="0"/>
              <a:t>), špičatost (</a:t>
            </a:r>
            <a:r>
              <a:rPr lang="cs-CZ" dirty="0" err="1"/>
              <a:t>kurtosis</a:t>
            </a:r>
            <a:r>
              <a:rPr lang="cs-CZ" dirty="0"/>
              <a:t>)</a:t>
            </a:r>
          </a:p>
          <a:p>
            <a:r>
              <a:rPr lang="cs-CZ" dirty="0"/>
              <a:t>Šikmost – průměr ≠ medián (většina hodnot je pod nebo nad průměrem)</a:t>
            </a:r>
          </a:p>
          <a:p>
            <a:r>
              <a:rPr lang="cs-CZ" dirty="0"/>
              <a:t>Špičatost – hodnoty jsou příliš koncentrovány nebo rozptýleny okolo středu</a:t>
            </a:r>
          </a:p>
          <a:p>
            <a:r>
              <a:rPr lang="cs-CZ" dirty="0"/>
              <a:t>výsledek šikmosti nebo špičatosti podělený jejich standardní chybou (</a:t>
            </a:r>
            <a:r>
              <a:rPr lang="cs-CZ" dirty="0" err="1"/>
              <a:t>Std</a:t>
            </a:r>
            <a:r>
              <a:rPr lang="cs-CZ" dirty="0"/>
              <a:t>. </a:t>
            </a:r>
            <a:r>
              <a:rPr lang="cs-CZ" dirty="0" err="1"/>
              <a:t>Error</a:t>
            </a:r>
            <a:r>
              <a:rPr lang="cs-CZ" dirty="0"/>
              <a:t>) v absolutní hodnotě &gt; 1,96/2,58  =&gt; rozdělení proměnné je výrazně špičaté nebo šikmé (tohle má smysl pro vzorky do cca 500 případů)</a:t>
            </a:r>
          </a:p>
          <a:p>
            <a:r>
              <a:rPr lang="cs-CZ" dirty="0"/>
              <a:t> </a:t>
            </a:r>
            <a:r>
              <a:rPr lang="cs-CZ" dirty="0" err="1"/>
              <a:t>analyze</a:t>
            </a:r>
            <a:r>
              <a:rPr lang="cs-CZ" dirty="0"/>
              <a:t> – </a:t>
            </a:r>
            <a:r>
              <a:rPr lang="cs-CZ" dirty="0" err="1"/>
              <a:t>descriptive</a:t>
            </a:r>
            <a:r>
              <a:rPr lang="cs-CZ" dirty="0"/>
              <a:t> </a:t>
            </a:r>
            <a:r>
              <a:rPr lang="cs-CZ" dirty="0" err="1"/>
              <a:t>statistics</a:t>
            </a:r>
            <a:r>
              <a:rPr lang="cs-CZ" dirty="0"/>
              <a:t> - </a:t>
            </a:r>
            <a:r>
              <a:rPr lang="cs-CZ" dirty="0" err="1"/>
              <a:t>explore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5217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7C4CE9-65AB-456E-9696-A0B5D5ECC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KS test a SW test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0D692D-3EC7-4A15-8CEB-7D0EF07FCE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„exaktní“ zhodnocení normality</a:t>
            </a:r>
          </a:p>
          <a:p>
            <a:r>
              <a:rPr lang="cs-CZ" dirty="0"/>
              <a:t>Liší se rozložení proměnné signifikantně od normálního rozložení?</a:t>
            </a:r>
          </a:p>
          <a:p>
            <a:r>
              <a:rPr lang="cs-CZ" dirty="0"/>
              <a:t>Vhodné spíše pro malé vzorky</a:t>
            </a:r>
          </a:p>
          <a:p>
            <a:r>
              <a:rPr lang="cs-CZ" dirty="0" err="1"/>
              <a:t>analyze</a:t>
            </a:r>
            <a:r>
              <a:rPr lang="cs-CZ" dirty="0"/>
              <a:t> – </a:t>
            </a:r>
            <a:r>
              <a:rPr lang="cs-CZ" dirty="0" err="1"/>
              <a:t>descriptive</a:t>
            </a:r>
            <a:r>
              <a:rPr lang="cs-CZ" dirty="0"/>
              <a:t> </a:t>
            </a:r>
            <a:r>
              <a:rPr lang="cs-CZ" dirty="0" err="1"/>
              <a:t>statistics</a:t>
            </a:r>
            <a:r>
              <a:rPr lang="cs-CZ" dirty="0"/>
              <a:t> – </a:t>
            </a:r>
            <a:r>
              <a:rPr lang="cs-CZ" dirty="0" err="1"/>
              <a:t>explore</a:t>
            </a:r>
            <a:r>
              <a:rPr lang="cs-CZ" dirty="0"/>
              <a:t> - </a:t>
            </a:r>
            <a:r>
              <a:rPr lang="cs-CZ" dirty="0" err="1"/>
              <a:t>plots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362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3C8BBC-C5A0-4ABC-B003-E3098E99E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341CE1-2AC5-49F9-B640-E56414E88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Potřebujeme znát pro další statistickou práci</a:t>
            </a:r>
          </a:p>
          <a:p>
            <a:r>
              <a:rPr lang="cs-CZ" dirty="0"/>
              <a:t>Může být použitelné pro srovnání populací</a:t>
            </a:r>
          </a:p>
          <a:p>
            <a:r>
              <a:rPr lang="cs-CZ" dirty="0"/>
              <a:t>Jak vypadá rozdělení hodnot proměnné?</a:t>
            </a:r>
          </a:p>
          <a:p>
            <a:r>
              <a:rPr lang="cs-CZ" dirty="0"/>
              <a:t>Vypadá podobně jako zvon nebo nějak jinak?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1643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09A67A-D9AF-4D61-B1B0-68BAD0985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jaké znalosti budeme dnes stavět?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C59C43-9F0C-4025-A1F5-2795CCFAC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Typy proměnných</a:t>
            </a:r>
          </a:p>
          <a:p>
            <a:r>
              <a:rPr lang="cs-CZ" dirty="0"/>
              <a:t>Histogram</a:t>
            </a:r>
          </a:p>
          <a:p>
            <a:r>
              <a:rPr lang="cs-CZ" dirty="0"/>
              <a:t>Rozptyl</a:t>
            </a:r>
          </a:p>
          <a:p>
            <a:r>
              <a:rPr lang="cs-CZ" dirty="0"/>
              <a:t>Průměr</a:t>
            </a:r>
          </a:p>
          <a:p>
            <a:r>
              <a:rPr lang="cs-CZ" dirty="0"/>
              <a:t>Směrodatná odchylka</a:t>
            </a:r>
          </a:p>
        </p:txBody>
      </p:sp>
    </p:spTree>
    <p:extLst>
      <p:ext uri="{BB962C8B-B14F-4D97-AF65-F5344CB8AC3E}">
        <p14:creationId xmlns:p14="http://schemas.microsoft.com/office/powerpoint/2010/main" val="4160442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217098-4638-4E2A-BFFF-594064FE5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typy proměnných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A75F60-C133-49FE-90FA-151954E1B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Nominální</a:t>
            </a:r>
          </a:p>
          <a:p>
            <a:r>
              <a:rPr lang="cs-CZ" dirty="0"/>
              <a:t>Ordinální</a:t>
            </a:r>
          </a:p>
          <a:p>
            <a:r>
              <a:rPr lang="cs-CZ" dirty="0"/>
              <a:t>Intervalové</a:t>
            </a:r>
          </a:p>
          <a:p>
            <a:r>
              <a:rPr lang="cs-CZ" dirty="0"/>
              <a:t>Poměrové</a:t>
            </a:r>
          </a:p>
          <a:p>
            <a:endParaRPr lang="cs-CZ" dirty="0"/>
          </a:p>
          <a:p>
            <a:r>
              <a:rPr lang="cs-CZ" dirty="0"/>
              <a:t>Kategorické x kardinální</a:t>
            </a:r>
          </a:p>
        </p:txBody>
      </p:sp>
    </p:spTree>
    <p:extLst>
      <p:ext uri="{BB962C8B-B14F-4D97-AF65-F5344CB8AC3E}">
        <p14:creationId xmlns:p14="http://schemas.microsoft.com/office/powerpoint/2010/main" val="2229547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298ED3-B442-4BB9-9AFE-86CE5F422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histogram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D79182-6A3C-4CA8-B0D8-6287E06DA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Graf četnosti</a:t>
            </a:r>
          </a:p>
          <a:p>
            <a:r>
              <a:rPr lang="cs-CZ" dirty="0"/>
              <a:t>Kolikrát se daná hodnota objevuje v datovém souboru</a:t>
            </a:r>
          </a:p>
          <a:p>
            <a:r>
              <a:rPr lang="cs-CZ" dirty="0"/>
              <a:t>V </a:t>
            </a:r>
            <a:r>
              <a:rPr lang="cs-CZ" dirty="0" err="1"/>
              <a:t>spss</a:t>
            </a:r>
            <a:r>
              <a:rPr lang="cs-CZ" dirty="0"/>
              <a:t> – </a:t>
            </a:r>
            <a:r>
              <a:rPr lang="cs-CZ" dirty="0" err="1"/>
              <a:t>analyze</a:t>
            </a:r>
            <a:r>
              <a:rPr lang="cs-CZ" dirty="0"/>
              <a:t> – </a:t>
            </a:r>
            <a:r>
              <a:rPr lang="cs-CZ" dirty="0" err="1"/>
              <a:t>descriptives</a:t>
            </a:r>
            <a:r>
              <a:rPr lang="cs-CZ" dirty="0"/>
              <a:t> - </a:t>
            </a:r>
            <a:r>
              <a:rPr lang="cs-CZ" dirty="0" err="1"/>
              <a:t>frequencies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5131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342D82-32F9-44F6-A8C9-A46CE9371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Průměr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94B18B-8932-43C5-A031-B4DF874CB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„geometrický“ střed</a:t>
            </a:r>
          </a:p>
          <a:p>
            <a:r>
              <a:rPr lang="cs-CZ" dirty="0"/>
              <a:t>suma vzdáleností na jednu stranu se rovná sumě vzdáleností na druhou stranu</a:t>
            </a:r>
          </a:p>
        </p:txBody>
      </p:sp>
    </p:spTree>
    <p:extLst>
      <p:ext uri="{BB962C8B-B14F-4D97-AF65-F5344CB8AC3E}">
        <p14:creationId xmlns:p14="http://schemas.microsoft.com/office/powerpoint/2010/main" val="3826077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C8C185-7A6D-41C0-8116-D2DD02A0D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rozptyl a </a:t>
            </a:r>
            <a:r>
              <a:rPr lang="cs-CZ" dirty="0" err="1"/>
              <a:t>sm.odch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DCA2B4-0F19-4C04-B299-44C87839E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moc se jednotlivé případy liší od průměrné hodnoty</a:t>
            </a:r>
          </a:p>
          <a:p>
            <a:r>
              <a:rPr lang="cs-CZ" dirty="0"/>
              <a:t>Suma umocněných odchylek</a:t>
            </a:r>
          </a:p>
          <a:p>
            <a:r>
              <a:rPr lang="cs-CZ" dirty="0"/>
              <a:t>Směrodatná odchylka je odmocninou rozptylu</a:t>
            </a:r>
          </a:p>
        </p:txBody>
      </p:sp>
    </p:spTree>
    <p:extLst>
      <p:ext uri="{BB962C8B-B14F-4D97-AF65-F5344CB8AC3E}">
        <p14:creationId xmlns:p14="http://schemas.microsoft.com/office/powerpoint/2010/main" val="2033376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165931-D227-42B3-BC02-B4F0C3B29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Terminologická vsuvka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00B538-DE93-4D96-8E32-181290C20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„normální rozdělení“ je termín</a:t>
            </a:r>
          </a:p>
          <a:p>
            <a:r>
              <a:rPr lang="cs-CZ" dirty="0"/>
              <a:t>Rozdělení odlišné od „normálního“ může být pořád normální</a:t>
            </a:r>
          </a:p>
          <a:p>
            <a:pPr lvl="1"/>
            <a:r>
              <a:rPr lang="cs-CZ" dirty="0"/>
              <a:t>Počet zlomenin</a:t>
            </a:r>
          </a:p>
        </p:txBody>
      </p:sp>
    </p:spTree>
    <p:extLst>
      <p:ext uri="{BB962C8B-B14F-4D97-AF65-F5344CB8AC3E}">
        <p14:creationId xmlns:p14="http://schemas.microsoft.com/office/powerpoint/2010/main" val="2074433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10E9E9-B5DD-453A-B492-E7082862A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rozdělení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0B604D-950C-4315-B565-D8BFED593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Kolikrát se opakuje nějaká hodnota v datovém souboru</a:t>
            </a:r>
          </a:p>
          <a:p>
            <a:r>
              <a:rPr lang="cs-CZ" dirty="0"/>
              <a:t>Různé podoby rozdělení</a:t>
            </a:r>
          </a:p>
          <a:p>
            <a:pPr lvl="1"/>
            <a:r>
              <a:rPr lang="cs-CZ" dirty="0"/>
              <a:t>Normální</a:t>
            </a:r>
          </a:p>
          <a:p>
            <a:pPr lvl="1"/>
            <a:r>
              <a:rPr lang="cs-CZ" dirty="0" err="1"/>
              <a:t>Poisonovo</a:t>
            </a:r>
            <a:endParaRPr lang="cs-CZ" dirty="0"/>
          </a:p>
          <a:p>
            <a:pPr lvl="1"/>
            <a:r>
              <a:rPr lang="cs-CZ" dirty="0"/>
              <a:t>Uniformní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61110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346</Words>
  <Application>Microsoft Office PowerPoint</Application>
  <PresentationFormat>Širokoúhlá obrazovka</PresentationFormat>
  <Paragraphs>64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Normální rozdělení</vt:lpstr>
      <vt:lpstr>Úvod</vt:lpstr>
      <vt:lpstr>Na jaké znalosti budeme dnes stavět?</vt:lpstr>
      <vt:lpstr>Opakování typy proměnných</vt:lpstr>
      <vt:lpstr>Opakování histogram</vt:lpstr>
      <vt:lpstr>Opakování Průměr</vt:lpstr>
      <vt:lpstr>Opakování rozptyl a sm.odch</vt:lpstr>
      <vt:lpstr>Terminologická vsuvka</vt:lpstr>
      <vt:lpstr>Co je to rozdělení</vt:lpstr>
      <vt:lpstr>Jak normální rozdělení vypadá</vt:lpstr>
      <vt:lpstr>Prezentace aplikace PowerPoint</vt:lpstr>
      <vt:lpstr>Odpovídá rozdělení proměnné normálnímu rozdělení</vt:lpstr>
      <vt:lpstr>Šikmost a špičatost</vt:lpstr>
      <vt:lpstr>KS test a SW test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Normální rozdělení</dc:title>
  <dc:creator>Petr Voda</dc:creator>
  <cp:lastModifiedBy>Petr Voda</cp:lastModifiedBy>
  <cp:revision>2</cp:revision>
  <dcterms:created xsi:type="dcterms:W3CDTF">2022-03-14T08:56:24Z</dcterms:created>
  <dcterms:modified xsi:type="dcterms:W3CDTF">2022-03-15T10:32:46Z</dcterms:modified>
</cp:coreProperties>
</file>