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4"/>
  </p:notesMasterIdLst>
  <p:sldIdLst>
    <p:sldId id="256" r:id="rId2"/>
    <p:sldId id="308" r:id="rId3"/>
    <p:sldId id="262" r:id="rId4"/>
    <p:sldId id="305" r:id="rId5"/>
    <p:sldId id="306" r:id="rId6"/>
    <p:sldId id="319" r:id="rId7"/>
    <p:sldId id="307" r:id="rId8"/>
    <p:sldId id="309" r:id="rId9"/>
    <p:sldId id="320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</p:sldIdLst>
  <p:sldSz cx="9144000" cy="5143500" type="screen16x9"/>
  <p:notesSz cx="6858000" cy="9144000"/>
  <p:embeddedFontLst>
    <p:embeddedFont>
      <p:font typeface="Montserrat" pitchFamily="2" charset="77"/>
      <p:regular r:id="rId35"/>
      <p:bold r:id="rId36"/>
      <p:italic r:id="rId37"/>
      <p:boldItalic r:id="rId38"/>
    </p:embeddedFont>
    <p:embeddedFont>
      <p:font typeface="Montserrat ExtraBold" panose="020F0502020204030204" pitchFamily="34" charset="0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426FD-3FB3-41CF-9430-F14C30542589}">
  <a:tblStyle styleId="{7DA426FD-3FB3-41CF-9430-F14C30542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39" d="100"/>
          <a:sy n="139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18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0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99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865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17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0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83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7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76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5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978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410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551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73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73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4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756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516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486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381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94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94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28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44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39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8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38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9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2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585216"/>
            <a:ext cx="4792200" cy="2009584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/>
              <a:t>Čo</a:t>
            </a:r>
            <a:r>
              <a:rPr lang="en-US" sz="4000" dirty="0"/>
              <a:t> je to </a:t>
            </a:r>
            <a:r>
              <a:rPr lang="en-US" sz="4000" dirty="0" err="1"/>
              <a:t>porovnávacia</a:t>
            </a:r>
            <a:r>
              <a:rPr lang="en-US" sz="4000" dirty="0"/>
              <a:t> </a:t>
            </a:r>
            <a:r>
              <a:rPr lang="en-US" sz="4000" dirty="0" err="1"/>
              <a:t>politológia</a:t>
            </a:r>
            <a:endParaRPr sz="40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044200" y="3017520"/>
            <a:ext cx="5055600" cy="1151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Srovnávací</a:t>
            </a:r>
            <a:r>
              <a:rPr lang="en" sz="2000" dirty="0"/>
              <a:t> </a:t>
            </a:r>
            <a:r>
              <a:rPr lang="en" sz="2000" dirty="0" err="1"/>
              <a:t>analýza</a:t>
            </a:r>
            <a:r>
              <a:rPr lang="en" sz="2000" dirty="0"/>
              <a:t> </a:t>
            </a:r>
            <a:r>
              <a:rPr lang="en" sz="2000" dirty="0" err="1"/>
              <a:t>politiky</a:t>
            </a: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Doc. Marek </a:t>
            </a:r>
            <a:r>
              <a:rPr lang="en" sz="2000" dirty="0" err="1"/>
              <a:t>Rybář</a:t>
            </a:r>
            <a:r>
              <a:rPr lang="en" sz="2000" dirty="0"/>
              <a:t>, PhD.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Jaro</a:t>
            </a:r>
            <a:r>
              <a:rPr lang="en" sz="2000" dirty="0"/>
              <a:t> 2022</a:t>
            </a:r>
            <a:endParaRPr sz="2000"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85549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3/3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386424"/>
            <a:ext cx="5965220" cy="3478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b="1" dirty="0" err="1"/>
              <a:t>Induktívne</a:t>
            </a:r>
            <a:r>
              <a:rPr lang="en-GB" sz="2200" dirty="0"/>
              <a:t> a </a:t>
            </a:r>
            <a:r>
              <a:rPr lang="en-GB" sz="2200" b="1" dirty="0" err="1"/>
              <a:t>deduktívne</a:t>
            </a:r>
            <a:r>
              <a:rPr lang="en-GB" sz="2200" dirty="0"/>
              <a:t> </a:t>
            </a:r>
            <a:r>
              <a:rPr lang="en-GB" sz="2200" dirty="0" err="1"/>
              <a:t>uvažovanie</a:t>
            </a:r>
            <a:r>
              <a:rPr lang="en-GB" sz="2200" dirty="0"/>
              <a:t>: </a:t>
            </a:r>
            <a:r>
              <a:rPr lang="en-GB" sz="2200" b="1" dirty="0"/>
              <a:t>Blondel</a:t>
            </a:r>
            <a:r>
              <a:rPr lang="en-GB" sz="2200" dirty="0"/>
              <a:t>: </a:t>
            </a:r>
            <a:r>
              <a:rPr lang="en-GB" sz="2200" dirty="0" err="1"/>
              <a:t>jeden</a:t>
            </a:r>
            <a:r>
              <a:rPr lang="en-GB" sz="2200" dirty="0"/>
              <a:t>, </a:t>
            </a:r>
            <a:r>
              <a:rPr lang="en-GB" sz="2200" dirty="0" err="1"/>
              <a:t>dva</a:t>
            </a:r>
            <a:r>
              <a:rPr lang="en-GB" sz="2200" dirty="0"/>
              <a:t>, </a:t>
            </a:r>
            <a:r>
              <a:rPr lang="en-GB" sz="2200" dirty="0" err="1"/>
              <a:t>dva</a:t>
            </a:r>
            <a:r>
              <a:rPr lang="en-GB" sz="2200" dirty="0"/>
              <a:t> a pol,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s </a:t>
            </a:r>
            <a:r>
              <a:rPr lang="en-GB" sz="2200" dirty="0" err="1"/>
              <a:t>dominantnou</a:t>
            </a:r>
            <a:r>
              <a:rPr lang="en-GB" sz="2200" dirty="0"/>
              <a:t> </a:t>
            </a:r>
            <a:r>
              <a:rPr lang="en-GB" sz="2200" dirty="0" err="1"/>
              <a:t>stranou</a:t>
            </a:r>
            <a:r>
              <a:rPr lang="en-GB" sz="2200" dirty="0"/>
              <a:t>,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bez </a:t>
            </a:r>
            <a:r>
              <a:rPr lang="en-GB" sz="2200" dirty="0" err="1"/>
              <a:t>dominantnej</a:t>
            </a:r>
            <a:r>
              <a:rPr lang="en-GB" sz="2200" dirty="0"/>
              <a:t> </a:t>
            </a:r>
            <a:r>
              <a:rPr lang="en-GB" sz="2200" dirty="0" err="1"/>
              <a:t>strany</a:t>
            </a:r>
            <a:endParaRPr lang="en-GB" sz="2200" dirty="0"/>
          </a:p>
          <a:p>
            <a:pPr marL="342900" indent="-342900" algn="just"/>
            <a:r>
              <a:rPr lang="en-GB" sz="2200" b="1" dirty="0"/>
              <a:t>Aristoteles</a:t>
            </a:r>
            <a:r>
              <a:rPr lang="en-GB" sz="2200" dirty="0"/>
              <a:t>: </a:t>
            </a:r>
            <a:r>
              <a:rPr lang="en-GB" sz="2200" dirty="0" err="1"/>
              <a:t>počet</a:t>
            </a:r>
            <a:r>
              <a:rPr lang="en-GB" sz="2200" dirty="0"/>
              <a:t> </a:t>
            </a:r>
            <a:r>
              <a:rPr lang="en-GB" sz="2200" dirty="0" err="1"/>
              <a:t>vládcov</a:t>
            </a:r>
            <a:r>
              <a:rPr lang="en-GB" sz="2200" dirty="0"/>
              <a:t> a </a:t>
            </a:r>
            <a:r>
              <a:rPr lang="en-GB" sz="2200" dirty="0" err="1"/>
              <a:t>charakter</a:t>
            </a:r>
            <a:r>
              <a:rPr lang="en-GB" sz="2200" dirty="0"/>
              <a:t> ich </a:t>
            </a:r>
            <a:r>
              <a:rPr lang="en-GB" sz="2200" dirty="0" err="1"/>
              <a:t>vlády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Jeden</a:t>
            </a:r>
            <a:r>
              <a:rPr lang="en-GB" sz="2200" dirty="0"/>
              <a:t>, </a:t>
            </a:r>
            <a:r>
              <a:rPr lang="en-GB" sz="2200" dirty="0" err="1"/>
              <a:t>niekoľko</a:t>
            </a:r>
            <a:r>
              <a:rPr lang="en-GB" sz="2200" dirty="0"/>
              <a:t>, </a:t>
            </a:r>
            <a:r>
              <a:rPr lang="en-GB" sz="2200" dirty="0" err="1"/>
              <a:t>mnoho</a:t>
            </a:r>
            <a:r>
              <a:rPr lang="en-GB" sz="2200" dirty="0"/>
              <a:t> // </a:t>
            </a:r>
            <a:r>
              <a:rPr lang="en-GB" sz="2200" dirty="0" err="1"/>
              <a:t>dobrý</a:t>
            </a:r>
            <a:r>
              <a:rPr lang="en-GB" sz="2200" dirty="0"/>
              <a:t>, </a:t>
            </a:r>
            <a:r>
              <a:rPr lang="en-GB" sz="2200" dirty="0" err="1"/>
              <a:t>zlý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Typológia</a:t>
            </a:r>
            <a:r>
              <a:rPr lang="en-GB" sz="2200" dirty="0"/>
              <a:t>: </a:t>
            </a:r>
            <a:r>
              <a:rPr lang="en-GB" sz="2200" dirty="0" err="1"/>
              <a:t>monarchia</a:t>
            </a:r>
            <a:r>
              <a:rPr lang="en-GB" sz="2200" dirty="0"/>
              <a:t>, </a:t>
            </a:r>
            <a:r>
              <a:rPr lang="en-GB" sz="2200" dirty="0" err="1"/>
              <a:t>aristokracia</a:t>
            </a:r>
            <a:r>
              <a:rPr lang="en-GB" sz="2200" dirty="0"/>
              <a:t>, politeia, </a:t>
            </a:r>
            <a:r>
              <a:rPr lang="en-GB" sz="2200" dirty="0" err="1"/>
              <a:t>tyrania</a:t>
            </a:r>
            <a:r>
              <a:rPr lang="en-GB" sz="2200" dirty="0"/>
              <a:t>, </a:t>
            </a:r>
            <a:r>
              <a:rPr lang="en-GB" sz="2200" dirty="0" err="1"/>
              <a:t>oligarchia</a:t>
            </a:r>
            <a:r>
              <a:rPr lang="en-GB" sz="2200" dirty="0"/>
              <a:t>, </a:t>
            </a:r>
            <a:r>
              <a:rPr lang="en-GB" sz="2200" dirty="0" err="1"/>
              <a:t>demokracia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96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34342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Testovanie</a:t>
            </a:r>
            <a:r>
              <a:rPr lang="en-GB" sz="3600" dirty="0"/>
              <a:t> </a:t>
            </a:r>
            <a:r>
              <a:rPr lang="en-GB" sz="3600" dirty="0" err="1"/>
              <a:t>hypotéz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4"/>
            <a:ext cx="6084092" cy="291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GB" sz="2000" dirty="0" err="1"/>
              <a:t>Komparácia</a:t>
            </a:r>
            <a:r>
              <a:rPr lang="en-GB" sz="2000" dirty="0"/>
              <a:t> </a:t>
            </a:r>
            <a:r>
              <a:rPr lang="en-GB" sz="2000" dirty="0" err="1"/>
              <a:t>pomáhajú</a:t>
            </a:r>
            <a:r>
              <a:rPr lang="en-GB" sz="2000" dirty="0"/>
              <a:t> </a:t>
            </a:r>
            <a:r>
              <a:rPr lang="en-GB" sz="2000" dirty="0" err="1"/>
              <a:t>posúdiť</a:t>
            </a:r>
            <a:r>
              <a:rPr lang="en-GB" sz="2000" dirty="0"/>
              <a:t> </a:t>
            </a:r>
            <a:r>
              <a:rPr lang="en-GB" sz="2000" dirty="0" err="1"/>
              <a:t>konkurenčné</a:t>
            </a:r>
            <a:r>
              <a:rPr lang="en-GB" sz="2000" dirty="0"/>
              <a:t> </a:t>
            </a:r>
            <a:r>
              <a:rPr lang="en-GB" sz="2000" dirty="0" err="1"/>
              <a:t>vysvetlenia</a:t>
            </a:r>
            <a:r>
              <a:rPr lang="en-GB" sz="2000" dirty="0"/>
              <a:t> a </a:t>
            </a:r>
            <a:r>
              <a:rPr lang="en-GB" sz="2000" dirty="0" err="1"/>
              <a:t>vylúčiť</a:t>
            </a:r>
            <a:r>
              <a:rPr lang="en-GB" sz="2000" dirty="0"/>
              <a:t> tie, 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nie</a:t>
            </a:r>
            <a:r>
              <a:rPr lang="en-GB" sz="2000" dirty="0"/>
              <a:t> </a:t>
            </a:r>
            <a:r>
              <a:rPr lang="en-GB" sz="2000" dirty="0" err="1"/>
              <a:t>sú</a:t>
            </a:r>
            <a:r>
              <a:rPr lang="en-GB" sz="2000" dirty="0"/>
              <a:t> </a:t>
            </a:r>
            <a:r>
              <a:rPr lang="en-GB" sz="2000" dirty="0" err="1"/>
              <a:t>podložené</a:t>
            </a:r>
            <a:r>
              <a:rPr lang="en-GB" sz="2000" dirty="0"/>
              <a:t> </a:t>
            </a:r>
            <a:r>
              <a:rPr lang="en-GB" sz="2000" dirty="0" err="1"/>
              <a:t>dôkazmi</a:t>
            </a:r>
            <a:endParaRPr lang="en-GB" sz="2000" dirty="0"/>
          </a:p>
          <a:p>
            <a:pPr marL="285750" indent="-285750" algn="just"/>
            <a:r>
              <a:rPr lang="en-GB" sz="2000" dirty="0" err="1"/>
              <a:t>Identifikácia</a:t>
            </a:r>
            <a:r>
              <a:rPr lang="en-GB" sz="2000" dirty="0"/>
              <a:t> </a:t>
            </a:r>
            <a:r>
              <a:rPr lang="en-GB" sz="2000" dirty="0" err="1"/>
              <a:t>kľúčových</a:t>
            </a:r>
            <a:r>
              <a:rPr lang="en-GB" sz="2000" dirty="0"/>
              <a:t> </a:t>
            </a:r>
            <a:r>
              <a:rPr lang="en-GB" sz="2000" dirty="0" err="1"/>
              <a:t>premenných</a:t>
            </a:r>
            <a:endParaRPr lang="en-GB" sz="2000" dirty="0"/>
          </a:p>
          <a:p>
            <a:pPr marL="342900" indent="-342900" algn="just"/>
            <a:r>
              <a:rPr lang="en-GB" sz="2000" dirty="0" err="1"/>
              <a:t>špecifikácia</a:t>
            </a:r>
            <a:r>
              <a:rPr lang="en-GB" sz="2000" dirty="0"/>
              <a:t> </a:t>
            </a:r>
            <a:r>
              <a:rPr lang="en-GB" sz="2000" dirty="0" err="1"/>
              <a:t>vzťahov</a:t>
            </a:r>
            <a:r>
              <a:rPr lang="en-GB" sz="2000" dirty="0"/>
              <a:t> </a:t>
            </a:r>
            <a:r>
              <a:rPr lang="en-GB" sz="2000" dirty="0" err="1"/>
              <a:t>medzi</a:t>
            </a:r>
            <a:r>
              <a:rPr lang="en-GB" sz="2000" dirty="0"/>
              <a:t> </a:t>
            </a:r>
            <a:r>
              <a:rPr lang="en-GB" sz="2000" dirty="0" err="1"/>
              <a:t>nimi</a:t>
            </a:r>
            <a:endParaRPr lang="en-GB" sz="2000" dirty="0"/>
          </a:p>
          <a:p>
            <a:pPr marL="285750" indent="-285750" algn="just"/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porovnávaní</a:t>
            </a:r>
            <a:r>
              <a:rPr lang="en-GB" sz="2000" dirty="0"/>
              <a:t> </a:t>
            </a:r>
            <a:r>
              <a:rPr lang="en-GB" sz="2000" dirty="0" err="1"/>
              <a:t>empirických</a:t>
            </a:r>
            <a:r>
              <a:rPr lang="en-GB" sz="2000" dirty="0"/>
              <a:t> </a:t>
            </a:r>
            <a:r>
              <a:rPr lang="en-GB" sz="2000" dirty="0" err="1"/>
              <a:t>dôkazov</a:t>
            </a:r>
            <a:r>
              <a:rPr lang="en-GB" sz="2000" dirty="0"/>
              <a:t> </a:t>
            </a:r>
            <a:r>
              <a:rPr lang="en-GB" sz="2000" dirty="0" err="1"/>
              <a:t>vytvárame</a:t>
            </a:r>
            <a:r>
              <a:rPr lang="en-GB" sz="2000" dirty="0"/>
              <a:t> </a:t>
            </a:r>
            <a:r>
              <a:rPr lang="en-GB" sz="2000" dirty="0" err="1"/>
              <a:t>hypotézy</a:t>
            </a:r>
            <a:r>
              <a:rPr lang="en-GB" sz="2000" dirty="0"/>
              <a:t> o </a:t>
            </a:r>
            <a:r>
              <a:rPr lang="en-GB" sz="2000" dirty="0" err="1"/>
              <a:t>vzťahoch</a:t>
            </a:r>
            <a:r>
              <a:rPr lang="en-GB" sz="2000" dirty="0"/>
              <a:t> </a:t>
            </a:r>
            <a:r>
              <a:rPr lang="en-GB" sz="2000" dirty="0" err="1"/>
              <a:t>medzi</a:t>
            </a:r>
            <a:r>
              <a:rPr lang="en-GB" sz="2000" dirty="0"/>
              <a:t> </a:t>
            </a:r>
            <a:r>
              <a:rPr lang="en-GB" sz="2000" dirty="0" err="1"/>
              <a:t>premennými</a:t>
            </a:r>
            <a:r>
              <a:rPr lang="en-GB" sz="2000" dirty="0"/>
              <a:t>, 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následne</a:t>
            </a:r>
            <a:r>
              <a:rPr lang="en-GB" sz="2000" dirty="0"/>
              <a:t> </a:t>
            </a:r>
            <a:r>
              <a:rPr lang="en-GB" sz="2000" dirty="0" err="1"/>
              <a:t>testujeme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niekoľkých</a:t>
            </a:r>
            <a:r>
              <a:rPr lang="en-GB" sz="2000" dirty="0"/>
              <a:t>/</a:t>
            </a:r>
            <a:r>
              <a:rPr lang="en-GB" sz="2000" dirty="0" err="1"/>
              <a:t>veľkom</a:t>
            </a:r>
            <a:r>
              <a:rPr lang="en-GB" sz="2000" dirty="0"/>
              <a:t> </a:t>
            </a:r>
            <a:r>
              <a:rPr lang="en-GB" sz="2000" dirty="0" err="1"/>
              <a:t>počte</a:t>
            </a:r>
            <a:r>
              <a:rPr lang="en-GB" sz="2000" dirty="0"/>
              <a:t> </a:t>
            </a:r>
            <a:r>
              <a:rPr lang="en-GB" sz="2000" dirty="0" err="1"/>
              <a:t>prípadov</a:t>
            </a:r>
            <a:endParaRPr sz="20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950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6405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Predpovede</a:t>
            </a:r>
            <a:r>
              <a:rPr lang="en-GB" sz="3600" dirty="0"/>
              <a:t> 1/3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4"/>
            <a:ext cx="6358412" cy="318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Logické</a:t>
            </a:r>
            <a:r>
              <a:rPr lang="en-GB" sz="2200" dirty="0"/>
              <a:t> </a:t>
            </a:r>
            <a:r>
              <a:rPr lang="en-GB" sz="2200" dirty="0" err="1"/>
              <a:t>rozšírenie</a:t>
            </a:r>
            <a:r>
              <a:rPr lang="en-GB" sz="2200" dirty="0"/>
              <a:t> </a:t>
            </a:r>
            <a:r>
              <a:rPr lang="en-GB" sz="2200" dirty="0" err="1"/>
              <a:t>testovania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Predpovede</a:t>
            </a:r>
            <a:r>
              <a:rPr lang="en-GB" sz="2200" dirty="0"/>
              <a:t> </a:t>
            </a:r>
            <a:r>
              <a:rPr lang="en-GB" sz="2200" dirty="0" err="1"/>
              <a:t>vývoja</a:t>
            </a:r>
            <a:r>
              <a:rPr lang="en-GB" sz="2200" dirty="0"/>
              <a:t> v </a:t>
            </a:r>
            <a:r>
              <a:rPr lang="en-GB" sz="2200" dirty="0" err="1"/>
              <a:t>prípadoch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neboli</a:t>
            </a:r>
            <a:r>
              <a:rPr lang="en-GB" sz="2200" dirty="0"/>
              <a:t> </a:t>
            </a:r>
            <a:r>
              <a:rPr lang="en-GB" sz="2200" dirty="0" err="1"/>
              <a:t>zahrnuté</a:t>
            </a:r>
            <a:r>
              <a:rPr lang="en-GB" sz="2200" dirty="0"/>
              <a:t> v </a:t>
            </a:r>
            <a:r>
              <a:rPr lang="en-GB" sz="2200" dirty="0" err="1"/>
              <a:t>pôvodnom</a:t>
            </a:r>
            <a:r>
              <a:rPr lang="en-GB" sz="2200" dirty="0"/>
              <a:t> </a:t>
            </a:r>
            <a:r>
              <a:rPr lang="en-GB" sz="2200" dirty="0" err="1"/>
              <a:t>súbore</a:t>
            </a:r>
            <a:r>
              <a:rPr lang="en-GB" sz="2200" dirty="0"/>
              <a:t> </a:t>
            </a:r>
            <a:r>
              <a:rPr lang="en-GB" sz="2200" dirty="0" err="1"/>
              <a:t>prípadov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Predpovede</a:t>
            </a:r>
            <a:r>
              <a:rPr lang="en-GB" sz="2200" dirty="0"/>
              <a:t> v </a:t>
            </a:r>
            <a:r>
              <a:rPr lang="en-GB" sz="2200" dirty="0" err="1"/>
              <a:t>porovnávacej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sú</a:t>
            </a:r>
            <a:r>
              <a:rPr lang="en-GB" sz="2200" dirty="0"/>
              <a:t> </a:t>
            </a:r>
            <a:r>
              <a:rPr lang="en-GB" sz="2200" dirty="0" err="1"/>
              <a:t>pravdepodobnostné</a:t>
            </a:r>
            <a:r>
              <a:rPr lang="en-GB" sz="2200" dirty="0"/>
              <a:t>, </a:t>
            </a:r>
            <a:r>
              <a:rPr lang="en-GB" sz="2200" dirty="0" err="1"/>
              <a:t>napr</a:t>
            </a:r>
            <a:r>
              <a:rPr lang="en-GB" sz="2200" dirty="0"/>
              <a:t>:</a:t>
            </a:r>
          </a:p>
          <a:p>
            <a:pPr marL="342900" indent="-342900" algn="just"/>
            <a:r>
              <a:rPr lang="en-GB" sz="2200" dirty="0" err="1"/>
              <a:t>úradujúci</a:t>
            </a:r>
            <a:r>
              <a:rPr lang="en-GB" sz="2200" dirty="0"/>
              <a:t> </a:t>
            </a:r>
            <a:r>
              <a:rPr lang="en-GB" sz="2200" dirty="0" err="1"/>
              <a:t>kandidáti</a:t>
            </a:r>
            <a:r>
              <a:rPr lang="en-GB" sz="2200" dirty="0"/>
              <a:t> (incumbents)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väčšiu</a:t>
            </a:r>
            <a:r>
              <a:rPr lang="en-GB" sz="2200" dirty="0"/>
              <a:t> </a:t>
            </a:r>
            <a:r>
              <a:rPr lang="en-GB" sz="2200" dirty="0" err="1"/>
              <a:t>pravdepodobnosť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budú</a:t>
            </a:r>
            <a:r>
              <a:rPr lang="en-GB" sz="2200" dirty="0"/>
              <a:t> </a:t>
            </a:r>
            <a:r>
              <a:rPr lang="en-GB" sz="2200" dirty="0" err="1"/>
              <a:t>opätovne</a:t>
            </a:r>
            <a:r>
              <a:rPr lang="en-GB" sz="2200" dirty="0"/>
              <a:t> </a:t>
            </a:r>
            <a:r>
              <a:rPr lang="en-GB" sz="2200" dirty="0" err="1"/>
              <a:t>zvolení</a:t>
            </a:r>
            <a:r>
              <a:rPr lang="en-GB" sz="2200" dirty="0"/>
              <a:t>, </a:t>
            </a:r>
            <a:r>
              <a:rPr lang="en-GB" sz="2200" dirty="0" err="1"/>
              <a:t>ako</a:t>
            </a:r>
            <a:r>
              <a:rPr lang="en-GB" sz="2200" dirty="0"/>
              <a:t> ich </a:t>
            </a:r>
            <a:r>
              <a:rPr lang="en-GB" sz="2200" dirty="0" err="1"/>
              <a:t>vyzývatelia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5979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19382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Predpovede</a:t>
            </a:r>
            <a:r>
              <a:rPr lang="en-GB" sz="3600" dirty="0"/>
              <a:t> 2/3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386424"/>
            <a:ext cx="6449852" cy="3459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krajiny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volebný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PR,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väčšiu</a:t>
            </a:r>
            <a:r>
              <a:rPr lang="en-GB" sz="2200" dirty="0"/>
              <a:t> </a:t>
            </a:r>
            <a:r>
              <a:rPr lang="en-GB" sz="2200" dirty="0" err="1"/>
              <a:t>pravdepodobnosť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budú</a:t>
            </a:r>
            <a:r>
              <a:rPr lang="en-GB" sz="2200" dirty="0"/>
              <a:t> </a:t>
            </a:r>
            <a:r>
              <a:rPr lang="en-GB" sz="2200" dirty="0" err="1"/>
              <a:t>mať</a:t>
            </a:r>
            <a:r>
              <a:rPr lang="en-GB" sz="2200" dirty="0"/>
              <a:t>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relevantných</a:t>
            </a:r>
            <a:r>
              <a:rPr lang="en-GB" sz="2200" dirty="0"/>
              <a:t> </a:t>
            </a:r>
            <a:r>
              <a:rPr lang="en-GB" sz="2200" dirty="0" err="1"/>
              <a:t>politických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</a:t>
            </a:r>
            <a:r>
              <a:rPr lang="en-GB" sz="2200" dirty="0" err="1"/>
              <a:t>ako</a:t>
            </a:r>
            <a:r>
              <a:rPr lang="en-GB" sz="2200" dirty="0"/>
              <a:t> </a:t>
            </a:r>
            <a:r>
              <a:rPr lang="en-GB" sz="2200" dirty="0" err="1"/>
              <a:t>krajiny</a:t>
            </a:r>
            <a:r>
              <a:rPr lang="en-GB" sz="2200" dirty="0"/>
              <a:t> s </a:t>
            </a:r>
            <a:r>
              <a:rPr lang="en-GB" sz="2200" dirty="0" err="1"/>
              <a:t>jednokolovým</a:t>
            </a:r>
            <a:r>
              <a:rPr lang="en-GB" sz="2200" dirty="0"/>
              <a:t> </a:t>
            </a:r>
            <a:r>
              <a:rPr lang="en-GB" sz="2200" dirty="0" err="1"/>
              <a:t>pluralitným</a:t>
            </a:r>
            <a:r>
              <a:rPr lang="en-GB" sz="2200" dirty="0"/>
              <a:t> </a:t>
            </a:r>
            <a:r>
              <a:rPr lang="en-GB" sz="2200" dirty="0" err="1"/>
              <a:t>volebným</a:t>
            </a:r>
            <a:r>
              <a:rPr lang="en-GB" sz="2200" dirty="0"/>
              <a:t> </a:t>
            </a:r>
            <a:r>
              <a:rPr lang="en-GB" sz="2200" dirty="0" err="1"/>
              <a:t>systémom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teda</a:t>
            </a:r>
            <a:r>
              <a:rPr lang="en-GB" sz="2200" dirty="0"/>
              <a:t> </a:t>
            </a:r>
            <a:r>
              <a:rPr lang="en-GB" sz="2200" dirty="0" err="1"/>
              <a:t>predpovedať</a:t>
            </a:r>
            <a:r>
              <a:rPr lang="en-GB" sz="2200" dirty="0"/>
              <a:t> </a:t>
            </a:r>
            <a:r>
              <a:rPr lang="en-GB" sz="2200" dirty="0" err="1"/>
              <a:t>účinky</a:t>
            </a:r>
            <a:r>
              <a:rPr lang="en-GB" sz="2200" dirty="0"/>
              <a:t> </a:t>
            </a:r>
            <a:r>
              <a:rPr lang="en-GB" sz="2200" dirty="0" err="1"/>
              <a:t>zmeny</a:t>
            </a:r>
            <a:r>
              <a:rPr lang="en-GB" sz="2200" dirty="0"/>
              <a:t> </a:t>
            </a:r>
            <a:r>
              <a:rPr lang="en-GB" sz="2200" dirty="0" err="1"/>
              <a:t>volebného</a:t>
            </a:r>
            <a:r>
              <a:rPr lang="en-GB" sz="2200" dirty="0"/>
              <a:t> </a:t>
            </a:r>
            <a:r>
              <a:rPr lang="en-GB" sz="2200" dirty="0" err="1"/>
              <a:t>systému</a:t>
            </a:r>
            <a:r>
              <a:rPr lang="en-GB" sz="2200" dirty="0"/>
              <a:t> z </a:t>
            </a:r>
            <a:r>
              <a:rPr lang="en-GB" sz="2200" dirty="0" err="1"/>
              <a:t>pluralitného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PR</a:t>
            </a:r>
          </a:p>
          <a:p>
            <a:pPr marL="342900" indent="-342900" algn="just"/>
            <a:r>
              <a:rPr lang="en-GB" sz="2200" dirty="0"/>
              <a:t>ALE: </a:t>
            </a:r>
            <a:r>
              <a:rPr lang="en-GB" sz="2200" dirty="0" err="1"/>
              <a:t>Nedokážeme</a:t>
            </a:r>
            <a:r>
              <a:rPr lang="en-GB" sz="2200" dirty="0"/>
              <a:t> </a:t>
            </a:r>
            <a:r>
              <a:rPr lang="en-GB" sz="2200" dirty="0" err="1"/>
              <a:t>predpovedať</a:t>
            </a:r>
            <a:r>
              <a:rPr lang="en-GB" sz="2200" dirty="0"/>
              <a:t> </a:t>
            </a:r>
            <a:r>
              <a:rPr lang="en-GB" sz="2200" dirty="0" err="1"/>
              <a:t>presné</a:t>
            </a:r>
            <a:r>
              <a:rPr lang="en-GB" sz="2200" dirty="0"/>
              <a:t> </a:t>
            </a:r>
            <a:r>
              <a:rPr lang="en-GB" sz="2200" dirty="0" err="1"/>
              <a:t>dopady</a:t>
            </a:r>
            <a:r>
              <a:rPr lang="en-GB" sz="2200" dirty="0"/>
              <a:t> </a:t>
            </a:r>
            <a:r>
              <a:rPr lang="en-GB" sz="2200" dirty="0" err="1"/>
              <a:t>zmeny</a:t>
            </a:r>
            <a:r>
              <a:rPr lang="en-GB" sz="2200" dirty="0"/>
              <a:t> vol. </a:t>
            </a:r>
            <a:r>
              <a:rPr lang="en-GB" sz="2200" dirty="0" err="1"/>
              <a:t>systému</a:t>
            </a:r>
            <a:r>
              <a:rPr lang="en-GB" sz="2200" dirty="0"/>
              <a:t> v </a:t>
            </a:r>
            <a:r>
              <a:rPr lang="en-GB" sz="2200" dirty="0" err="1"/>
              <a:t>konkrétnej</a:t>
            </a:r>
            <a:r>
              <a:rPr lang="en-GB" sz="2200" dirty="0"/>
              <a:t> </a:t>
            </a:r>
            <a:r>
              <a:rPr lang="en-GB" sz="2200" dirty="0" err="1"/>
              <a:t>krajine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3518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431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Predpovede</a:t>
            </a:r>
            <a:r>
              <a:rPr lang="en-GB" sz="3600" dirty="0"/>
              <a:t> 3/3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191300"/>
            <a:ext cx="6504716" cy="3673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300" dirty="0" err="1"/>
              <a:t>Predpovede</a:t>
            </a:r>
            <a:r>
              <a:rPr lang="en-GB" sz="2300" dirty="0"/>
              <a:t> </a:t>
            </a:r>
            <a:r>
              <a:rPr lang="en-GB" sz="2300" dirty="0" err="1"/>
              <a:t>sú</a:t>
            </a:r>
            <a:r>
              <a:rPr lang="en-GB" sz="2300" dirty="0"/>
              <a:t> v </a:t>
            </a:r>
            <a:r>
              <a:rPr lang="en-GB" sz="2300" dirty="0" err="1"/>
              <a:t>komparatívnej</a:t>
            </a:r>
            <a:r>
              <a:rPr lang="en-GB" sz="2300" dirty="0"/>
              <a:t> </a:t>
            </a:r>
            <a:r>
              <a:rPr lang="en-GB" sz="2300" dirty="0" err="1"/>
              <a:t>politike</a:t>
            </a:r>
            <a:r>
              <a:rPr lang="en-GB" sz="2300" dirty="0"/>
              <a:t> </a:t>
            </a:r>
            <a:r>
              <a:rPr lang="en-GB" sz="2300" dirty="0" err="1"/>
              <a:t>menej</a:t>
            </a:r>
            <a:r>
              <a:rPr lang="en-GB" sz="2300" dirty="0"/>
              <a:t> </a:t>
            </a:r>
            <a:r>
              <a:rPr lang="en-GB" sz="2300" dirty="0" err="1"/>
              <a:t>časté</a:t>
            </a:r>
            <a:r>
              <a:rPr lang="en-GB" sz="2300" dirty="0"/>
              <a:t> </a:t>
            </a:r>
            <a:r>
              <a:rPr lang="en-GB" sz="2300" dirty="0" err="1"/>
              <a:t>ako</a:t>
            </a:r>
            <a:r>
              <a:rPr lang="en-GB" sz="2300" dirty="0"/>
              <a:t> </a:t>
            </a:r>
            <a:r>
              <a:rPr lang="en-GB" sz="2300" dirty="0" err="1"/>
              <a:t>pred</a:t>
            </a:r>
            <a:r>
              <a:rPr lang="en-GB" sz="2300" dirty="0"/>
              <a:t> </a:t>
            </a:r>
            <a:r>
              <a:rPr lang="en-GB" sz="2300" dirty="0" err="1"/>
              <a:t>niekoľkými</a:t>
            </a:r>
            <a:r>
              <a:rPr lang="en-GB" sz="2300" dirty="0"/>
              <a:t> </a:t>
            </a:r>
            <a:r>
              <a:rPr lang="en-GB" sz="2300" dirty="0" err="1"/>
              <a:t>desaťročiami</a:t>
            </a:r>
            <a:endParaRPr lang="en-GB" sz="2300" dirty="0"/>
          </a:p>
          <a:p>
            <a:pPr marL="342900" indent="-342900" algn="just"/>
            <a:r>
              <a:rPr lang="en-GB" sz="2300" dirty="0" err="1"/>
              <a:t>Známou</a:t>
            </a:r>
            <a:r>
              <a:rPr lang="en-GB" sz="2300" dirty="0"/>
              <a:t> </a:t>
            </a:r>
            <a:r>
              <a:rPr lang="en-GB" sz="2300" dirty="0" err="1"/>
              <a:t>predikciou</a:t>
            </a:r>
            <a:r>
              <a:rPr lang="en-GB" sz="2300" dirty="0"/>
              <a:t> je </a:t>
            </a:r>
            <a:r>
              <a:rPr lang="en-GB" sz="2300" dirty="0" err="1"/>
              <a:t>Huntingtonovo</a:t>
            </a:r>
            <a:r>
              <a:rPr lang="en-GB" sz="2300" dirty="0"/>
              <a:t> </a:t>
            </a:r>
            <a:r>
              <a:rPr lang="en-GB" sz="2300" dirty="0" err="1"/>
              <a:t>tvrdenie</a:t>
            </a:r>
            <a:r>
              <a:rPr lang="en-GB" sz="2300" dirty="0"/>
              <a:t>, </a:t>
            </a:r>
            <a:r>
              <a:rPr lang="en-GB" sz="2300" dirty="0" err="1"/>
              <a:t>že</a:t>
            </a:r>
            <a:r>
              <a:rPr lang="en-GB" sz="2300" dirty="0"/>
              <a:t> </a:t>
            </a:r>
            <a:r>
              <a:rPr lang="en-GB" sz="2300" dirty="0" err="1"/>
              <a:t>konflikty</a:t>
            </a:r>
            <a:r>
              <a:rPr lang="en-GB" sz="2300" dirty="0"/>
              <a:t> </a:t>
            </a:r>
            <a:r>
              <a:rPr lang="en-GB" sz="2300" dirty="0" err="1"/>
              <a:t>sa</a:t>
            </a:r>
            <a:r>
              <a:rPr lang="en-GB" sz="2300" dirty="0"/>
              <a:t> s </a:t>
            </a:r>
            <a:r>
              <a:rPr lang="en-GB" sz="2300" dirty="0" err="1"/>
              <a:t>najväčšou</a:t>
            </a:r>
            <a:r>
              <a:rPr lang="en-GB" sz="2300" dirty="0"/>
              <a:t> </a:t>
            </a:r>
            <a:r>
              <a:rPr lang="en-GB" sz="2300" dirty="0" err="1"/>
              <a:t>pravdepodobnosťou</a:t>
            </a:r>
            <a:r>
              <a:rPr lang="en-GB" sz="2300" dirty="0"/>
              <a:t> </a:t>
            </a:r>
            <a:r>
              <a:rPr lang="en-GB" sz="2300" dirty="0" err="1"/>
              <a:t>budú</a:t>
            </a:r>
            <a:r>
              <a:rPr lang="en-GB" sz="2300" dirty="0"/>
              <a:t> </a:t>
            </a:r>
            <a:r>
              <a:rPr lang="en-GB" sz="2300" dirty="0" err="1"/>
              <a:t>odohrávať</a:t>
            </a:r>
            <a:r>
              <a:rPr lang="en-GB" sz="2300" dirty="0"/>
              <a:t> </a:t>
            </a:r>
            <a:r>
              <a:rPr lang="en-GB" sz="2300" dirty="0" err="1"/>
              <a:t>pozdĺž</a:t>
            </a:r>
            <a:r>
              <a:rPr lang="en-GB" sz="2300" dirty="0"/>
              <a:t> </a:t>
            </a:r>
            <a:r>
              <a:rPr lang="en-GB" sz="2300" dirty="0" err="1"/>
              <a:t>civilizačných</a:t>
            </a:r>
            <a:r>
              <a:rPr lang="en-GB" sz="2300" dirty="0"/>
              <a:t> "</a:t>
            </a:r>
            <a:r>
              <a:rPr lang="en-GB" sz="2300" dirty="0" err="1"/>
              <a:t>hraníc</a:t>
            </a:r>
            <a:r>
              <a:rPr lang="en-GB" sz="2300" dirty="0"/>
              <a:t>" </a:t>
            </a:r>
          </a:p>
          <a:p>
            <a:pPr marL="342900" indent="-342900" algn="just"/>
            <a:r>
              <a:rPr lang="en-GB" sz="2300" dirty="0"/>
              <a:t>Huntington </a:t>
            </a:r>
            <a:r>
              <a:rPr lang="en-GB" sz="2300" dirty="0" err="1"/>
              <a:t>veril</a:t>
            </a:r>
            <a:r>
              <a:rPr lang="en-GB" sz="2300" dirty="0"/>
              <a:t>, </a:t>
            </a:r>
            <a:r>
              <a:rPr lang="en-GB" sz="2300" dirty="0" err="1"/>
              <a:t>že</a:t>
            </a:r>
            <a:r>
              <a:rPr lang="en-GB" sz="2300" dirty="0"/>
              <a:t> </a:t>
            </a:r>
            <a:r>
              <a:rPr lang="en-GB" sz="2300" dirty="0" err="1"/>
              <a:t>jeho</a:t>
            </a:r>
            <a:r>
              <a:rPr lang="en-GB" sz="2300" dirty="0"/>
              <a:t> </a:t>
            </a:r>
            <a:r>
              <a:rPr lang="en-GB" sz="2300" dirty="0" err="1"/>
              <a:t>predpoveď</a:t>
            </a:r>
            <a:r>
              <a:rPr lang="en-GB" sz="2300" dirty="0"/>
              <a:t> je </a:t>
            </a:r>
            <a:r>
              <a:rPr lang="en-GB" sz="2300" dirty="0" err="1"/>
              <a:t>presnejšia</a:t>
            </a:r>
            <a:r>
              <a:rPr lang="en-GB" sz="2300" dirty="0"/>
              <a:t> </a:t>
            </a:r>
            <a:r>
              <a:rPr lang="en-GB" sz="2300" dirty="0" err="1"/>
              <a:t>ako</a:t>
            </a:r>
            <a:r>
              <a:rPr lang="en-GB" sz="2300" dirty="0"/>
              <a:t> </a:t>
            </a:r>
            <a:r>
              <a:rPr lang="en-GB" sz="2300" dirty="0" err="1"/>
              <a:t>akékoľvek</a:t>
            </a:r>
            <a:r>
              <a:rPr lang="en-GB" sz="2300" dirty="0"/>
              <a:t> </a:t>
            </a:r>
            <a:r>
              <a:rPr lang="en-GB" sz="2300" dirty="0" err="1"/>
              <a:t>iné</a:t>
            </a:r>
            <a:r>
              <a:rPr lang="en-GB" sz="2300" dirty="0"/>
              <a:t> </a:t>
            </a:r>
            <a:r>
              <a:rPr lang="en-GB" sz="2300" dirty="0" err="1"/>
              <a:t>konkurenčné</a:t>
            </a:r>
            <a:r>
              <a:rPr lang="en-GB" sz="2300" dirty="0"/>
              <a:t> </a:t>
            </a:r>
            <a:r>
              <a:rPr lang="en-GB" sz="2300" dirty="0" err="1"/>
              <a:t>vysvetlenie</a:t>
            </a:r>
            <a:endParaRPr sz="23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05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29768" y="326153"/>
            <a:ext cx="80695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Spoločenské</a:t>
            </a:r>
            <a:r>
              <a:rPr lang="en-GB" sz="3600" dirty="0"/>
              <a:t> a </a:t>
            </a:r>
            <a:r>
              <a:rPr lang="en-GB" sz="3600" dirty="0" err="1"/>
              <a:t>prírodné</a:t>
            </a:r>
            <a:r>
              <a:rPr lang="en-GB" sz="3600" dirty="0"/>
              <a:t> </a:t>
            </a:r>
            <a:r>
              <a:rPr lang="en-GB" sz="3600" dirty="0" err="1"/>
              <a:t>vedy</a:t>
            </a:r>
            <a:r>
              <a:rPr lang="en-GB" sz="3600" dirty="0"/>
              <a:t>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12064" y="1101490"/>
            <a:ext cx="7708392" cy="394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Štyri</a:t>
            </a:r>
            <a:r>
              <a:rPr lang="en-GB" sz="2200" dirty="0"/>
              <a:t> </a:t>
            </a:r>
            <a:r>
              <a:rPr lang="en-GB" sz="2200" dirty="0" err="1"/>
              <a:t>ciele</a:t>
            </a:r>
            <a:r>
              <a:rPr lang="en-GB" sz="2200" dirty="0"/>
              <a:t> </a:t>
            </a:r>
            <a:r>
              <a:rPr lang="en-GB" sz="2200" dirty="0" err="1"/>
              <a:t>komparatívnej</a:t>
            </a:r>
            <a:r>
              <a:rPr lang="en-GB" sz="2200" dirty="0"/>
              <a:t> </a:t>
            </a:r>
            <a:r>
              <a:rPr lang="en-GB" sz="2200" dirty="0" err="1"/>
              <a:t>politiky</a:t>
            </a:r>
            <a:r>
              <a:rPr lang="en-GB" sz="2200" dirty="0"/>
              <a:t> (</a:t>
            </a:r>
            <a:r>
              <a:rPr lang="en-GB" sz="2200" dirty="0" err="1"/>
              <a:t>opis</a:t>
            </a:r>
            <a:r>
              <a:rPr lang="en-GB" sz="2200" dirty="0"/>
              <a:t>, </a:t>
            </a:r>
            <a:r>
              <a:rPr lang="en-GB" sz="2200" dirty="0" err="1"/>
              <a:t>klasifikácia</a:t>
            </a:r>
            <a:r>
              <a:rPr lang="en-GB" sz="2200" dirty="0"/>
              <a:t>, </a:t>
            </a:r>
            <a:r>
              <a:rPr lang="en-GB" sz="2200" dirty="0" err="1"/>
              <a:t>testovanie</a:t>
            </a:r>
            <a:r>
              <a:rPr lang="en-GB" sz="2200" dirty="0"/>
              <a:t> </a:t>
            </a:r>
            <a:r>
              <a:rPr lang="en-GB" sz="2200" dirty="0" err="1"/>
              <a:t>hypotéz</a:t>
            </a:r>
            <a:r>
              <a:rPr lang="en-GB" sz="2200" dirty="0"/>
              <a:t> a </a:t>
            </a:r>
            <a:r>
              <a:rPr lang="en-GB" sz="2200" dirty="0" err="1"/>
              <a:t>predpovedanie</a:t>
            </a:r>
            <a:r>
              <a:rPr lang="en-GB" sz="2200" dirty="0"/>
              <a:t>) </a:t>
            </a:r>
            <a:r>
              <a:rPr lang="en-GB" sz="2200" dirty="0" err="1"/>
              <a:t>sú</a:t>
            </a:r>
            <a:r>
              <a:rPr lang="en-GB" sz="2200" dirty="0"/>
              <a:t> </a:t>
            </a:r>
            <a:r>
              <a:rPr lang="en-GB" sz="2200" dirty="0" err="1"/>
              <a:t>spoločné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pre </a:t>
            </a:r>
            <a:r>
              <a:rPr lang="en-GB" sz="2200" dirty="0" err="1"/>
              <a:t>prírodné</a:t>
            </a:r>
            <a:r>
              <a:rPr lang="en-GB" sz="2200" dirty="0"/>
              <a:t> </a:t>
            </a:r>
            <a:r>
              <a:rPr lang="en-GB" sz="2200" dirty="0" err="1"/>
              <a:t>vedy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Newtonova</a:t>
            </a:r>
            <a:r>
              <a:rPr lang="en-GB" sz="2200" dirty="0"/>
              <a:t> </a:t>
            </a:r>
            <a:r>
              <a:rPr lang="en-GB" sz="2200" dirty="0" err="1"/>
              <a:t>gravitačná</a:t>
            </a:r>
            <a:r>
              <a:rPr lang="en-GB" sz="2200" dirty="0"/>
              <a:t> </a:t>
            </a:r>
            <a:r>
              <a:rPr lang="en-GB" sz="2200" dirty="0" err="1"/>
              <a:t>teória</a:t>
            </a:r>
            <a:r>
              <a:rPr lang="en-GB" sz="2200" dirty="0"/>
              <a:t> bola </a:t>
            </a:r>
            <a:r>
              <a:rPr lang="en-GB" sz="2200" dirty="0" err="1"/>
              <a:t>pôvodne</a:t>
            </a:r>
            <a:r>
              <a:rPr lang="en-GB" sz="2200" dirty="0"/>
              <a:t> </a:t>
            </a:r>
            <a:r>
              <a:rPr lang="en-GB" sz="2200" dirty="0" err="1"/>
              <a:t>formulovaná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základe</a:t>
            </a:r>
            <a:r>
              <a:rPr lang="en-GB" sz="2200" dirty="0"/>
              <a:t> </a:t>
            </a:r>
            <a:r>
              <a:rPr lang="en-GB" sz="2200" dirty="0" err="1"/>
              <a:t>empirických</a:t>
            </a:r>
            <a:r>
              <a:rPr lang="en-GB" sz="2200" dirty="0"/>
              <a:t> </a:t>
            </a:r>
            <a:r>
              <a:rPr lang="en-GB" sz="2200" dirty="0" err="1"/>
              <a:t>dôkazov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viedli</a:t>
            </a:r>
            <a:r>
              <a:rPr lang="en-GB" sz="2200" dirty="0"/>
              <a:t> k </a:t>
            </a:r>
            <a:r>
              <a:rPr lang="en-GB" sz="2200" dirty="0" err="1"/>
              <a:t>zovšeobecneniu</a:t>
            </a:r>
            <a:r>
              <a:rPr lang="en-GB" sz="2200" dirty="0"/>
              <a:t> a </a:t>
            </a:r>
            <a:r>
              <a:rPr lang="en-GB" sz="2200" dirty="0" err="1"/>
              <a:t>predpovediam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gravitáciu</a:t>
            </a:r>
            <a:r>
              <a:rPr lang="en-GB" sz="2200" dirty="0"/>
              <a:t> (</a:t>
            </a:r>
            <a:r>
              <a:rPr lang="en-GB" sz="2200" dirty="0" err="1"/>
              <a:t>ako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</a:t>
            </a:r>
            <a:r>
              <a:rPr lang="en-GB" sz="2200" dirty="0" err="1"/>
              <a:t>iné</a:t>
            </a:r>
            <a:r>
              <a:rPr lang="en-GB" sz="2200" dirty="0"/>
              <a:t> </a:t>
            </a:r>
            <a:r>
              <a:rPr lang="en-GB" sz="2200" dirty="0" err="1"/>
              <a:t>pojmy</a:t>
            </a:r>
            <a:r>
              <a:rPr lang="en-GB" sz="2200" dirty="0"/>
              <a:t>) </a:t>
            </a:r>
            <a:r>
              <a:rPr lang="en-GB" sz="2200" dirty="0" err="1"/>
              <a:t>nemožno</a:t>
            </a:r>
            <a:r>
              <a:rPr lang="en-GB" sz="2200" dirty="0"/>
              <a:t> </a:t>
            </a:r>
            <a:r>
              <a:rPr lang="en-GB" sz="2200" dirty="0" err="1"/>
              <a:t>priamo</a:t>
            </a:r>
            <a:r>
              <a:rPr lang="en-GB" sz="2200" dirty="0"/>
              <a:t> </a:t>
            </a:r>
            <a:r>
              <a:rPr lang="en-GB" sz="2200" dirty="0" err="1"/>
              <a:t>pozorovať</a:t>
            </a:r>
            <a:r>
              <a:rPr lang="en-GB" sz="2200" dirty="0"/>
              <a:t>, </a:t>
            </a:r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pozorovať</a:t>
            </a:r>
            <a:r>
              <a:rPr lang="en-GB" sz="2200" dirty="0"/>
              <a:t> </a:t>
            </a:r>
            <a:r>
              <a:rPr lang="en-GB" sz="2200" dirty="0" err="1"/>
              <a:t>len</a:t>
            </a:r>
            <a:r>
              <a:rPr lang="en-GB" sz="2200" dirty="0"/>
              <a:t> </a:t>
            </a:r>
            <a:r>
              <a:rPr lang="en-GB" sz="2200" dirty="0" err="1"/>
              <a:t>jej</a:t>
            </a:r>
            <a:r>
              <a:rPr lang="en-GB" sz="2200" dirty="0"/>
              <a:t> </a:t>
            </a:r>
            <a:r>
              <a:rPr lang="en-GB" sz="2200" dirty="0" err="1"/>
              <a:t>dôsledky</a:t>
            </a:r>
            <a:r>
              <a:rPr lang="en-GB" sz="2200" dirty="0"/>
              <a:t>: ide o </a:t>
            </a:r>
            <a:r>
              <a:rPr lang="en-GB" sz="2200" dirty="0" err="1"/>
              <a:t>intelektuálny</a:t>
            </a:r>
            <a:r>
              <a:rPr lang="en-GB" sz="2200" dirty="0"/>
              <a:t> </a:t>
            </a:r>
            <a:r>
              <a:rPr lang="en-GB" sz="2200" dirty="0" err="1"/>
              <a:t>konštrukt</a:t>
            </a:r>
            <a:r>
              <a:rPr lang="en-GB" sz="2200" dirty="0"/>
              <a:t>, </a:t>
            </a:r>
            <a:r>
              <a:rPr lang="en-GB" sz="2200" dirty="0" err="1"/>
              <a:t>ktorý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overoval</a:t>
            </a:r>
            <a:r>
              <a:rPr lang="en-GB" sz="2200" dirty="0"/>
              <a:t> v </a:t>
            </a:r>
            <a:r>
              <a:rPr lang="en-GB" sz="2200" dirty="0" err="1"/>
              <a:t>opakovaných</a:t>
            </a:r>
            <a:r>
              <a:rPr lang="en-GB" sz="2200" dirty="0"/>
              <a:t> </a:t>
            </a:r>
            <a:r>
              <a:rPr lang="en-GB" sz="2200" dirty="0" err="1"/>
              <a:t>experimentoch</a:t>
            </a:r>
            <a:r>
              <a:rPr lang="en-GB" sz="2200" dirty="0"/>
              <a:t>; </a:t>
            </a:r>
            <a:r>
              <a:rPr lang="en-GB" sz="2200" dirty="0" err="1"/>
              <a:t>až</a:t>
            </a:r>
            <a:r>
              <a:rPr lang="en-GB" sz="2200" dirty="0"/>
              <a:t> </a:t>
            </a:r>
            <a:r>
              <a:rPr lang="en-GB" sz="2200" dirty="0" err="1"/>
              <a:t>potom</a:t>
            </a:r>
            <a:r>
              <a:rPr lang="en-GB" sz="2200" dirty="0"/>
              <a:t> bola </a:t>
            </a:r>
            <a:r>
              <a:rPr lang="en-GB" sz="2200" dirty="0" err="1"/>
              <a:t>sformulovaná</a:t>
            </a:r>
            <a:r>
              <a:rPr lang="en-GB" sz="2200" dirty="0"/>
              <a:t> </a:t>
            </a:r>
            <a:r>
              <a:rPr lang="en-GB" sz="2200" dirty="0" err="1"/>
              <a:t>teória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0880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356616" y="445025"/>
            <a:ext cx="815644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Spoločenské</a:t>
            </a:r>
            <a:r>
              <a:rPr lang="en-GB" sz="3600" dirty="0"/>
              <a:t> a </a:t>
            </a:r>
            <a:r>
              <a:rPr lang="en-GB" sz="3600" dirty="0" err="1"/>
              <a:t>prírodné</a:t>
            </a:r>
            <a:r>
              <a:rPr lang="en-GB" sz="3600" dirty="0"/>
              <a:t> </a:t>
            </a:r>
            <a:r>
              <a:rPr lang="en-GB" sz="3600" dirty="0" err="1"/>
              <a:t>vedy</a:t>
            </a:r>
            <a:r>
              <a:rPr lang="en-GB" sz="3600" dirty="0"/>
              <a:t>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56616" y="1417426"/>
            <a:ext cx="7982712" cy="3145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Experimenty</a:t>
            </a:r>
            <a:r>
              <a:rPr lang="en-GB" sz="2200" dirty="0"/>
              <a:t> </a:t>
            </a:r>
            <a:r>
              <a:rPr lang="en-GB" sz="2200" dirty="0" err="1"/>
              <a:t>sú</a:t>
            </a:r>
            <a:r>
              <a:rPr lang="en-GB" sz="2200" dirty="0"/>
              <a:t> v </a:t>
            </a:r>
            <a:r>
              <a:rPr lang="en-GB" sz="2200" dirty="0" err="1"/>
              <a:t>spoločenských</a:t>
            </a:r>
            <a:r>
              <a:rPr lang="en-GB" sz="2200" dirty="0"/>
              <a:t> </a:t>
            </a:r>
            <a:r>
              <a:rPr lang="en-GB" sz="2200" dirty="0" err="1"/>
              <a:t>vedách</a:t>
            </a:r>
            <a:r>
              <a:rPr lang="en-GB" sz="2200" dirty="0"/>
              <a:t> </a:t>
            </a:r>
            <a:r>
              <a:rPr lang="en-GB" sz="2200" dirty="0" err="1"/>
              <a:t>takmer</a:t>
            </a:r>
            <a:r>
              <a:rPr lang="en-GB" sz="2200" dirty="0"/>
              <a:t> </a:t>
            </a:r>
            <a:r>
              <a:rPr lang="en-GB" sz="2200" dirty="0" err="1"/>
              <a:t>nemožné</a:t>
            </a:r>
            <a:r>
              <a:rPr lang="en-GB" sz="2200" dirty="0"/>
              <a:t>, ale </a:t>
            </a:r>
            <a:r>
              <a:rPr lang="en-GB" sz="2200" dirty="0" err="1"/>
              <a:t>sú</a:t>
            </a:r>
            <a:r>
              <a:rPr lang="en-GB" sz="2200" dirty="0"/>
              <a:t> </a:t>
            </a:r>
            <a:r>
              <a:rPr lang="en-GB" sz="2200" dirty="0" err="1"/>
              <a:t>typické</a:t>
            </a:r>
            <a:r>
              <a:rPr lang="en-GB" sz="2200" dirty="0"/>
              <a:t> pre </a:t>
            </a:r>
            <a:r>
              <a:rPr lang="en-GB" sz="2200" dirty="0" err="1"/>
              <a:t>väčšinu</a:t>
            </a:r>
            <a:r>
              <a:rPr lang="en-GB" sz="2200" dirty="0"/>
              <a:t> </a:t>
            </a:r>
            <a:r>
              <a:rPr lang="en-GB" sz="2200" dirty="0" err="1"/>
              <a:t>prírodných</a:t>
            </a:r>
            <a:r>
              <a:rPr lang="en-GB" sz="2200" dirty="0"/>
              <a:t> vied.</a:t>
            </a:r>
          </a:p>
          <a:p>
            <a:pPr marL="342900" indent="-342900" algn="just"/>
            <a:r>
              <a:rPr lang="en-GB" sz="2200" dirty="0" err="1"/>
              <a:t>Význam</a:t>
            </a:r>
            <a:r>
              <a:rPr lang="en-GB" sz="2200" dirty="0"/>
              <a:t> "</a:t>
            </a:r>
            <a:r>
              <a:rPr lang="en-GB" sz="2200" dirty="0" err="1"/>
              <a:t>kontrafaktov</a:t>
            </a:r>
            <a:r>
              <a:rPr lang="en-GB" sz="2200" dirty="0"/>
              <a:t>", t. j. </a:t>
            </a:r>
            <a:r>
              <a:rPr lang="en-GB" sz="2200" dirty="0" err="1"/>
              <a:t>myšlienkových</a:t>
            </a:r>
            <a:r>
              <a:rPr lang="en-GB" sz="2200" dirty="0"/>
              <a:t> </a:t>
            </a:r>
            <a:r>
              <a:rPr lang="en-GB" sz="2200" dirty="0" err="1"/>
              <a:t>experimentov</a:t>
            </a:r>
            <a:r>
              <a:rPr lang="en-GB" sz="2200" dirty="0"/>
              <a:t>, </a:t>
            </a:r>
            <a:r>
              <a:rPr lang="en-GB" sz="2200" dirty="0" err="1"/>
              <a:t>pri</a:t>
            </a:r>
            <a:r>
              <a:rPr lang="en-GB" sz="2200" dirty="0"/>
              <a:t> </a:t>
            </a:r>
            <a:r>
              <a:rPr lang="en-GB" sz="2200" dirty="0" err="1"/>
              <a:t>ktorých</a:t>
            </a:r>
            <a:r>
              <a:rPr lang="en-GB" sz="2200" dirty="0"/>
              <a:t>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analytici</a:t>
            </a:r>
            <a:r>
              <a:rPr lang="en-GB" sz="2200" dirty="0"/>
              <a:t> </a:t>
            </a:r>
            <a:r>
              <a:rPr lang="en-GB" sz="2200" dirty="0" err="1"/>
              <a:t>predstavujú</a:t>
            </a:r>
            <a:r>
              <a:rPr lang="en-GB" sz="2200" dirty="0"/>
              <a:t> </a:t>
            </a:r>
            <a:r>
              <a:rPr lang="en-GB" sz="2200" dirty="0" err="1"/>
              <a:t>absenciu</a:t>
            </a:r>
            <a:r>
              <a:rPr lang="en-GB" sz="2200" dirty="0"/>
              <a:t> </a:t>
            </a:r>
            <a:r>
              <a:rPr lang="en-GB" sz="2200" dirty="0" err="1"/>
              <a:t>určitých</a:t>
            </a:r>
            <a:r>
              <a:rPr lang="en-GB" sz="2200" dirty="0"/>
              <a:t> </a:t>
            </a:r>
            <a:r>
              <a:rPr lang="en-GB" sz="2200" dirty="0" err="1"/>
              <a:t>premenných</a:t>
            </a:r>
            <a:r>
              <a:rPr lang="en-GB" sz="2200" dirty="0"/>
              <a:t> v ich </a:t>
            </a:r>
            <a:r>
              <a:rPr lang="en-GB" sz="2200" dirty="0" err="1"/>
              <a:t>prípadoch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predstaia</a:t>
            </a:r>
            <a:r>
              <a:rPr lang="en-GB" sz="2200" dirty="0"/>
              <a:t>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alternatívny</a:t>
            </a:r>
            <a:r>
              <a:rPr lang="en-GB" sz="2200" dirty="0"/>
              <a:t> </a:t>
            </a:r>
            <a:r>
              <a:rPr lang="en-GB" sz="2200" dirty="0" err="1"/>
              <a:t>priebeh</a:t>
            </a:r>
            <a:r>
              <a:rPr lang="en-GB" sz="2200" dirty="0"/>
              <a:t> </a:t>
            </a:r>
            <a:r>
              <a:rPr lang="en-GB" sz="2200" dirty="0" err="1"/>
              <a:t>udalostí</a:t>
            </a:r>
            <a:r>
              <a:rPr lang="en-GB" sz="2200" dirty="0"/>
              <a:t> (</a:t>
            </a:r>
            <a:r>
              <a:rPr lang="en-GB" sz="2200" dirty="0" err="1"/>
              <a:t>jedna</a:t>
            </a:r>
            <a:r>
              <a:rPr lang="en-GB" sz="2200" dirty="0"/>
              <a:t> </a:t>
            </a:r>
            <a:r>
              <a:rPr lang="en-GB" sz="2200" dirty="0" err="1"/>
              <a:t>premenná</a:t>
            </a:r>
            <a:r>
              <a:rPr lang="en-GB" sz="2200" dirty="0"/>
              <a:t> by bola </a:t>
            </a:r>
            <a:r>
              <a:rPr lang="en-GB" sz="2200" dirty="0" err="1"/>
              <a:t>iná</a:t>
            </a:r>
            <a:r>
              <a:rPr lang="en-GB" sz="2200" dirty="0"/>
              <a:t>) v </a:t>
            </a:r>
            <a:r>
              <a:rPr lang="en-GB" sz="2200" dirty="0" err="1"/>
              <a:t>skúmanom</a:t>
            </a:r>
            <a:r>
              <a:rPr lang="en-GB" sz="2200" dirty="0"/>
              <a:t> </a:t>
            </a:r>
            <a:r>
              <a:rPr lang="en-GB" sz="2200" dirty="0" err="1"/>
              <a:t>prípade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Demokratická</a:t>
            </a:r>
            <a:r>
              <a:rPr lang="en-GB" sz="2200" dirty="0"/>
              <a:t> </a:t>
            </a:r>
            <a:r>
              <a:rPr lang="en-GB" sz="2200" dirty="0" err="1"/>
              <a:t>tranzícia</a:t>
            </a:r>
            <a:r>
              <a:rPr lang="en-GB" sz="2200" dirty="0"/>
              <a:t> v </a:t>
            </a:r>
            <a:r>
              <a:rPr lang="en-GB" sz="2200" dirty="0" err="1"/>
              <a:t>Španielsku</a:t>
            </a:r>
            <a:r>
              <a:rPr lang="en-GB" sz="2200" dirty="0"/>
              <a:t> v </a:t>
            </a:r>
            <a:r>
              <a:rPr lang="en-GB" sz="2200" dirty="0" err="1"/>
              <a:t>roku</a:t>
            </a:r>
            <a:r>
              <a:rPr lang="en-GB" sz="2200" dirty="0"/>
              <a:t> 1975: </a:t>
            </a:r>
            <a:r>
              <a:rPr lang="en-GB" sz="2200" dirty="0" err="1"/>
              <a:t>parlamentarizmus</a:t>
            </a:r>
            <a:r>
              <a:rPr lang="en-GB" sz="2200" dirty="0"/>
              <a:t> vs. </a:t>
            </a:r>
            <a:r>
              <a:rPr lang="en-GB" sz="2200" dirty="0" err="1"/>
              <a:t>prezidencializmus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4401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201168" y="445025"/>
            <a:ext cx="854964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Porovnanie</a:t>
            </a:r>
            <a:r>
              <a:rPr lang="en-GB" sz="3600" dirty="0"/>
              <a:t> </a:t>
            </a:r>
            <a:r>
              <a:rPr lang="en-GB" sz="3600" dirty="0" err="1"/>
              <a:t>miesto</a:t>
            </a:r>
            <a:r>
              <a:rPr lang="en-GB" sz="3600" dirty="0"/>
              <a:t> </a:t>
            </a:r>
            <a:r>
              <a:rPr lang="en-GB" sz="3600" dirty="0" err="1"/>
              <a:t>experimentov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292608" y="1191299"/>
            <a:ext cx="8074152" cy="384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Keď</a:t>
            </a:r>
            <a:r>
              <a:rPr lang="en-GB" sz="2200" dirty="0"/>
              <a:t> </a:t>
            </a:r>
            <a:r>
              <a:rPr lang="en-GB" sz="2200" dirty="0" err="1"/>
              <a:t>zdôrazňujeme</a:t>
            </a:r>
            <a:r>
              <a:rPr lang="en-GB" sz="2200" dirty="0"/>
              <a:t> </a:t>
            </a:r>
            <a:r>
              <a:rPr lang="en-GB" sz="2200" dirty="0" err="1"/>
              <a:t>význam</a:t>
            </a:r>
            <a:r>
              <a:rPr lang="en-GB" sz="2200" dirty="0"/>
              <a:t> </a:t>
            </a:r>
            <a:r>
              <a:rPr lang="en-GB" sz="2200" dirty="0" err="1"/>
              <a:t>vysvetľujúcej</a:t>
            </a:r>
            <a:r>
              <a:rPr lang="en-GB" sz="2200" dirty="0"/>
              <a:t> </a:t>
            </a:r>
            <a:r>
              <a:rPr lang="en-GB" sz="2200" dirty="0" err="1"/>
              <a:t>premennej</a:t>
            </a:r>
            <a:r>
              <a:rPr lang="en-GB" sz="2200" dirty="0"/>
              <a:t>, </a:t>
            </a:r>
            <a:r>
              <a:rPr lang="en-GB" sz="2200" dirty="0" err="1"/>
              <a:t>vždy</a:t>
            </a:r>
            <a:r>
              <a:rPr lang="en-GB" sz="2200" dirty="0"/>
              <a:t> </a:t>
            </a:r>
            <a:r>
              <a:rPr lang="en-GB" sz="2200" dirty="0" err="1"/>
              <a:t>implicitne</a:t>
            </a:r>
            <a:r>
              <a:rPr lang="en-GB" sz="2200" dirty="0"/>
              <a:t> </a:t>
            </a:r>
            <a:r>
              <a:rPr lang="en-GB" sz="2200" dirty="0" err="1"/>
              <a:t>pracujeme</a:t>
            </a:r>
            <a:r>
              <a:rPr lang="en-GB" sz="2200" dirty="0"/>
              <a:t> s </a:t>
            </a:r>
            <a:r>
              <a:rPr lang="en-GB" sz="2200" dirty="0" err="1"/>
              <a:t>kontrafaktmi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Tvrdenie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jednomandátový</a:t>
            </a:r>
            <a:r>
              <a:rPr lang="en-GB" sz="2200" dirty="0"/>
              <a:t> </a:t>
            </a:r>
            <a:r>
              <a:rPr lang="en-GB" sz="2200" dirty="0" err="1"/>
              <a:t>jednokolovýväčšinový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</a:t>
            </a:r>
            <a:r>
              <a:rPr lang="en-GB" sz="2200" dirty="0" err="1"/>
              <a:t>má</a:t>
            </a:r>
            <a:r>
              <a:rPr lang="en-GB" sz="2200" dirty="0"/>
              <a:t> </a:t>
            </a:r>
            <a:r>
              <a:rPr lang="en-GB" sz="2200" dirty="0" err="1"/>
              <a:t>tendenciu</a:t>
            </a:r>
            <a:r>
              <a:rPr lang="en-GB" sz="2200" dirty="0"/>
              <a:t> </a:t>
            </a:r>
            <a:r>
              <a:rPr lang="en-GB" sz="2200" dirty="0" err="1"/>
              <a:t>vytvárať</a:t>
            </a:r>
            <a:r>
              <a:rPr lang="en-GB" sz="2200" dirty="0"/>
              <a:t> </a:t>
            </a:r>
            <a:r>
              <a:rPr lang="en-GB" sz="2200" dirty="0" err="1"/>
              <a:t>bipartizmus</a:t>
            </a:r>
            <a:r>
              <a:rPr lang="en-GB" sz="2200" dirty="0"/>
              <a:t>, </a:t>
            </a:r>
            <a:r>
              <a:rPr lang="en-GB" sz="2200" dirty="0" err="1"/>
              <a:t>zahŕňa</a:t>
            </a:r>
            <a:r>
              <a:rPr lang="en-GB" sz="2200" dirty="0"/>
              <a:t> </a:t>
            </a:r>
            <a:r>
              <a:rPr lang="en-GB" sz="2200" dirty="0" err="1"/>
              <a:t>uvažovanie</a:t>
            </a:r>
            <a:r>
              <a:rPr lang="en-GB" sz="2200" dirty="0"/>
              <a:t> o </a:t>
            </a:r>
            <a:r>
              <a:rPr lang="en-GB" sz="2200" dirty="0" err="1"/>
              <a:t>kontrafaktuálnej</a:t>
            </a:r>
            <a:r>
              <a:rPr lang="en-GB" sz="2200" dirty="0"/>
              <a:t> </a:t>
            </a:r>
            <a:r>
              <a:rPr lang="en-GB" sz="2200" dirty="0" err="1"/>
              <a:t>situácii</a:t>
            </a:r>
            <a:r>
              <a:rPr lang="en-GB" sz="2200" dirty="0"/>
              <a:t>, v </a:t>
            </a:r>
            <a:r>
              <a:rPr lang="en-GB" sz="2200" dirty="0" err="1"/>
              <a:t>ktorej</a:t>
            </a:r>
            <a:r>
              <a:rPr lang="en-GB" sz="2200" dirty="0"/>
              <a:t> by </a:t>
            </a:r>
            <a:r>
              <a:rPr lang="en-GB" sz="2200" dirty="0" err="1"/>
              <a:t>krajina</a:t>
            </a:r>
            <a:r>
              <a:rPr lang="en-GB" sz="2200" dirty="0"/>
              <a:t> </a:t>
            </a:r>
            <a:r>
              <a:rPr lang="en-GB" sz="2200" dirty="0" err="1"/>
              <a:t>nemala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</a:t>
            </a:r>
            <a:r>
              <a:rPr lang="en-GB" sz="2200" dirty="0" err="1"/>
              <a:t>dvoch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bez </a:t>
            </a:r>
            <a:r>
              <a:rPr lang="en-GB" sz="2200" dirty="0" err="1"/>
              <a:t>jednomandátového</a:t>
            </a:r>
            <a:r>
              <a:rPr lang="en-GB" sz="2200" dirty="0"/>
              <a:t> </a:t>
            </a:r>
            <a:r>
              <a:rPr lang="en-GB" sz="2200" dirty="0" err="1"/>
              <a:t>jednokolového</a:t>
            </a:r>
            <a:r>
              <a:rPr lang="en-GB" sz="2200" dirty="0"/>
              <a:t> </a:t>
            </a:r>
            <a:r>
              <a:rPr lang="en-GB" sz="2200" dirty="0" err="1"/>
              <a:t>väčšinového</a:t>
            </a:r>
            <a:r>
              <a:rPr lang="en-GB" sz="2200" dirty="0"/>
              <a:t> </a:t>
            </a:r>
            <a:r>
              <a:rPr lang="en-GB" sz="2200" dirty="0" err="1"/>
              <a:t>systému</a:t>
            </a:r>
            <a:endParaRPr lang="en-GB" sz="2200" dirty="0"/>
          </a:p>
          <a:p>
            <a:pPr marL="342900" indent="-342900" algn="just"/>
            <a:r>
              <a:rPr lang="en-GB" sz="2200" dirty="0"/>
              <a:t>V </a:t>
            </a:r>
            <a:r>
              <a:rPr lang="en-GB" sz="2200" dirty="0" err="1"/>
              <a:t>komparatívnej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používame</a:t>
            </a:r>
            <a:r>
              <a:rPr lang="en-GB" sz="2200" dirty="0"/>
              <a:t> </a:t>
            </a:r>
            <a:r>
              <a:rPr lang="en-GB" sz="2200" dirty="0" err="1"/>
              <a:t>reálny</a:t>
            </a:r>
            <a:r>
              <a:rPr lang="en-GB" sz="2200" dirty="0"/>
              <a:t> </a:t>
            </a:r>
            <a:r>
              <a:rPr lang="en-GB" sz="2200" dirty="0" err="1"/>
              <a:t>prípad</a:t>
            </a:r>
            <a:r>
              <a:rPr lang="en-GB" sz="2200" dirty="0"/>
              <a:t> (</a:t>
            </a:r>
            <a:r>
              <a:rPr lang="en-GB" sz="2200" dirty="0" err="1"/>
              <a:t>prípady</a:t>
            </a:r>
            <a:r>
              <a:rPr lang="en-GB" sz="2200" dirty="0"/>
              <a:t>), aby </a:t>
            </a:r>
            <a:r>
              <a:rPr lang="en-GB" sz="2200" dirty="0" err="1"/>
              <a:t>sme</a:t>
            </a:r>
            <a:r>
              <a:rPr lang="en-GB" sz="2200" dirty="0"/>
              <a:t> </a:t>
            </a:r>
            <a:r>
              <a:rPr lang="en-GB" sz="2200" dirty="0" err="1"/>
              <a:t>nahradili</a:t>
            </a:r>
            <a:r>
              <a:rPr lang="en-GB" sz="2200" dirty="0"/>
              <a:t> </a:t>
            </a:r>
            <a:r>
              <a:rPr lang="en-GB" sz="2200" dirty="0" err="1"/>
              <a:t>kontrafakty</a:t>
            </a:r>
            <a:r>
              <a:rPr lang="en-GB" sz="2200" dirty="0"/>
              <a:t>: </a:t>
            </a:r>
            <a:r>
              <a:rPr lang="en-GB" sz="2200" dirty="0" err="1"/>
              <a:t>porovnanie</a:t>
            </a:r>
            <a:r>
              <a:rPr lang="en-GB" sz="2200" dirty="0"/>
              <a:t> </a:t>
            </a:r>
            <a:r>
              <a:rPr lang="en-GB" sz="2200" dirty="0" err="1"/>
              <a:t>nahrádza</a:t>
            </a:r>
            <a:r>
              <a:rPr lang="en-GB" sz="2200" dirty="0"/>
              <a:t> </a:t>
            </a:r>
            <a:r>
              <a:rPr lang="en-GB" sz="2200" dirty="0" err="1"/>
              <a:t>experimenty</a:t>
            </a:r>
            <a:endParaRPr lang="en-GB" sz="2200" dirty="0"/>
          </a:p>
          <a:p>
            <a:pPr marL="0" lvl="0" indent="0" algn="just">
              <a:buNone/>
            </a:pP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0494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Otázka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6976872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endParaRPr lang="en-GB" sz="2800" dirty="0"/>
          </a:p>
          <a:p>
            <a:pPr marL="0" lvl="0" indent="0" algn="just">
              <a:buNone/>
            </a:pPr>
            <a:r>
              <a:rPr lang="en-GB" sz="2800" dirty="0" err="1"/>
              <a:t>Poznáte</a:t>
            </a:r>
            <a:r>
              <a:rPr lang="en-GB" sz="2800" dirty="0"/>
              <a:t> </a:t>
            </a:r>
            <a:r>
              <a:rPr lang="en-GB" sz="2800" dirty="0" err="1"/>
              <a:t>nejaké</a:t>
            </a:r>
            <a:r>
              <a:rPr lang="en-GB" sz="2800" dirty="0"/>
              <a:t> </a:t>
            </a:r>
            <a:r>
              <a:rPr lang="en-GB" sz="2800" dirty="0" err="1"/>
              <a:t>politologické</a:t>
            </a:r>
            <a:r>
              <a:rPr lang="en-GB" sz="2800" dirty="0"/>
              <a:t> </a:t>
            </a:r>
            <a:r>
              <a:rPr lang="en-GB" sz="2800" dirty="0" err="1"/>
              <a:t>zákony</a:t>
            </a:r>
            <a:r>
              <a:rPr lang="en-GB" sz="2800" dirty="0"/>
              <a:t>?</a:t>
            </a:r>
            <a:endParaRPr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7274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301752" y="252624"/>
            <a:ext cx="8156448" cy="1109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300" dirty="0" err="1"/>
              <a:t>Zákony</a:t>
            </a:r>
            <a:r>
              <a:rPr lang="en-GB" sz="3300" dirty="0"/>
              <a:t> </a:t>
            </a:r>
            <a:r>
              <a:rPr lang="en-GB" sz="3300" dirty="0" err="1"/>
              <a:t>nie</a:t>
            </a:r>
            <a:r>
              <a:rPr lang="en-GB" sz="3300" dirty="0"/>
              <a:t> </a:t>
            </a:r>
            <a:r>
              <a:rPr lang="en-GB" sz="3300" dirty="0" err="1"/>
              <a:t>sú</a:t>
            </a:r>
            <a:r>
              <a:rPr lang="en-GB" sz="3300" dirty="0"/>
              <a:t> </a:t>
            </a:r>
            <a:r>
              <a:rPr lang="en-GB" sz="3300" dirty="0" err="1"/>
              <a:t>silnou</a:t>
            </a:r>
            <a:r>
              <a:rPr lang="en-GB" sz="3300" dirty="0"/>
              <a:t> </a:t>
            </a:r>
            <a:r>
              <a:rPr lang="en-GB" sz="3300" dirty="0" err="1"/>
              <a:t>stránkou</a:t>
            </a:r>
            <a:r>
              <a:rPr lang="en-GB" sz="3300" dirty="0"/>
              <a:t> </a:t>
            </a:r>
            <a:r>
              <a:rPr lang="en-GB" sz="3300" dirty="0" err="1"/>
              <a:t>komparativistov</a:t>
            </a:r>
            <a:endParaRPr sz="33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3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/>
              <a:t>(</a:t>
            </a:r>
            <a:r>
              <a:rPr lang="en-GB" sz="2200" dirty="0" err="1"/>
              <a:t>Existujú</a:t>
            </a:r>
            <a:r>
              <a:rPr lang="en-GB" sz="2200" dirty="0"/>
              <a:t> </a:t>
            </a:r>
            <a:r>
              <a:rPr lang="en-GB" sz="2200" dirty="0" err="1"/>
              <a:t>však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</a:t>
            </a:r>
            <a:r>
              <a:rPr lang="en-GB" sz="2200" dirty="0" err="1"/>
              <a:t>výnimky</a:t>
            </a:r>
            <a:r>
              <a:rPr lang="en-GB" sz="2200" dirty="0"/>
              <a:t>):</a:t>
            </a:r>
          </a:p>
          <a:p>
            <a:pPr marL="342900" indent="-342900" algn="just"/>
            <a:r>
              <a:rPr lang="en-GB" sz="2200" dirty="0" err="1"/>
              <a:t>Duvergerov</a:t>
            </a:r>
            <a:r>
              <a:rPr lang="en-GB" sz="2200" dirty="0"/>
              <a:t> </a:t>
            </a:r>
            <a:r>
              <a:rPr lang="en-GB" sz="2200" dirty="0" err="1"/>
              <a:t>zákon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Michelsov</a:t>
            </a:r>
            <a:r>
              <a:rPr lang="en-GB" sz="2200" dirty="0"/>
              <a:t> </a:t>
            </a:r>
            <a:r>
              <a:rPr lang="en-GB" sz="2200" dirty="0" err="1"/>
              <a:t>železný</a:t>
            </a:r>
            <a:r>
              <a:rPr lang="en-GB" sz="2200" dirty="0"/>
              <a:t> </a:t>
            </a:r>
            <a:r>
              <a:rPr lang="en-GB" sz="2200" dirty="0" err="1"/>
              <a:t>zákon</a:t>
            </a:r>
            <a:r>
              <a:rPr lang="en-GB" sz="2200" dirty="0"/>
              <a:t> </a:t>
            </a:r>
            <a:r>
              <a:rPr lang="en-GB" sz="2200" dirty="0" err="1"/>
              <a:t>oligarchie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Demokratický</a:t>
            </a:r>
            <a:r>
              <a:rPr lang="en-GB" sz="2200" dirty="0"/>
              <a:t> </a:t>
            </a:r>
            <a:r>
              <a:rPr lang="en-GB" sz="2200" dirty="0" err="1"/>
              <a:t>mier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málo</a:t>
            </a:r>
            <a:r>
              <a:rPr lang="en-GB" sz="2200" dirty="0"/>
              <a:t> </a:t>
            </a:r>
            <a:r>
              <a:rPr lang="en-GB" sz="2200" dirty="0" err="1"/>
              <a:t>prípadov</a:t>
            </a:r>
            <a:r>
              <a:rPr lang="en-GB" sz="2200" dirty="0"/>
              <a:t>/</a:t>
            </a:r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málo</a:t>
            </a:r>
            <a:r>
              <a:rPr lang="en-GB" sz="2200" dirty="0"/>
              <a:t> </a:t>
            </a:r>
            <a:r>
              <a:rPr lang="en-GB" sz="2200" dirty="0" err="1"/>
              <a:t>pozorovaní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Namiesto</a:t>
            </a:r>
            <a:r>
              <a:rPr lang="en-GB" sz="2200" dirty="0"/>
              <a:t> </a:t>
            </a:r>
            <a:r>
              <a:rPr lang="en-GB" sz="2200" dirty="0" err="1"/>
              <a:t>zákonov</a:t>
            </a:r>
            <a:r>
              <a:rPr lang="en-GB" sz="2200" dirty="0"/>
              <a:t> </a:t>
            </a:r>
            <a:r>
              <a:rPr lang="en-GB" sz="2200" dirty="0" err="1"/>
              <a:t>prináša</a:t>
            </a:r>
            <a:r>
              <a:rPr lang="en-GB" sz="2200" dirty="0"/>
              <a:t> </a:t>
            </a:r>
            <a:r>
              <a:rPr lang="en-GB" sz="2200" dirty="0" err="1"/>
              <a:t>porozumenie</a:t>
            </a:r>
            <a:r>
              <a:rPr lang="en-GB" sz="2200" dirty="0"/>
              <a:t> a </a:t>
            </a:r>
            <a:r>
              <a:rPr lang="en-GB" sz="2200" dirty="0" err="1"/>
              <a:t>vysvetlenie</a:t>
            </a:r>
            <a:r>
              <a:rPr lang="en-GB" sz="2200" dirty="0"/>
              <a:t> </a:t>
            </a:r>
            <a:r>
              <a:rPr lang="en-GB" sz="2200" dirty="0" err="1"/>
              <a:t>javov</a:t>
            </a:r>
            <a:r>
              <a:rPr lang="en-GB" sz="2200" dirty="0"/>
              <a:t>, o </a:t>
            </a:r>
            <a:r>
              <a:rPr lang="en-GB" sz="2200" dirty="0" err="1"/>
              <a:t>ktorých</a:t>
            </a:r>
            <a:r>
              <a:rPr lang="en-GB" sz="2200" dirty="0"/>
              <a:t> </a:t>
            </a:r>
            <a:r>
              <a:rPr lang="en-GB" sz="2200" dirty="0" err="1"/>
              <a:t>máme</a:t>
            </a:r>
            <a:r>
              <a:rPr lang="en-GB" sz="2200" dirty="0"/>
              <a:t> "</a:t>
            </a:r>
            <a:r>
              <a:rPr lang="en-GB" sz="2200" dirty="0" err="1"/>
              <a:t>veľa</a:t>
            </a:r>
            <a:r>
              <a:rPr lang="en-GB" sz="2200" dirty="0"/>
              <a:t>" </a:t>
            </a:r>
            <a:r>
              <a:rPr lang="en-GB" sz="2200" dirty="0" err="1"/>
              <a:t>pozorovaní</a:t>
            </a:r>
            <a:r>
              <a:rPr lang="en-GB" sz="2200" dirty="0"/>
              <a:t> a </a:t>
            </a:r>
            <a:r>
              <a:rPr lang="en-GB" sz="2200" dirty="0" err="1"/>
              <a:t>naša</a:t>
            </a:r>
            <a:r>
              <a:rPr lang="en-GB" sz="2200" dirty="0"/>
              <a:t> </a:t>
            </a:r>
            <a:r>
              <a:rPr lang="en-GB" sz="2200" dirty="0" err="1"/>
              <a:t>miera</a:t>
            </a:r>
            <a:r>
              <a:rPr lang="en-GB" sz="2200" dirty="0"/>
              <a:t> </a:t>
            </a:r>
            <a:r>
              <a:rPr lang="en-GB" sz="2200" dirty="0" err="1"/>
              <a:t>istoty</a:t>
            </a:r>
            <a:r>
              <a:rPr lang="en-GB" sz="2200" dirty="0"/>
              <a:t> o </a:t>
            </a:r>
            <a:r>
              <a:rPr lang="en-GB" sz="2200" dirty="0" err="1"/>
              <a:t>nich</a:t>
            </a:r>
            <a:r>
              <a:rPr lang="en-GB" sz="2200" dirty="0"/>
              <a:t> je </a:t>
            </a:r>
            <a:r>
              <a:rPr lang="en-GB" sz="2200" dirty="0" err="1"/>
              <a:t>preto</a:t>
            </a:r>
            <a:r>
              <a:rPr lang="en-GB" sz="2200" dirty="0"/>
              <a:t> </a:t>
            </a:r>
            <a:r>
              <a:rPr lang="en-GB" sz="2200" dirty="0" err="1"/>
              <a:t>značná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939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779036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Porovnávanie</a:t>
            </a:r>
            <a:r>
              <a:rPr lang="en-US" sz="3600" dirty="0"/>
              <a:t> a </a:t>
            </a:r>
            <a:r>
              <a:rPr lang="en-US" sz="3600" dirty="0" err="1"/>
              <a:t>jeho</a:t>
            </a:r>
            <a:r>
              <a:rPr lang="en-US" sz="3600" dirty="0"/>
              <a:t> </a:t>
            </a:r>
            <a:r>
              <a:rPr lang="en-US" sz="3600" dirty="0" err="1"/>
              <a:t>ciele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66083"/>
            <a:ext cx="6559580" cy="3432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200" dirty="0" err="1"/>
              <a:t>Porovnávanie</a:t>
            </a:r>
            <a:r>
              <a:rPr lang="en-US" sz="2200" dirty="0"/>
              <a:t> je </a:t>
            </a:r>
            <a:r>
              <a:rPr lang="en-US" sz="2200" dirty="0" err="1"/>
              <a:t>prirodzenou</a:t>
            </a:r>
            <a:r>
              <a:rPr lang="en-US" sz="2200" dirty="0"/>
              <a:t> </a:t>
            </a:r>
            <a:r>
              <a:rPr lang="en-US" sz="2200" dirty="0" err="1"/>
              <a:t>súčasťou</a:t>
            </a:r>
            <a:r>
              <a:rPr lang="en-US" sz="2200" dirty="0"/>
              <a:t> </a:t>
            </a:r>
            <a:r>
              <a:rPr lang="en-US" sz="2200" dirty="0" err="1"/>
              <a:t>ľudskej</a:t>
            </a:r>
            <a:r>
              <a:rPr lang="en-US" sz="2200" dirty="0"/>
              <a:t> </a:t>
            </a:r>
            <a:r>
              <a:rPr lang="en-US" sz="2200" dirty="0" err="1"/>
              <a:t>činnosti</a:t>
            </a:r>
            <a:endParaRPr lang="en-US" sz="2200" dirty="0"/>
          </a:p>
          <a:p>
            <a:pPr algn="just" eaLnBrk="1" hangingPunct="1">
              <a:defRPr/>
            </a:pPr>
            <a:r>
              <a:rPr lang="en-US" sz="2200" dirty="0" err="1"/>
              <a:t>Porovnávame</a:t>
            </a:r>
            <a:r>
              <a:rPr lang="en-US" sz="2200" dirty="0"/>
              <a:t> </a:t>
            </a:r>
            <a:r>
              <a:rPr lang="en-US" sz="2200" dirty="0" err="1"/>
              <a:t>neustále</a:t>
            </a:r>
            <a:r>
              <a:rPr lang="en-US" sz="2200" dirty="0"/>
              <a:t>:</a:t>
            </a:r>
          </a:p>
          <a:p>
            <a:pPr algn="just" eaLnBrk="1" hangingPunct="1">
              <a:defRPr/>
            </a:pPr>
            <a:r>
              <a:rPr lang="en-US" sz="2200" dirty="0" err="1"/>
              <a:t>Porovnávame</a:t>
            </a:r>
            <a:r>
              <a:rPr lang="en-US" sz="2200" dirty="0"/>
              <a:t> </a:t>
            </a:r>
            <a:r>
              <a:rPr lang="en-US" sz="2200" dirty="0" err="1"/>
              <a:t>ceny</a:t>
            </a:r>
            <a:r>
              <a:rPr lang="en-US" sz="2200" dirty="0"/>
              <a:t> </a:t>
            </a:r>
            <a:r>
              <a:rPr lang="en-US" sz="2200" dirty="0" err="1"/>
              <a:t>mobilných</a:t>
            </a:r>
            <a:r>
              <a:rPr lang="en-US" sz="2200" dirty="0"/>
              <a:t> </a:t>
            </a:r>
            <a:r>
              <a:rPr lang="en-US" sz="2200" dirty="0" err="1"/>
              <a:t>telefónov</a:t>
            </a:r>
            <a:r>
              <a:rPr lang="en-US" sz="2200" dirty="0"/>
              <a:t>, </a:t>
            </a:r>
            <a:r>
              <a:rPr lang="en-US" sz="2200" dirty="0" err="1"/>
              <a:t>kurzy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vysokej</a:t>
            </a:r>
            <a:r>
              <a:rPr lang="en-US" sz="2200" dirty="0"/>
              <a:t> </a:t>
            </a:r>
            <a:r>
              <a:rPr lang="en-US" sz="2200" dirty="0" err="1"/>
              <a:t>škole</a:t>
            </a:r>
            <a:r>
              <a:rPr lang="en-US" sz="2200" dirty="0"/>
              <a:t>, </a:t>
            </a:r>
            <a:r>
              <a:rPr lang="en-US" sz="2200" dirty="0" err="1"/>
              <a:t>pracovné</a:t>
            </a:r>
            <a:r>
              <a:rPr lang="en-US" sz="2200" dirty="0"/>
              <a:t> </a:t>
            </a:r>
            <a:r>
              <a:rPr lang="en-US" sz="2200" dirty="0" err="1"/>
              <a:t>ponuky</a:t>
            </a:r>
            <a:r>
              <a:rPr lang="en-US" sz="2200" dirty="0"/>
              <a:t>, </a:t>
            </a:r>
            <a:r>
              <a:rPr lang="en-US" sz="2200" dirty="0" err="1"/>
              <a:t>príjmy</a:t>
            </a:r>
            <a:r>
              <a:rPr lang="en-US" sz="2200" dirty="0"/>
              <a:t> </a:t>
            </a:r>
            <a:r>
              <a:rPr lang="en-US" sz="2200" dirty="0" err="1"/>
              <a:t>atď</a:t>
            </a:r>
            <a:r>
              <a:rPr lang="en-US" sz="2200" dirty="0"/>
              <a:t>.</a:t>
            </a:r>
          </a:p>
          <a:p>
            <a:pPr algn="just" eaLnBrk="1" hangingPunct="1">
              <a:defRPr/>
            </a:pPr>
            <a:r>
              <a:rPr lang="en-US" sz="2200" dirty="0" err="1"/>
              <a:t>Aký</a:t>
            </a:r>
            <a:r>
              <a:rPr lang="en-US" sz="2200" dirty="0"/>
              <a:t> je </a:t>
            </a:r>
            <a:r>
              <a:rPr lang="en-US" sz="2200" dirty="0" err="1"/>
              <a:t>rozdiel</a:t>
            </a:r>
            <a:r>
              <a:rPr lang="en-US" sz="2200" dirty="0"/>
              <a:t> </a:t>
            </a:r>
            <a:r>
              <a:rPr lang="en-US" sz="2200" dirty="0" err="1"/>
              <a:t>medzi</a:t>
            </a:r>
            <a:r>
              <a:rPr lang="en-US" sz="2200" dirty="0"/>
              <a:t> </a:t>
            </a:r>
            <a:r>
              <a:rPr lang="en-US" sz="2200" dirty="0" err="1"/>
              <a:t>takýmto</a:t>
            </a:r>
            <a:r>
              <a:rPr lang="en-US" sz="2200" dirty="0"/>
              <a:t> </a:t>
            </a:r>
            <a:r>
              <a:rPr lang="en-US" sz="2200" dirty="0" err="1"/>
              <a:t>každodenným</a:t>
            </a:r>
            <a:r>
              <a:rPr lang="en-US" sz="2200" dirty="0"/>
              <a:t> </a:t>
            </a:r>
            <a:r>
              <a:rPr lang="en-US" sz="2200" dirty="0" err="1"/>
              <a:t>porovnávaním</a:t>
            </a:r>
            <a:r>
              <a:rPr lang="en-US" sz="2200" dirty="0"/>
              <a:t> a </a:t>
            </a:r>
            <a:r>
              <a:rPr lang="en-US" sz="2200" dirty="0" err="1"/>
              <a:t>vedeckým</a:t>
            </a:r>
            <a:r>
              <a:rPr lang="en-US" sz="2200" dirty="0"/>
              <a:t> </a:t>
            </a:r>
            <a:r>
              <a:rPr lang="en-US" sz="2200" dirty="0" err="1"/>
              <a:t>porovnávaním</a:t>
            </a:r>
            <a:r>
              <a:rPr lang="en-US" sz="2200" dirty="0"/>
              <a:t>?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1144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288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Ako</a:t>
            </a:r>
            <a:r>
              <a:rPr lang="en-GB" sz="3600" dirty="0"/>
              <a:t> </a:t>
            </a:r>
            <a:r>
              <a:rPr lang="en-GB" sz="3600" dirty="0" err="1"/>
              <a:t>porovnávame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191299"/>
            <a:ext cx="6976872" cy="3507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Prípadové</a:t>
            </a:r>
            <a:r>
              <a:rPr lang="en-GB" sz="2800" dirty="0"/>
              <a:t> </a:t>
            </a:r>
            <a:r>
              <a:rPr lang="en-GB" sz="2800" dirty="0" err="1"/>
              <a:t>štúdie</a:t>
            </a:r>
            <a:endParaRPr lang="en-GB" sz="2800" dirty="0"/>
          </a:p>
          <a:p>
            <a:pPr indent="-457200" algn="just"/>
            <a:r>
              <a:rPr lang="en-GB" sz="2800" dirty="0" err="1"/>
              <a:t>Porovnania</a:t>
            </a:r>
            <a:r>
              <a:rPr lang="en-GB" sz="2800" dirty="0"/>
              <a:t> </a:t>
            </a:r>
            <a:r>
              <a:rPr lang="en-GB" sz="2800" dirty="0" err="1"/>
              <a:t>malého</a:t>
            </a:r>
            <a:r>
              <a:rPr lang="en-GB" sz="2800" dirty="0"/>
              <a:t> N</a:t>
            </a:r>
          </a:p>
          <a:p>
            <a:pPr indent="-457200" algn="just"/>
            <a:r>
              <a:rPr lang="en-GB" sz="2800" dirty="0" err="1"/>
              <a:t>Porovnania</a:t>
            </a:r>
            <a:r>
              <a:rPr lang="en-GB" sz="2800" dirty="0"/>
              <a:t> </a:t>
            </a:r>
            <a:r>
              <a:rPr lang="en-GB" sz="2800" dirty="0" err="1"/>
              <a:t>veľkého</a:t>
            </a:r>
            <a:r>
              <a:rPr lang="en-GB" sz="2800" dirty="0"/>
              <a:t> N</a:t>
            </a:r>
          </a:p>
          <a:p>
            <a:pPr indent="-457200" algn="just"/>
            <a:r>
              <a:rPr lang="en-GB" sz="2800" dirty="0" err="1"/>
              <a:t>Rozdiely</a:t>
            </a:r>
            <a:r>
              <a:rPr lang="en-GB" sz="2800" dirty="0"/>
              <a:t> </a:t>
            </a:r>
            <a:r>
              <a:rPr lang="en-GB" sz="2800" dirty="0" err="1"/>
              <a:t>spočívajú</a:t>
            </a:r>
            <a:r>
              <a:rPr lang="en-GB" sz="2800" dirty="0"/>
              <a:t> v </a:t>
            </a:r>
            <a:r>
              <a:rPr lang="en-GB" sz="2800" dirty="0" err="1"/>
              <a:t>úrovni</a:t>
            </a:r>
            <a:r>
              <a:rPr lang="en-GB" sz="2800" dirty="0"/>
              <a:t> </a:t>
            </a:r>
            <a:r>
              <a:rPr lang="en-GB" sz="2800" dirty="0" err="1"/>
              <a:t>abstrakcie</a:t>
            </a:r>
            <a:r>
              <a:rPr lang="en-GB" sz="2800" dirty="0"/>
              <a:t> </a:t>
            </a:r>
            <a:r>
              <a:rPr lang="en-GB" sz="2800" dirty="0" err="1"/>
              <a:t>našich</a:t>
            </a:r>
            <a:r>
              <a:rPr lang="en-GB" sz="2800" dirty="0"/>
              <a:t> </a:t>
            </a:r>
            <a:r>
              <a:rPr lang="en-GB" sz="2800" dirty="0" err="1"/>
              <a:t>záverov</a:t>
            </a:r>
            <a:endParaRPr lang="en-GB" sz="2800" dirty="0"/>
          </a:p>
          <a:p>
            <a:pPr indent="-457200" algn="just"/>
            <a:r>
              <a:rPr lang="en-GB" sz="2800" dirty="0" err="1"/>
              <a:t>Čím</a:t>
            </a:r>
            <a:r>
              <a:rPr lang="en-GB" sz="2800" dirty="0"/>
              <a:t> </a:t>
            </a:r>
            <a:r>
              <a:rPr lang="en-GB" sz="2800" dirty="0" err="1"/>
              <a:t>menej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r>
              <a:rPr lang="en-GB" sz="2800" dirty="0"/>
              <a:t> </a:t>
            </a:r>
            <a:r>
              <a:rPr lang="en-GB" sz="2800" dirty="0" err="1"/>
              <a:t>máme</a:t>
            </a:r>
            <a:r>
              <a:rPr lang="en-GB" sz="2800" dirty="0"/>
              <a:t>, </a:t>
            </a:r>
            <a:r>
              <a:rPr lang="en-GB" sz="2800" dirty="0" err="1"/>
              <a:t>tým</a:t>
            </a:r>
            <a:r>
              <a:rPr lang="en-GB" sz="2800" dirty="0"/>
              <a:t> </a:t>
            </a:r>
            <a:r>
              <a:rPr lang="en-GB" sz="2800" dirty="0" err="1"/>
              <a:t>menej</a:t>
            </a:r>
            <a:r>
              <a:rPr lang="en-GB" sz="2800" dirty="0"/>
              <a:t> </a:t>
            </a:r>
            <a:r>
              <a:rPr lang="en-GB" sz="2800" dirty="0" err="1"/>
              <a:t>dôvodov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zovšeobecnenie</a:t>
            </a:r>
            <a:endParaRPr lang="en-GB"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5644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288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Prípadová</a:t>
            </a:r>
            <a:r>
              <a:rPr lang="en" sz="3600" dirty="0"/>
              <a:t> </a:t>
            </a:r>
            <a:r>
              <a:rPr lang="en" sz="3600" dirty="0" err="1"/>
              <a:t>štúdia</a:t>
            </a:r>
            <a:r>
              <a:rPr lang="en" sz="3600" dirty="0"/>
              <a:t>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65760" y="1311802"/>
            <a:ext cx="7690104" cy="3488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pracovať</a:t>
            </a:r>
            <a:r>
              <a:rPr lang="en-GB" sz="2200" dirty="0"/>
              <a:t> s </a:t>
            </a:r>
            <a:r>
              <a:rPr lang="en-GB" sz="2200" dirty="0" err="1"/>
              <a:t>koncepciami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dajú</a:t>
            </a:r>
            <a:r>
              <a:rPr lang="en-GB" sz="2200" dirty="0"/>
              <a:t> </a:t>
            </a:r>
            <a:r>
              <a:rPr lang="en-GB" sz="2200" dirty="0" err="1"/>
              <a:t>použiť</a:t>
            </a:r>
            <a:r>
              <a:rPr lang="en-GB" sz="2200" dirty="0"/>
              <a:t> v </a:t>
            </a:r>
            <a:r>
              <a:rPr lang="en-GB" sz="2200" dirty="0" err="1"/>
              <a:t>iných</a:t>
            </a:r>
            <a:r>
              <a:rPr lang="en-GB" sz="2200" dirty="0"/>
              <a:t> </a:t>
            </a:r>
            <a:r>
              <a:rPr lang="en-GB" sz="2200" dirty="0" err="1"/>
              <a:t>prípadoch</a:t>
            </a:r>
            <a:r>
              <a:rPr lang="en-GB" sz="2200" dirty="0"/>
              <a:t> (</a:t>
            </a:r>
            <a:r>
              <a:rPr lang="en-GB" sz="2200" dirty="0" err="1"/>
              <a:t>kontextoch</a:t>
            </a:r>
            <a:r>
              <a:rPr lang="en-GB" sz="2200" dirty="0"/>
              <a:t>)</a:t>
            </a:r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pokúsiť</a:t>
            </a:r>
            <a:r>
              <a:rPr lang="en-GB" sz="2200" dirty="0"/>
              <a:t> </a:t>
            </a:r>
            <a:r>
              <a:rPr lang="en-GB" sz="2200" dirty="0" err="1"/>
              <a:t>formulovať</a:t>
            </a:r>
            <a:r>
              <a:rPr lang="en-GB" sz="2200" dirty="0"/>
              <a:t> </a:t>
            </a:r>
            <a:r>
              <a:rPr lang="en-GB" sz="2200" dirty="0" err="1"/>
              <a:t>závery</a:t>
            </a:r>
            <a:r>
              <a:rPr lang="en-GB" sz="2200" dirty="0"/>
              <a:t> o </a:t>
            </a:r>
            <a:r>
              <a:rPr lang="en-GB" sz="2200" dirty="0" err="1"/>
              <a:t>všeobecnejších</a:t>
            </a:r>
            <a:r>
              <a:rPr lang="en-GB" sz="2200" dirty="0"/>
              <a:t> </a:t>
            </a:r>
            <a:r>
              <a:rPr lang="en-GB" sz="2200" dirty="0" err="1"/>
              <a:t>aspektoch</a:t>
            </a:r>
            <a:r>
              <a:rPr lang="en-GB" sz="2200" dirty="0"/>
              <a:t> </a:t>
            </a:r>
            <a:r>
              <a:rPr lang="en-GB" sz="2200" dirty="0" err="1"/>
              <a:t>nášho</a:t>
            </a:r>
            <a:r>
              <a:rPr lang="en-GB" sz="2200" dirty="0"/>
              <a:t> </a:t>
            </a:r>
            <a:r>
              <a:rPr lang="en-GB" sz="2200" dirty="0" err="1"/>
              <a:t>prípadu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poskytnúť</a:t>
            </a:r>
            <a:r>
              <a:rPr lang="en-GB" sz="2200" dirty="0"/>
              <a:t> </a:t>
            </a:r>
            <a:r>
              <a:rPr lang="en-GB" sz="2200" dirty="0" err="1"/>
              <a:t>dobrý</a:t>
            </a:r>
            <a:r>
              <a:rPr lang="en-GB" sz="2200" dirty="0"/>
              <a:t> </a:t>
            </a:r>
            <a:r>
              <a:rPr lang="en-GB" sz="2200" dirty="0" err="1"/>
              <a:t>opis</a:t>
            </a:r>
            <a:r>
              <a:rPr lang="en-GB" sz="2200" dirty="0"/>
              <a:t> </a:t>
            </a:r>
            <a:r>
              <a:rPr lang="en-GB" sz="2200" dirty="0" err="1"/>
              <a:t>príslušného</a:t>
            </a:r>
            <a:r>
              <a:rPr lang="en-GB" sz="2200" dirty="0"/>
              <a:t> </a:t>
            </a:r>
            <a:r>
              <a:rPr lang="en-GB" sz="2200" dirty="0" err="1"/>
              <a:t>kontextu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poskytnúť</a:t>
            </a:r>
            <a:r>
              <a:rPr lang="en-GB" sz="2200" dirty="0"/>
              <a:t> </a:t>
            </a:r>
            <a:r>
              <a:rPr lang="en-GB" sz="2200" dirty="0" err="1"/>
              <a:t>nové</a:t>
            </a:r>
            <a:r>
              <a:rPr lang="en-GB" sz="2200" dirty="0"/>
              <a:t> </a:t>
            </a:r>
            <a:r>
              <a:rPr lang="en-GB" sz="2200" dirty="0" err="1"/>
              <a:t>klasifikácie</a:t>
            </a:r>
            <a:r>
              <a:rPr lang="en-GB" sz="2200" dirty="0"/>
              <a:t> a </a:t>
            </a:r>
            <a:r>
              <a:rPr lang="en-GB" sz="2200" dirty="0" err="1"/>
              <a:t>vytvoriť</a:t>
            </a:r>
            <a:r>
              <a:rPr lang="en-GB" sz="2200" dirty="0"/>
              <a:t> </a:t>
            </a:r>
            <a:r>
              <a:rPr lang="en-GB" sz="2200" dirty="0" err="1"/>
              <a:t>hypotézy</a:t>
            </a:r>
            <a:r>
              <a:rPr lang="en-GB" sz="2200" dirty="0"/>
              <a:t> pre </a:t>
            </a:r>
            <a:r>
              <a:rPr lang="en-GB" sz="2200" dirty="0" err="1"/>
              <a:t>ďalšie</a:t>
            </a:r>
            <a:r>
              <a:rPr lang="en-GB" sz="2200" dirty="0"/>
              <a:t> </a:t>
            </a:r>
            <a:r>
              <a:rPr lang="en-GB" sz="2200" dirty="0" err="1"/>
              <a:t>porovnávacie</a:t>
            </a:r>
            <a:r>
              <a:rPr lang="en-GB" sz="2200" dirty="0"/>
              <a:t> </a:t>
            </a:r>
            <a:r>
              <a:rPr lang="en-GB" sz="2200" dirty="0" err="1"/>
              <a:t>štúdie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podporiť</a:t>
            </a:r>
            <a:r>
              <a:rPr lang="en-GB" sz="2200" dirty="0"/>
              <a:t>/</a:t>
            </a:r>
            <a:r>
              <a:rPr lang="en-GB" sz="2200" dirty="0" err="1"/>
              <a:t>zavrhnúť</a:t>
            </a:r>
            <a:r>
              <a:rPr lang="en-GB" sz="2200" dirty="0"/>
              <a:t> </a:t>
            </a:r>
            <a:r>
              <a:rPr lang="en-GB" sz="2200" dirty="0" err="1"/>
              <a:t>teórie</a:t>
            </a:r>
            <a:r>
              <a:rPr lang="en-GB" sz="2200" dirty="0"/>
              <a:t> </a:t>
            </a:r>
            <a:r>
              <a:rPr lang="en-GB" sz="2200" dirty="0" err="1"/>
              <a:t>alebo</a:t>
            </a:r>
            <a:r>
              <a:rPr lang="en-GB" sz="2200" dirty="0"/>
              <a:t> </a:t>
            </a:r>
            <a:r>
              <a:rPr lang="en-GB" sz="2200" dirty="0" err="1"/>
              <a:t>vysvetliť</a:t>
            </a:r>
            <a:r>
              <a:rPr lang="en-GB" sz="2200" dirty="0"/>
              <a:t> </a:t>
            </a:r>
            <a:r>
              <a:rPr lang="en-GB" sz="2200" dirty="0" err="1"/>
              <a:t>odchýlne</a:t>
            </a:r>
            <a:r>
              <a:rPr lang="en-GB" sz="2200" dirty="0"/>
              <a:t> </a:t>
            </a:r>
            <a:r>
              <a:rPr lang="en-GB" sz="2200" dirty="0" err="1"/>
              <a:t>prípady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50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0004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dirty="0" err="1"/>
              <a:t>Prípadová</a:t>
            </a:r>
            <a:r>
              <a:rPr lang="en" sz="3600" dirty="0"/>
              <a:t> </a:t>
            </a:r>
            <a:r>
              <a:rPr lang="en" sz="3600" dirty="0" err="1"/>
              <a:t>štúdia</a:t>
            </a:r>
            <a:r>
              <a:rPr lang="en" sz="3600" dirty="0"/>
              <a:t>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69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Pri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jedného</a:t>
            </a:r>
            <a:r>
              <a:rPr lang="en-GB" sz="2200" dirty="0"/>
              <a:t> </a:t>
            </a:r>
            <a:r>
              <a:rPr lang="en-GB" sz="2200" dirty="0" err="1"/>
              <a:t>prípadu</a:t>
            </a:r>
            <a:r>
              <a:rPr lang="en-GB" sz="2200" dirty="0"/>
              <a:t> (</a:t>
            </a:r>
            <a:r>
              <a:rPr lang="en-GB" sz="2200" dirty="0" err="1"/>
              <a:t>napr</a:t>
            </a:r>
            <a:r>
              <a:rPr lang="en-GB" sz="2200" dirty="0"/>
              <a:t>. </a:t>
            </a:r>
            <a:r>
              <a:rPr lang="en-GB" sz="2200" dirty="0" err="1"/>
              <a:t>jednej</a:t>
            </a:r>
            <a:r>
              <a:rPr lang="en-GB" sz="2200" dirty="0"/>
              <a:t> </a:t>
            </a:r>
            <a:r>
              <a:rPr lang="en-GB" sz="2200" dirty="0" err="1"/>
              <a:t>krajiny</a:t>
            </a:r>
            <a:r>
              <a:rPr lang="en-GB" sz="2200" dirty="0"/>
              <a:t>) </a:t>
            </a:r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zvýšiť</a:t>
            </a:r>
            <a:r>
              <a:rPr lang="en-GB" sz="2200" dirty="0"/>
              <a:t> </a:t>
            </a:r>
            <a:r>
              <a:rPr lang="en-GB" sz="2200" dirty="0" err="1"/>
              <a:t>počet</a:t>
            </a:r>
            <a:r>
              <a:rPr lang="en-GB" sz="2200" dirty="0"/>
              <a:t> </a:t>
            </a:r>
            <a:r>
              <a:rPr lang="en-GB" sz="2200" dirty="0" err="1"/>
              <a:t>pozorovaní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Prípad</a:t>
            </a:r>
            <a:r>
              <a:rPr lang="en-GB" sz="2200" dirty="0"/>
              <a:t> </a:t>
            </a:r>
            <a:r>
              <a:rPr lang="en-GB" sz="2200" dirty="0" err="1"/>
              <a:t>nie</a:t>
            </a:r>
            <a:r>
              <a:rPr lang="en-GB" sz="2200" dirty="0"/>
              <a:t> je </a:t>
            </a:r>
            <a:r>
              <a:rPr lang="en-GB" sz="2200" dirty="0" err="1"/>
              <a:t>pozorovanie</a:t>
            </a:r>
            <a:r>
              <a:rPr lang="en-GB" sz="2200" dirty="0"/>
              <a:t> (CASE vs. OBSERVATION)</a:t>
            </a:r>
          </a:p>
          <a:p>
            <a:pPr marL="342900" indent="-342900" algn="just"/>
            <a:r>
              <a:rPr lang="en-GB" sz="2200" dirty="0" err="1"/>
              <a:t>Analyzovať</a:t>
            </a:r>
            <a:r>
              <a:rPr lang="en-GB" sz="2200" dirty="0"/>
              <a:t> </a:t>
            </a:r>
            <a:r>
              <a:rPr lang="en-GB" sz="2200" dirty="0" err="1"/>
              <a:t>niekoľko</a:t>
            </a:r>
            <a:r>
              <a:rPr lang="en-GB" sz="2200" dirty="0"/>
              <a:t> </a:t>
            </a:r>
            <a:r>
              <a:rPr lang="en-GB" sz="2200" dirty="0" err="1"/>
              <a:t>volieb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Analyzovať</a:t>
            </a:r>
            <a:r>
              <a:rPr lang="en-GB" sz="2200" dirty="0"/>
              <a:t> </a:t>
            </a:r>
            <a:r>
              <a:rPr lang="en-GB" sz="2200" dirty="0" err="1"/>
              <a:t>niekoľko</a:t>
            </a:r>
            <a:r>
              <a:rPr lang="en-GB" sz="2200" dirty="0"/>
              <a:t> </a:t>
            </a:r>
            <a:r>
              <a:rPr lang="en-GB" sz="2200" dirty="0" err="1"/>
              <a:t>regiónov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Taliansko</a:t>
            </a:r>
            <a:r>
              <a:rPr lang="en-GB" sz="2200" dirty="0"/>
              <a:t> a </a:t>
            </a:r>
            <a:r>
              <a:rPr lang="en-GB" sz="2200" dirty="0" err="1"/>
              <a:t>občianska</a:t>
            </a:r>
            <a:r>
              <a:rPr lang="en-GB" sz="2200" dirty="0"/>
              <a:t> </a:t>
            </a:r>
            <a:r>
              <a:rPr lang="en-GB" sz="2200" dirty="0" err="1"/>
              <a:t>kultúra</a:t>
            </a:r>
            <a:endParaRPr lang="en-GB" sz="2200" dirty="0"/>
          </a:p>
          <a:p>
            <a:pPr marL="342900" indent="-342900" algn="just"/>
            <a:r>
              <a:rPr lang="en-GB" sz="2200" dirty="0"/>
              <a:t>India a </a:t>
            </a:r>
            <a:r>
              <a:rPr lang="en-GB" sz="2200" dirty="0" err="1"/>
              <a:t>úloha</a:t>
            </a:r>
            <a:r>
              <a:rPr lang="en-GB" sz="2200" dirty="0"/>
              <a:t> </a:t>
            </a:r>
            <a:r>
              <a:rPr lang="en-GB" sz="2200" dirty="0" err="1"/>
              <a:t>protestantských</a:t>
            </a:r>
            <a:r>
              <a:rPr lang="en-GB" sz="2200" dirty="0"/>
              <a:t> </a:t>
            </a:r>
            <a:r>
              <a:rPr lang="en-GB" sz="2200" dirty="0" err="1"/>
              <a:t>misionárov</a:t>
            </a:r>
            <a:r>
              <a:rPr lang="en-GB" sz="2200" dirty="0"/>
              <a:t> v </a:t>
            </a:r>
            <a:r>
              <a:rPr lang="en-GB" sz="2200" dirty="0" err="1"/>
              <a:t>demokratickom</a:t>
            </a:r>
            <a:r>
              <a:rPr lang="en-GB" sz="2200" dirty="0"/>
              <a:t> </a:t>
            </a:r>
            <a:r>
              <a:rPr lang="en-GB" sz="2200" dirty="0" err="1"/>
              <a:t>rozvoji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5780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93776" y="445025"/>
            <a:ext cx="7315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Porovnania</a:t>
            </a:r>
            <a:r>
              <a:rPr lang="en-GB" sz="3600" dirty="0"/>
              <a:t> </a:t>
            </a:r>
            <a:r>
              <a:rPr lang="en-GB" sz="3600" dirty="0" err="1"/>
              <a:t>malého</a:t>
            </a:r>
            <a:r>
              <a:rPr lang="en-GB" sz="3600" dirty="0"/>
              <a:t> N (2 - 20) 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51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Zámerne</a:t>
            </a:r>
            <a:r>
              <a:rPr lang="en-GB" sz="2800" dirty="0"/>
              <a:t> a </a:t>
            </a:r>
            <a:r>
              <a:rPr lang="en-GB" sz="2800" dirty="0" err="1"/>
              <a:t>premyslene</a:t>
            </a:r>
            <a:r>
              <a:rPr lang="en-GB" sz="2800" dirty="0"/>
              <a:t> </a:t>
            </a:r>
            <a:r>
              <a:rPr lang="en-GB" sz="2800" dirty="0" err="1"/>
              <a:t>vybráme</a:t>
            </a:r>
            <a:r>
              <a:rPr lang="en-GB" sz="2800" dirty="0"/>
              <a:t> </a:t>
            </a:r>
            <a:r>
              <a:rPr lang="en-GB" sz="2800" dirty="0" err="1"/>
              <a:t>niekoľko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r>
              <a:rPr lang="en-GB" sz="2800" dirty="0"/>
              <a:t> z </a:t>
            </a:r>
            <a:r>
              <a:rPr lang="en-GB" sz="2800" dirty="0" err="1"/>
              <a:t>celej</a:t>
            </a:r>
            <a:r>
              <a:rPr lang="en-GB" sz="2800" dirty="0"/>
              <a:t> </a:t>
            </a:r>
            <a:r>
              <a:rPr lang="en-GB" sz="2800" dirty="0" err="1"/>
              <a:t>populácie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endParaRPr lang="en-GB" sz="2800" dirty="0"/>
          </a:p>
          <a:p>
            <a:pPr indent="-457200" algn="just"/>
            <a:r>
              <a:rPr lang="en-GB" sz="2800" dirty="0" err="1"/>
              <a:t>Hľadanie</a:t>
            </a:r>
            <a:r>
              <a:rPr lang="en-GB" sz="2800" dirty="0"/>
              <a:t> </a:t>
            </a:r>
            <a:r>
              <a:rPr lang="en-GB" sz="2800" dirty="0" err="1"/>
              <a:t>podobností</a:t>
            </a:r>
            <a:r>
              <a:rPr lang="en-GB" sz="2800" dirty="0"/>
              <a:t> a </a:t>
            </a:r>
            <a:r>
              <a:rPr lang="en-GB" sz="2800" dirty="0" err="1"/>
              <a:t>rozdielov</a:t>
            </a:r>
            <a:r>
              <a:rPr lang="en-GB" sz="2800" dirty="0"/>
              <a:t> </a:t>
            </a:r>
          </a:p>
          <a:p>
            <a:pPr indent="-457200" algn="just"/>
            <a:r>
              <a:rPr lang="en-GB" sz="2800" dirty="0" err="1"/>
              <a:t>Porovnávanie</a:t>
            </a:r>
            <a:r>
              <a:rPr lang="en-GB" sz="2800" dirty="0"/>
              <a:t> </a:t>
            </a:r>
            <a:r>
              <a:rPr lang="en-GB" sz="2800" dirty="0" err="1"/>
              <a:t>podobností</a:t>
            </a:r>
            <a:r>
              <a:rPr lang="en-GB" sz="2800" dirty="0"/>
              <a:t> a </a:t>
            </a:r>
            <a:r>
              <a:rPr lang="en-GB" sz="2800" dirty="0" err="1"/>
              <a:t>rozdielov</a:t>
            </a:r>
            <a:r>
              <a:rPr lang="en-GB" sz="2800" dirty="0"/>
              <a:t> </a:t>
            </a:r>
            <a:r>
              <a:rPr lang="en-GB" sz="2800" dirty="0" err="1"/>
              <a:t>môže</a:t>
            </a:r>
            <a:r>
              <a:rPr lang="en-GB" sz="2800" dirty="0"/>
              <a:t> </a:t>
            </a:r>
            <a:r>
              <a:rPr lang="en-GB" sz="2800" dirty="0" err="1"/>
              <a:t>odhaliť</a:t>
            </a:r>
            <a:r>
              <a:rPr lang="en-GB" sz="2800" dirty="0"/>
              <a:t> </a:t>
            </a:r>
            <a:r>
              <a:rPr lang="en-GB" sz="2800" dirty="0" err="1"/>
              <a:t>možné</a:t>
            </a:r>
            <a:r>
              <a:rPr lang="en-GB" sz="2800" dirty="0"/>
              <a:t> </a:t>
            </a:r>
            <a:r>
              <a:rPr lang="en-GB" sz="2800" dirty="0" err="1"/>
              <a:t>odpovede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výskumné</a:t>
            </a:r>
            <a:r>
              <a:rPr lang="en-GB" sz="2800" dirty="0"/>
              <a:t> </a:t>
            </a:r>
            <a:r>
              <a:rPr lang="en-GB" sz="2800" dirty="0" err="1"/>
              <a:t>probléme</a:t>
            </a:r>
            <a:r>
              <a:rPr lang="en-GB" sz="28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0881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48056" y="445025"/>
            <a:ext cx="68295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Porovnanie</a:t>
            </a:r>
            <a:r>
              <a:rPr lang="en" sz="3600" dirty="0"/>
              <a:t> </a:t>
            </a:r>
            <a:r>
              <a:rPr lang="en" sz="3600" dirty="0" err="1"/>
              <a:t>veľkého</a:t>
            </a:r>
            <a:r>
              <a:rPr lang="en" sz="3600" dirty="0"/>
              <a:t> N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386425"/>
            <a:ext cx="6976872" cy="325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600" dirty="0" err="1"/>
              <a:t>Najbližšie</a:t>
            </a:r>
            <a:r>
              <a:rPr lang="en-GB" sz="2600" dirty="0"/>
              <a:t> k </a:t>
            </a:r>
            <a:r>
              <a:rPr lang="en-GB" sz="2600" dirty="0" err="1"/>
              <a:t>logike</a:t>
            </a:r>
            <a:r>
              <a:rPr lang="en-GB" sz="2600" dirty="0"/>
              <a:t> </a:t>
            </a:r>
            <a:r>
              <a:rPr lang="en-GB" sz="2600" dirty="0" err="1"/>
              <a:t>experimentálnych</a:t>
            </a:r>
            <a:r>
              <a:rPr lang="en-GB" sz="2600" dirty="0"/>
              <a:t> </a:t>
            </a:r>
            <a:r>
              <a:rPr lang="en-GB" sz="2600" dirty="0" err="1"/>
              <a:t>metód</a:t>
            </a:r>
            <a:r>
              <a:rPr lang="en-GB" sz="2600" dirty="0"/>
              <a:t> </a:t>
            </a:r>
            <a:r>
              <a:rPr lang="en-GB" sz="2600" dirty="0" err="1"/>
              <a:t>prírodných</a:t>
            </a:r>
            <a:r>
              <a:rPr lang="en-GB" sz="2600" dirty="0"/>
              <a:t> vied</a:t>
            </a:r>
          </a:p>
          <a:p>
            <a:pPr indent="-457200" algn="just"/>
            <a:r>
              <a:rPr lang="en-GB" sz="2600" dirty="0" err="1"/>
              <a:t>Výhody</a:t>
            </a:r>
            <a:r>
              <a:rPr lang="en-GB" sz="2600" dirty="0"/>
              <a:t>: </a:t>
            </a:r>
            <a:r>
              <a:rPr lang="en-GB" sz="2600" dirty="0" err="1"/>
              <a:t>možnosť</a:t>
            </a:r>
            <a:r>
              <a:rPr lang="en-GB" sz="2600" dirty="0"/>
              <a:t> </a:t>
            </a:r>
            <a:r>
              <a:rPr lang="en-GB" sz="2600" dirty="0" err="1"/>
              <a:t>štatistickej</a:t>
            </a:r>
            <a:r>
              <a:rPr lang="en-GB" sz="2600" dirty="0"/>
              <a:t> </a:t>
            </a:r>
            <a:r>
              <a:rPr lang="en-GB" sz="2600" dirty="0" err="1"/>
              <a:t>kontroly</a:t>
            </a:r>
            <a:r>
              <a:rPr lang="en-GB" sz="2600" dirty="0"/>
              <a:t> a </a:t>
            </a:r>
            <a:r>
              <a:rPr lang="en-GB" sz="2600" dirty="0" err="1"/>
              <a:t>vylúčenia</a:t>
            </a:r>
            <a:r>
              <a:rPr lang="en-GB" sz="2600" dirty="0"/>
              <a:t> </a:t>
            </a:r>
            <a:r>
              <a:rPr lang="en-GB" sz="2600" dirty="0" err="1"/>
              <a:t>alternatívnych</a:t>
            </a:r>
            <a:r>
              <a:rPr lang="en-GB" sz="2600" dirty="0"/>
              <a:t> </a:t>
            </a:r>
            <a:r>
              <a:rPr lang="en-GB" sz="2600" dirty="0" err="1"/>
              <a:t>vysvetlení</a:t>
            </a:r>
            <a:endParaRPr lang="en-GB" sz="2600" dirty="0"/>
          </a:p>
          <a:p>
            <a:pPr indent="-457200" algn="just"/>
            <a:r>
              <a:rPr lang="en-GB" sz="2600" dirty="0" err="1"/>
              <a:t>zahŕňa</a:t>
            </a:r>
            <a:r>
              <a:rPr lang="en-GB" sz="2600" dirty="0"/>
              <a:t> </a:t>
            </a:r>
            <a:r>
              <a:rPr lang="en-GB" sz="2600" dirty="0" err="1"/>
              <a:t>prípady</a:t>
            </a:r>
            <a:r>
              <a:rPr lang="en-GB" sz="2600" dirty="0"/>
              <a:t>/</a:t>
            </a:r>
            <a:r>
              <a:rPr lang="en-GB" sz="2600" dirty="0" err="1"/>
              <a:t>krajiny</a:t>
            </a:r>
            <a:r>
              <a:rPr lang="en-GB" sz="2600" dirty="0"/>
              <a:t> v </a:t>
            </a:r>
            <a:r>
              <a:rPr lang="en-GB" sz="2600" dirty="0" err="1"/>
              <a:t>priestore</a:t>
            </a:r>
            <a:r>
              <a:rPr lang="en-GB" sz="2600" dirty="0"/>
              <a:t> a </a:t>
            </a:r>
            <a:r>
              <a:rPr lang="en-GB" sz="2600" dirty="0" err="1"/>
              <a:t>čase</a:t>
            </a:r>
            <a:endParaRPr lang="en-GB" sz="2600" dirty="0"/>
          </a:p>
          <a:p>
            <a:pPr indent="-457200" algn="just"/>
            <a:r>
              <a:rPr lang="en-GB" sz="2600" dirty="0" err="1"/>
              <a:t>Zovšeobecnenia</a:t>
            </a:r>
            <a:r>
              <a:rPr lang="en-GB" sz="2600" dirty="0"/>
              <a:t> </a:t>
            </a:r>
            <a:r>
              <a:rPr lang="en-GB" sz="2600" dirty="0" err="1"/>
              <a:t>podobné</a:t>
            </a:r>
            <a:r>
              <a:rPr lang="en-GB" sz="2600" dirty="0"/>
              <a:t> </a:t>
            </a:r>
            <a:r>
              <a:rPr lang="en-GB" sz="2600" dirty="0" err="1"/>
              <a:t>zákonom</a:t>
            </a:r>
            <a:endParaRPr sz="26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5798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Otázka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191299"/>
            <a:ext cx="7599652" cy="3507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Riziká</a:t>
            </a:r>
            <a:r>
              <a:rPr lang="en-GB" sz="2800" dirty="0"/>
              <a:t> a </a:t>
            </a:r>
            <a:r>
              <a:rPr lang="en-GB" sz="2800" dirty="0" err="1"/>
              <a:t>nástrahy</a:t>
            </a:r>
            <a:r>
              <a:rPr lang="en-GB" sz="2800" dirty="0"/>
              <a:t> :</a:t>
            </a:r>
          </a:p>
          <a:p>
            <a:pPr indent="-457200" algn="just"/>
            <a:r>
              <a:rPr lang="en-GB" sz="2800" dirty="0" err="1"/>
              <a:t>otázna</a:t>
            </a:r>
            <a:r>
              <a:rPr lang="en-GB" sz="2800" dirty="0"/>
              <a:t> </a:t>
            </a:r>
            <a:r>
              <a:rPr lang="en-GB" sz="2800" dirty="0" err="1"/>
              <a:t>validita</a:t>
            </a:r>
            <a:r>
              <a:rPr lang="en-GB" sz="2800" dirty="0"/>
              <a:t> </a:t>
            </a:r>
            <a:r>
              <a:rPr lang="en-GB" sz="2800" dirty="0" err="1"/>
              <a:t>merania</a:t>
            </a:r>
            <a:endParaRPr lang="en-GB" sz="2800" dirty="0"/>
          </a:p>
          <a:p>
            <a:pPr indent="-457200" algn="just"/>
            <a:r>
              <a:rPr lang="en-GB" sz="2800" dirty="0" err="1"/>
              <a:t>Nevhodné</a:t>
            </a:r>
            <a:r>
              <a:rPr lang="en-GB" sz="2800" dirty="0"/>
              <a:t> </a:t>
            </a:r>
            <a:r>
              <a:rPr lang="en-GB" sz="2800" dirty="0" err="1"/>
              <a:t>pri</a:t>
            </a:r>
            <a:r>
              <a:rPr lang="en-GB" sz="2800" dirty="0"/>
              <a:t> </a:t>
            </a:r>
            <a:r>
              <a:rPr lang="en-GB" sz="2800" dirty="0" err="1"/>
              <a:t>analýze</a:t>
            </a:r>
            <a:r>
              <a:rPr lang="en-GB" sz="2800" dirty="0"/>
              <a:t> </a:t>
            </a:r>
            <a:r>
              <a:rPr lang="en-GB" sz="2800" dirty="0" err="1"/>
              <a:t>procesov</a:t>
            </a:r>
            <a:r>
              <a:rPr lang="en-GB" sz="2800" dirty="0"/>
              <a:t>, v </a:t>
            </a:r>
            <a:r>
              <a:rPr lang="en-GB" sz="2800" dirty="0" err="1"/>
              <a:t>ktorých</a:t>
            </a:r>
            <a:r>
              <a:rPr lang="en-GB" sz="2800" dirty="0"/>
              <a:t> </a:t>
            </a:r>
            <a:r>
              <a:rPr lang="en-GB" sz="2800" dirty="0" err="1"/>
              <a:t>pôsobia</a:t>
            </a:r>
            <a:r>
              <a:rPr lang="en-GB" sz="2800" dirty="0"/>
              <a:t> </a:t>
            </a:r>
            <a:r>
              <a:rPr lang="en-GB" sz="2800" dirty="0" err="1"/>
              <a:t>zložité</a:t>
            </a:r>
            <a:r>
              <a:rPr lang="en-GB" sz="2800" dirty="0"/>
              <a:t> </a:t>
            </a:r>
            <a:r>
              <a:rPr lang="en-GB" sz="2800" dirty="0" err="1"/>
              <a:t>kauzálne</a:t>
            </a:r>
            <a:r>
              <a:rPr lang="en-GB" sz="2800" dirty="0"/>
              <a:t> </a:t>
            </a:r>
            <a:r>
              <a:rPr lang="en-GB" sz="2800" dirty="0" err="1"/>
              <a:t>mechanizmy</a:t>
            </a:r>
            <a:endParaRPr lang="en-GB" sz="2800" dirty="0"/>
          </a:p>
          <a:p>
            <a:pPr indent="-457200" algn="just"/>
            <a:r>
              <a:rPr lang="en-GB" sz="2800" dirty="0" err="1"/>
              <a:t>Nevhodné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analýzu</a:t>
            </a:r>
            <a:r>
              <a:rPr lang="en-GB" sz="2800" dirty="0"/>
              <a:t> </a:t>
            </a:r>
            <a:r>
              <a:rPr lang="en-GB" sz="2800" dirty="0" err="1"/>
              <a:t>javov</a:t>
            </a:r>
            <a:r>
              <a:rPr lang="en-GB" sz="2800" dirty="0"/>
              <a:t>, </a:t>
            </a:r>
            <a:r>
              <a:rPr lang="en-GB" sz="2800" dirty="0" err="1"/>
              <a:t>ktorých</a:t>
            </a:r>
            <a:r>
              <a:rPr lang="en-GB" sz="2800" dirty="0"/>
              <a:t> </a:t>
            </a:r>
            <a:r>
              <a:rPr lang="en-GB" sz="2800" dirty="0" err="1"/>
              <a:t>význam</a:t>
            </a:r>
            <a:r>
              <a:rPr lang="en-GB" sz="2800" dirty="0"/>
              <a:t> je </a:t>
            </a:r>
            <a:r>
              <a:rPr lang="en-GB" sz="2800" dirty="0" err="1"/>
              <a:t>silne</a:t>
            </a:r>
            <a:r>
              <a:rPr lang="en-GB" sz="2800" dirty="0"/>
              <a:t> </a:t>
            </a:r>
            <a:r>
              <a:rPr lang="en-GB" sz="2800" dirty="0" err="1"/>
              <a:t>spojený</a:t>
            </a:r>
            <a:r>
              <a:rPr lang="en-GB" sz="2800" dirty="0"/>
              <a:t> s </a:t>
            </a:r>
            <a:r>
              <a:rPr lang="en-GB" sz="2800" dirty="0" err="1"/>
              <a:t>miestnym</a:t>
            </a:r>
            <a:r>
              <a:rPr lang="en-GB" sz="2800" dirty="0"/>
              <a:t> (</a:t>
            </a:r>
            <a:r>
              <a:rPr lang="en-GB" sz="2800" dirty="0" err="1"/>
              <a:t>jedinečným</a:t>
            </a:r>
            <a:r>
              <a:rPr lang="en-GB" sz="2800" dirty="0"/>
              <a:t>) </a:t>
            </a:r>
            <a:r>
              <a:rPr lang="en-GB" sz="2800" dirty="0" err="1"/>
              <a:t>kontextom</a:t>
            </a:r>
            <a:endParaRPr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05896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24868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Čo</a:t>
            </a:r>
            <a:r>
              <a:rPr lang="en" sz="3600" dirty="0"/>
              <a:t> </a:t>
            </a:r>
            <a:r>
              <a:rPr lang="en" sz="3600" dirty="0" err="1"/>
              <a:t>porovnávať</a:t>
            </a:r>
            <a:r>
              <a:rPr lang="en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417427"/>
            <a:ext cx="6976872" cy="318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200" dirty="0"/>
              <a:t>"</a:t>
            </a:r>
            <a:r>
              <a:rPr lang="en-US" sz="2200" dirty="0" err="1"/>
              <a:t>Starí</a:t>
            </a:r>
            <a:r>
              <a:rPr lang="en-US" sz="2200" dirty="0"/>
              <a:t>" </a:t>
            </a:r>
            <a:r>
              <a:rPr lang="en-US" sz="2200" dirty="0" err="1"/>
              <a:t>komparatisti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zameriavali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formálne</a:t>
            </a:r>
            <a:r>
              <a:rPr lang="en-US" sz="2200" dirty="0"/>
              <a:t> </a:t>
            </a:r>
            <a:r>
              <a:rPr lang="en-US" sz="2200" dirty="0" err="1"/>
              <a:t>inštitúcie</a:t>
            </a:r>
            <a:r>
              <a:rPr lang="en-US" sz="2200" dirty="0"/>
              <a:t>, </a:t>
            </a:r>
            <a:r>
              <a:rPr lang="en-US" sz="2200" dirty="0" err="1"/>
              <a:t>predovšetkým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štát</a:t>
            </a:r>
            <a:endParaRPr lang="en-US" sz="2200" dirty="0"/>
          </a:p>
          <a:p>
            <a:pPr algn="just"/>
            <a:r>
              <a:rPr lang="en-US" sz="2200" dirty="0" err="1"/>
              <a:t>Behaviorálna</a:t>
            </a:r>
            <a:r>
              <a:rPr lang="en-US" sz="2200" dirty="0"/>
              <a:t> </a:t>
            </a:r>
            <a:r>
              <a:rPr lang="en-US" sz="2200" dirty="0" err="1"/>
              <a:t>revolúcia</a:t>
            </a:r>
            <a:r>
              <a:rPr lang="en-US" sz="2200" dirty="0"/>
              <a:t> </a:t>
            </a:r>
            <a:r>
              <a:rPr lang="en-US" sz="2200" dirty="0" err="1"/>
              <a:t>presunula</a:t>
            </a:r>
            <a:r>
              <a:rPr lang="en-US" sz="2200" dirty="0"/>
              <a:t> </a:t>
            </a:r>
            <a:r>
              <a:rPr lang="en-US" sz="2200" dirty="0" err="1"/>
              <a:t>dôraz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funkcie</a:t>
            </a:r>
            <a:endParaRPr lang="en-US" sz="2200" dirty="0"/>
          </a:p>
          <a:p>
            <a:pPr algn="just"/>
            <a:r>
              <a:rPr lang="en-US" sz="2200" dirty="0"/>
              <a:t>V </a:t>
            </a:r>
            <a:r>
              <a:rPr lang="en-US" sz="2200" dirty="0" err="1"/>
              <a:t>poslednom</a:t>
            </a:r>
            <a:r>
              <a:rPr lang="en-US" sz="2200" dirty="0"/>
              <a:t> </a:t>
            </a:r>
            <a:r>
              <a:rPr lang="en-US" sz="2200" dirty="0" err="1"/>
              <a:t>čase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obnovil</a:t>
            </a:r>
            <a:r>
              <a:rPr lang="en-US" sz="2200" dirty="0"/>
              <a:t> </a:t>
            </a:r>
            <a:r>
              <a:rPr lang="en-US" sz="2200" dirty="0" err="1"/>
              <a:t>záujem</a:t>
            </a:r>
            <a:r>
              <a:rPr lang="en-US" sz="2200" dirty="0"/>
              <a:t> o </a:t>
            </a:r>
            <a:r>
              <a:rPr lang="en-US" sz="2200" dirty="0" err="1"/>
              <a:t>inštitúcie</a:t>
            </a:r>
            <a:r>
              <a:rPr lang="en-US" sz="2200" dirty="0"/>
              <a:t>, </a:t>
            </a:r>
            <a:r>
              <a:rPr lang="en-US" sz="2200" dirty="0" err="1"/>
              <a:t>ktoré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chápu</a:t>
            </a:r>
            <a:r>
              <a:rPr lang="en-US" sz="2200" dirty="0"/>
              <a:t> </a:t>
            </a:r>
            <a:r>
              <a:rPr lang="en-US" sz="2200" dirty="0" err="1"/>
              <a:t>ako</a:t>
            </a:r>
            <a:r>
              <a:rPr lang="en-US" sz="2200" dirty="0"/>
              <a:t> </a:t>
            </a:r>
            <a:r>
              <a:rPr lang="en-US" sz="2200" dirty="0" err="1"/>
              <a:t>súbory</a:t>
            </a:r>
            <a:r>
              <a:rPr lang="en-US" sz="2200" dirty="0"/>
              <a:t> </a:t>
            </a:r>
            <a:r>
              <a:rPr lang="en-US" sz="2200" dirty="0" err="1"/>
              <a:t>pravidiel</a:t>
            </a:r>
            <a:r>
              <a:rPr lang="en-US" sz="2200" dirty="0"/>
              <a:t>, </a:t>
            </a:r>
            <a:r>
              <a:rPr lang="en-US" sz="2200" dirty="0" err="1"/>
              <a:t>postupov</a:t>
            </a:r>
            <a:r>
              <a:rPr lang="en-US" sz="2200" dirty="0"/>
              <a:t> a </a:t>
            </a:r>
            <a:r>
              <a:rPr lang="en-US" sz="2200" dirty="0" err="1"/>
              <a:t>spoločenských</a:t>
            </a:r>
            <a:r>
              <a:rPr lang="en-US" sz="2200" dirty="0"/>
              <a:t> </a:t>
            </a:r>
            <a:r>
              <a:rPr lang="en-US" sz="2200" dirty="0" err="1"/>
              <a:t>noriem</a:t>
            </a:r>
            <a:endParaRPr lang="en-US" sz="2200" dirty="0"/>
          </a:p>
          <a:p>
            <a:pPr algn="just"/>
            <a:r>
              <a:rPr lang="en-US" sz="2200" dirty="0"/>
              <a:t>Tieto </a:t>
            </a:r>
            <a:r>
              <a:rPr lang="en-US" sz="2200" dirty="0" err="1"/>
              <a:t>inštitúcie</a:t>
            </a:r>
            <a:r>
              <a:rPr lang="en-US" sz="2200" dirty="0"/>
              <a:t> </a:t>
            </a:r>
            <a:r>
              <a:rPr lang="en-US" sz="2200" dirty="0" err="1"/>
              <a:t>určujú</a:t>
            </a:r>
            <a:r>
              <a:rPr lang="en-US" sz="2200" dirty="0"/>
              <a:t> </a:t>
            </a:r>
            <a:r>
              <a:rPr lang="en-US" sz="2200" dirty="0" err="1"/>
              <a:t>štruktúry</a:t>
            </a:r>
            <a:r>
              <a:rPr lang="en-US" sz="2200" dirty="0"/>
              <a:t> </a:t>
            </a:r>
            <a:r>
              <a:rPr lang="en-US" sz="2200" dirty="0" err="1"/>
              <a:t>príležitostí</a:t>
            </a:r>
            <a:r>
              <a:rPr lang="en-US" sz="2200" dirty="0"/>
              <a:t> pre </a:t>
            </a:r>
            <a:r>
              <a:rPr lang="en-US" sz="2200" dirty="0" err="1"/>
              <a:t>individuálnych</a:t>
            </a:r>
            <a:r>
              <a:rPr lang="en-US" sz="2200" dirty="0"/>
              <a:t> a </a:t>
            </a:r>
            <a:r>
              <a:rPr lang="en-US" sz="2200" dirty="0" err="1"/>
              <a:t>kolektívnych</a:t>
            </a:r>
            <a:r>
              <a:rPr lang="en-US" sz="2200" dirty="0"/>
              <a:t> </a:t>
            </a:r>
            <a:r>
              <a:rPr lang="en-US" sz="2200" dirty="0" err="1"/>
              <a:t>aktérov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609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34012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dirty="0" err="1"/>
              <a:t>Čo</a:t>
            </a:r>
            <a:r>
              <a:rPr lang="en" sz="3600" dirty="0"/>
              <a:t> </a:t>
            </a:r>
            <a:r>
              <a:rPr lang="en" sz="3600" dirty="0" err="1"/>
              <a:t>porovnávať</a:t>
            </a:r>
            <a:r>
              <a:rPr lang="en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311802"/>
            <a:ext cx="7903748" cy="3168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400" dirty="0"/>
              <a:t>"</a:t>
            </a:r>
            <a:r>
              <a:rPr lang="en-GB" sz="2400" dirty="0" err="1"/>
              <a:t>Vrátenie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 do </a:t>
            </a:r>
            <a:r>
              <a:rPr lang="en-GB" sz="2400" dirty="0" err="1"/>
              <a:t>analýzy</a:t>
            </a:r>
            <a:r>
              <a:rPr lang="en-GB" sz="2400" dirty="0"/>
              <a:t>"</a:t>
            </a:r>
          </a:p>
          <a:p>
            <a:pPr marL="342900" indent="-342900" algn="just"/>
            <a:r>
              <a:rPr lang="en-GB" sz="2400" dirty="0" err="1"/>
              <a:t>Teórie</a:t>
            </a:r>
            <a:r>
              <a:rPr lang="en-GB" sz="2400" dirty="0"/>
              <a:t> </a:t>
            </a:r>
            <a:r>
              <a:rPr lang="en-GB" sz="2400" dirty="0" err="1"/>
              <a:t>stredného</a:t>
            </a:r>
            <a:r>
              <a:rPr lang="en-GB" sz="2400" dirty="0"/>
              <a:t> </a:t>
            </a:r>
            <a:r>
              <a:rPr lang="en-GB" sz="2400" dirty="0" err="1"/>
              <a:t>rozsahu</a:t>
            </a:r>
            <a:r>
              <a:rPr lang="en-GB" sz="2400" dirty="0"/>
              <a:t> </a:t>
            </a:r>
            <a:r>
              <a:rPr lang="en-GB" sz="2400" dirty="0" err="1"/>
              <a:t>namiesto</a:t>
            </a:r>
            <a:r>
              <a:rPr lang="en-GB" sz="2400" dirty="0"/>
              <a:t>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univerzalistických</a:t>
            </a:r>
            <a:r>
              <a:rPr lang="en-GB" sz="2400" dirty="0"/>
              <a:t> </a:t>
            </a:r>
            <a:r>
              <a:rPr lang="en-GB" sz="2400" dirty="0" err="1"/>
              <a:t>teórií</a:t>
            </a:r>
            <a:endParaRPr lang="en-GB" sz="2400" dirty="0"/>
          </a:p>
          <a:p>
            <a:pPr marL="342900" indent="-342900" algn="just"/>
            <a:r>
              <a:rPr lang="en-GB" sz="2400" dirty="0"/>
              <a:t> </a:t>
            </a:r>
            <a:r>
              <a:rPr lang="en-GB" sz="2400" dirty="0" err="1"/>
              <a:t>výhody</a:t>
            </a:r>
            <a:r>
              <a:rPr lang="en-GB" sz="2400" dirty="0"/>
              <a:t> </a:t>
            </a:r>
            <a:r>
              <a:rPr lang="en-GB" sz="2400" dirty="0" err="1"/>
              <a:t>prípadových</a:t>
            </a:r>
            <a:r>
              <a:rPr lang="en-GB" sz="2400" dirty="0"/>
              <a:t> </a:t>
            </a:r>
            <a:r>
              <a:rPr lang="en-GB" sz="2400" dirty="0" err="1"/>
              <a:t>štúdií</a:t>
            </a:r>
            <a:r>
              <a:rPr lang="en-GB" sz="2400" dirty="0"/>
              <a:t> a </a:t>
            </a:r>
            <a:r>
              <a:rPr lang="en-GB" sz="2400" dirty="0" err="1"/>
              <a:t>hĺbkových</a:t>
            </a:r>
            <a:r>
              <a:rPr lang="en-GB" sz="2400" dirty="0"/>
              <a:t> </a:t>
            </a:r>
            <a:r>
              <a:rPr lang="en-GB" sz="2400" dirty="0" err="1"/>
              <a:t>analýz</a:t>
            </a:r>
            <a:r>
              <a:rPr lang="en-GB" sz="2400" dirty="0"/>
              <a:t> </a:t>
            </a:r>
            <a:r>
              <a:rPr lang="en-GB" sz="2400" dirty="0" err="1"/>
              <a:t>niekoľkých</a:t>
            </a:r>
            <a:r>
              <a:rPr lang="en-GB" sz="2400" dirty="0"/>
              <a:t> </a:t>
            </a:r>
            <a:r>
              <a:rPr lang="en-GB" sz="2400" dirty="0" err="1"/>
              <a:t>krajín</a:t>
            </a:r>
            <a:r>
              <a:rPr lang="en-GB" sz="2400" dirty="0"/>
              <a:t>:</a:t>
            </a:r>
          </a:p>
          <a:p>
            <a:pPr marL="342900" indent="-342900" algn="just"/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metóda</a:t>
            </a:r>
            <a:r>
              <a:rPr lang="en-GB" sz="2400" dirty="0"/>
              <a:t> (</a:t>
            </a:r>
            <a:r>
              <a:rPr lang="en-GB" sz="2400" dirty="0" err="1"/>
              <a:t>malého</a:t>
            </a:r>
            <a:r>
              <a:rPr lang="en-GB" sz="2400" dirty="0"/>
              <a:t> N) </a:t>
            </a:r>
            <a:r>
              <a:rPr lang="en-GB" sz="2400" dirty="0" err="1"/>
              <a:t>poskytuje</a:t>
            </a:r>
            <a:r>
              <a:rPr lang="en-GB" sz="2400" dirty="0"/>
              <a:t> </a:t>
            </a:r>
            <a:r>
              <a:rPr lang="en-GB" sz="2400" dirty="0" err="1"/>
              <a:t>nástroje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hĺbkovú</a:t>
            </a:r>
            <a:r>
              <a:rPr lang="en-GB" sz="2400" dirty="0"/>
              <a:t> </a:t>
            </a:r>
            <a:r>
              <a:rPr lang="en-GB" sz="2400" dirty="0" err="1"/>
              <a:t>analýzu</a:t>
            </a:r>
            <a:r>
              <a:rPr lang="en-GB" sz="2400" dirty="0"/>
              <a:t> </a:t>
            </a:r>
            <a:r>
              <a:rPr lang="en-GB" sz="2400" dirty="0" err="1"/>
              <a:t>javov</a:t>
            </a:r>
            <a:r>
              <a:rPr lang="en-GB" sz="2400" dirty="0"/>
              <a:t>, </a:t>
            </a:r>
            <a:r>
              <a:rPr lang="en-GB" sz="2400" dirty="0" err="1"/>
              <a:t>ktorých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v </a:t>
            </a:r>
            <a:r>
              <a:rPr lang="en-GB" sz="2400" dirty="0" err="1"/>
              <a:t>histórii</a:t>
            </a:r>
            <a:r>
              <a:rPr lang="en-GB" sz="2400" dirty="0"/>
              <a:t> </a:t>
            </a:r>
            <a:r>
              <a:rPr lang="en-GB" sz="2400" dirty="0" err="1"/>
              <a:t>vyskytlo</a:t>
            </a:r>
            <a:r>
              <a:rPr lang="en-GB" sz="2400" dirty="0"/>
              <a:t> </a:t>
            </a:r>
            <a:r>
              <a:rPr lang="en-GB" sz="2400" dirty="0" err="1"/>
              <a:t>len</a:t>
            </a:r>
            <a:r>
              <a:rPr lang="en-GB" sz="2400" dirty="0"/>
              <a:t> </a:t>
            </a:r>
            <a:r>
              <a:rPr lang="en-GB" sz="2400" dirty="0" err="1"/>
              <a:t>niekoľko</a:t>
            </a:r>
            <a:endParaRPr lang="en-GB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19433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97687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metóda</a:t>
            </a:r>
            <a:r>
              <a:rPr lang="en-GB" sz="3600" dirty="0"/>
              <a:t> </a:t>
            </a:r>
            <a:r>
              <a:rPr lang="en-GB" sz="3600" dirty="0" err="1"/>
              <a:t>dnes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770839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600" dirty="0" err="1"/>
              <a:t>Dnes</a:t>
            </a:r>
            <a:r>
              <a:rPr lang="en-GB" sz="2600" dirty="0"/>
              <a:t> </a:t>
            </a:r>
            <a:r>
              <a:rPr lang="en-GB" sz="2600" dirty="0" err="1"/>
              <a:t>sa</a:t>
            </a:r>
            <a:r>
              <a:rPr lang="en-GB" sz="2600" dirty="0"/>
              <a:t> </a:t>
            </a:r>
            <a:r>
              <a:rPr lang="en-GB" sz="2600" dirty="0" err="1"/>
              <a:t>komparatívna</a:t>
            </a:r>
            <a:r>
              <a:rPr lang="en-GB" sz="2600" dirty="0"/>
              <a:t> </a:t>
            </a:r>
            <a:r>
              <a:rPr lang="en-GB" sz="2600" dirty="0" err="1"/>
              <a:t>metóda</a:t>
            </a:r>
            <a:r>
              <a:rPr lang="en-GB" sz="2600" dirty="0"/>
              <a:t> </a:t>
            </a:r>
            <a:r>
              <a:rPr lang="en-GB" sz="2600" dirty="0" err="1"/>
              <a:t>stotožňuje</a:t>
            </a:r>
            <a:r>
              <a:rPr lang="en-GB" sz="2600" dirty="0"/>
              <a:t> s </a:t>
            </a:r>
            <a:r>
              <a:rPr lang="en-GB" sz="2600" dirty="0" err="1"/>
              <a:t>kvalitatívnymi</a:t>
            </a:r>
            <a:r>
              <a:rPr lang="en-GB" sz="2600" dirty="0"/>
              <a:t> </a:t>
            </a:r>
            <a:r>
              <a:rPr lang="en-GB" sz="2600" dirty="0" err="1"/>
              <a:t>technikami</a:t>
            </a:r>
            <a:r>
              <a:rPr lang="en-GB" sz="2600" dirty="0"/>
              <a:t> </a:t>
            </a:r>
            <a:r>
              <a:rPr lang="en-GB" sz="2600" dirty="0" err="1"/>
              <a:t>založenými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metódach</a:t>
            </a:r>
            <a:r>
              <a:rPr lang="en-GB" sz="2600" dirty="0"/>
              <a:t> </a:t>
            </a:r>
            <a:r>
              <a:rPr lang="en-GB" sz="2600" dirty="0" err="1"/>
              <a:t>zhody</a:t>
            </a:r>
            <a:r>
              <a:rPr lang="en-GB" sz="2600" dirty="0"/>
              <a:t> a </a:t>
            </a:r>
            <a:r>
              <a:rPr lang="en-GB" sz="2600" dirty="0" err="1"/>
              <a:t>rozdielu</a:t>
            </a:r>
            <a:r>
              <a:rPr lang="en-GB" sz="2600" dirty="0"/>
              <a:t> J. S. Milla</a:t>
            </a:r>
          </a:p>
          <a:p>
            <a:pPr indent="-457200" algn="just"/>
            <a:r>
              <a:rPr lang="en-GB" sz="2600" dirty="0"/>
              <a:t>... a s </a:t>
            </a:r>
            <a:r>
              <a:rPr lang="en-GB" sz="2600" dirty="0" err="1"/>
              <a:t>hľadaním</a:t>
            </a:r>
            <a:r>
              <a:rPr lang="en-GB" sz="2600" dirty="0"/>
              <a:t> </a:t>
            </a:r>
            <a:r>
              <a:rPr lang="en-GB" sz="2600" dirty="0" err="1"/>
              <a:t>nevyhnutných</a:t>
            </a:r>
            <a:r>
              <a:rPr lang="en-GB" sz="2600" dirty="0"/>
              <a:t> a </a:t>
            </a:r>
            <a:r>
              <a:rPr lang="en-GB" sz="2600" dirty="0" err="1"/>
              <a:t>postačujúcich</a:t>
            </a:r>
            <a:r>
              <a:rPr lang="en-GB" sz="2600" dirty="0"/>
              <a:t> </a:t>
            </a:r>
            <a:r>
              <a:rPr lang="en-GB" sz="2600" dirty="0" err="1"/>
              <a:t>podmienok</a:t>
            </a:r>
            <a:endParaRPr lang="en-GB" sz="2600" dirty="0"/>
          </a:p>
          <a:p>
            <a:pPr indent="-457200" algn="just"/>
            <a:r>
              <a:rPr lang="en-GB" sz="2600" dirty="0" err="1"/>
              <a:t>rastie</a:t>
            </a:r>
            <a:r>
              <a:rPr lang="en-GB" sz="2600" dirty="0"/>
              <a:t> </a:t>
            </a:r>
            <a:r>
              <a:rPr lang="en-GB" sz="2600" dirty="0" err="1"/>
              <a:t>dôraz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analýzu</a:t>
            </a:r>
            <a:r>
              <a:rPr lang="en-GB" sz="2600" dirty="0"/>
              <a:t> </a:t>
            </a:r>
            <a:r>
              <a:rPr lang="en-GB" sz="2600" dirty="0" err="1"/>
              <a:t>výstupov</a:t>
            </a:r>
            <a:r>
              <a:rPr lang="en-GB" sz="2600" dirty="0"/>
              <a:t> </a:t>
            </a:r>
            <a:r>
              <a:rPr lang="en-GB" sz="2600" dirty="0" err="1"/>
              <a:t>politických</a:t>
            </a:r>
            <a:r>
              <a:rPr lang="en-GB" sz="2600" dirty="0"/>
              <a:t> </a:t>
            </a:r>
            <a:r>
              <a:rPr lang="en-GB" sz="2600" dirty="0" err="1"/>
              <a:t>systémov</a:t>
            </a:r>
            <a:r>
              <a:rPr lang="en-GB" sz="2600" dirty="0"/>
              <a:t> (</a:t>
            </a:r>
            <a:r>
              <a:rPr lang="en-GB" sz="2600" dirty="0" err="1"/>
              <a:t>verejné</a:t>
            </a:r>
            <a:r>
              <a:rPr lang="en-GB" sz="2600" dirty="0"/>
              <a:t> </a:t>
            </a:r>
            <a:r>
              <a:rPr lang="en-GB" sz="2600" dirty="0" err="1"/>
              <a:t>politiky</a:t>
            </a:r>
            <a:r>
              <a:rPr lang="en-GB" sz="2600" dirty="0"/>
              <a:t>) </a:t>
            </a:r>
          </a:p>
          <a:p>
            <a:pPr marL="0" lvl="0" indent="0" algn="just">
              <a:buNone/>
            </a:pPr>
            <a:endParaRPr lang="en-GB" sz="26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36987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58368" y="445024"/>
            <a:ext cx="7516368" cy="10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200" dirty="0"/>
              <a:t>(</a:t>
            </a:r>
            <a:r>
              <a:rPr lang="en-GB" sz="3200" dirty="0" err="1"/>
              <a:t>Ako</a:t>
            </a:r>
            <a:r>
              <a:rPr lang="en-GB" sz="3200" dirty="0"/>
              <a:t>)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byť</a:t>
            </a:r>
            <a:r>
              <a:rPr lang="en-GB" sz="3200" dirty="0"/>
              <a:t> </a:t>
            </a:r>
            <a:r>
              <a:rPr lang="en-GB" sz="3200" dirty="0" err="1"/>
              <a:t>porovnávacia</a:t>
            </a:r>
            <a:r>
              <a:rPr lang="en-GB" sz="3200" dirty="0"/>
              <a:t> </a:t>
            </a:r>
            <a:r>
              <a:rPr lang="en-GB" sz="3200" dirty="0" err="1"/>
              <a:t>politika</a:t>
            </a:r>
            <a:r>
              <a:rPr lang="en-GB" sz="3200" dirty="0"/>
              <a:t> </a:t>
            </a:r>
            <a:r>
              <a:rPr lang="en-GB" sz="3200" dirty="0" err="1"/>
              <a:t>relevantná</a:t>
            </a:r>
            <a:r>
              <a:rPr lang="en-GB" sz="3200" dirty="0"/>
              <a:t>?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8202168" cy="3342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zdroj</a:t>
            </a:r>
            <a:r>
              <a:rPr lang="en-GB" sz="2400" dirty="0"/>
              <a:t> </a:t>
            </a:r>
            <a:r>
              <a:rPr lang="en-GB" sz="2400" dirty="0" err="1"/>
              <a:t>poradenstva</a:t>
            </a:r>
            <a:r>
              <a:rPr lang="en-GB" sz="2400" dirty="0"/>
              <a:t> pre </a:t>
            </a:r>
            <a:r>
              <a:rPr lang="en-GB" sz="2400" dirty="0" err="1"/>
              <a:t>tvorcov</a:t>
            </a:r>
            <a:r>
              <a:rPr lang="en-GB" sz="2400" dirty="0"/>
              <a:t> </a:t>
            </a:r>
            <a:r>
              <a:rPr lang="en-GB" sz="2400" dirty="0" err="1"/>
              <a:t>politík</a:t>
            </a:r>
            <a:r>
              <a:rPr lang="en-GB" sz="2400" dirty="0"/>
              <a:t> (</a:t>
            </a:r>
            <a:r>
              <a:rPr lang="en-GB" sz="2400" dirty="0" err="1"/>
              <a:t>poradcov</a:t>
            </a:r>
            <a:r>
              <a:rPr lang="en-GB" sz="2400" dirty="0"/>
              <a:t>)</a:t>
            </a:r>
          </a:p>
          <a:p>
            <a:pPr marL="342900" indent="-342900" algn="just"/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spôsob</a:t>
            </a:r>
            <a:r>
              <a:rPr lang="en-GB" sz="2400" dirty="0"/>
              <a:t> </a:t>
            </a:r>
            <a:r>
              <a:rPr lang="en-GB" sz="2400" dirty="0" err="1"/>
              <a:t>ovplyvňovania</a:t>
            </a:r>
            <a:r>
              <a:rPr lang="en-GB" sz="2400" dirty="0"/>
              <a:t> a </a:t>
            </a:r>
            <a:r>
              <a:rPr lang="en-GB" sz="2400" dirty="0" err="1"/>
              <a:t>obohacovania</a:t>
            </a:r>
            <a:r>
              <a:rPr lang="en-GB" sz="2400" dirty="0"/>
              <a:t> </a:t>
            </a:r>
            <a:r>
              <a:rPr lang="en-GB" sz="2400" dirty="0" err="1"/>
              <a:t>verejnej</a:t>
            </a:r>
            <a:r>
              <a:rPr lang="en-GB" sz="2400" dirty="0"/>
              <a:t> </a:t>
            </a:r>
            <a:r>
              <a:rPr lang="en-GB" sz="2400" dirty="0" err="1"/>
              <a:t>diskusie</a:t>
            </a:r>
            <a:r>
              <a:rPr lang="en-GB" sz="2400" dirty="0"/>
              <a:t> (</a:t>
            </a:r>
            <a:r>
              <a:rPr lang="en-GB" sz="2400" dirty="0" err="1"/>
              <a:t>verejní</a:t>
            </a:r>
            <a:r>
              <a:rPr lang="en-GB" sz="2400" dirty="0"/>
              <a:t> </a:t>
            </a:r>
            <a:r>
              <a:rPr lang="en-GB" sz="2400" dirty="0" err="1"/>
              <a:t>intelektuáli</a:t>
            </a:r>
            <a:r>
              <a:rPr lang="en-GB" sz="2400" dirty="0"/>
              <a:t>, </a:t>
            </a:r>
            <a:r>
              <a:rPr lang="en-GB" sz="2400" dirty="0" err="1"/>
              <a:t>články</a:t>
            </a:r>
            <a:r>
              <a:rPr lang="en-GB" sz="2400" dirty="0"/>
              <a:t>)</a:t>
            </a:r>
          </a:p>
          <a:p>
            <a:pPr marL="342900" indent="-342900" algn="just"/>
            <a:r>
              <a:rPr lang="en-GB" sz="2400" dirty="0" err="1"/>
              <a:t>Pretože</a:t>
            </a:r>
            <a:r>
              <a:rPr lang="en-GB" sz="2400" dirty="0"/>
              <a:t> </a:t>
            </a:r>
            <a:r>
              <a:rPr lang="en-GB" sz="2400" dirty="0" err="1"/>
              <a:t>schopnosť</a:t>
            </a:r>
            <a:r>
              <a:rPr lang="en-GB" sz="2400" dirty="0"/>
              <a:t> </a:t>
            </a:r>
            <a:r>
              <a:rPr lang="en-GB" sz="2400" dirty="0" err="1"/>
              <a:t>spoločnosti</a:t>
            </a:r>
            <a:r>
              <a:rPr lang="en-GB" sz="2400" dirty="0"/>
              <a:t> </a:t>
            </a:r>
            <a:r>
              <a:rPr lang="en-GB" sz="2400" dirty="0" err="1"/>
              <a:t>stať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úspešnou</a:t>
            </a:r>
            <a:r>
              <a:rPr lang="en-GB" sz="2400" dirty="0"/>
              <a:t> </a:t>
            </a:r>
            <a:r>
              <a:rPr lang="en-GB" sz="2400" dirty="0" err="1"/>
              <a:t>závisí</a:t>
            </a:r>
            <a:r>
              <a:rPr lang="en-GB" sz="2400" dirty="0"/>
              <a:t> od </a:t>
            </a:r>
            <a:r>
              <a:rPr lang="en-GB" sz="2400" dirty="0" err="1"/>
              <a:t>kvality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politických</a:t>
            </a:r>
            <a:r>
              <a:rPr lang="en-GB" sz="2400" dirty="0"/>
              <a:t> </a:t>
            </a:r>
            <a:r>
              <a:rPr lang="en-GB" sz="2400" dirty="0" err="1"/>
              <a:t>inštitúcií</a:t>
            </a:r>
            <a:r>
              <a:rPr lang="en-GB" sz="2400" dirty="0"/>
              <a:t>, </a:t>
            </a:r>
            <a:r>
              <a:rPr lang="en-GB" sz="2400" dirty="0" err="1"/>
              <a:t>dokáže</a:t>
            </a:r>
            <a:r>
              <a:rPr lang="en-GB" sz="2400" dirty="0"/>
              <a:t> </a:t>
            </a:r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politika</a:t>
            </a:r>
            <a:r>
              <a:rPr lang="en-GB" sz="2400" dirty="0"/>
              <a:t> </a:t>
            </a:r>
            <a:r>
              <a:rPr lang="en-GB" sz="2400" dirty="0" err="1"/>
              <a:t>špecifikovať</a:t>
            </a:r>
            <a:r>
              <a:rPr lang="en-GB" sz="2400" dirty="0"/>
              <a:t>, </a:t>
            </a:r>
            <a:r>
              <a:rPr lang="en-GB" sz="2400" dirty="0" err="1"/>
              <a:t>ktoré</a:t>
            </a:r>
            <a:r>
              <a:rPr lang="en-GB" sz="2400" dirty="0"/>
              <a:t> </a:t>
            </a:r>
            <a:r>
              <a:rPr lang="en-GB" sz="2400" dirty="0" err="1"/>
              <a:t>inštitúcie</a:t>
            </a:r>
            <a:r>
              <a:rPr lang="en-GB" sz="2400" dirty="0"/>
              <a:t> s </a:t>
            </a:r>
            <a:r>
              <a:rPr lang="en-GB" sz="2400" dirty="0" err="1"/>
              <a:t>najväčšou</a:t>
            </a:r>
            <a:r>
              <a:rPr lang="en-GB" sz="2400" dirty="0"/>
              <a:t> </a:t>
            </a:r>
            <a:r>
              <a:rPr lang="en-GB" sz="2400" dirty="0" err="1"/>
              <a:t>pravdepodobnosťou</a:t>
            </a:r>
            <a:r>
              <a:rPr lang="en-GB" sz="2400" dirty="0"/>
              <a:t> </a:t>
            </a:r>
            <a:r>
              <a:rPr lang="en-GB" sz="2400" dirty="0" err="1"/>
              <a:t>zvýšia</a:t>
            </a:r>
            <a:r>
              <a:rPr lang="en-GB" sz="2400" dirty="0"/>
              <a:t> </a:t>
            </a:r>
            <a:r>
              <a:rPr lang="en-GB" sz="2400" dirty="0" err="1"/>
              <a:t>blahobyt</a:t>
            </a:r>
            <a:r>
              <a:rPr lang="en-GB" sz="2400" dirty="0"/>
              <a:t> </a:t>
            </a:r>
            <a:r>
              <a:rPr lang="en-GB" sz="2400" dirty="0" err="1"/>
              <a:t>ľudí</a:t>
            </a:r>
            <a:r>
              <a:rPr lang="en-GB" sz="2400" dirty="0"/>
              <a:t>?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052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09654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Otázky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diskusiu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800" dirty="0" err="1"/>
              <a:t>Máte</a:t>
            </a:r>
            <a:r>
              <a:rPr lang="en-US" sz="2800" dirty="0"/>
              <a:t> </a:t>
            </a:r>
            <a:r>
              <a:rPr lang="en-US" sz="2800" dirty="0" err="1"/>
              <a:t>vlastnú</a:t>
            </a:r>
            <a:r>
              <a:rPr lang="en-US" sz="2800" dirty="0"/>
              <a:t> </a:t>
            </a:r>
            <a:r>
              <a:rPr lang="en-US" sz="2800" dirty="0" err="1"/>
              <a:t>skúsenosť</a:t>
            </a:r>
            <a:r>
              <a:rPr lang="en-US" sz="2800" dirty="0"/>
              <a:t> s </a:t>
            </a:r>
            <a:r>
              <a:rPr lang="en-US" sz="2800" dirty="0" err="1"/>
              <a:t>vypracovaním</a:t>
            </a:r>
            <a:r>
              <a:rPr lang="en-US" sz="2800" dirty="0"/>
              <a:t> </a:t>
            </a:r>
            <a:r>
              <a:rPr lang="en-US" sz="2800" dirty="0" err="1"/>
              <a:t>nejakej</a:t>
            </a:r>
            <a:r>
              <a:rPr lang="en-US" sz="2800" dirty="0"/>
              <a:t> </a:t>
            </a:r>
            <a:r>
              <a:rPr lang="en-US" sz="2800" dirty="0" err="1"/>
              <a:t>komparácie</a:t>
            </a:r>
            <a:r>
              <a:rPr lang="en-US" sz="2800" dirty="0"/>
              <a:t>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Prečo</a:t>
            </a:r>
            <a:r>
              <a:rPr lang="en-US" sz="2800" dirty="0"/>
              <a:t> </a:t>
            </a:r>
            <a:r>
              <a:rPr lang="en-US" sz="2800" dirty="0" err="1"/>
              <a:t>porovnávame</a:t>
            </a:r>
            <a:r>
              <a:rPr lang="en-US" sz="2800" dirty="0"/>
              <a:t> v </a:t>
            </a:r>
            <a:r>
              <a:rPr lang="en-US" sz="2800" dirty="0" err="1"/>
              <a:t>komparatívnej</a:t>
            </a:r>
            <a:r>
              <a:rPr lang="en-US" sz="2800" dirty="0"/>
              <a:t> </a:t>
            </a:r>
            <a:r>
              <a:rPr lang="en-US" sz="2800" dirty="0" err="1"/>
              <a:t>politike</a:t>
            </a:r>
            <a:r>
              <a:rPr lang="en-US" sz="2800" dirty="0"/>
              <a:t>?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84632" y="317008"/>
            <a:ext cx="7973568" cy="106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770839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200" dirty="0" err="1"/>
              <a:t>Môže</a:t>
            </a:r>
            <a:r>
              <a:rPr lang="en-GB" sz="2200" dirty="0"/>
              <a:t> </a:t>
            </a:r>
            <a:r>
              <a:rPr lang="en-GB" sz="2200" dirty="0" err="1"/>
              <a:t>komparatívna</a:t>
            </a:r>
            <a:r>
              <a:rPr lang="en-GB" sz="2200" dirty="0"/>
              <a:t> </a:t>
            </a:r>
            <a:r>
              <a:rPr lang="en-GB" sz="2200" dirty="0" err="1"/>
              <a:t>politika</a:t>
            </a:r>
            <a:r>
              <a:rPr lang="en-GB" sz="2200" dirty="0"/>
              <a:t> </a:t>
            </a:r>
            <a:r>
              <a:rPr lang="en-GB" sz="2200" dirty="0" err="1"/>
              <a:t>naznačiť</a:t>
            </a:r>
            <a:r>
              <a:rPr lang="en-GB" sz="2200" dirty="0"/>
              <a:t>, </a:t>
            </a:r>
            <a:r>
              <a:rPr lang="en-GB" sz="2200" dirty="0" err="1"/>
              <a:t>ako</a:t>
            </a:r>
            <a:r>
              <a:rPr lang="en-GB" sz="2200" dirty="0"/>
              <a:t> </a:t>
            </a:r>
            <a:r>
              <a:rPr lang="en-GB" sz="2200" dirty="0" err="1"/>
              <a:t>takéto</a:t>
            </a:r>
            <a:r>
              <a:rPr lang="en-GB" sz="2200" dirty="0"/>
              <a:t> </a:t>
            </a:r>
            <a:r>
              <a:rPr lang="en-GB" sz="2200" dirty="0" err="1"/>
              <a:t>inštitúcie</a:t>
            </a:r>
            <a:r>
              <a:rPr lang="en-GB" sz="2200" dirty="0"/>
              <a:t> </a:t>
            </a:r>
            <a:r>
              <a:rPr lang="en-GB" sz="2200" dirty="0" err="1"/>
              <a:t>vzniknú</a:t>
            </a:r>
            <a:r>
              <a:rPr lang="en-GB" sz="2200" dirty="0"/>
              <a:t>?</a:t>
            </a:r>
          </a:p>
          <a:p>
            <a:pPr indent="-457200" algn="just"/>
            <a:r>
              <a:rPr lang="en-GB" sz="2200" dirty="0" err="1"/>
              <a:t>Chceli</a:t>
            </a:r>
            <a:r>
              <a:rPr lang="en-GB" sz="2200" dirty="0"/>
              <a:t> by </a:t>
            </a:r>
            <a:r>
              <a:rPr lang="en-GB" sz="2200" dirty="0" err="1"/>
              <a:t>sme</a:t>
            </a:r>
            <a:r>
              <a:rPr lang="en-GB" sz="2200" dirty="0"/>
              <a:t> </a:t>
            </a:r>
            <a:r>
              <a:rPr lang="en-GB" sz="2200" dirty="0" err="1"/>
              <a:t>vedieť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inštitucionálne</a:t>
            </a:r>
            <a:r>
              <a:rPr lang="en-GB" sz="2200" dirty="0"/>
              <a:t> </a:t>
            </a:r>
            <a:r>
              <a:rPr lang="en-GB" sz="2200" dirty="0" err="1"/>
              <a:t>konfigurácie</a:t>
            </a:r>
            <a:r>
              <a:rPr lang="en-GB" sz="2200" dirty="0"/>
              <a:t> </a:t>
            </a:r>
            <a:r>
              <a:rPr lang="en-GB" sz="2200" dirty="0" err="1"/>
              <a:t>demokracie</a:t>
            </a:r>
            <a:r>
              <a:rPr lang="en-GB" sz="2200" dirty="0"/>
              <a:t> s </a:t>
            </a:r>
            <a:r>
              <a:rPr lang="en-GB" sz="2200" dirty="0" err="1"/>
              <a:t>najväčšou</a:t>
            </a:r>
            <a:r>
              <a:rPr lang="en-GB" sz="2200" dirty="0"/>
              <a:t> </a:t>
            </a:r>
            <a:r>
              <a:rPr lang="en-GB" sz="2200" dirty="0" err="1"/>
              <a:t>pravdepodobnosťou</a:t>
            </a:r>
            <a:r>
              <a:rPr lang="en-GB" sz="2200" dirty="0"/>
              <a:t> </a:t>
            </a:r>
            <a:r>
              <a:rPr lang="en-GB" sz="2200" dirty="0" err="1"/>
              <a:t>prinesú</a:t>
            </a:r>
            <a:r>
              <a:rPr lang="en-GB" sz="2200" dirty="0"/>
              <a:t> </a:t>
            </a:r>
            <a:r>
              <a:rPr lang="en-GB" sz="2200" dirty="0" err="1"/>
              <a:t>ľudský</a:t>
            </a:r>
            <a:r>
              <a:rPr lang="en-GB" sz="2200" dirty="0"/>
              <a:t> </a:t>
            </a:r>
            <a:r>
              <a:rPr lang="en-GB" sz="2200" dirty="0" err="1"/>
              <a:t>blahobyt</a:t>
            </a:r>
            <a:endParaRPr lang="en-GB" sz="2200" dirty="0"/>
          </a:p>
          <a:p>
            <a:pPr indent="-457200" algn="just"/>
            <a:r>
              <a:rPr lang="en-GB" sz="2200" dirty="0" err="1"/>
              <a:t>Zavedené</a:t>
            </a:r>
            <a:r>
              <a:rPr lang="en-GB" sz="2200" dirty="0"/>
              <a:t> </a:t>
            </a:r>
            <a:r>
              <a:rPr lang="en-GB" sz="2200" dirty="0" err="1"/>
              <a:t>inštitúcie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však</a:t>
            </a:r>
            <a:r>
              <a:rPr lang="en-GB" sz="2200" dirty="0"/>
              <a:t> </a:t>
            </a:r>
            <a:r>
              <a:rPr lang="en-GB" sz="2200" dirty="0" err="1"/>
              <a:t>dajú</a:t>
            </a:r>
            <a:r>
              <a:rPr lang="en-GB" sz="2200" dirty="0"/>
              <a:t> </a:t>
            </a:r>
            <a:r>
              <a:rPr lang="en-GB" sz="2200" dirty="0" err="1"/>
              <a:t>iba</a:t>
            </a:r>
            <a:r>
              <a:rPr lang="en-GB" sz="2200" dirty="0"/>
              <a:t> </a:t>
            </a:r>
            <a:r>
              <a:rPr lang="en-GB" sz="2200" dirty="0" err="1"/>
              <a:t>ťažko</a:t>
            </a:r>
            <a:r>
              <a:rPr lang="en-GB" sz="2200" dirty="0"/>
              <a:t> </a:t>
            </a:r>
            <a:r>
              <a:rPr lang="en-GB" sz="2200" dirty="0" err="1"/>
              <a:t>meniť</a:t>
            </a:r>
            <a:r>
              <a:rPr lang="en-GB" sz="2200" dirty="0"/>
              <a:t> a</a:t>
            </a:r>
          </a:p>
          <a:p>
            <a:pPr indent="-457200" algn="just"/>
            <a:r>
              <a:rPr lang="en-GB" sz="2200" dirty="0" err="1"/>
              <a:t>Existuje</a:t>
            </a:r>
            <a:r>
              <a:rPr lang="en-GB" sz="2200" dirty="0"/>
              <a:t> </a:t>
            </a:r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veľa</a:t>
            </a:r>
            <a:r>
              <a:rPr lang="en-GB" sz="2200" dirty="0"/>
              <a:t> </a:t>
            </a:r>
            <a:r>
              <a:rPr lang="en-GB" sz="2200" dirty="0" err="1"/>
              <a:t>kombinácií</a:t>
            </a:r>
            <a:r>
              <a:rPr lang="en-GB" sz="2200" dirty="0"/>
              <a:t> </a:t>
            </a:r>
            <a:r>
              <a:rPr lang="en-GB" sz="2200" dirty="0" err="1"/>
              <a:t>kľúčových</a:t>
            </a:r>
            <a:r>
              <a:rPr lang="en-GB" sz="2200" dirty="0"/>
              <a:t> </a:t>
            </a:r>
            <a:r>
              <a:rPr lang="en-GB" sz="2200" dirty="0" err="1"/>
              <a:t>inštitúcií</a:t>
            </a:r>
            <a:r>
              <a:rPr lang="en-GB" sz="2200" dirty="0"/>
              <a:t> (</a:t>
            </a:r>
            <a:r>
              <a:rPr lang="en-GB" sz="2200" dirty="0" err="1"/>
              <a:t>volebný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, </a:t>
            </a:r>
            <a:r>
              <a:rPr lang="en-GB" sz="2200" dirty="0" err="1"/>
              <a:t>formy</a:t>
            </a:r>
            <a:r>
              <a:rPr lang="en-GB" sz="2200" dirty="0"/>
              <a:t> </a:t>
            </a:r>
            <a:r>
              <a:rPr lang="en-GB" sz="2200" dirty="0" err="1"/>
              <a:t>parlamentu</a:t>
            </a:r>
            <a:r>
              <a:rPr lang="en-GB" sz="2200" dirty="0"/>
              <a:t> a </a:t>
            </a:r>
            <a:r>
              <a:rPr lang="en-GB" sz="2200" dirty="0" err="1"/>
              <a:t>vlády</a:t>
            </a:r>
            <a:r>
              <a:rPr lang="en-GB" sz="2200" dirty="0"/>
              <a:t>, </a:t>
            </a:r>
            <a:r>
              <a:rPr lang="en-GB" sz="2200" dirty="0" err="1"/>
              <a:t>úloha</a:t>
            </a:r>
            <a:r>
              <a:rPr lang="en-GB" sz="2200" dirty="0"/>
              <a:t> </a:t>
            </a:r>
            <a:r>
              <a:rPr lang="en-GB" sz="2200" dirty="0" err="1"/>
              <a:t>miestnej</a:t>
            </a:r>
            <a:r>
              <a:rPr lang="en-GB" sz="2200" dirty="0"/>
              <a:t> </a:t>
            </a:r>
            <a:r>
              <a:rPr lang="en-GB" sz="2200" dirty="0" err="1"/>
              <a:t>samosprávy</a:t>
            </a:r>
            <a:r>
              <a:rPr lang="en-GB" sz="2200" dirty="0"/>
              <a:t> </a:t>
            </a:r>
            <a:r>
              <a:rPr lang="en-GB" sz="2200" dirty="0" err="1"/>
              <a:t>atď</a:t>
            </a:r>
            <a:r>
              <a:rPr lang="en-GB" sz="2200" dirty="0"/>
              <a:t>.)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69479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206980" y="445024"/>
            <a:ext cx="8315228" cy="108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770839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400" dirty="0" err="1"/>
              <a:t>Demokracia</a:t>
            </a:r>
            <a:r>
              <a:rPr lang="en-GB" sz="2400" dirty="0"/>
              <a:t> je </a:t>
            </a:r>
            <a:r>
              <a:rPr lang="en-GB" sz="2400" dirty="0" err="1"/>
              <a:t>dôležitá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 o </a:t>
            </a:r>
            <a:r>
              <a:rPr lang="en-GB" sz="2400" dirty="0" err="1"/>
              <a:t>sebe</a:t>
            </a:r>
            <a:r>
              <a:rPr lang="en-GB" sz="2400" dirty="0"/>
              <a:t>, ale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kvalita</a:t>
            </a:r>
            <a:r>
              <a:rPr lang="en-GB" sz="2400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v </a:t>
            </a:r>
            <a:r>
              <a:rPr lang="en-GB" sz="2400" dirty="0" err="1"/>
              <a:t>celosvetovom</a:t>
            </a:r>
            <a:r>
              <a:rPr lang="en-GB" sz="2400" dirty="0"/>
              <a:t> </a:t>
            </a:r>
            <a:r>
              <a:rPr lang="en-GB" sz="2400" dirty="0" err="1"/>
              <a:t>meradle</a:t>
            </a:r>
            <a:r>
              <a:rPr lang="en-GB" sz="2400" dirty="0"/>
              <a:t> </a:t>
            </a:r>
            <a:r>
              <a:rPr lang="en-GB" sz="2400" dirty="0" err="1"/>
              <a:t>rôzne</a:t>
            </a:r>
            <a:r>
              <a:rPr lang="en-GB" sz="2400" dirty="0"/>
              <a:t> </a:t>
            </a:r>
            <a:r>
              <a:rPr lang="en-GB" sz="2400" dirty="0" err="1"/>
              <a:t>úrovne</a:t>
            </a:r>
            <a:endParaRPr lang="en-GB" sz="2400" dirty="0"/>
          </a:p>
          <a:p>
            <a:pPr indent="-457200" algn="just"/>
            <a:r>
              <a:rPr lang="en-GB" sz="2400" dirty="0" err="1"/>
              <a:t>Niektorí</a:t>
            </a:r>
            <a:r>
              <a:rPr lang="en-GB" sz="2400" dirty="0"/>
              <a:t> </a:t>
            </a:r>
            <a:r>
              <a:rPr lang="en-GB" sz="2400" dirty="0" err="1"/>
              <a:t>naopak</a:t>
            </a:r>
            <a:r>
              <a:rPr lang="en-GB" sz="2400" dirty="0"/>
              <a:t> </a:t>
            </a:r>
            <a:r>
              <a:rPr lang="en-GB" sz="2400" dirty="0" err="1"/>
              <a:t>naznačujú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silná</a:t>
            </a:r>
            <a:r>
              <a:rPr lang="en-GB" sz="2400" dirty="0"/>
              <a:t> </a:t>
            </a:r>
            <a:r>
              <a:rPr lang="en-GB" sz="2400" dirty="0" err="1"/>
              <a:t>administratívna</a:t>
            </a:r>
            <a:r>
              <a:rPr lang="en-GB" sz="2400" dirty="0"/>
              <a:t> </a:t>
            </a:r>
            <a:r>
              <a:rPr lang="en-GB" sz="2400" dirty="0" err="1"/>
              <a:t>kapacita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 je </a:t>
            </a:r>
            <a:r>
              <a:rPr lang="en-GB" sz="2400" dirty="0" err="1"/>
              <a:t>nevyhnutná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vytváranie</a:t>
            </a:r>
            <a:r>
              <a:rPr lang="en-GB" sz="2400" dirty="0"/>
              <a:t> </a:t>
            </a:r>
            <a:r>
              <a:rPr lang="en-GB" sz="2400" dirty="0" err="1"/>
              <a:t>ľudského</a:t>
            </a:r>
            <a:r>
              <a:rPr lang="en-GB" sz="2400" dirty="0"/>
              <a:t> </a:t>
            </a:r>
            <a:r>
              <a:rPr lang="en-GB" sz="2400" dirty="0" err="1"/>
              <a:t>blahobytu</a:t>
            </a:r>
            <a:endParaRPr lang="en-GB" sz="2400" dirty="0"/>
          </a:p>
          <a:p>
            <a:pPr indent="-457200" algn="just"/>
            <a:r>
              <a:rPr lang="en-GB" sz="2400" dirty="0" err="1"/>
              <a:t>Napríklad</a:t>
            </a:r>
            <a:r>
              <a:rPr lang="en-GB" sz="2400" dirty="0"/>
              <a:t> </a:t>
            </a:r>
            <a:r>
              <a:rPr lang="en-GB" sz="2400" dirty="0" err="1"/>
              <a:t>korupcia</a:t>
            </a:r>
            <a:r>
              <a:rPr lang="en-GB" sz="2400" dirty="0"/>
              <a:t> </a:t>
            </a:r>
            <a:r>
              <a:rPr lang="en-GB" sz="2400" dirty="0" err="1"/>
              <a:t>vo</a:t>
            </a:r>
            <a:r>
              <a:rPr lang="en-GB" sz="2400" dirty="0"/>
              <a:t> </a:t>
            </a:r>
            <a:r>
              <a:rPr lang="en-GB" sz="2400" dirty="0" err="1"/>
              <a:t>verejnom</a:t>
            </a:r>
            <a:r>
              <a:rPr lang="en-GB" sz="2400" dirty="0"/>
              <a:t> </a:t>
            </a:r>
            <a:r>
              <a:rPr lang="en-GB" sz="2400" dirty="0" err="1"/>
              <a:t>sektore</a:t>
            </a:r>
            <a:r>
              <a:rPr lang="en-GB" sz="2400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silný</a:t>
            </a:r>
            <a:r>
              <a:rPr lang="en-GB" sz="2400" dirty="0"/>
              <a:t> </a:t>
            </a:r>
            <a:r>
              <a:rPr lang="en-GB" sz="2400" dirty="0" err="1"/>
              <a:t>negatívny</a:t>
            </a:r>
            <a:r>
              <a:rPr lang="en-GB" sz="2400" dirty="0"/>
              <a:t> </a:t>
            </a:r>
            <a:r>
              <a:rPr lang="en-GB" sz="2400" dirty="0" err="1"/>
              <a:t>vplyv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blahobyt</a:t>
            </a:r>
            <a:r>
              <a:rPr lang="en-GB" sz="2400" dirty="0"/>
              <a:t> </a:t>
            </a:r>
            <a:r>
              <a:rPr lang="en-GB" sz="2400" dirty="0" err="1"/>
              <a:t>ľudí</a:t>
            </a:r>
            <a:endParaRPr lang="en-GB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06640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F3BE-7BC2-A54A-A76E-AC4CA4B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252624"/>
            <a:ext cx="7754112" cy="1128119"/>
          </a:xfrm>
        </p:spPr>
        <p:txBody>
          <a:bodyPr/>
          <a:lstStyle/>
          <a:p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7E23-756E-9B4F-9D81-0CA1B837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944" y="1595266"/>
            <a:ext cx="7461504" cy="3369925"/>
          </a:xfrm>
        </p:spPr>
        <p:txBody>
          <a:bodyPr/>
          <a:lstStyle/>
          <a:p>
            <a:pPr algn="just"/>
            <a:r>
              <a:rPr lang="en-US" sz="2400" dirty="0" err="1"/>
              <a:t>Efektívnosť</a:t>
            </a:r>
            <a:r>
              <a:rPr lang="en-US" sz="2400" dirty="0"/>
              <a:t> </a:t>
            </a:r>
            <a:r>
              <a:rPr lang="en-US" sz="2400" dirty="0" err="1"/>
              <a:t>štátu</a:t>
            </a:r>
            <a:r>
              <a:rPr lang="en-US" sz="2400" dirty="0"/>
              <a:t> je pre </a:t>
            </a:r>
            <a:r>
              <a:rPr lang="en-US" sz="2400" dirty="0" err="1"/>
              <a:t>spokojnosť</a:t>
            </a:r>
            <a:r>
              <a:rPr lang="en-US" sz="2400" dirty="0"/>
              <a:t> </a:t>
            </a:r>
            <a:r>
              <a:rPr lang="en-US" sz="2400" dirty="0" err="1"/>
              <a:t>občanov</a:t>
            </a:r>
            <a:r>
              <a:rPr lang="en-US" sz="2400" dirty="0"/>
              <a:t> s </a:t>
            </a:r>
            <a:r>
              <a:rPr lang="en-US" sz="2400" dirty="0" err="1"/>
              <a:t>demokraciou</a:t>
            </a:r>
            <a:r>
              <a:rPr lang="en-US" sz="2400" dirty="0"/>
              <a:t> </a:t>
            </a:r>
            <a:r>
              <a:rPr lang="en-US" sz="2400" dirty="0" err="1"/>
              <a:t>dôležitejšia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mnohé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vstupov</a:t>
            </a:r>
            <a:r>
              <a:rPr lang="en-US" sz="2400" dirty="0"/>
              <a:t> do </a:t>
            </a:r>
            <a:r>
              <a:rPr lang="en-US" sz="2400" dirty="0" err="1"/>
              <a:t>systému</a:t>
            </a:r>
            <a:r>
              <a:rPr lang="en-US" sz="2400" dirty="0"/>
              <a:t> 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en-US" sz="2400" dirty="0" err="1"/>
              <a:t>ideologická</a:t>
            </a:r>
            <a:r>
              <a:rPr lang="en-US" sz="2400" dirty="0"/>
              <a:t> </a:t>
            </a:r>
            <a:r>
              <a:rPr lang="en-US" sz="2400" dirty="0" err="1"/>
              <a:t>zhoda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voličmi</a:t>
            </a:r>
            <a:r>
              <a:rPr lang="en-US" sz="2400" dirty="0"/>
              <a:t> a ich </a:t>
            </a:r>
            <a:r>
              <a:rPr lang="en-US" sz="2400" dirty="0" err="1"/>
              <a:t>zástupcami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Rothstein: "</a:t>
            </a:r>
            <a:r>
              <a:rPr lang="en-US" sz="2400" dirty="0" err="1"/>
              <a:t>Tradičnú</a:t>
            </a:r>
            <a:r>
              <a:rPr lang="en-US" sz="2400" dirty="0"/>
              <a:t> </a:t>
            </a:r>
            <a:r>
              <a:rPr lang="en-US" sz="2400" dirty="0" err="1"/>
              <a:t>ambíciu</a:t>
            </a:r>
            <a:r>
              <a:rPr lang="en-US" sz="2400" dirty="0"/>
              <a:t> </a:t>
            </a:r>
            <a:r>
              <a:rPr lang="en-US" sz="2400" dirty="0" err="1"/>
              <a:t>vysvetliť</a:t>
            </a:r>
            <a:r>
              <a:rPr lang="en-US" sz="2400" dirty="0"/>
              <a:t> </a:t>
            </a:r>
            <a:r>
              <a:rPr lang="en-US" sz="2400" dirty="0" err="1"/>
              <a:t>politiku</a:t>
            </a:r>
            <a:r>
              <a:rPr lang="en-US" sz="2400" dirty="0"/>
              <a:t> by mala </a:t>
            </a:r>
            <a:r>
              <a:rPr lang="en-US" sz="2400" dirty="0" err="1"/>
              <a:t>doplniť</a:t>
            </a:r>
            <a:r>
              <a:rPr lang="en-US" sz="2400" dirty="0"/>
              <a:t> </a:t>
            </a:r>
            <a:r>
              <a:rPr lang="en-US" sz="2400" dirty="0" err="1"/>
              <a:t>snaha</a:t>
            </a:r>
            <a:r>
              <a:rPr lang="en-US" sz="2400" dirty="0"/>
              <a:t> </a:t>
            </a:r>
            <a:r>
              <a:rPr lang="en-US" sz="2400" dirty="0" err="1"/>
              <a:t>vysvetliť</a:t>
            </a:r>
            <a:r>
              <a:rPr lang="en-US" sz="2400" dirty="0"/>
              <a:t> </a:t>
            </a:r>
            <a:r>
              <a:rPr lang="en-US" sz="2400" dirty="0" err="1"/>
              <a:t>rozdiely</a:t>
            </a:r>
            <a:r>
              <a:rPr lang="en-US" sz="2400" dirty="0"/>
              <a:t> v </a:t>
            </a:r>
            <a:r>
              <a:rPr lang="en-US" sz="2400" dirty="0" err="1"/>
              <a:t>dosiahnutom</a:t>
            </a:r>
            <a:r>
              <a:rPr lang="en-US" sz="2400" dirty="0"/>
              <a:t> </a:t>
            </a:r>
            <a:r>
              <a:rPr lang="en-US" sz="2400" dirty="0" err="1"/>
              <a:t>ľudskom</a:t>
            </a:r>
            <a:r>
              <a:rPr lang="en-US" sz="2400" dirty="0"/>
              <a:t> </a:t>
            </a:r>
            <a:r>
              <a:rPr lang="en-US" sz="2400" dirty="0" err="1"/>
              <a:t>blahobyte</a:t>
            </a:r>
            <a:r>
              <a:rPr lang="en-US" sz="24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43256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758952" y="445025"/>
            <a:ext cx="65836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Porovnávanie</a:t>
            </a:r>
            <a:r>
              <a:rPr lang="en-US" sz="3600" dirty="0"/>
              <a:t> a </a:t>
            </a:r>
            <a:r>
              <a:rPr lang="en-US" sz="3600" dirty="0" err="1"/>
              <a:t>jeho</a:t>
            </a:r>
            <a:r>
              <a:rPr lang="en-US" sz="3600" dirty="0"/>
              <a:t> </a:t>
            </a:r>
            <a:r>
              <a:rPr lang="en-US" sz="3600" dirty="0" err="1"/>
              <a:t>ciele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640413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analýza</a:t>
            </a:r>
            <a:r>
              <a:rPr lang="en-GB" sz="2400" dirty="0"/>
              <a:t> </a:t>
            </a:r>
            <a:r>
              <a:rPr lang="en-GB" sz="2400" dirty="0" err="1"/>
              <a:t>štátov</a:t>
            </a:r>
            <a:r>
              <a:rPr lang="en-GB" sz="2400" dirty="0"/>
              <a:t>, </a:t>
            </a:r>
            <a:r>
              <a:rPr lang="en-GB" sz="2400" dirty="0" err="1"/>
              <a:t>politických</a:t>
            </a:r>
            <a:r>
              <a:rPr lang="en-GB" sz="2400" dirty="0"/>
              <a:t> </a:t>
            </a:r>
            <a:r>
              <a:rPr lang="en-GB" sz="2400" dirty="0" err="1"/>
              <a:t>systémov</a:t>
            </a:r>
            <a:r>
              <a:rPr lang="en-GB" sz="2400" dirty="0"/>
              <a:t>, </a:t>
            </a:r>
            <a:r>
              <a:rPr lang="en-GB" sz="2400" dirty="0" err="1"/>
              <a:t>režimov</a:t>
            </a:r>
            <a:r>
              <a:rPr lang="en-GB" sz="2400" dirty="0"/>
              <a:t> </a:t>
            </a:r>
            <a:r>
              <a:rPr lang="en-GB" sz="2400" dirty="0" err="1"/>
              <a:t>atď</a:t>
            </a:r>
            <a:r>
              <a:rPr lang="en-GB" sz="2400" dirty="0"/>
              <a:t>.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tieto</a:t>
            </a:r>
            <a:r>
              <a:rPr lang="en-GB" sz="2400" dirty="0"/>
              <a:t> </a:t>
            </a:r>
            <a:r>
              <a:rPr lang="en-GB" sz="2400" dirty="0" err="1"/>
              <a:t>štyri</a:t>
            </a:r>
            <a:r>
              <a:rPr lang="en-GB" sz="2400" dirty="0"/>
              <a:t> </a:t>
            </a:r>
            <a:r>
              <a:rPr lang="en-GB" sz="2400" dirty="0" err="1"/>
              <a:t>základné</a:t>
            </a:r>
            <a:r>
              <a:rPr lang="en-GB" sz="2400" dirty="0"/>
              <a:t> </a:t>
            </a:r>
            <a:r>
              <a:rPr lang="en-GB" sz="2400" dirty="0" err="1"/>
              <a:t>ciele</a:t>
            </a:r>
            <a:r>
              <a:rPr lang="en-GB" sz="2400" dirty="0"/>
              <a:t>:</a:t>
            </a:r>
          </a:p>
          <a:p>
            <a:pPr algn="just" eaLnBrk="1" hangingPunct="1">
              <a:defRPr/>
            </a:pPr>
            <a:r>
              <a:rPr lang="en-GB" sz="2400" dirty="0" err="1"/>
              <a:t>popis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klasifikácia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testovanie</a:t>
            </a:r>
            <a:r>
              <a:rPr lang="en-GB" sz="2400" dirty="0"/>
              <a:t> </a:t>
            </a:r>
            <a:r>
              <a:rPr lang="en-GB" sz="2400" dirty="0" err="1"/>
              <a:t>hypotéz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predpovedanie</a:t>
            </a:r>
            <a:endParaRPr lang="en-US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8427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34926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k-SK" sz="3600" dirty="0"/>
              <a:t>Popis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84370"/>
            <a:ext cx="6833900" cy="3287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100" dirty="0" err="1"/>
              <a:t>Systematické</a:t>
            </a:r>
            <a:r>
              <a:rPr lang="en-US" sz="2100" dirty="0"/>
              <a:t> </a:t>
            </a:r>
            <a:r>
              <a:rPr lang="en-US" sz="2100" dirty="0" err="1"/>
              <a:t>vedecké</a:t>
            </a:r>
            <a:r>
              <a:rPr lang="en-US" sz="2100" dirty="0"/>
              <a:t> </a:t>
            </a:r>
            <a:r>
              <a:rPr lang="en-US" sz="2100" dirty="0" err="1"/>
              <a:t>skúmanie</a:t>
            </a:r>
            <a:r>
              <a:rPr lang="en-US" sz="2100" dirty="0"/>
              <a:t> </a:t>
            </a:r>
            <a:r>
              <a:rPr lang="en-US" sz="2100" dirty="0" err="1"/>
              <a:t>potrebuje</a:t>
            </a:r>
            <a:r>
              <a:rPr lang="en-US" sz="2100" dirty="0"/>
              <a:t> </a:t>
            </a:r>
            <a:r>
              <a:rPr lang="en-US" sz="2100" dirty="0" err="1"/>
              <a:t>dobrý</a:t>
            </a:r>
            <a:r>
              <a:rPr lang="en-US" sz="2100" dirty="0"/>
              <a:t> </a:t>
            </a:r>
            <a:r>
              <a:rPr lang="en-US" sz="2100" dirty="0" err="1"/>
              <a:t>opis</a:t>
            </a:r>
            <a:r>
              <a:rPr lang="en-US" sz="2100" dirty="0"/>
              <a:t> </a:t>
            </a:r>
            <a:r>
              <a:rPr lang="en-US" sz="2100" dirty="0" err="1"/>
              <a:t>skúmaných</a:t>
            </a:r>
            <a:r>
              <a:rPr lang="en-US" sz="2100" dirty="0"/>
              <a:t> </a:t>
            </a:r>
            <a:r>
              <a:rPr lang="en-US" sz="2100" dirty="0" err="1"/>
              <a:t>javov</a:t>
            </a:r>
            <a:endParaRPr lang="en-US" sz="2100" dirty="0"/>
          </a:p>
          <a:p>
            <a:pPr algn="just" eaLnBrk="1" hangingPunct="1">
              <a:defRPr/>
            </a:pPr>
            <a:r>
              <a:rPr lang="en-US" sz="2100" dirty="0" err="1"/>
              <a:t>Opis</a:t>
            </a:r>
            <a:r>
              <a:rPr lang="en-US" sz="2100" dirty="0"/>
              <a:t> </a:t>
            </a:r>
            <a:r>
              <a:rPr lang="en-US" sz="2100" dirty="0" err="1"/>
              <a:t>politických</a:t>
            </a:r>
            <a:r>
              <a:rPr lang="en-US" sz="2100" dirty="0"/>
              <a:t> </a:t>
            </a:r>
            <a:r>
              <a:rPr lang="en-US" sz="2100" dirty="0" err="1"/>
              <a:t>javov</a:t>
            </a:r>
            <a:r>
              <a:rPr lang="en-US" sz="2100" dirty="0"/>
              <a:t> a </a:t>
            </a:r>
            <a:r>
              <a:rPr lang="en-US" sz="2100" dirty="0" err="1"/>
              <a:t>udalostí</a:t>
            </a:r>
            <a:r>
              <a:rPr lang="en-US" sz="2100" dirty="0"/>
              <a:t> v </a:t>
            </a:r>
            <a:r>
              <a:rPr lang="en-US" sz="2100" dirty="0" err="1"/>
              <a:t>jednej</a:t>
            </a:r>
            <a:r>
              <a:rPr lang="en-US" sz="2100" dirty="0"/>
              <a:t> </a:t>
            </a:r>
            <a:r>
              <a:rPr lang="en-US" sz="2100" dirty="0" err="1"/>
              <a:t>alebo</a:t>
            </a:r>
            <a:r>
              <a:rPr lang="en-US" sz="2100" dirty="0"/>
              <a:t> </a:t>
            </a:r>
            <a:r>
              <a:rPr lang="en-US" sz="2100" dirty="0" err="1"/>
              <a:t>viacerých</a:t>
            </a:r>
            <a:r>
              <a:rPr lang="en-US" sz="2100" dirty="0"/>
              <a:t> </a:t>
            </a:r>
            <a:r>
              <a:rPr lang="en-US" sz="2100" dirty="0" err="1"/>
              <a:t>krajinách</a:t>
            </a:r>
            <a:endParaRPr lang="en-US" sz="2100" dirty="0"/>
          </a:p>
          <a:p>
            <a:pPr algn="just" eaLnBrk="1" hangingPunct="1">
              <a:defRPr/>
            </a:pPr>
            <a:r>
              <a:rPr lang="en-US" sz="2100" dirty="0" err="1"/>
              <a:t>Niekedy</a:t>
            </a:r>
            <a:r>
              <a:rPr lang="en-US" sz="2100" dirty="0"/>
              <a:t> </a:t>
            </a:r>
            <a:r>
              <a:rPr lang="en-US" sz="2100" dirty="0" err="1"/>
              <a:t>sa</a:t>
            </a:r>
            <a:r>
              <a:rPr lang="en-US" sz="2100" dirty="0"/>
              <a:t> </a:t>
            </a:r>
            <a:r>
              <a:rPr lang="en-US" sz="2100" dirty="0" err="1"/>
              <a:t>označuje</a:t>
            </a:r>
            <a:r>
              <a:rPr lang="en-US" sz="2100" dirty="0"/>
              <a:t> </a:t>
            </a:r>
            <a:r>
              <a:rPr lang="en-US" sz="2100" dirty="0" err="1"/>
              <a:t>ako</a:t>
            </a:r>
            <a:r>
              <a:rPr lang="en-US" sz="2100" dirty="0"/>
              <a:t> "</a:t>
            </a:r>
            <a:r>
              <a:rPr lang="en-US" sz="2100" dirty="0" err="1"/>
              <a:t>staré</a:t>
            </a:r>
            <a:r>
              <a:rPr lang="en-US" sz="2100" dirty="0"/>
              <a:t>/</a:t>
            </a:r>
            <a:r>
              <a:rPr lang="en-US" sz="2100" dirty="0" err="1"/>
              <a:t>tradičné</a:t>
            </a:r>
            <a:r>
              <a:rPr lang="en-US" sz="2100" dirty="0"/>
              <a:t>" </a:t>
            </a:r>
            <a:r>
              <a:rPr lang="en-US" sz="2100" dirty="0" err="1"/>
              <a:t>porovnávanie</a:t>
            </a:r>
            <a:r>
              <a:rPr lang="en-US" sz="2100" dirty="0"/>
              <a:t>,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rozdiel</a:t>
            </a:r>
            <a:r>
              <a:rPr lang="en-US" sz="2100" dirty="0"/>
              <a:t> od </a:t>
            </a:r>
            <a:r>
              <a:rPr lang="en-US" sz="2100" dirty="0" err="1"/>
              <a:t>vedeckejšieho</a:t>
            </a:r>
            <a:r>
              <a:rPr lang="en-US" sz="2100" dirty="0"/>
              <a:t> "</a:t>
            </a:r>
            <a:r>
              <a:rPr lang="en-US" sz="2100" dirty="0" err="1"/>
              <a:t>nového</a:t>
            </a:r>
            <a:r>
              <a:rPr lang="en-US" sz="2100" dirty="0"/>
              <a:t> </a:t>
            </a:r>
            <a:r>
              <a:rPr lang="en-US" sz="2100" dirty="0" err="1"/>
              <a:t>porovnávania</a:t>
            </a:r>
            <a:r>
              <a:rPr lang="en-US" sz="2100" dirty="0"/>
              <a:t>" </a:t>
            </a:r>
          </a:p>
          <a:p>
            <a:pPr algn="just" eaLnBrk="1" hangingPunct="1">
              <a:defRPr/>
            </a:pPr>
            <a:r>
              <a:rPr lang="en-US" sz="2100" dirty="0"/>
              <a:t>Almond: "</a:t>
            </a:r>
            <a:r>
              <a:rPr lang="en-US" sz="2100" dirty="0" err="1"/>
              <a:t>dôkaz</a:t>
            </a:r>
            <a:r>
              <a:rPr lang="en-US" sz="2100" dirty="0"/>
              <a:t> bez </a:t>
            </a:r>
            <a:r>
              <a:rPr lang="en-US" sz="2100" dirty="0" err="1"/>
              <a:t>odvodenia</a:t>
            </a:r>
            <a:r>
              <a:rPr lang="en-US" sz="2100" dirty="0"/>
              <a:t>"</a:t>
            </a:r>
          </a:p>
          <a:p>
            <a:pPr algn="just" eaLnBrk="1" hangingPunct="1">
              <a:defRPr/>
            </a:pPr>
            <a:r>
              <a:rPr lang="en-US" sz="2100" dirty="0" err="1"/>
              <a:t>Lijphart</a:t>
            </a:r>
            <a:r>
              <a:rPr lang="en-US" sz="2100" dirty="0"/>
              <a:t>: </a:t>
            </a:r>
            <a:r>
              <a:rPr lang="en-US" sz="2100" dirty="0" err="1"/>
              <a:t>ateoretická</a:t>
            </a:r>
            <a:r>
              <a:rPr lang="en-US" sz="2100" dirty="0"/>
              <a:t> </a:t>
            </a:r>
            <a:r>
              <a:rPr lang="en-US" sz="2100" dirty="0" err="1"/>
              <a:t>prípadová</a:t>
            </a:r>
            <a:r>
              <a:rPr lang="en-US" sz="2100" dirty="0"/>
              <a:t> </a:t>
            </a:r>
            <a:r>
              <a:rPr lang="en-US" sz="2100" dirty="0" err="1"/>
              <a:t>štúdia</a:t>
            </a:r>
            <a:r>
              <a:rPr lang="en-US" sz="21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2251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10803" y="445025"/>
            <a:ext cx="6896421" cy="761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k-SK" sz="3600" dirty="0"/>
              <a:t>Popis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603504" y="1238004"/>
            <a:ext cx="7050024" cy="3763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/>
              <a:t>Autor 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pozoruhodný</a:t>
            </a:r>
            <a:r>
              <a:rPr lang="en-US" sz="2400" dirty="0"/>
              <a:t> a </a:t>
            </a:r>
            <a:r>
              <a:rPr lang="en-US" sz="2400" dirty="0" err="1"/>
              <a:t>zaujímavý</a:t>
            </a:r>
            <a:r>
              <a:rPr lang="en-US" sz="2400" dirty="0"/>
              <a:t> "</a:t>
            </a:r>
            <a:r>
              <a:rPr lang="en-US" sz="2400" dirty="0" err="1"/>
              <a:t>príbeh</a:t>
            </a:r>
            <a:r>
              <a:rPr lang="en-US" sz="2400" dirty="0"/>
              <a:t>" bez </a:t>
            </a:r>
            <a:r>
              <a:rPr lang="en-US" sz="2400" dirty="0" err="1"/>
              <a:t>širších</a:t>
            </a:r>
            <a:r>
              <a:rPr lang="en-US" sz="2400" dirty="0"/>
              <a:t> </a:t>
            </a:r>
            <a:r>
              <a:rPr lang="en-US" sz="2400" dirty="0" err="1"/>
              <a:t>záverov</a:t>
            </a:r>
            <a:r>
              <a:rPr lang="en-US" sz="2400" dirty="0"/>
              <a:t> a </a:t>
            </a:r>
            <a:r>
              <a:rPr lang="en-US" sz="2400" dirty="0" err="1"/>
              <a:t>zovšeobecnení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Konkrétne</a:t>
            </a:r>
            <a:r>
              <a:rPr lang="en-US" sz="2400" dirty="0"/>
              <a:t> </a:t>
            </a:r>
            <a:r>
              <a:rPr lang="en-US" sz="2400" dirty="0" err="1"/>
              <a:t>udalosti</a:t>
            </a:r>
            <a:r>
              <a:rPr lang="en-US" sz="2400" dirty="0"/>
              <a:t>, </a:t>
            </a:r>
            <a:r>
              <a:rPr lang="en-US" sz="2400" dirty="0" err="1"/>
              <a:t>významné</a:t>
            </a:r>
            <a:r>
              <a:rPr lang="en-US" sz="2400" dirty="0"/>
              <a:t> </a:t>
            </a:r>
            <a:r>
              <a:rPr lang="en-US" sz="2400" dirty="0" err="1"/>
              <a:t>osobnosti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zohrali</a:t>
            </a:r>
            <a:r>
              <a:rPr lang="en-US" sz="2400" dirty="0"/>
              <a:t> </a:t>
            </a:r>
            <a:r>
              <a:rPr lang="en-US" sz="2400" dirty="0" err="1"/>
              <a:t>úlohu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rozhodovaní</a:t>
            </a:r>
            <a:r>
              <a:rPr lang="en-US" sz="2400" dirty="0"/>
              <a:t> </a:t>
            </a:r>
            <a:r>
              <a:rPr lang="en-US" sz="2400" dirty="0" err="1"/>
              <a:t>atď</a:t>
            </a:r>
            <a:r>
              <a:rPr lang="en-US" sz="2400" dirty="0"/>
              <a:t>.</a:t>
            </a:r>
          </a:p>
          <a:p>
            <a:pPr algn="just" eaLnBrk="1" hangingPunct="1">
              <a:defRPr/>
            </a:pPr>
            <a:r>
              <a:rPr lang="en-US" sz="2400" dirty="0" err="1"/>
              <a:t>Potenciálne</a:t>
            </a:r>
            <a:r>
              <a:rPr lang="en-US" sz="2400" dirty="0"/>
              <a:t> </a:t>
            </a:r>
            <a:r>
              <a:rPr lang="en-US" sz="2400" dirty="0" err="1"/>
              <a:t>dôležité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, </a:t>
            </a:r>
            <a:r>
              <a:rPr lang="en-US" sz="2400" dirty="0" err="1"/>
              <a:t>údaje</a:t>
            </a:r>
            <a:r>
              <a:rPr lang="en-US" sz="2400" dirty="0"/>
              <a:t> pre </a:t>
            </a:r>
            <a:r>
              <a:rPr lang="en-US" sz="2400" dirty="0" err="1"/>
              <a:t>prípadové</a:t>
            </a:r>
            <a:r>
              <a:rPr lang="en-US" sz="2400" dirty="0"/>
              <a:t> </a:t>
            </a:r>
            <a:r>
              <a:rPr lang="en-US" sz="2400" dirty="0" err="1"/>
              <a:t>štúdie</a:t>
            </a:r>
            <a:r>
              <a:rPr lang="en-US" sz="2400" dirty="0"/>
              <a:t> a </a:t>
            </a:r>
            <a:r>
              <a:rPr lang="en-US" sz="2400" dirty="0" err="1"/>
              <a:t>porovnania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Všeobecné</a:t>
            </a:r>
            <a:r>
              <a:rPr lang="en-US" sz="2400" dirty="0"/>
              <a:t> </a:t>
            </a:r>
            <a:r>
              <a:rPr lang="en-US" sz="2400" dirty="0" err="1"/>
              <a:t>politické</a:t>
            </a:r>
            <a:r>
              <a:rPr lang="en-US" sz="2400" dirty="0"/>
              <a:t> </a:t>
            </a:r>
            <a:r>
              <a:rPr lang="en-US" sz="2400" dirty="0" err="1"/>
              <a:t>javy</a:t>
            </a:r>
            <a:r>
              <a:rPr lang="en-US" sz="2400" dirty="0"/>
              <a:t> 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en-US" sz="2400" dirty="0" err="1"/>
              <a:t>vznik</a:t>
            </a:r>
            <a:r>
              <a:rPr lang="en-US" sz="2400" dirty="0"/>
              <a:t> </a:t>
            </a:r>
            <a:r>
              <a:rPr lang="en-US" sz="2400" dirty="0" err="1"/>
              <a:t>sociálnych</a:t>
            </a:r>
            <a:r>
              <a:rPr lang="en-US" sz="2400" dirty="0"/>
              <a:t> </a:t>
            </a:r>
            <a:r>
              <a:rPr lang="en-US" sz="2400" dirty="0" err="1"/>
              <a:t>hnutí</a:t>
            </a:r>
            <a:r>
              <a:rPr lang="en-US" sz="2400" dirty="0"/>
              <a:t>, </a:t>
            </a:r>
            <a:r>
              <a:rPr lang="en-US" sz="2400" dirty="0" err="1"/>
              <a:t>vojenských</a:t>
            </a:r>
            <a:r>
              <a:rPr lang="en-US" sz="2400" dirty="0"/>
              <a:t> </a:t>
            </a:r>
            <a:r>
              <a:rPr lang="en-US" sz="2400" dirty="0" err="1"/>
              <a:t>diktatúr</a:t>
            </a:r>
            <a:r>
              <a:rPr lang="en-US" sz="2400" dirty="0"/>
              <a:t> </a:t>
            </a:r>
            <a:r>
              <a:rPr lang="en-US" sz="2400" dirty="0" err="1"/>
              <a:t>atď</a:t>
            </a:r>
            <a:r>
              <a:rPr lang="en-US" sz="2400" dirty="0"/>
              <a:t>.)</a:t>
            </a:r>
          </a:p>
        </p:txBody>
      </p:sp>
      <p:cxnSp>
        <p:nvCxnSpPr>
          <p:cNvPr id="216" name="Google Shape;216;p44"/>
          <p:cNvCxnSpPr>
            <a:cxnSpLocks/>
          </p:cNvCxnSpPr>
          <p:nvPr/>
        </p:nvCxnSpPr>
        <p:spPr>
          <a:xfrm>
            <a:off x="888361" y="414022"/>
            <a:ext cx="290083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554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14022"/>
            <a:ext cx="6760748" cy="697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1/3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98448"/>
            <a:ext cx="6303548" cy="3685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err="1"/>
              <a:t>Borgesova</a:t>
            </a:r>
            <a:r>
              <a:rPr lang="sk-SK" sz="1600" dirty="0"/>
              <a:t> klasifikácia divých zvierat: </a:t>
            </a:r>
            <a:endParaRPr sz="16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patriace cisárovi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zabalzamované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zdomácnené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prasiatka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sirény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bájne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túlavé psy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zvieratá zahrnuté do tejto klasifikácie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čo sú ako bláznivé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nespočítateľné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nakreslené tenkým štetcom z ťavej srsti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tie, čo práve rozbili džbán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-SK" sz="1600" dirty="0"/>
              <a:t>tie, čo z diaľky pripomínajú muchy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2679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8339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1/3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76072" y="1417426"/>
            <a:ext cx="7315200" cy="3410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 err="1"/>
              <a:t>Pomáha</a:t>
            </a:r>
            <a:r>
              <a:rPr lang="en-US" sz="2400" dirty="0"/>
              <a:t> </a:t>
            </a:r>
            <a:r>
              <a:rPr lang="en-US" sz="2400" dirty="0" err="1"/>
              <a:t>kategorizovať</a:t>
            </a:r>
            <a:r>
              <a:rPr lang="en-US" sz="2400" dirty="0"/>
              <a:t> (</a:t>
            </a:r>
            <a:r>
              <a:rPr lang="en-US" sz="2400" dirty="0" err="1"/>
              <a:t>zatriediť</a:t>
            </a:r>
            <a:r>
              <a:rPr lang="en-US" sz="2400" dirty="0"/>
              <a:t>) </a:t>
            </a:r>
            <a:r>
              <a:rPr lang="en-US" sz="2400" dirty="0" err="1"/>
              <a:t>prípady</a:t>
            </a:r>
            <a:r>
              <a:rPr lang="en-US" sz="2400" dirty="0"/>
              <a:t> do </a:t>
            </a:r>
            <a:r>
              <a:rPr lang="en-US" sz="2400" dirty="0" err="1"/>
              <a:t>niekoľkých</a:t>
            </a:r>
            <a:r>
              <a:rPr lang="en-US" sz="2400" dirty="0"/>
              <a:t> </a:t>
            </a:r>
            <a:r>
              <a:rPr lang="en-US" sz="2400" dirty="0" err="1"/>
              <a:t>skupín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základe</a:t>
            </a:r>
            <a:r>
              <a:rPr lang="en-US" sz="2400" dirty="0"/>
              <a:t> </a:t>
            </a:r>
            <a:r>
              <a:rPr lang="en-US" sz="2400" dirty="0" err="1"/>
              <a:t>podobných</a:t>
            </a:r>
            <a:r>
              <a:rPr lang="en-US" sz="2400" dirty="0"/>
              <a:t> </a:t>
            </a:r>
            <a:r>
              <a:rPr lang="en-US" sz="2400" dirty="0" err="1"/>
              <a:t>znakov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Jednoduchá</a:t>
            </a:r>
            <a:r>
              <a:rPr lang="en-US" sz="2400" dirty="0"/>
              <a:t> </a:t>
            </a:r>
            <a:r>
              <a:rPr lang="en-US" sz="2400" dirty="0" err="1"/>
              <a:t>dichotómia</a:t>
            </a:r>
            <a:r>
              <a:rPr lang="en-US" sz="2400" dirty="0"/>
              <a:t> (</a:t>
            </a:r>
            <a:r>
              <a:rPr lang="en-US" sz="2400" dirty="0" err="1"/>
              <a:t>demokracia</a:t>
            </a:r>
            <a:r>
              <a:rPr lang="en-US" sz="2400" dirty="0"/>
              <a:t> vs. </a:t>
            </a:r>
            <a:r>
              <a:rPr lang="en-US" sz="2400" dirty="0" err="1"/>
              <a:t>nedemokracia</a:t>
            </a:r>
            <a:r>
              <a:rPr lang="en-US" sz="2400" dirty="0"/>
              <a:t>),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zložitejšie</a:t>
            </a:r>
            <a:r>
              <a:rPr lang="en-US" sz="2400" dirty="0"/>
              <a:t> </a:t>
            </a:r>
            <a:r>
              <a:rPr lang="en-US" sz="2400" dirty="0" err="1"/>
              <a:t>schémy</a:t>
            </a:r>
            <a:r>
              <a:rPr lang="en-US" sz="2400" dirty="0"/>
              <a:t> (1 </a:t>
            </a:r>
            <a:r>
              <a:rPr lang="en-US" sz="2400" dirty="0" err="1"/>
              <a:t>alebo</a:t>
            </a:r>
            <a:r>
              <a:rPr lang="en-US" sz="2400" dirty="0"/>
              <a:t> 2 </a:t>
            </a:r>
            <a:r>
              <a:rPr lang="en-US" sz="2400" dirty="0" err="1"/>
              <a:t>strany</a:t>
            </a:r>
            <a:r>
              <a:rPr lang="en-US" sz="2400" dirty="0"/>
              <a:t>, </a:t>
            </a:r>
            <a:r>
              <a:rPr lang="en-US" sz="2400" dirty="0" err="1"/>
              <a:t>niekoľko</a:t>
            </a:r>
            <a:r>
              <a:rPr lang="en-US" sz="2400" dirty="0"/>
              <a:t> </a:t>
            </a:r>
            <a:r>
              <a:rPr lang="en-US" sz="2400" dirty="0" err="1"/>
              <a:t>strán</a:t>
            </a:r>
            <a:r>
              <a:rPr lang="en-US" sz="2400" dirty="0"/>
              <a:t>)</a:t>
            </a:r>
          </a:p>
          <a:p>
            <a:pPr algn="just" eaLnBrk="1" hangingPunct="1">
              <a:defRPr/>
            </a:pPr>
            <a:r>
              <a:rPr lang="en-US" sz="2400" dirty="0" err="1"/>
              <a:t>Klasifikácie</a:t>
            </a:r>
            <a:r>
              <a:rPr lang="en-US" sz="2400" dirty="0"/>
              <a:t> </a:t>
            </a:r>
            <a:r>
              <a:rPr lang="en-US" sz="2400" dirty="0" err="1"/>
              <a:t>zjednodušujú</a:t>
            </a:r>
            <a:r>
              <a:rPr lang="en-US" sz="2400" dirty="0"/>
              <a:t> </a:t>
            </a:r>
            <a:r>
              <a:rPr lang="en-US" sz="2400" dirty="0" err="1"/>
              <a:t>reálny</a:t>
            </a:r>
            <a:r>
              <a:rPr lang="en-US" sz="2400" dirty="0"/>
              <a:t> </a:t>
            </a:r>
            <a:r>
              <a:rPr lang="en-US" sz="2400" dirty="0" err="1"/>
              <a:t>svet</a:t>
            </a:r>
            <a:r>
              <a:rPr lang="en-US" sz="2400" dirty="0"/>
              <a:t> a </a:t>
            </a:r>
            <a:r>
              <a:rPr lang="en-US" sz="2400" dirty="0" err="1"/>
              <a:t>načrtávajú</a:t>
            </a:r>
            <a:r>
              <a:rPr lang="en-US" sz="2400" dirty="0"/>
              <a:t> </a:t>
            </a:r>
            <a:r>
              <a:rPr lang="en-US" sz="2400" dirty="0" err="1"/>
              <a:t>rozdiely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triedami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základ</a:t>
            </a:r>
            <a:r>
              <a:rPr lang="en-US" sz="2400" dirty="0"/>
              <a:t> pre </a:t>
            </a:r>
            <a:r>
              <a:rPr lang="en-US" sz="2400" dirty="0" err="1"/>
              <a:t>porovnávacie</a:t>
            </a:r>
            <a:r>
              <a:rPr lang="en-US" sz="2400" dirty="0"/>
              <a:t> </a:t>
            </a:r>
            <a:r>
              <a:rPr lang="en-US" sz="2400" dirty="0" err="1"/>
              <a:t>skúmanie</a:t>
            </a:r>
            <a:endParaRPr lang="en-US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5495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8339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2/3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76072" y="1417426"/>
            <a:ext cx="7315200" cy="3410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dvojici</a:t>
            </a:r>
            <a:r>
              <a:rPr lang="en-US" sz="2400" dirty="0"/>
              <a:t> (</a:t>
            </a:r>
            <a:r>
              <a:rPr lang="en-US" sz="2400" dirty="0" err="1"/>
              <a:t>trojici</a:t>
            </a:r>
            <a:r>
              <a:rPr lang="en-US" sz="2400" dirty="0"/>
              <a:t>) </a:t>
            </a:r>
            <a:r>
              <a:rPr lang="en-US" sz="2400" dirty="0" err="1"/>
              <a:t>zostrojte</a:t>
            </a:r>
            <a:r>
              <a:rPr lang="en-US" sz="2400" dirty="0"/>
              <a:t> </a:t>
            </a:r>
            <a:r>
              <a:rPr lang="en-US" sz="2400" dirty="0" err="1"/>
              <a:t>klasifikáciu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typológiu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budov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nachádzajú</a:t>
            </a:r>
            <a:r>
              <a:rPr lang="en-US" sz="2400" dirty="0"/>
              <a:t> v </a:t>
            </a:r>
            <a:r>
              <a:rPr lang="en-US" sz="2400" dirty="0" err="1"/>
              <a:t>Brne</a:t>
            </a:r>
            <a:r>
              <a:rPr lang="en-US" sz="2400" dirty="0"/>
              <a:t>, </a:t>
            </a:r>
          </a:p>
          <a:p>
            <a:pPr algn="just" eaLnBrk="1" hangingPunct="1">
              <a:defRPr/>
            </a:pPr>
            <a:r>
              <a:rPr lang="en-US" sz="2400" dirty="0"/>
              <a:t>ne/</a:t>
            </a:r>
            <a:r>
              <a:rPr lang="en-US" sz="2400" dirty="0" err="1"/>
              <a:t>alkoholických</a:t>
            </a:r>
            <a:r>
              <a:rPr lang="en-US" sz="2400" dirty="0"/>
              <a:t> </a:t>
            </a:r>
            <a:r>
              <a:rPr lang="en-US" sz="2400" dirty="0" err="1"/>
              <a:t>nápojov</a:t>
            </a:r>
            <a:endParaRPr lang="en-US" sz="2000" dirty="0"/>
          </a:p>
          <a:p>
            <a:pPr algn="just" eaLnBrk="1" hangingPunct="1">
              <a:defRPr/>
            </a:pPr>
            <a:r>
              <a:rPr lang="en-US" sz="2400" dirty="0" err="1"/>
              <a:t>Vašich</a:t>
            </a:r>
            <a:r>
              <a:rPr lang="en-US" sz="2400" dirty="0"/>
              <a:t> </a:t>
            </a:r>
            <a:r>
              <a:rPr lang="en-US" sz="2400" dirty="0" err="1"/>
              <a:t>vysokoškolských</a:t>
            </a:r>
            <a:r>
              <a:rPr lang="en-US" sz="2400" dirty="0"/>
              <a:t> </a:t>
            </a:r>
            <a:r>
              <a:rPr lang="en-US" sz="2400" dirty="0" err="1"/>
              <a:t>učiteľov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ľudských</a:t>
            </a:r>
            <a:r>
              <a:rPr lang="en-US" sz="2400" dirty="0"/>
              <a:t> </a:t>
            </a:r>
            <a:r>
              <a:rPr lang="en-US" sz="2400" dirty="0" err="1"/>
              <a:t>sídiel</a:t>
            </a:r>
            <a:r>
              <a:rPr lang="en-US" sz="2400" dirty="0"/>
              <a:t> (</a:t>
            </a:r>
            <a:r>
              <a:rPr lang="en-US" sz="2400" dirty="0" err="1"/>
              <a:t>miest</a:t>
            </a:r>
            <a:r>
              <a:rPr lang="en-US" sz="2400" dirty="0"/>
              <a:t> a </a:t>
            </a:r>
            <a:r>
              <a:rPr lang="en-US" sz="2400" dirty="0" err="1"/>
              <a:t>obcí</a:t>
            </a:r>
            <a:r>
              <a:rPr lang="en-US" sz="2400" dirty="0"/>
              <a:t>)</a:t>
            </a:r>
          </a:p>
          <a:p>
            <a:pPr algn="just" eaLnBrk="1" hangingPunct="1">
              <a:defRPr/>
            </a:pPr>
            <a:r>
              <a:rPr lang="en-US" sz="2400" dirty="0" err="1"/>
              <a:t>dovolenkových</a:t>
            </a:r>
            <a:r>
              <a:rPr lang="en-US" sz="2400" dirty="0"/>
              <a:t> </a:t>
            </a:r>
            <a:r>
              <a:rPr lang="en-US" sz="2400" dirty="0" err="1"/>
              <a:t>destinácií</a:t>
            </a:r>
            <a:r>
              <a:rPr lang="en-US" sz="24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64690533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1429</Words>
  <Application>Microsoft Macintosh PowerPoint</Application>
  <PresentationFormat>On-screen Show (16:9)</PresentationFormat>
  <Paragraphs>165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Montserrat ExtraBold</vt:lpstr>
      <vt:lpstr>Arial</vt:lpstr>
      <vt:lpstr>Montserrat</vt:lpstr>
      <vt:lpstr>Futuristic Background by Slidesgo</vt:lpstr>
      <vt:lpstr>Čo je to porovnávacia politológia</vt:lpstr>
      <vt:lpstr>Porovnávanie a jeho ciele</vt:lpstr>
      <vt:lpstr>Otázky na diskusiu</vt:lpstr>
      <vt:lpstr>Porovnávanie a jeho ciele</vt:lpstr>
      <vt:lpstr>Popis 1/2</vt:lpstr>
      <vt:lpstr>Popis 2/2</vt:lpstr>
      <vt:lpstr>Klasifikácia 1/3</vt:lpstr>
      <vt:lpstr>Klasifikácia 1/3</vt:lpstr>
      <vt:lpstr>Klasifikácia 2/3</vt:lpstr>
      <vt:lpstr>Klasifikácia 3/3</vt:lpstr>
      <vt:lpstr>Testovanie hypotéz</vt:lpstr>
      <vt:lpstr>Predpovede 1/3</vt:lpstr>
      <vt:lpstr>Predpovede 2/3</vt:lpstr>
      <vt:lpstr>Predpovede 3/3</vt:lpstr>
      <vt:lpstr>Spoločenské a prírodné vedy 1/2</vt:lpstr>
      <vt:lpstr>Spoločenské a prírodné vedy 2/2</vt:lpstr>
      <vt:lpstr>Porovnanie miesto experimentov</vt:lpstr>
      <vt:lpstr>Otázka</vt:lpstr>
      <vt:lpstr>Zákony nie sú silnou stránkou komparativistov</vt:lpstr>
      <vt:lpstr>Ako porovnávame?</vt:lpstr>
      <vt:lpstr>Prípadová štúdia 1/2</vt:lpstr>
      <vt:lpstr>Prípadová štúdia 2/2</vt:lpstr>
      <vt:lpstr>Porovnania malého N (2 - 20) </vt:lpstr>
      <vt:lpstr>Porovnanie veľkého N</vt:lpstr>
      <vt:lpstr>Otázka</vt:lpstr>
      <vt:lpstr>Čo porovnávať?</vt:lpstr>
      <vt:lpstr>Čo porovnávať?</vt:lpstr>
      <vt:lpstr>Porovnávacia metóda dnes</vt:lpstr>
      <vt:lpstr>(Ako) môže byť porovnávacia politika relevantná?</vt:lpstr>
      <vt:lpstr>(Ako) môže byť porovnávacia politika relevantná?</vt:lpstr>
      <vt:lpstr>(Ako) môže byť porovnávacia politika relevantná?</vt:lpstr>
      <vt:lpstr>(Ako) môže byť porovnávacia politika relevantná?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Comparative Politics </dc:title>
  <cp:lastModifiedBy>Marek Rybar</cp:lastModifiedBy>
  <cp:revision>34</cp:revision>
  <dcterms:modified xsi:type="dcterms:W3CDTF">2022-02-22T12:46:23Z</dcterms:modified>
</cp:coreProperties>
</file>