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35" r:id="rId3"/>
    <p:sldId id="288" r:id="rId4"/>
    <p:sldId id="289" r:id="rId5"/>
    <p:sldId id="290" r:id="rId6"/>
    <p:sldId id="291" r:id="rId7"/>
    <p:sldId id="293" r:id="rId8"/>
    <p:sldId id="296" r:id="rId9"/>
    <p:sldId id="336" r:id="rId10"/>
    <p:sldId id="302" r:id="rId11"/>
    <p:sldId id="318" r:id="rId12"/>
    <p:sldId id="319" r:id="rId13"/>
    <p:sldId id="340" r:id="rId14"/>
    <p:sldId id="320" r:id="rId15"/>
    <p:sldId id="321" r:id="rId16"/>
    <p:sldId id="322" r:id="rId17"/>
    <p:sldId id="338" r:id="rId18"/>
    <p:sldId id="341" r:id="rId19"/>
    <p:sldId id="342" r:id="rId20"/>
    <p:sldId id="343" r:id="rId21"/>
    <p:sldId id="344" r:id="rId2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3"/>
  </p:normalViewPr>
  <p:slideViewPr>
    <p:cSldViewPr snapToGrid="0" snapToObjects="1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F9A3-6585-0048-A17F-7739067E4C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B13BD1-DE0A-B046-A89C-FB7E16D6D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8A96F-7C69-DD43-81BD-4892FE04C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856DF-A314-844C-8AAE-5637EF73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1EB6B-B2BA-A940-845B-CF2448205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657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71865-9E8C-D24B-BBE7-19C5E7A3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08EDD0-CA85-974A-89F5-D9777E9B2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CD3C9-3DFF-D64F-8317-4E9547A3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CE598-4843-764C-B18C-F9F0EAB34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C71FE-374E-FA4E-9C51-C11E2EA9D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870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18DF7-1D61-A642-9B36-4C26D8D401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084C8-EE52-644C-B2E1-E015429E0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19643-C511-C048-84F3-450BE997D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FE294-F6ED-5C43-A9F2-12C468238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19DA6-64BA-C64B-A226-D64EA34F1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065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6BA88-521A-2946-A011-35380889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E4C24-D6FA-2D48-A211-AC138FF9C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0F352-83F0-D243-B9DE-B1DA762C8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E49B8-2936-3745-BF75-D09805F05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91E41-9936-B549-8DA6-633572A4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286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CFB16-2812-4A44-8F53-366DB92FA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6D221-C142-4941-83BC-692893AED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D60F0-42D0-5947-B2C5-13E86C1A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33038-676C-4E4D-9DA9-E4DF16775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17C19-8DBF-474C-B984-67F4C7896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1245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58541-2A2D-334B-AD2E-F2D2AAAF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5EFAA-9A4D-684C-917B-9FFB4488A6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F0AA2-F6EF-344C-B2A8-998DED502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E8F4F-8E8C-4541-B5A8-D258A0B28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318F0-ADB9-8746-A95D-0014E9362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D4496-1B4F-4046-8B6E-6C8AC2DFD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62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FD2C1-F8F7-C247-B66F-3C0D3C67B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01D56-FD7F-5D4C-8D1D-4CD1422AF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166E1-C570-F643-8BFB-EB457283C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7A8FA7-B19B-4340-89DB-8EA5962E7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ABB5CB-A378-2845-8345-F7002BD2DA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4AA4DA-EA4A-E246-87CD-B2CB8E90C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C6C828-EE8E-E144-8295-C4C223D37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0F86BD-68C0-784E-8490-C9343B84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019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D0501-F8B2-C145-BEC5-02D5AF324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BD7819-3B2D-5545-92F1-0DD860AE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2C8B6-10F5-4A47-96F5-D8FEC196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191C9-886F-9A41-BD14-A055E6CD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615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8BA24E-BA3B-6149-B386-622B55C4A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61E3A-4E90-DD46-B385-64092D09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F4A23-80DB-074A-970D-7C1E4A1E6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607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8EE76-D157-AD41-9FCE-A2EC24527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4A074-89C5-8A4C-80BC-61F525D1E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6BBF9-A751-7D41-98F3-C048011B5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FD253-B7AF-BC42-BECC-2C9469999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67CA44-E1D6-294F-AC5F-3B9439C1F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76652-494D-AF47-9FE5-3CE342C07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909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82827-2664-DD4F-80AA-9D998FE9B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3D683C-4F2C-BC4C-AD8F-32115ED2BB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BF824-16FC-494A-9FC3-85C0894E6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65EA4-09AE-6641-92B3-28B352847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CD402E-F651-3C4D-AC6F-9EEE56452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45D41-3911-B749-AFC3-2C8BC5F6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129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9CD68A-C0EF-2844-B4C9-F60B02E1A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64D49-4D47-0942-8396-40EE63728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A9D59-2F46-DE45-B007-3C2CAB08E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8AB48-CDFE-2547-BEAD-1DFA6BDCAAEF}" type="datetimeFigureOut">
              <a:rPr lang="sk-SK" smtClean="0"/>
              <a:t>14.3.22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B9A10-A511-B841-A874-DA357AC26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63E5E-C65A-F946-BFF2-CDAEBF769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AF4BD-F8DC-E645-8D81-271A0692B5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375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B3ECE-1468-0B4F-A49E-8FAB4E92E2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METÓDY KOMPARATÍVNEHO VÝSKUMU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DCF725-A5CA-B948-BAA7-8139173C93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POLn4002 </a:t>
            </a:r>
            <a:r>
              <a:rPr lang="sk-SK" dirty="0" err="1"/>
              <a:t>Srovnávací</a:t>
            </a:r>
            <a:r>
              <a:rPr lang="sk-SK" dirty="0"/>
              <a:t> analýza politiky</a:t>
            </a:r>
          </a:p>
          <a:p>
            <a:r>
              <a:rPr lang="sk-SK" dirty="0"/>
              <a:t>jaro 2022</a:t>
            </a:r>
          </a:p>
          <a:p>
            <a:r>
              <a:rPr lang="sk-SK" dirty="0"/>
              <a:t>Doc. Marek </a:t>
            </a:r>
            <a:r>
              <a:rPr lang="sk-SK" dirty="0" err="1"/>
              <a:t>Rybář</a:t>
            </a:r>
            <a:r>
              <a:rPr lang="sk-SK" dirty="0"/>
              <a:t>, MA, PhD.</a:t>
            </a:r>
          </a:p>
        </p:txBody>
      </p:sp>
    </p:spTree>
    <p:extLst>
      <p:ext uri="{BB962C8B-B14F-4D97-AF65-F5344CB8AC3E}">
        <p14:creationId xmlns:p14="http://schemas.microsoft.com/office/powerpoint/2010/main" val="2023157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4533" y="365125"/>
            <a:ext cx="7089424" cy="1325563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err="1"/>
              <a:t>The</a:t>
            </a:r>
            <a:r>
              <a:rPr lang="cs-CZ" b="1" dirty="0"/>
              <a:t> most </a:t>
            </a:r>
            <a:r>
              <a:rPr lang="cs-CZ" b="1" dirty="0" err="1"/>
              <a:t>similar</a:t>
            </a:r>
            <a:r>
              <a:rPr lang="cs-CZ" b="1" dirty="0"/>
              <a:t> </a:t>
            </a:r>
            <a:r>
              <a:rPr lang="cs-CZ" b="1" dirty="0" err="1"/>
              <a:t>systems</a:t>
            </a:r>
            <a:r>
              <a:rPr lang="cs-CZ" b="1" dirty="0"/>
              <a:t> design (MSSD)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7466" y="1825625"/>
            <a:ext cx="7676445" cy="4351338"/>
          </a:xfrm>
        </p:spPr>
        <p:txBody>
          <a:bodyPr/>
          <a:lstStyle/>
          <a:p>
            <a:pPr algn="just" eaLnBrk="1" hangingPunct="1">
              <a:defRPr/>
            </a:pPr>
            <a:endParaRPr lang="en-US" dirty="0">
              <a:cs typeface="+mn-cs"/>
            </a:endParaRPr>
          </a:p>
          <a:p>
            <a:pPr algn="just" eaLnBrk="1" hangingPunct="1">
              <a:defRPr/>
            </a:pPr>
            <a:endParaRPr lang="en-US" dirty="0">
              <a:cs typeface="+mn-cs"/>
            </a:endParaRPr>
          </a:p>
          <a:p>
            <a:pPr algn="just">
              <a:defRPr/>
            </a:pPr>
            <a:r>
              <a:rPr lang="en-US" dirty="0" err="1"/>
              <a:t>Identifikujeme</a:t>
            </a:r>
            <a:r>
              <a:rPr lang="en-US" dirty="0"/>
              <a:t> </a:t>
            </a:r>
            <a:r>
              <a:rPr lang="en-US" dirty="0" err="1"/>
              <a:t>kľúčové</a:t>
            </a:r>
            <a:r>
              <a:rPr lang="en-US" dirty="0"/>
              <a:t> </a:t>
            </a:r>
            <a:r>
              <a:rPr lang="en-US" dirty="0" err="1"/>
              <a:t>charakteristiky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v </a:t>
            </a:r>
            <a:r>
              <a:rPr lang="en-US" dirty="0" err="1"/>
              <a:t>inak</a:t>
            </a:r>
            <a:r>
              <a:rPr lang="en-US" dirty="0"/>
              <a:t> </a:t>
            </a:r>
            <a:r>
              <a:rPr lang="en-US" dirty="0" err="1"/>
              <a:t>podobných</a:t>
            </a:r>
            <a:r>
              <a:rPr lang="en-US" dirty="0"/>
              <a:t> </a:t>
            </a:r>
            <a:r>
              <a:rPr lang="en-US" dirty="0" err="1"/>
              <a:t>prípadoch</a:t>
            </a:r>
            <a:r>
              <a:rPr lang="en-US" dirty="0"/>
              <a:t> </a:t>
            </a:r>
            <a:r>
              <a:rPr lang="en-US" dirty="0" err="1"/>
              <a:t>líšia</a:t>
            </a:r>
            <a:r>
              <a:rPr lang="en-US" dirty="0"/>
              <a:t>; </a:t>
            </a:r>
            <a:r>
              <a:rPr lang="en-US" dirty="0" err="1"/>
              <a:t>očakávame</a:t>
            </a:r>
            <a:r>
              <a:rPr lang="en-US" dirty="0"/>
              <a:t> </a:t>
            </a:r>
            <a:r>
              <a:rPr lang="en-US" dirty="0" err="1"/>
              <a:t>teda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tieto</a:t>
            </a:r>
            <a:r>
              <a:rPr lang="en-US" dirty="0"/>
              <a:t> </a:t>
            </a:r>
            <a:r>
              <a:rPr lang="en-US" dirty="0" err="1"/>
              <a:t>odlišné</a:t>
            </a:r>
            <a:r>
              <a:rPr lang="en-US" dirty="0"/>
              <a:t> </a:t>
            </a:r>
            <a:r>
              <a:rPr lang="en-US" dirty="0" err="1"/>
              <a:t>charakteristiky</a:t>
            </a:r>
            <a:r>
              <a:rPr lang="en-US" dirty="0"/>
              <a:t> </a:t>
            </a:r>
            <a:r>
              <a:rPr lang="en-US" dirty="0" err="1"/>
              <a:t>vedú</a:t>
            </a:r>
            <a:r>
              <a:rPr lang="en-US" dirty="0"/>
              <a:t> k </a:t>
            </a:r>
            <a:r>
              <a:rPr lang="en-US" dirty="0" err="1"/>
              <a:t>výsledkom</a:t>
            </a:r>
            <a:r>
              <a:rPr lang="en-US" dirty="0"/>
              <a:t>/</a:t>
            </a:r>
            <a:r>
              <a:rPr lang="en-US" dirty="0" err="1"/>
              <a:t>vysvetľujú</a:t>
            </a:r>
            <a:r>
              <a:rPr lang="en-US" dirty="0"/>
              <a:t> ich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3488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99CF8C8-7564-6440-8CC5-02F01A8240E8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25041357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931641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56660791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9423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8607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08810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396348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Non-X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80237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Non-Y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809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116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2AD1A73-7E1B-A94A-AC4A-7DE786D3EA42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685791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51317590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9883661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Ghana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20535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Similarities: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23777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Climate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Temperatures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Temperatures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09012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Per capita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60734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Ethnicity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Heterogeneous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Heterogeneous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98585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Dominant Religion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Christianity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Christianity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05969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Other religions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Islam, traditional tribal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Islam, traditional tribal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2486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COLONIZING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United Kingdom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1629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18855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Regime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Authoritarian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Democratic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058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691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8AC86-3570-E441-B09B-CF2113E1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Výber</a:t>
            </a:r>
            <a:r>
              <a:rPr lang="en-US" b="1" dirty="0"/>
              <a:t> </a:t>
            </a:r>
            <a:r>
              <a:rPr lang="en-US" b="1" dirty="0" err="1"/>
              <a:t>prípadov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1E3FE-B90F-CE48-BC21-8B1FD3458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výber</a:t>
            </a:r>
            <a:r>
              <a:rPr lang="en-US" dirty="0"/>
              <a:t> </a:t>
            </a:r>
            <a:r>
              <a:rPr lang="en-US" dirty="0" err="1"/>
              <a:t>prípadov</a:t>
            </a:r>
            <a:r>
              <a:rPr lang="en-US" dirty="0"/>
              <a:t> je </a:t>
            </a:r>
            <a:r>
              <a:rPr lang="en-US" dirty="0" err="1"/>
              <a:t>rozhodujúci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preukázanie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práve</a:t>
            </a:r>
            <a:r>
              <a:rPr lang="en-US" dirty="0"/>
              <a:t> </a:t>
            </a:r>
            <a:r>
              <a:rPr lang="en-US" dirty="0" err="1"/>
              <a:t>variácia</a:t>
            </a:r>
            <a:r>
              <a:rPr lang="en-US" dirty="0"/>
              <a:t> X </a:t>
            </a:r>
            <a:r>
              <a:rPr lang="en-US" dirty="0" err="1"/>
              <a:t>spôsobila</a:t>
            </a:r>
            <a:r>
              <a:rPr lang="en-US" dirty="0"/>
              <a:t> </a:t>
            </a:r>
            <a:r>
              <a:rPr lang="en-US" dirty="0" err="1"/>
              <a:t>pozorované</a:t>
            </a:r>
            <a:r>
              <a:rPr lang="en-US" dirty="0"/>
              <a:t> </a:t>
            </a:r>
            <a:r>
              <a:rPr lang="en-US" dirty="0" err="1"/>
              <a:t>účinky</a:t>
            </a:r>
            <a:r>
              <a:rPr lang="en-US" dirty="0"/>
              <a:t> </a:t>
            </a:r>
          </a:p>
          <a:p>
            <a:r>
              <a:rPr lang="en-US" dirty="0" err="1"/>
              <a:t>prípady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vyberajú</a:t>
            </a:r>
            <a:r>
              <a:rPr lang="en-US" dirty="0"/>
              <a:t>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experimentálnej</a:t>
            </a:r>
            <a:r>
              <a:rPr lang="en-US" dirty="0"/>
              <a:t> </a:t>
            </a:r>
            <a:r>
              <a:rPr lang="en-US" dirty="0" err="1"/>
              <a:t>šablóny</a:t>
            </a:r>
            <a:endParaRPr lang="en-US" dirty="0"/>
          </a:p>
          <a:p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výber</a:t>
            </a:r>
            <a:r>
              <a:rPr lang="en-US" dirty="0"/>
              <a:t> </a:t>
            </a:r>
            <a:r>
              <a:rPr lang="en-US" dirty="0" err="1"/>
              <a:t>optimálnych</a:t>
            </a:r>
            <a:r>
              <a:rPr lang="en-US" dirty="0"/>
              <a:t> </a:t>
            </a:r>
            <a:r>
              <a:rPr lang="en-US" dirty="0" err="1"/>
              <a:t>prípadov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potrebné</a:t>
            </a:r>
            <a:r>
              <a:rPr lang="en-US" dirty="0"/>
              <a:t> </a:t>
            </a:r>
            <a:r>
              <a:rPr lang="en-US" dirty="0" err="1"/>
              <a:t>značné</a:t>
            </a:r>
            <a:r>
              <a:rPr lang="en-US" dirty="0"/>
              <a:t> </a:t>
            </a:r>
            <a:r>
              <a:rPr lang="en-US" dirty="0" err="1"/>
              <a:t>predchádzajúce</a:t>
            </a:r>
            <a:r>
              <a:rPr lang="en-US" dirty="0"/>
              <a:t> </a:t>
            </a:r>
            <a:r>
              <a:rPr lang="en-US" dirty="0" err="1"/>
              <a:t>znalosti</a:t>
            </a:r>
            <a:r>
              <a:rPr lang="en-US" dirty="0"/>
              <a:t> o </a:t>
            </a:r>
            <a:r>
              <a:rPr lang="en-US" dirty="0" err="1"/>
              <a:t>prípadoch</a:t>
            </a:r>
            <a:endParaRPr lang="en-US" dirty="0"/>
          </a:p>
          <a:p>
            <a:r>
              <a:rPr lang="en-US" dirty="0" err="1"/>
              <a:t>výber</a:t>
            </a:r>
            <a:r>
              <a:rPr lang="en-US" dirty="0"/>
              <a:t> </a:t>
            </a:r>
            <a:r>
              <a:rPr lang="en-US" dirty="0" err="1"/>
              <a:t>nevhodných</a:t>
            </a:r>
            <a:r>
              <a:rPr lang="en-US" dirty="0"/>
              <a:t> (non-similar) </a:t>
            </a:r>
            <a:r>
              <a:rPr lang="en-US" dirty="0" err="1"/>
              <a:t>prípadov</a:t>
            </a:r>
            <a:r>
              <a:rPr lang="en-US" dirty="0"/>
              <a:t> </a:t>
            </a:r>
            <a:r>
              <a:rPr lang="en-US" dirty="0" err="1"/>
              <a:t>môže</a:t>
            </a:r>
            <a:r>
              <a:rPr lang="en-US" dirty="0"/>
              <a:t> </a:t>
            </a:r>
            <a:r>
              <a:rPr lang="en-US" dirty="0" err="1"/>
              <a:t>byť</a:t>
            </a:r>
            <a:r>
              <a:rPr lang="en-US" dirty="0"/>
              <a:t> </a:t>
            </a:r>
            <a:r>
              <a:rPr lang="en-US" dirty="0" err="1"/>
              <a:t>fatálny</a:t>
            </a:r>
            <a:r>
              <a:rPr lang="en-US" dirty="0"/>
              <a:t> - </a:t>
            </a:r>
            <a:r>
              <a:rPr lang="en-US" dirty="0" err="1"/>
              <a:t>neboli</a:t>
            </a:r>
            <a:r>
              <a:rPr lang="en-US" dirty="0"/>
              <a:t> by </a:t>
            </a:r>
            <a:r>
              <a:rPr lang="en-US" dirty="0" err="1"/>
              <a:t>sme</a:t>
            </a:r>
            <a:r>
              <a:rPr lang="en-US" dirty="0"/>
              <a:t> </a:t>
            </a:r>
            <a:r>
              <a:rPr lang="en-US" dirty="0" err="1"/>
              <a:t>schopní</a:t>
            </a:r>
            <a:r>
              <a:rPr lang="en-US" dirty="0"/>
              <a:t> </a:t>
            </a:r>
            <a:r>
              <a:rPr lang="en-US" dirty="0" err="1"/>
              <a:t>vyvodiť</a:t>
            </a:r>
            <a:r>
              <a:rPr lang="en-US" dirty="0"/>
              <a:t> </a:t>
            </a:r>
            <a:r>
              <a:rPr lang="en-US" dirty="0" err="1"/>
              <a:t>platné</a:t>
            </a:r>
            <a:r>
              <a:rPr lang="en-US" dirty="0"/>
              <a:t> </a:t>
            </a:r>
            <a:r>
              <a:rPr lang="en-US" dirty="0" err="1"/>
              <a:t>kauzálne</a:t>
            </a:r>
            <a:r>
              <a:rPr lang="en-US" dirty="0"/>
              <a:t> </a:t>
            </a:r>
            <a:r>
              <a:rPr lang="en-US" dirty="0" err="1"/>
              <a:t>závery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05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most different systems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422" y="1825625"/>
            <a:ext cx="8116711" cy="4351338"/>
          </a:xfrm>
        </p:spPr>
        <p:txBody>
          <a:bodyPr/>
          <a:lstStyle/>
          <a:p>
            <a:pPr algn="just"/>
            <a:r>
              <a:rPr lang="en-US" dirty="0" err="1"/>
              <a:t>Prípady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úplne</a:t>
            </a:r>
            <a:r>
              <a:rPr lang="en-US" dirty="0"/>
              <a:t> </a:t>
            </a:r>
            <a:r>
              <a:rPr lang="en-US" dirty="0" err="1"/>
              <a:t>odlišné</a:t>
            </a:r>
            <a:r>
              <a:rPr lang="en-US" dirty="0"/>
              <a:t>,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niekoľko</a:t>
            </a:r>
            <a:r>
              <a:rPr lang="en-US" dirty="0"/>
              <a:t> </a:t>
            </a:r>
            <a:r>
              <a:rPr lang="en-US" dirty="0" err="1"/>
              <a:t>spoločných</a:t>
            </a:r>
            <a:r>
              <a:rPr lang="en-US" dirty="0"/>
              <a:t> </a:t>
            </a:r>
            <a:r>
              <a:rPr lang="en-US" dirty="0" err="1"/>
              <a:t>znakov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Majú</a:t>
            </a:r>
            <a:r>
              <a:rPr lang="en-US" dirty="0"/>
              <a:t> ale </a:t>
            </a:r>
            <a:r>
              <a:rPr lang="en-US" dirty="0" err="1"/>
              <a:t>rovnaký</a:t>
            </a:r>
            <a:r>
              <a:rPr lang="en-US" dirty="0"/>
              <a:t> </a:t>
            </a:r>
            <a:r>
              <a:rPr lang="en-US" dirty="0" err="1"/>
              <a:t>výsledok</a:t>
            </a:r>
            <a:r>
              <a:rPr lang="en-US" dirty="0"/>
              <a:t> (Y)</a:t>
            </a:r>
          </a:p>
          <a:p>
            <a:pPr algn="just"/>
            <a:r>
              <a:rPr lang="en-US" dirty="0" err="1"/>
              <a:t>Pozor</a:t>
            </a:r>
            <a:r>
              <a:rPr lang="en-US" dirty="0"/>
              <a:t>! </a:t>
            </a:r>
            <a:r>
              <a:rPr lang="en-US" dirty="0" err="1"/>
              <a:t>Nie</a:t>
            </a:r>
            <a:r>
              <a:rPr lang="en-US" dirty="0"/>
              <a:t> je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variácia</a:t>
            </a:r>
            <a:r>
              <a:rPr lang="en-US" dirty="0"/>
              <a:t> </a:t>
            </a:r>
            <a:r>
              <a:rPr lang="en-US" dirty="0" err="1"/>
              <a:t>závislej</a:t>
            </a:r>
            <a:r>
              <a:rPr lang="en-US" dirty="0"/>
              <a:t> </a:t>
            </a:r>
            <a:r>
              <a:rPr lang="en-US" dirty="0" err="1"/>
              <a:t>premennej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307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95130FA-08AD-7141-879D-5AE77A10F9B2}"/>
              </a:ext>
            </a:extLst>
          </p:cNvPr>
          <p:cNvGraphicFramePr>
            <a:graphicFrameLocks noGrp="1"/>
          </p:cNvGraphicFramePr>
          <p:nvPr/>
        </p:nvGraphicFramePr>
        <p:xfrm>
          <a:off x="1703512" y="116632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98997628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4331802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27798712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35971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671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1462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251684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52170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01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600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BE867A6-7570-4342-AEBE-8E88D46BA4FE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2349621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719614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7057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France 1780-1790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China 1940-1945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1847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Differences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87408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Europe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6586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 30 mil.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&gt; 500 mil.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7303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Century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18.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29969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Regime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Monarchy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party 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8538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34478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23083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Social Revolution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404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168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31F2-85F1-3742-A5D5-FFADFB7DD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Generovanie</a:t>
            </a:r>
            <a:r>
              <a:rPr lang="en-US" b="1" dirty="0"/>
              <a:t> a </a:t>
            </a:r>
            <a:r>
              <a:rPr lang="en-US" b="1" dirty="0" err="1"/>
              <a:t>analýza</a:t>
            </a:r>
            <a:r>
              <a:rPr lang="en-US" b="1" dirty="0"/>
              <a:t> </a:t>
            </a:r>
            <a:r>
              <a:rPr lang="en-US" b="1" dirty="0" err="1"/>
              <a:t>dát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BF208-D6F6-1549-B65D-F017D0798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generovanie</a:t>
            </a:r>
            <a:r>
              <a:rPr lang="en-US" dirty="0"/>
              <a:t> </a:t>
            </a:r>
            <a:r>
              <a:rPr lang="en-US" dirty="0" err="1"/>
              <a:t>dát</a:t>
            </a:r>
            <a:r>
              <a:rPr lang="en-US" dirty="0"/>
              <a:t> je </a:t>
            </a:r>
            <a:r>
              <a:rPr lang="en-US" dirty="0" err="1"/>
              <a:t>kľúčové</a:t>
            </a:r>
            <a:r>
              <a:rPr lang="en-US" dirty="0"/>
              <a:t>: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určenie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pre </a:t>
            </a:r>
            <a:r>
              <a:rPr lang="en-US" dirty="0" err="1"/>
              <a:t>každú</a:t>
            </a:r>
            <a:r>
              <a:rPr lang="en-US" dirty="0"/>
              <a:t> z </a:t>
            </a:r>
            <a:r>
              <a:rPr lang="en-US" dirty="0" err="1"/>
              <a:t>premenných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používajú</a:t>
            </a:r>
            <a:r>
              <a:rPr lang="en-US" dirty="0"/>
              <a:t> </a:t>
            </a:r>
            <a:r>
              <a:rPr lang="en-US" dirty="0" err="1"/>
              <a:t>príslušné</a:t>
            </a:r>
            <a:r>
              <a:rPr lang="en-US" dirty="0"/>
              <a:t> </a:t>
            </a:r>
            <a:r>
              <a:rPr lang="en-US" dirty="0" err="1"/>
              <a:t>empirické</a:t>
            </a:r>
            <a:r>
              <a:rPr lang="en-US" dirty="0"/>
              <a:t> </a:t>
            </a:r>
            <a:r>
              <a:rPr lang="en-US" dirty="0" err="1"/>
              <a:t>informácie</a:t>
            </a:r>
            <a:endParaRPr lang="en-US" dirty="0"/>
          </a:p>
          <a:p>
            <a:r>
              <a:rPr lang="en-US" dirty="0"/>
              <a:t>v </a:t>
            </a:r>
            <a:r>
              <a:rPr lang="en-US" dirty="0" err="1"/>
              <a:t>porovnaní</a:t>
            </a:r>
            <a:r>
              <a:rPr lang="en-US" dirty="0"/>
              <a:t> so </a:t>
            </a:r>
            <a:r>
              <a:rPr lang="en-US" dirty="0" err="1"/>
              <a:t>štúdiami</a:t>
            </a:r>
            <a:r>
              <a:rPr lang="en-US" dirty="0"/>
              <a:t> s </a:t>
            </a:r>
            <a:r>
              <a:rPr lang="en-US" dirty="0" err="1"/>
              <a:t>veľkým</a:t>
            </a:r>
            <a:r>
              <a:rPr lang="en-US" dirty="0"/>
              <a:t> N </a:t>
            </a:r>
            <a:r>
              <a:rPr lang="en-US" dirty="0" err="1"/>
              <a:t>umožňuje</a:t>
            </a:r>
            <a:r>
              <a:rPr lang="en-US" dirty="0"/>
              <a:t> variable-oriented small N </a:t>
            </a:r>
            <a:r>
              <a:rPr lang="en-US" dirty="0" err="1"/>
              <a:t>komparácia</a:t>
            </a:r>
            <a:r>
              <a:rPr lang="en-US" dirty="0"/>
              <a:t> </a:t>
            </a:r>
            <a:r>
              <a:rPr lang="en-US" dirty="0" err="1"/>
              <a:t>lepšie</a:t>
            </a:r>
            <a:r>
              <a:rPr lang="en-US" dirty="0"/>
              <a:t> </a:t>
            </a:r>
            <a:r>
              <a:rPr lang="en-US" dirty="0" err="1"/>
              <a:t>brať</a:t>
            </a:r>
            <a:r>
              <a:rPr lang="en-US" dirty="0"/>
              <a:t> do </a:t>
            </a:r>
            <a:r>
              <a:rPr lang="en-US" dirty="0" err="1"/>
              <a:t>úvahy</a:t>
            </a:r>
            <a:r>
              <a:rPr lang="en-US" dirty="0"/>
              <a:t> </a:t>
            </a:r>
            <a:r>
              <a:rPr lang="en-US" dirty="0" err="1"/>
              <a:t>kontext</a:t>
            </a:r>
            <a:r>
              <a:rPr lang="en-US" dirty="0"/>
              <a:t> a </a:t>
            </a:r>
            <a:r>
              <a:rPr lang="en-US" dirty="0" err="1"/>
              <a:t>širšie</a:t>
            </a:r>
            <a:r>
              <a:rPr lang="en-US" dirty="0"/>
              <a:t> </a:t>
            </a:r>
            <a:r>
              <a:rPr lang="en-US" dirty="0" err="1"/>
              <a:t>súvislosti</a:t>
            </a:r>
            <a:r>
              <a:rPr lang="en-US" dirty="0"/>
              <a:t> </a:t>
            </a:r>
            <a:r>
              <a:rPr lang="en-US" dirty="0" err="1"/>
              <a:t>každého</a:t>
            </a:r>
            <a:r>
              <a:rPr lang="en-US" dirty="0"/>
              <a:t> </a:t>
            </a:r>
            <a:r>
              <a:rPr lang="en-US" dirty="0" err="1"/>
              <a:t>skúmaného</a:t>
            </a:r>
            <a:r>
              <a:rPr lang="en-US" dirty="0"/>
              <a:t> </a:t>
            </a:r>
            <a:r>
              <a:rPr lang="en-US" dirty="0" err="1"/>
              <a:t>prípadu</a:t>
            </a:r>
            <a:endParaRPr lang="en-US" dirty="0"/>
          </a:p>
          <a:p>
            <a:r>
              <a:rPr lang="en-US" dirty="0" err="1"/>
              <a:t>analýza</a:t>
            </a:r>
            <a:r>
              <a:rPr lang="en-US" dirty="0"/>
              <a:t> </a:t>
            </a:r>
            <a:r>
              <a:rPr lang="en-US" dirty="0" err="1"/>
              <a:t>dát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uskutočňuje</a:t>
            </a:r>
            <a:r>
              <a:rPr lang="en-US" dirty="0"/>
              <a:t> v </a:t>
            </a:r>
            <a:r>
              <a:rPr lang="en-US" dirty="0" err="1"/>
              <a:t>druhom</a:t>
            </a:r>
            <a:r>
              <a:rPr lang="en-US" dirty="0"/>
              <a:t> </a:t>
            </a:r>
            <a:r>
              <a:rPr lang="en-US" dirty="0" err="1"/>
              <a:t>kroku</a:t>
            </a:r>
            <a:r>
              <a:rPr lang="en-US" dirty="0"/>
              <a:t>: </a:t>
            </a:r>
            <a:r>
              <a:rPr lang="en-US" dirty="0" err="1"/>
              <a:t>vizuálnou</a:t>
            </a:r>
            <a:r>
              <a:rPr lang="en-US" dirty="0"/>
              <a:t> </a:t>
            </a:r>
            <a:r>
              <a:rPr lang="en-US" dirty="0" err="1"/>
              <a:t>kontrolou</a:t>
            </a:r>
            <a:r>
              <a:rPr lang="en-US" dirty="0"/>
              <a:t> </a:t>
            </a:r>
            <a:r>
              <a:rPr lang="en-US" dirty="0" err="1"/>
              <a:t>zisťujeme</a:t>
            </a:r>
            <a:r>
              <a:rPr lang="en-US" dirty="0"/>
              <a:t>,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hodnotami</a:t>
            </a:r>
            <a:r>
              <a:rPr lang="en-US" dirty="0"/>
              <a:t> </a:t>
            </a:r>
            <a:r>
              <a:rPr lang="en-US" dirty="0" err="1"/>
              <a:t>závislých</a:t>
            </a:r>
            <a:r>
              <a:rPr lang="en-US" dirty="0"/>
              <a:t> </a:t>
            </a:r>
            <a:r>
              <a:rPr lang="en-US" dirty="0" err="1"/>
              <a:t>premenných</a:t>
            </a:r>
            <a:r>
              <a:rPr lang="en-US" dirty="0"/>
              <a:t> (Y) a </a:t>
            </a:r>
            <a:r>
              <a:rPr lang="en-US" dirty="0" err="1"/>
              <a:t>nezávislej</a:t>
            </a:r>
            <a:r>
              <a:rPr lang="en-US" dirty="0"/>
              <a:t> </a:t>
            </a:r>
            <a:r>
              <a:rPr lang="en-US" dirty="0" err="1"/>
              <a:t>premennej</a:t>
            </a:r>
            <a:r>
              <a:rPr lang="en-US" dirty="0"/>
              <a:t> (X)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kovariácia</a:t>
            </a:r>
            <a:endParaRPr lang="en-US" dirty="0"/>
          </a:p>
          <a:p>
            <a:r>
              <a:rPr lang="en-US" dirty="0" err="1"/>
              <a:t>nevyhnutnou</a:t>
            </a:r>
            <a:r>
              <a:rPr lang="en-US" dirty="0"/>
              <a:t> </a:t>
            </a:r>
            <a:r>
              <a:rPr lang="en-US" dirty="0" err="1"/>
              <a:t>podmienkou</a:t>
            </a:r>
            <a:r>
              <a:rPr lang="en-US" dirty="0"/>
              <a:t> pre </a:t>
            </a:r>
            <a:r>
              <a:rPr lang="en-US" dirty="0" err="1"/>
              <a:t>tento</a:t>
            </a:r>
            <a:r>
              <a:rPr lang="en-US" dirty="0"/>
              <a:t> </a:t>
            </a:r>
            <a:r>
              <a:rPr lang="en-US" dirty="0" err="1"/>
              <a:t>záver</a:t>
            </a:r>
            <a:r>
              <a:rPr lang="en-US" dirty="0"/>
              <a:t> je,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neexistuje</a:t>
            </a:r>
            <a:r>
              <a:rPr lang="en-US" dirty="0"/>
              <a:t> </a:t>
            </a:r>
            <a:r>
              <a:rPr lang="en-US" dirty="0" err="1"/>
              <a:t>žiadna</a:t>
            </a:r>
            <a:r>
              <a:rPr lang="en-US" dirty="0"/>
              <a:t> </a:t>
            </a:r>
            <a:r>
              <a:rPr lang="en-US" dirty="0" err="1"/>
              <a:t>iná</a:t>
            </a:r>
            <a:r>
              <a:rPr lang="en-US" dirty="0"/>
              <a:t> </a:t>
            </a:r>
            <a:r>
              <a:rPr lang="en-US" dirty="0" err="1"/>
              <a:t>teoreticky</a:t>
            </a:r>
            <a:r>
              <a:rPr lang="en-US" dirty="0"/>
              <a:t> </a:t>
            </a:r>
            <a:r>
              <a:rPr lang="en-US" dirty="0" err="1"/>
              <a:t>hodnoverná</a:t>
            </a:r>
            <a:r>
              <a:rPr lang="en-US" dirty="0"/>
              <a:t> </a:t>
            </a:r>
            <a:r>
              <a:rPr lang="en-US" dirty="0" err="1"/>
              <a:t>kovariancia</a:t>
            </a:r>
            <a:r>
              <a:rPr lang="en-US" dirty="0"/>
              <a:t> X a Y</a:t>
            </a:r>
          </a:p>
        </p:txBody>
      </p:sp>
    </p:spTree>
    <p:extLst>
      <p:ext uri="{BB962C8B-B14F-4D97-AF65-F5344CB8AC3E}">
        <p14:creationId xmlns:p14="http://schemas.microsoft.com/office/powerpoint/2010/main" val="2993751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94586-AD4F-2647-9F5E-CBB0CB46A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Princípy</a:t>
            </a:r>
            <a:r>
              <a:rPr lang="en-US" b="1" dirty="0"/>
              <a:t> </a:t>
            </a:r>
            <a:r>
              <a:rPr lang="en-US" b="1" dirty="0" err="1"/>
              <a:t>konfiguratívneho</a:t>
            </a:r>
            <a:r>
              <a:rPr lang="en-US" b="1" dirty="0"/>
              <a:t> (case-oriented) </a:t>
            </a:r>
            <a:r>
              <a:rPr lang="en-US" b="1" dirty="0" err="1"/>
              <a:t>prístupu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22BAB-ACCA-7E4D-AF7F-8C35BDAEB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používa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výskumných</a:t>
            </a:r>
            <a:r>
              <a:rPr lang="en-US" dirty="0"/>
              <a:t> </a:t>
            </a:r>
            <a:r>
              <a:rPr lang="en-US" dirty="0" err="1"/>
              <a:t>projektoch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začínajú</a:t>
            </a:r>
            <a:r>
              <a:rPr lang="en-US" dirty="0"/>
              <a:t> so </a:t>
            </a:r>
            <a:r>
              <a:rPr lang="en-US" dirty="0" err="1"/>
              <a:t>záujmom</a:t>
            </a:r>
            <a:r>
              <a:rPr lang="en-US" dirty="0"/>
              <a:t> o </a:t>
            </a:r>
            <a:r>
              <a:rPr lang="en-US" dirty="0" err="1"/>
              <a:t>konkrétny</a:t>
            </a:r>
            <a:r>
              <a:rPr lang="en-US" dirty="0"/>
              <a:t> (</a:t>
            </a:r>
            <a:r>
              <a:rPr lang="en-US" dirty="0" err="1"/>
              <a:t>druh</a:t>
            </a:r>
            <a:r>
              <a:rPr lang="en-US" dirty="0"/>
              <a:t>) </a:t>
            </a:r>
            <a:r>
              <a:rPr lang="en-US" dirty="0" err="1"/>
              <a:t>výsledkov</a:t>
            </a:r>
            <a:r>
              <a:rPr lang="en-US" dirty="0"/>
              <a:t>, </a:t>
            </a:r>
            <a:r>
              <a:rPr lang="en-US" dirty="0" err="1"/>
              <a:t>napr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Aké</a:t>
            </a:r>
            <a:r>
              <a:rPr lang="en-US" dirty="0"/>
              <a:t> </a:t>
            </a:r>
            <a:r>
              <a:rPr lang="en-US" dirty="0" err="1"/>
              <a:t>faktory</a:t>
            </a:r>
            <a:r>
              <a:rPr lang="en-US" dirty="0"/>
              <a:t> </a:t>
            </a:r>
            <a:r>
              <a:rPr lang="en-US" dirty="0" err="1"/>
              <a:t>viedli</a:t>
            </a:r>
            <a:r>
              <a:rPr lang="en-US" dirty="0"/>
              <a:t> k I. </a:t>
            </a:r>
            <a:r>
              <a:rPr lang="en-US" dirty="0" err="1"/>
              <a:t>svetovej</a:t>
            </a:r>
            <a:r>
              <a:rPr lang="en-US" dirty="0"/>
              <a:t> </a:t>
            </a:r>
            <a:r>
              <a:rPr lang="en-US" dirty="0" err="1"/>
              <a:t>vojne</a:t>
            </a:r>
            <a:r>
              <a:rPr lang="en-US" dirty="0"/>
              <a:t>?</a:t>
            </a:r>
          </a:p>
          <a:p>
            <a:pPr algn="just"/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podmienky</a:t>
            </a:r>
            <a:r>
              <a:rPr lang="en-US" dirty="0"/>
              <a:t> </a:t>
            </a:r>
            <a:r>
              <a:rPr lang="en-US" dirty="0" err="1"/>
              <a:t>viedli</a:t>
            </a:r>
            <a:r>
              <a:rPr lang="en-US" dirty="0"/>
              <a:t> k </a:t>
            </a:r>
            <a:r>
              <a:rPr lang="en-US" dirty="0" err="1"/>
              <a:t>sociálnym</a:t>
            </a:r>
            <a:r>
              <a:rPr lang="en-US" dirty="0"/>
              <a:t> </a:t>
            </a:r>
            <a:r>
              <a:rPr lang="en-US" dirty="0" err="1"/>
              <a:t>revolúciám</a:t>
            </a:r>
            <a:r>
              <a:rPr lang="en-US" dirty="0"/>
              <a:t>?</a:t>
            </a:r>
          </a:p>
          <a:p>
            <a:pPr algn="just"/>
            <a:r>
              <a:rPr lang="en-US" dirty="0" err="1"/>
              <a:t>pretože</a:t>
            </a:r>
            <a:r>
              <a:rPr lang="en-US" dirty="0"/>
              <a:t> </a:t>
            </a:r>
            <a:r>
              <a:rPr lang="en-US" dirty="0" err="1"/>
              <a:t>cieľom</a:t>
            </a:r>
            <a:r>
              <a:rPr lang="en-US" dirty="0"/>
              <a:t> je </a:t>
            </a:r>
            <a:r>
              <a:rPr lang="en-US" dirty="0" err="1"/>
              <a:t>relatívne</a:t>
            </a:r>
            <a:r>
              <a:rPr lang="en-US" dirty="0"/>
              <a:t> </a:t>
            </a:r>
            <a:r>
              <a:rPr lang="en-US" dirty="0" err="1"/>
              <a:t>úplné</a:t>
            </a:r>
            <a:r>
              <a:rPr lang="en-US" dirty="0"/>
              <a:t> </a:t>
            </a:r>
            <a:r>
              <a:rPr lang="en-US" dirty="0" err="1"/>
              <a:t>vysvetlenie</a:t>
            </a:r>
            <a:r>
              <a:rPr lang="en-US" dirty="0"/>
              <a:t> </a:t>
            </a:r>
            <a:r>
              <a:rPr lang="en-US" dirty="0" err="1"/>
              <a:t>výsledku</a:t>
            </a:r>
            <a:r>
              <a:rPr lang="en-US" dirty="0"/>
              <a:t>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sociálneho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, </a:t>
            </a:r>
            <a:r>
              <a:rPr lang="en-US" dirty="0" err="1"/>
              <a:t>možno</a:t>
            </a:r>
            <a:r>
              <a:rPr lang="en-US" dirty="0"/>
              <a:t> ho </a:t>
            </a:r>
            <a:r>
              <a:rPr lang="en-US" dirty="0" err="1"/>
              <a:t>považovať</a:t>
            </a:r>
            <a:r>
              <a:rPr lang="en-US" dirty="0"/>
              <a:t> za "</a:t>
            </a:r>
            <a:r>
              <a:rPr lang="en-US" dirty="0" err="1"/>
              <a:t>výskum</a:t>
            </a:r>
            <a:r>
              <a:rPr lang="en-US" dirty="0"/>
              <a:t> </a:t>
            </a:r>
            <a:r>
              <a:rPr lang="en-US" dirty="0" err="1"/>
              <a:t>zameraný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Y"</a:t>
            </a:r>
          </a:p>
          <a:p>
            <a:pPr algn="just"/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skúmanie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vyberajú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/</a:t>
            </a:r>
            <a:r>
              <a:rPr lang="en-US" dirty="0" err="1"/>
              <a:t>prípady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vykazujú</a:t>
            </a:r>
            <a:r>
              <a:rPr lang="en-US" dirty="0"/>
              <a:t> </a:t>
            </a:r>
            <a:r>
              <a:rPr lang="en-US" dirty="0" err="1"/>
              <a:t>silný</a:t>
            </a:r>
            <a:r>
              <a:rPr lang="en-US" dirty="0"/>
              <a:t> </a:t>
            </a:r>
            <a:r>
              <a:rPr lang="en-US" dirty="0" err="1"/>
              <a:t>pozitívny</a:t>
            </a:r>
            <a:r>
              <a:rPr lang="en-US" dirty="0"/>
              <a:t> </a:t>
            </a:r>
            <a:r>
              <a:rPr lang="en-US" dirty="0" err="1"/>
              <a:t>výsledok</a:t>
            </a:r>
            <a:r>
              <a:rPr lang="en-US" dirty="0"/>
              <a:t> </a:t>
            </a:r>
            <a:r>
              <a:rPr lang="en-US" dirty="0" err="1"/>
              <a:t>vzhľadom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sledovaný</a:t>
            </a:r>
            <a:r>
              <a:rPr lang="en-US" dirty="0"/>
              <a:t> </a:t>
            </a:r>
            <a:r>
              <a:rPr lang="en-US" dirty="0" err="1"/>
              <a:t>výskumný</a:t>
            </a:r>
            <a:r>
              <a:rPr lang="en-US" dirty="0"/>
              <a:t> </a:t>
            </a:r>
            <a:r>
              <a:rPr lang="en-US" dirty="0" err="1"/>
              <a:t>problém</a:t>
            </a:r>
            <a:endParaRPr lang="en-US" dirty="0"/>
          </a:p>
          <a:p>
            <a:pPr algn="just"/>
            <a:r>
              <a:rPr lang="en-US" dirty="0"/>
              <a:t>v </a:t>
            </a:r>
            <a:r>
              <a:rPr lang="en-US" dirty="0" err="1"/>
              <a:t>druhom</a:t>
            </a:r>
            <a:r>
              <a:rPr lang="en-US" dirty="0"/>
              <a:t> </a:t>
            </a:r>
            <a:r>
              <a:rPr lang="en-US" dirty="0" err="1"/>
              <a:t>kroku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vyberú</a:t>
            </a:r>
            <a:r>
              <a:rPr lang="en-US" dirty="0"/>
              <a:t> </a:t>
            </a:r>
            <a:r>
              <a:rPr lang="en-US" dirty="0" err="1"/>
              <a:t>ďalšie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overenie</a:t>
            </a:r>
            <a:r>
              <a:rPr lang="en-US" dirty="0"/>
              <a:t> </a:t>
            </a:r>
            <a:r>
              <a:rPr lang="en-US" dirty="0" err="1"/>
              <a:t>relevantnosti</a:t>
            </a:r>
            <a:r>
              <a:rPr lang="en-US" dirty="0"/>
              <a:t> </a:t>
            </a:r>
            <a:r>
              <a:rPr lang="en-US" dirty="0" err="1"/>
              <a:t>špecifických</a:t>
            </a:r>
            <a:r>
              <a:rPr lang="en-US" dirty="0"/>
              <a:t> </a:t>
            </a:r>
            <a:r>
              <a:rPr lang="en-US" dirty="0" err="1"/>
              <a:t>faktorov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boli</a:t>
            </a:r>
            <a:r>
              <a:rPr lang="en-US" dirty="0"/>
              <a:t> v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výskume</a:t>
            </a:r>
            <a:r>
              <a:rPr lang="en-US" dirty="0"/>
              <a:t> </a:t>
            </a:r>
            <a:r>
              <a:rPr lang="en-US" dirty="0" err="1"/>
              <a:t>identifikované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rozhodujúce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63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C409-FFBB-834D-9A98-D8F6ECE31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Generovanie</a:t>
            </a:r>
            <a:r>
              <a:rPr lang="en-US" b="1" dirty="0"/>
              <a:t> a </a:t>
            </a:r>
            <a:r>
              <a:rPr lang="en-US" b="1" dirty="0" err="1"/>
              <a:t>analýza</a:t>
            </a:r>
            <a:r>
              <a:rPr lang="en-US" b="1" dirty="0"/>
              <a:t> </a:t>
            </a:r>
            <a:r>
              <a:rPr lang="en-US" b="1" dirty="0" err="1"/>
              <a:t>dát</a:t>
            </a:r>
            <a:r>
              <a:rPr lang="en-US" b="1" dirty="0"/>
              <a:t>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C3806-83AA-1A40-AADD-70F576429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INDUKCIA: </a:t>
            </a:r>
            <a:r>
              <a:rPr lang="en-US" dirty="0" err="1"/>
              <a:t>hľadanie</a:t>
            </a:r>
            <a:r>
              <a:rPr lang="en-US" dirty="0"/>
              <a:t> </a:t>
            </a:r>
            <a:r>
              <a:rPr lang="en-US" dirty="0" err="1"/>
              <a:t>relevantných</a:t>
            </a:r>
            <a:r>
              <a:rPr lang="en-US" dirty="0"/>
              <a:t> </a:t>
            </a:r>
            <a:r>
              <a:rPr lang="en-US" dirty="0" err="1"/>
              <a:t>empirických</a:t>
            </a:r>
            <a:r>
              <a:rPr lang="en-US" dirty="0"/>
              <a:t> </a:t>
            </a:r>
            <a:r>
              <a:rPr lang="en-US" dirty="0" err="1"/>
              <a:t>informácií</a:t>
            </a:r>
            <a:r>
              <a:rPr lang="en-US" dirty="0"/>
              <a:t> </a:t>
            </a:r>
            <a:r>
              <a:rPr lang="en-US" dirty="0" err="1"/>
              <a:t>prebieha</a:t>
            </a:r>
            <a:r>
              <a:rPr lang="en-US" dirty="0"/>
              <a:t> </a:t>
            </a:r>
            <a:r>
              <a:rPr lang="en-US" dirty="0" err="1"/>
              <a:t>induktívnym</a:t>
            </a:r>
            <a:r>
              <a:rPr lang="en-US" dirty="0"/>
              <a:t> </a:t>
            </a:r>
            <a:r>
              <a:rPr lang="en-US" dirty="0" err="1"/>
              <a:t>spôsobom</a:t>
            </a:r>
            <a:r>
              <a:rPr lang="en-US" dirty="0"/>
              <a:t>: </a:t>
            </a:r>
            <a:r>
              <a:rPr lang="en-US" dirty="0" err="1"/>
              <a:t>všetky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o </a:t>
            </a:r>
            <a:r>
              <a:rPr lang="en-US" b="1" dirty="0" err="1"/>
              <a:t>procese</a:t>
            </a:r>
            <a:r>
              <a:rPr lang="en-US" b="1" dirty="0"/>
              <a:t>, </a:t>
            </a:r>
            <a:r>
              <a:rPr lang="en-US" b="1" dirty="0" err="1"/>
              <a:t>ktorý</a:t>
            </a:r>
            <a:r>
              <a:rPr lang="en-US" b="1" dirty="0"/>
              <a:t> </a:t>
            </a:r>
            <a:r>
              <a:rPr lang="en-US" b="1" dirty="0" err="1"/>
              <a:t>vedie</a:t>
            </a:r>
            <a:r>
              <a:rPr lang="en-US" b="1" dirty="0"/>
              <a:t> </a:t>
            </a:r>
            <a:r>
              <a:rPr lang="en-US" dirty="0"/>
              <a:t>k Y,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dôležité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vytvorenie</a:t>
            </a:r>
            <a:r>
              <a:rPr lang="en-US" dirty="0"/>
              <a:t> </a:t>
            </a:r>
            <a:r>
              <a:rPr lang="en-US" dirty="0" err="1"/>
              <a:t>komplexného</a:t>
            </a:r>
            <a:r>
              <a:rPr lang="en-US" dirty="0"/>
              <a:t> </a:t>
            </a:r>
            <a:r>
              <a:rPr lang="en-US" dirty="0" err="1"/>
              <a:t>príbehu</a:t>
            </a:r>
            <a:r>
              <a:rPr lang="en-US" dirty="0"/>
              <a:t> s </a:t>
            </a:r>
            <a:r>
              <a:rPr lang="en-US" dirty="0" err="1"/>
              <a:t>postupnosťou</a:t>
            </a:r>
            <a:r>
              <a:rPr lang="en-US" dirty="0"/>
              <a:t> </a:t>
            </a:r>
            <a:r>
              <a:rPr lang="en-US" dirty="0" err="1"/>
              <a:t>kauzálnych</a:t>
            </a:r>
            <a:r>
              <a:rPr lang="en-US" dirty="0"/>
              <a:t> </a:t>
            </a:r>
            <a:r>
              <a:rPr lang="en-US" dirty="0" err="1"/>
              <a:t>krokov</a:t>
            </a:r>
            <a:r>
              <a:rPr lang="en-US" dirty="0"/>
              <a:t> (</a:t>
            </a:r>
            <a:r>
              <a:rPr lang="en-US" b="1" dirty="0"/>
              <a:t>comprehensive</a:t>
            </a:r>
            <a:r>
              <a:rPr lang="en-US" dirty="0"/>
              <a:t> </a:t>
            </a:r>
            <a:r>
              <a:rPr lang="en-US" b="1" dirty="0"/>
              <a:t>story-line with a sequence of causal steps</a:t>
            </a:r>
            <a:r>
              <a:rPr lang="en-US" dirty="0"/>
              <a:t>)  </a:t>
            </a:r>
          </a:p>
          <a:p>
            <a:r>
              <a:rPr lang="en-US" dirty="0" err="1"/>
              <a:t>cieľom</a:t>
            </a:r>
            <a:r>
              <a:rPr lang="en-US" dirty="0"/>
              <a:t> je </a:t>
            </a:r>
            <a:r>
              <a:rPr lang="en-US" dirty="0" err="1"/>
              <a:t>popísať</a:t>
            </a:r>
            <a:r>
              <a:rPr lang="en-US" dirty="0"/>
              <a:t> a </a:t>
            </a:r>
            <a:r>
              <a:rPr lang="en-US" dirty="0" err="1"/>
              <a:t>rekonštruovať</a:t>
            </a:r>
            <a:r>
              <a:rPr lang="en-US" dirty="0"/>
              <a:t> </a:t>
            </a:r>
            <a:r>
              <a:rPr lang="en-US" dirty="0" err="1"/>
              <a:t>kauzálnu</a:t>
            </a:r>
            <a:r>
              <a:rPr lang="en-US" dirty="0"/>
              <a:t> </a:t>
            </a:r>
            <a:r>
              <a:rPr lang="en-US" dirty="0" err="1"/>
              <a:t>logiku</a:t>
            </a:r>
            <a:r>
              <a:rPr lang="en-US" dirty="0"/>
              <a:t> v </a:t>
            </a:r>
            <a:r>
              <a:rPr lang="en-US" dirty="0" err="1"/>
              <a:t>skúmanom</a:t>
            </a:r>
            <a:r>
              <a:rPr lang="en-US" dirty="0"/>
              <a:t> </a:t>
            </a:r>
            <a:r>
              <a:rPr lang="en-US" dirty="0" err="1"/>
              <a:t>prípade</a:t>
            </a:r>
            <a:endParaRPr lang="en-US" dirty="0"/>
          </a:p>
          <a:p>
            <a:r>
              <a:rPr lang="en-US" dirty="0" err="1"/>
              <a:t>hľadanie</a:t>
            </a:r>
            <a:r>
              <a:rPr lang="en-US" dirty="0"/>
              <a:t> </a:t>
            </a:r>
            <a:r>
              <a:rPr lang="en-US" dirty="0" err="1"/>
              <a:t>rozhodujúcich</a:t>
            </a:r>
            <a:r>
              <a:rPr lang="en-US" dirty="0"/>
              <a:t> </a:t>
            </a:r>
            <a:r>
              <a:rPr lang="en-US" dirty="0" err="1"/>
              <a:t>situácií</a:t>
            </a:r>
            <a:r>
              <a:rPr lang="en-US" dirty="0"/>
              <a:t> a </a:t>
            </a:r>
            <a:r>
              <a:rPr lang="en-US" dirty="0" err="1"/>
              <a:t>fáz</a:t>
            </a:r>
            <a:r>
              <a:rPr lang="en-US" dirty="0"/>
              <a:t> </a:t>
            </a:r>
            <a:r>
              <a:rPr lang="en-US" dirty="0" err="1"/>
              <a:t>transformácie</a:t>
            </a:r>
            <a:r>
              <a:rPr lang="en-US" dirty="0"/>
              <a:t> </a:t>
            </a:r>
            <a:r>
              <a:rPr lang="en-US" dirty="0" err="1"/>
              <a:t>prostredníctvom</a:t>
            </a:r>
            <a:r>
              <a:rPr lang="en-US" dirty="0"/>
              <a:t> </a:t>
            </a:r>
            <a:r>
              <a:rPr lang="en-US" dirty="0" err="1"/>
              <a:t>hutných</a:t>
            </a:r>
            <a:r>
              <a:rPr lang="en-US" dirty="0"/>
              <a:t> </a:t>
            </a:r>
            <a:r>
              <a:rPr lang="en-US" dirty="0" err="1"/>
              <a:t>opisov</a:t>
            </a:r>
            <a:r>
              <a:rPr lang="en-US" dirty="0"/>
              <a:t> (</a:t>
            </a:r>
            <a:r>
              <a:rPr lang="en-US" b="1" dirty="0"/>
              <a:t>dense descriptions</a:t>
            </a:r>
            <a:r>
              <a:rPr lang="en-US" dirty="0"/>
              <a:t>) </a:t>
            </a:r>
            <a:r>
              <a:rPr lang="en-US" dirty="0" err="1"/>
              <a:t>rozhodujúcich</a:t>
            </a:r>
            <a:r>
              <a:rPr lang="en-US" dirty="0"/>
              <a:t> </a:t>
            </a:r>
            <a:r>
              <a:rPr lang="en-US" dirty="0" err="1"/>
              <a:t>udalostí</a:t>
            </a:r>
            <a:r>
              <a:rPr lang="en-US" dirty="0"/>
              <a:t> </a:t>
            </a:r>
          </a:p>
          <a:p>
            <a:r>
              <a:rPr lang="en-US" dirty="0" err="1"/>
              <a:t>napokon</a:t>
            </a:r>
            <a:r>
              <a:rPr lang="en-US" dirty="0"/>
              <a:t> je </a:t>
            </a:r>
            <a:r>
              <a:rPr lang="en-US" dirty="0" err="1"/>
              <a:t>potrebné</a:t>
            </a:r>
            <a:r>
              <a:rPr lang="en-US" dirty="0"/>
              <a:t> </a:t>
            </a:r>
            <a:r>
              <a:rPr lang="en-US" dirty="0" err="1"/>
              <a:t>zhromaždiť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o </a:t>
            </a:r>
            <a:r>
              <a:rPr lang="en-US" dirty="0" err="1"/>
              <a:t>percepciách</a:t>
            </a:r>
            <a:r>
              <a:rPr lang="en-US" dirty="0"/>
              <a:t> a </a:t>
            </a:r>
            <a:r>
              <a:rPr lang="en-US" dirty="0" err="1"/>
              <a:t>motiváciách</a:t>
            </a:r>
            <a:r>
              <a:rPr lang="en-US" dirty="0"/>
              <a:t> </a:t>
            </a:r>
            <a:r>
              <a:rPr lang="en-US" dirty="0" err="1"/>
              <a:t>kľúčových</a:t>
            </a:r>
            <a:r>
              <a:rPr lang="en-US" dirty="0"/>
              <a:t> </a:t>
            </a:r>
            <a:r>
              <a:rPr lang="en-US" dirty="0" err="1"/>
              <a:t>aktérov</a:t>
            </a:r>
            <a:endParaRPr lang="en-US" dirty="0"/>
          </a:p>
          <a:p>
            <a:r>
              <a:rPr lang="en-US" dirty="0" err="1"/>
              <a:t>hranica</a:t>
            </a:r>
            <a:r>
              <a:rPr lang="en-US" dirty="0"/>
              <a:t> </a:t>
            </a:r>
            <a:r>
              <a:rPr lang="en-US" dirty="0" err="1"/>
              <a:t>oddeľujúca</a:t>
            </a:r>
            <a:r>
              <a:rPr lang="en-US" dirty="0"/>
              <a:t> </a:t>
            </a:r>
            <a:r>
              <a:rPr lang="en-US" dirty="0" err="1"/>
              <a:t>generovanie</a:t>
            </a:r>
            <a:r>
              <a:rPr lang="en-US" dirty="0"/>
              <a:t> </a:t>
            </a:r>
            <a:r>
              <a:rPr lang="en-US" dirty="0" err="1"/>
              <a:t>údajov</a:t>
            </a:r>
            <a:r>
              <a:rPr lang="en-US" dirty="0"/>
              <a:t> a ich </a:t>
            </a:r>
            <a:r>
              <a:rPr lang="en-US" dirty="0" err="1"/>
              <a:t>analýzu</a:t>
            </a:r>
            <a:r>
              <a:rPr lang="en-US" dirty="0"/>
              <a:t> je </a:t>
            </a:r>
            <a:r>
              <a:rPr lang="en-US" dirty="0" err="1"/>
              <a:t>menej</a:t>
            </a:r>
            <a:r>
              <a:rPr lang="en-US" dirty="0"/>
              <a:t> </a:t>
            </a:r>
            <a:r>
              <a:rPr lang="en-US" dirty="0" err="1"/>
              <a:t>jasná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8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A663C-63F3-4E4A-9327-921A42462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Dve</a:t>
            </a:r>
            <a:r>
              <a:rPr lang="en-US" b="1" dirty="0"/>
              <a:t> </a:t>
            </a:r>
            <a:r>
              <a:rPr lang="en-US" b="1" dirty="0" err="1"/>
              <a:t>tradície</a:t>
            </a:r>
            <a:r>
              <a:rPr lang="en-US" b="1" dirty="0"/>
              <a:t> </a:t>
            </a:r>
            <a:r>
              <a:rPr lang="en-US" b="1" dirty="0" err="1"/>
              <a:t>vo</a:t>
            </a:r>
            <a:r>
              <a:rPr lang="en-US" b="1" dirty="0"/>
              <a:t> </a:t>
            </a:r>
            <a:r>
              <a:rPr lang="en-US" b="1" dirty="0" err="1"/>
              <a:t>výskume</a:t>
            </a:r>
            <a:r>
              <a:rPr lang="en-US" b="1" dirty="0"/>
              <a:t> </a:t>
            </a:r>
            <a:r>
              <a:rPr lang="en-US" b="1" dirty="0" err="1"/>
              <a:t>malého</a:t>
            </a:r>
            <a:r>
              <a:rPr lang="en-US" b="1" dirty="0"/>
              <a:t> 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A6D6B-0451-C140-88C6-C5C3A1BC9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VARIABLE-ORIENTED </a:t>
            </a:r>
            <a:r>
              <a:rPr lang="en-US" dirty="0" err="1"/>
              <a:t>prístup</a:t>
            </a:r>
            <a:r>
              <a:rPr lang="en-US" dirty="0"/>
              <a:t> </a:t>
            </a:r>
            <a:r>
              <a:rPr lang="en-US" dirty="0" err="1"/>
              <a:t>orientovaný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premenné</a:t>
            </a:r>
            <a:r>
              <a:rPr lang="en-US" dirty="0"/>
              <a:t> (</a:t>
            </a:r>
            <a:r>
              <a:rPr lang="en-US" dirty="0" err="1"/>
              <a:t>kovariačný</a:t>
            </a:r>
            <a:r>
              <a:rPr lang="en-US" dirty="0"/>
              <a:t>), </a:t>
            </a:r>
            <a:r>
              <a:rPr lang="en-US" dirty="0" err="1"/>
              <a:t>ktorý</a:t>
            </a:r>
            <a:r>
              <a:rPr lang="en-US" dirty="0"/>
              <a:t> </a:t>
            </a:r>
            <a:r>
              <a:rPr lang="en-US" dirty="0" err="1"/>
              <a:t>vyvinuli</a:t>
            </a:r>
            <a:r>
              <a:rPr lang="en-US" dirty="0"/>
              <a:t> </a:t>
            </a:r>
            <a:r>
              <a:rPr lang="en-US" dirty="0" err="1"/>
              <a:t>Przeworski</a:t>
            </a:r>
            <a:r>
              <a:rPr lang="en-US" dirty="0"/>
              <a:t>, </a:t>
            </a:r>
            <a:r>
              <a:rPr lang="en-US" dirty="0" err="1"/>
              <a:t>Lijphart</a:t>
            </a:r>
            <a:r>
              <a:rPr lang="en-US" dirty="0"/>
              <a:t> a </a:t>
            </a:r>
            <a:r>
              <a:rPr lang="en-US" dirty="0" err="1"/>
              <a:t>kol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CASE-ORIENTED </a:t>
            </a:r>
            <a:r>
              <a:rPr lang="en-US" dirty="0" err="1"/>
              <a:t>prístup</a:t>
            </a:r>
            <a:r>
              <a:rPr lang="en-US" dirty="0"/>
              <a:t> </a:t>
            </a:r>
            <a:r>
              <a:rPr lang="en-US" dirty="0" err="1"/>
              <a:t>orientovaný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 (</a:t>
            </a:r>
            <a:r>
              <a:rPr lang="en-US" dirty="0" err="1"/>
              <a:t>konfiguračný</a:t>
            </a:r>
            <a:r>
              <a:rPr lang="en-US" dirty="0"/>
              <a:t>), </a:t>
            </a:r>
            <a:r>
              <a:rPr lang="en-US" dirty="0" err="1"/>
              <a:t>ktorý</a:t>
            </a:r>
            <a:r>
              <a:rPr lang="en-US" dirty="0"/>
              <a:t> </a:t>
            </a:r>
            <a:r>
              <a:rPr lang="en-US" dirty="0" err="1"/>
              <a:t>vyvinuli</a:t>
            </a:r>
            <a:r>
              <a:rPr lang="en-US" dirty="0"/>
              <a:t> Ragin, Bennet a </a:t>
            </a:r>
            <a:r>
              <a:rPr lang="en-US" dirty="0" err="1"/>
              <a:t>kol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tieto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prístupy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líšia</a:t>
            </a:r>
            <a:r>
              <a:rPr lang="en-US" dirty="0"/>
              <a:t> </a:t>
            </a:r>
            <a:r>
              <a:rPr lang="en-US" dirty="0" err="1"/>
              <a:t>svojimi</a:t>
            </a:r>
            <a:r>
              <a:rPr lang="en-US" dirty="0"/>
              <a:t> </a:t>
            </a:r>
            <a:r>
              <a:rPr lang="en-US" dirty="0" err="1"/>
              <a:t>výskumnými</a:t>
            </a:r>
            <a:r>
              <a:rPr lang="en-US" dirty="0"/>
              <a:t> </a:t>
            </a:r>
            <a:r>
              <a:rPr lang="en-US" dirty="0" err="1"/>
              <a:t>cieľmi</a:t>
            </a:r>
            <a:r>
              <a:rPr lang="en-US" dirty="0"/>
              <a:t>, </a:t>
            </a:r>
            <a:r>
              <a:rPr lang="en-US" dirty="0" err="1"/>
              <a:t>typmi</a:t>
            </a:r>
            <a:r>
              <a:rPr lang="en-US" dirty="0"/>
              <a:t> </a:t>
            </a:r>
            <a:r>
              <a:rPr lang="en-US" dirty="0" err="1"/>
              <a:t>otázok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skúmajú</a:t>
            </a:r>
            <a:r>
              <a:rPr lang="en-US" dirty="0"/>
              <a:t>, a </a:t>
            </a:r>
            <a:r>
              <a:rPr lang="en-US" dirty="0" err="1"/>
              <a:t>rozsahom</a:t>
            </a:r>
            <a:r>
              <a:rPr lang="en-US" dirty="0"/>
              <a:t> </a:t>
            </a:r>
            <a:r>
              <a:rPr lang="en-US" dirty="0" err="1"/>
              <a:t>snahy</a:t>
            </a:r>
            <a:r>
              <a:rPr lang="en-US" dirty="0"/>
              <a:t> o </a:t>
            </a:r>
            <a:r>
              <a:rPr lang="en-US" dirty="0" err="1"/>
              <a:t>zovšeobecnenie</a:t>
            </a:r>
            <a:endParaRPr lang="en-US" dirty="0"/>
          </a:p>
          <a:p>
            <a:pPr algn="just"/>
            <a:r>
              <a:rPr lang="en-US" dirty="0"/>
              <a:t>V </a:t>
            </a:r>
            <a:r>
              <a:rPr lang="en-US" dirty="0" err="1"/>
              <a:t>súčasnosti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porovnávacia</a:t>
            </a:r>
            <a:r>
              <a:rPr lang="en-US" dirty="0"/>
              <a:t> </a:t>
            </a:r>
            <a:r>
              <a:rPr lang="en-US" dirty="0" err="1"/>
              <a:t>metóda</a:t>
            </a:r>
            <a:r>
              <a:rPr lang="en-US" dirty="0"/>
              <a:t> </a:t>
            </a:r>
            <a:r>
              <a:rPr lang="en-US" dirty="0" err="1"/>
              <a:t>stotožňuje</a:t>
            </a:r>
            <a:r>
              <a:rPr lang="en-US" dirty="0"/>
              <a:t> s </a:t>
            </a:r>
            <a:r>
              <a:rPr lang="en-US" dirty="0" err="1"/>
              <a:t>prístupom</a:t>
            </a:r>
            <a:r>
              <a:rPr lang="en-US" dirty="0"/>
              <a:t> </a:t>
            </a:r>
            <a:r>
              <a:rPr lang="en-US" dirty="0" err="1"/>
              <a:t>orientovaným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premenné</a:t>
            </a:r>
            <a:r>
              <a:rPr lang="en-US" dirty="0"/>
              <a:t> a s </a:t>
            </a:r>
            <a:r>
              <a:rPr lang="en-US" dirty="0" err="1"/>
              <a:t>hľadaním</a:t>
            </a:r>
            <a:r>
              <a:rPr lang="en-US" dirty="0"/>
              <a:t> </a:t>
            </a:r>
            <a:r>
              <a:rPr lang="en-US" dirty="0" err="1"/>
              <a:t>nevyhnutných</a:t>
            </a:r>
            <a:r>
              <a:rPr lang="en-US" dirty="0"/>
              <a:t> a </a:t>
            </a:r>
            <a:r>
              <a:rPr lang="en-US" dirty="0" err="1"/>
              <a:t>postačujúcich</a:t>
            </a:r>
            <a:r>
              <a:rPr lang="en-US" dirty="0"/>
              <a:t> </a:t>
            </a:r>
            <a:r>
              <a:rPr lang="en-US" dirty="0" err="1"/>
              <a:t>podmienok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32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6D270-2B6F-7C4C-BEB7-9BC684199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Generovanie</a:t>
            </a:r>
            <a:r>
              <a:rPr lang="en-US" b="1" dirty="0"/>
              <a:t> a </a:t>
            </a:r>
            <a:r>
              <a:rPr lang="en-US" b="1" dirty="0" err="1"/>
              <a:t>analýza</a:t>
            </a:r>
            <a:r>
              <a:rPr lang="en-US" b="1" dirty="0"/>
              <a:t> </a:t>
            </a:r>
            <a:r>
              <a:rPr lang="en-US" b="1" dirty="0" err="1"/>
              <a:t>dát</a:t>
            </a:r>
            <a:r>
              <a:rPr lang="en-US" b="1"/>
              <a:t> 2/2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DABA3-22FE-BE4C-91F9-37FDEF450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“</a:t>
            </a:r>
            <a:r>
              <a:rPr lang="en-US" b="1" dirty="0"/>
              <a:t>comprehensive story lines</a:t>
            </a:r>
            <a:r>
              <a:rPr lang="en-US" dirty="0"/>
              <a:t>”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funkčnými</a:t>
            </a:r>
            <a:r>
              <a:rPr lang="en-US" dirty="0"/>
              <a:t> </a:t>
            </a:r>
            <a:r>
              <a:rPr lang="en-US" dirty="0" err="1"/>
              <a:t>ekvivalentmi</a:t>
            </a:r>
            <a:r>
              <a:rPr lang="en-US" dirty="0"/>
              <a:t> </a:t>
            </a:r>
            <a:r>
              <a:rPr lang="en-US" dirty="0" err="1"/>
              <a:t>hodnôt</a:t>
            </a:r>
            <a:r>
              <a:rPr lang="en-US" dirty="0"/>
              <a:t>  </a:t>
            </a:r>
            <a:r>
              <a:rPr lang="en-US" dirty="0" err="1"/>
              <a:t>premenných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variable-oriented </a:t>
            </a:r>
            <a:r>
              <a:rPr lang="en-US" dirty="0" err="1"/>
              <a:t>prístupoch</a:t>
            </a:r>
            <a:endParaRPr lang="en-US" dirty="0"/>
          </a:p>
          <a:p>
            <a:pPr algn="just"/>
            <a:r>
              <a:rPr lang="en-US" dirty="0" err="1"/>
              <a:t>dokážeme</a:t>
            </a:r>
            <a:r>
              <a:rPr lang="en-US" dirty="0"/>
              <a:t> z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odvodiť</a:t>
            </a:r>
            <a:r>
              <a:rPr lang="en-US" dirty="0"/>
              <a:t> "</a:t>
            </a:r>
            <a:r>
              <a:rPr lang="en-US" dirty="0" err="1"/>
              <a:t>kauzálne</a:t>
            </a:r>
            <a:r>
              <a:rPr lang="en-US" dirty="0"/>
              <a:t> </a:t>
            </a:r>
            <a:r>
              <a:rPr lang="en-US" dirty="0" err="1"/>
              <a:t>reťazce</a:t>
            </a:r>
            <a:r>
              <a:rPr lang="en-US" dirty="0"/>
              <a:t>”</a:t>
            </a:r>
          </a:p>
          <a:p>
            <a:pPr algn="just"/>
            <a:r>
              <a:rPr lang="en-US" b="1" dirty="0" err="1"/>
              <a:t>podrobné</a:t>
            </a:r>
            <a:r>
              <a:rPr lang="en-US" b="1" dirty="0"/>
              <a:t> </a:t>
            </a:r>
            <a:r>
              <a:rPr lang="en-US" b="1" dirty="0" err="1"/>
              <a:t>opisy</a:t>
            </a:r>
            <a:r>
              <a:rPr lang="en-US" b="1" dirty="0"/>
              <a:t> </a:t>
            </a:r>
            <a:r>
              <a:rPr lang="en-US" b="1" dirty="0" err="1"/>
              <a:t>kritických</a:t>
            </a:r>
            <a:r>
              <a:rPr lang="en-US" b="1" dirty="0"/>
              <a:t> </a:t>
            </a:r>
            <a:r>
              <a:rPr lang="en-US" b="1" dirty="0" err="1"/>
              <a:t>situácií</a:t>
            </a:r>
            <a:r>
              <a:rPr lang="en-US" b="1" dirty="0"/>
              <a:t> </a:t>
            </a:r>
            <a:r>
              <a:rPr lang="en-US" dirty="0" err="1"/>
              <a:t>vedú</a:t>
            </a:r>
            <a:r>
              <a:rPr lang="en-US" dirty="0"/>
              <a:t> k </a:t>
            </a:r>
            <a:r>
              <a:rPr lang="en-US" dirty="0" err="1"/>
              <a:t>dôkazom</a:t>
            </a:r>
            <a:r>
              <a:rPr lang="en-US" dirty="0"/>
              <a:t> o </a:t>
            </a:r>
            <a:r>
              <a:rPr lang="en-US" dirty="0" err="1"/>
              <a:t>súvislosti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príčinou</a:t>
            </a:r>
            <a:r>
              <a:rPr lang="en-US" dirty="0"/>
              <a:t> a </a:t>
            </a:r>
            <a:r>
              <a:rPr lang="en-US" dirty="0" err="1"/>
              <a:t>následkom</a:t>
            </a:r>
            <a:endParaRPr lang="en-US" dirty="0"/>
          </a:p>
          <a:p>
            <a:pPr algn="just"/>
            <a:r>
              <a:rPr lang="en-US" dirty="0" err="1"/>
              <a:t>takéto</a:t>
            </a:r>
            <a:r>
              <a:rPr lang="en-US" dirty="0"/>
              <a:t> </a:t>
            </a:r>
            <a:r>
              <a:rPr lang="en-US" dirty="0" err="1"/>
              <a:t>kondenzované</a:t>
            </a:r>
            <a:r>
              <a:rPr lang="en-US" dirty="0"/>
              <a:t> </a:t>
            </a:r>
            <a:r>
              <a:rPr lang="en-US" dirty="0" err="1"/>
              <a:t>empirické</a:t>
            </a:r>
            <a:r>
              <a:rPr lang="en-US" dirty="0"/>
              <a:t> </a:t>
            </a:r>
            <a:r>
              <a:rPr lang="en-US" dirty="0" err="1"/>
              <a:t>informácie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musia</a:t>
            </a:r>
            <a:r>
              <a:rPr lang="en-US" dirty="0"/>
              <a:t> </a:t>
            </a:r>
            <a:r>
              <a:rPr lang="en-US" dirty="0" err="1"/>
              <a:t>kombinovať</a:t>
            </a:r>
            <a:r>
              <a:rPr lang="en-US" dirty="0"/>
              <a:t> s </a:t>
            </a:r>
            <a:r>
              <a:rPr lang="en-US" b="1" dirty="0" err="1"/>
              <a:t>kontrafaktuálnymi</a:t>
            </a:r>
            <a:r>
              <a:rPr lang="en-US" b="1" dirty="0"/>
              <a:t> </a:t>
            </a:r>
            <a:r>
              <a:rPr lang="en-US" b="1" dirty="0" err="1"/>
              <a:t>experimentmi</a:t>
            </a:r>
            <a:r>
              <a:rPr lang="en-US" b="1" dirty="0"/>
              <a:t> </a:t>
            </a:r>
            <a:r>
              <a:rPr lang="en-US" dirty="0"/>
              <a:t>a s </a:t>
            </a:r>
            <a:r>
              <a:rPr lang="en-US" b="1" dirty="0" err="1"/>
              <a:t>teoretickými</a:t>
            </a:r>
            <a:r>
              <a:rPr lang="en-US" b="1" dirty="0"/>
              <a:t> </a:t>
            </a:r>
            <a:r>
              <a:rPr lang="en-US" b="1" dirty="0" err="1"/>
              <a:t>reflexiami</a:t>
            </a:r>
            <a:r>
              <a:rPr lang="en-US" b="1" dirty="0"/>
              <a:t> </a:t>
            </a:r>
            <a:r>
              <a:rPr lang="en-US" dirty="0"/>
              <a:t>o </a:t>
            </a:r>
            <a:r>
              <a:rPr lang="en-US" dirty="0" err="1"/>
              <a:t>fungovaní</a:t>
            </a:r>
            <a:r>
              <a:rPr lang="en-US" dirty="0"/>
              <a:t> </a:t>
            </a:r>
            <a:r>
              <a:rPr lang="en-US" dirty="0" err="1"/>
              <a:t>kauzálnych</a:t>
            </a:r>
            <a:r>
              <a:rPr lang="en-US" dirty="0"/>
              <a:t> </a:t>
            </a:r>
            <a:r>
              <a:rPr lang="en-US" dirty="0" err="1"/>
              <a:t>mechanizmov</a:t>
            </a:r>
            <a:endParaRPr lang="en-US" dirty="0"/>
          </a:p>
          <a:p>
            <a:pPr algn="just"/>
            <a:r>
              <a:rPr lang="en-US" dirty="0" err="1"/>
              <a:t>zistenia</a:t>
            </a:r>
            <a:r>
              <a:rPr lang="en-US" dirty="0"/>
              <a:t> </a:t>
            </a:r>
            <a:r>
              <a:rPr lang="en-US" dirty="0" err="1"/>
              <a:t>vedú</a:t>
            </a:r>
            <a:r>
              <a:rPr lang="en-US" dirty="0"/>
              <a:t> k </a:t>
            </a:r>
            <a:r>
              <a:rPr lang="en-US" dirty="0" err="1"/>
              <a:t>spoznaniu</a:t>
            </a:r>
            <a:r>
              <a:rPr lang="en-US" dirty="0"/>
              <a:t> </a:t>
            </a:r>
            <a:r>
              <a:rPr lang="en-US" dirty="0" err="1"/>
              <a:t>tých</a:t>
            </a:r>
            <a:r>
              <a:rPr lang="en-US" dirty="0"/>
              <a:t> </a:t>
            </a:r>
            <a:r>
              <a:rPr lang="en-US" dirty="0" err="1"/>
              <a:t>konfigurácií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spôsobujú</a:t>
            </a:r>
            <a:r>
              <a:rPr lang="en-US" dirty="0"/>
              <a:t> </a:t>
            </a:r>
            <a:r>
              <a:rPr lang="en-US" dirty="0" err="1"/>
              <a:t>skúmané</a:t>
            </a:r>
            <a:r>
              <a:rPr lang="en-US" dirty="0"/>
              <a:t> </a:t>
            </a:r>
            <a:r>
              <a:rPr lang="en-US" dirty="0" err="1"/>
              <a:t>javy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400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716E5-D20D-2549-B79A-ABC24A7A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Techniky</a:t>
            </a:r>
            <a:r>
              <a:rPr lang="en-US" b="1" dirty="0"/>
              <a:t> case-oriented </a:t>
            </a:r>
            <a:r>
              <a:rPr lang="en-US" b="1" dirty="0" err="1"/>
              <a:t>prístupov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B764F-E1B6-E94D-9D1D-B6C92C816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causal process tracing (within-case analytical strategy)</a:t>
            </a:r>
          </a:p>
          <a:p>
            <a:pPr algn="just"/>
            <a:r>
              <a:rPr lang="en-US" dirty="0"/>
              <a:t>qualitative comparative analysis (QCA)</a:t>
            </a:r>
          </a:p>
          <a:p>
            <a:pPr algn="just"/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založené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konfiguračnom</a:t>
            </a:r>
            <a:r>
              <a:rPr lang="en-US" dirty="0"/>
              <a:t> </a:t>
            </a:r>
            <a:r>
              <a:rPr lang="en-US" dirty="0" err="1"/>
              <a:t>myslení</a:t>
            </a:r>
            <a:r>
              <a:rPr lang="en-US" dirty="0"/>
              <a:t>,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ktorého</a:t>
            </a:r>
            <a:r>
              <a:rPr lang="en-US" dirty="0"/>
              <a:t> </a:t>
            </a:r>
            <a:r>
              <a:rPr lang="en-US" dirty="0" err="1"/>
              <a:t>množstvo</a:t>
            </a:r>
            <a:r>
              <a:rPr lang="en-US" dirty="0"/>
              <a:t> </a:t>
            </a:r>
            <a:r>
              <a:rPr lang="en-US" dirty="0" err="1"/>
              <a:t>príčinných</a:t>
            </a:r>
            <a:r>
              <a:rPr lang="en-US" dirty="0"/>
              <a:t> </a:t>
            </a:r>
            <a:r>
              <a:rPr lang="en-US" dirty="0" err="1"/>
              <a:t>faktorov</a:t>
            </a:r>
            <a:r>
              <a:rPr lang="en-US" dirty="0"/>
              <a:t> </a:t>
            </a:r>
            <a:r>
              <a:rPr lang="en-US" dirty="0" err="1"/>
              <a:t>spoločne</a:t>
            </a:r>
            <a:r>
              <a:rPr lang="en-US" dirty="0"/>
              <a:t> </a:t>
            </a:r>
            <a:r>
              <a:rPr lang="en-US" dirty="0" err="1"/>
              <a:t>vytvára</a:t>
            </a:r>
            <a:r>
              <a:rPr lang="en-US" dirty="0"/>
              <a:t> </a:t>
            </a:r>
            <a:r>
              <a:rPr lang="en-US" dirty="0" err="1"/>
              <a:t>výsledok</a:t>
            </a:r>
            <a:endParaRPr lang="en-US" dirty="0"/>
          </a:p>
          <a:p>
            <a:pPr algn="just"/>
            <a:r>
              <a:rPr lang="en-US" dirty="0"/>
              <a:t>Skocpol </a:t>
            </a:r>
            <a:r>
              <a:rPr lang="en-US" i="1" dirty="0"/>
              <a:t>States and Social revolutions </a:t>
            </a:r>
            <a:r>
              <a:rPr lang="en-US" dirty="0"/>
              <a:t>je </a:t>
            </a:r>
            <a:r>
              <a:rPr lang="en-US" dirty="0" err="1"/>
              <a:t>príkladom</a:t>
            </a:r>
            <a:r>
              <a:rPr lang="en-US" dirty="0"/>
              <a:t> </a:t>
            </a:r>
            <a:r>
              <a:rPr lang="en-US" dirty="0" err="1"/>
              <a:t>takejto</a:t>
            </a:r>
            <a:r>
              <a:rPr lang="en-US" dirty="0"/>
              <a:t> </a:t>
            </a:r>
            <a:r>
              <a:rPr lang="en-US" dirty="0" err="1"/>
              <a:t>analýzy</a:t>
            </a:r>
            <a:r>
              <a:rPr lang="en-US" dirty="0"/>
              <a:t>: </a:t>
            </a:r>
            <a:r>
              <a:rPr lang="en-US" dirty="0" err="1"/>
              <a:t>Francúzsko</a:t>
            </a:r>
            <a:r>
              <a:rPr lang="en-US" dirty="0"/>
              <a:t>, </a:t>
            </a:r>
            <a:r>
              <a:rPr lang="en-US" dirty="0" err="1"/>
              <a:t>Rusko</a:t>
            </a:r>
            <a:r>
              <a:rPr lang="en-US" dirty="0"/>
              <a:t>, </a:t>
            </a:r>
            <a:r>
              <a:rPr lang="en-US" dirty="0" err="1"/>
              <a:t>Čína</a:t>
            </a:r>
            <a:r>
              <a:rPr lang="en-US" dirty="0"/>
              <a:t>, (</a:t>
            </a:r>
            <a:r>
              <a:rPr lang="en-US" dirty="0" err="1"/>
              <a:t>Prusko</a:t>
            </a:r>
            <a:r>
              <a:rPr lang="en-US" dirty="0"/>
              <a:t> a </a:t>
            </a:r>
            <a:r>
              <a:rPr lang="en-US" dirty="0" err="1"/>
              <a:t>Japonsko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rozklad</a:t>
            </a:r>
            <a:r>
              <a:rPr lang="en-US" dirty="0"/>
              <a:t> </a:t>
            </a:r>
            <a:r>
              <a:rPr lang="en-US" dirty="0" err="1"/>
              <a:t>štátu</a:t>
            </a:r>
            <a:r>
              <a:rPr lang="en-US" dirty="0"/>
              <a:t> a </a:t>
            </a:r>
            <a:r>
              <a:rPr lang="en-US" dirty="0" err="1"/>
              <a:t>roľnícke</a:t>
            </a:r>
            <a:r>
              <a:rPr lang="en-US" dirty="0"/>
              <a:t> </a:t>
            </a:r>
            <a:r>
              <a:rPr lang="en-US" dirty="0" err="1"/>
              <a:t>povstania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museli</a:t>
            </a:r>
            <a:r>
              <a:rPr lang="en-US" dirty="0"/>
              <a:t> </a:t>
            </a:r>
            <a:r>
              <a:rPr lang="en-US" dirty="0" err="1"/>
              <a:t>vyskytnúť</a:t>
            </a:r>
            <a:r>
              <a:rPr lang="en-US" dirty="0"/>
              <a:t> </a:t>
            </a:r>
            <a:r>
              <a:rPr lang="en-US" dirty="0" err="1"/>
              <a:t>súbežne</a:t>
            </a:r>
            <a:r>
              <a:rPr lang="en-US" dirty="0"/>
              <a:t>, aby </a:t>
            </a:r>
            <a:r>
              <a:rPr lang="en-US" dirty="0" err="1"/>
              <a:t>viedli</a:t>
            </a:r>
            <a:r>
              <a:rPr lang="en-US" dirty="0"/>
              <a:t> k </a:t>
            </a:r>
            <a:r>
              <a:rPr lang="en-US" dirty="0" err="1"/>
              <a:t>sociálnej</a:t>
            </a:r>
            <a:r>
              <a:rPr lang="en-US" dirty="0"/>
              <a:t> </a:t>
            </a:r>
            <a:r>
              <a:rPr lang="en-US" dirty="0" err="1"/>
              <a:t>revolúcii</a:t>
            </a:r>
            <a:r>
              <a:rPr lang="en-US" dirty="0"/>
              <a:t> - </a:t>
            </a:r>
            <a:r>
              <a:rPr lang="en-US" dirty="0" err="1"/>
              <a:t>tieto</a:t>
            </a:r>
            <a:r>
              <a:rPr lang="en-US" dirty="0"/>
              <a:t> </a:t>
            </a:r>
            <a:r>
              <a:rPr lang="en-US" dirty="0" err="1"/>
              <a:t>faktory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jednotlivo</a:t>
            </a:r>
            <a:r>
              <a:rPr lang="en-US" dirty="0"/>
              <a:t> </a:t>
            </a:r>
            <a:r>
              <a:rPr lang="en-US" dirty="0" err="1"/>
              <a:t>nevyhnutné</a:t>
            </a:r>
            <a:r>
              <a:rPr lang="en-US" dirty="0"/>
              <a:t> a </a:t>
            </a:r>
            <a:r>
              <a:rPr lang="en-US" dirty="0" err="1"/>
              <a:t>spoločne</a:t>
            </a:r>
            <a:r>
              <a:rPr lang="en-US" dirty="0"/>
              <a:t> </a:t>
            </a:r>
            <a:r>
              <a:rPr lang="en-US" dirty="0" err="1"/>
              <a:t>postačujú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vyvolanie</a:t>
            </a:r>
            <a:r>
              <a:rPr lang="en-US" dirty="0"/>
              <a:t> </a:t>
            </a:r>
            <a:r>
              <a:rPr lang="en-US" dirty="0" err="1"/>
              <a:t>revolúcie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analyzuje</a:t>
            </a:r>
            <a:r>
              <a:rPr lang="en-US" dirty="0"/>
              <a:t> </a:t>
            </a:r>
            <a:r>
              <a:rPr lang="en-US" dirty="0" err="1"/>
              <a:t>tiež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ďalšie</a:t>
            </a:r>
            <a:r>
              <a:rPr lang="en-US" dirty="0"/>
              <a:t> "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" (v </a:t>
            </a:r>
            <a:r>
              <a:rPr lang="en-US" dirty="0" err="1"/>
              <a:t>ktorých</a:t>
            </a:r>
            <a:r>
              <a:rPr lang="en-US" dirty="0"/>
              <a:t> </a:t>
            </a:r>
            <a:r>
              <a:rPr lang="en-US" dirty="0" err="1"/>
              <a:t>existujú</a:t>
            </a:r>
            <a:r>
              <a:rPr lang="en-US" dirty="0"/>
              <a:t> </a:t>
            </a:r>
            <a:r>
              <a:rPr lang="en-US" dirty="0" err="1"/>
              <a:t>niektoré</a:t>
            </a:r>
            <a:r>
              <a:rPr lang="en-US" dirty="0"/>
              <a:t> z </a:t>
            </a:r>
            <a:r>
              <a:rPr lang="en-US" dirty="0" err="1"/>
              <a:t>tých</a:t>
            </a:r>
            <a:r>
              <a:rPr lang="en-US" dirty="0"/>
              <a:t> </a:t>
            </a:r>
            <a:r>
              <a:rPr lang="en-US" dirty="0" err="1"/>
              <a:t>podmienok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boli</a:t>
            </a:r>
            <a:r>
              <a:rPr lang="en-US" dirty="0"/>
              <a:t> </a:t>
            </a:r>
            <a:r>
              <a:rPr lang="en-US" dirty="0" err="1"/>
              <a:t>považované</a:t>
            </a:r>
            <a:r>
              <a:rPr lang="en-US" dirty="0"/>
              <a:t> za </a:t>
            </a:r>
            <a:r>
              <a:rPr lang="en-US" dirty="0" err="1"/>
              <a:t>predpoklady</a:t>
            </a:r>
            <a:r>
              <a:rPr lang="en-US" dirty="0"/>
              <a:t> </a:t>
            </a:r>
            <a:r>
              <a:rPr lang="en-US" dirty="0" err="1"/>
              <a:t>sociálnych</a:t>
            </a:r>
            <a:r>
              <a:rPr lang="en-US" dirty="0"/>
              <a:t> </a:t>
            </a:r>
            <a:r>
              <a:rPr lang="en-US" dirty="0" err="1"/>
              <a:t>revolúcií</a:t>
            </a:r>
            <a:r>
              <a:rPr lang="en-US" dirty="0"/>
              <a:t>), v </a:t>
            </a:r>
            <a:r>
              <a:rPr lang="en-US" dirty="0" err="1"/>
              <a:t>ktorých</a:t>
            </a:r>
            <a:r>
              <a:rPr lang="en-US" dirty="0"/>
              <a:t> </a:t>
            </a:r>
            <a:r>
              <a:rPr lang="en-US" dirty="0" err="1"/>
              <a:t>nedošlo</a:t>
            </a:r>
            <a:r>
              <a:rPr lang="en-US" dirty="0"/>
              <a:t> k </a:t>
            </a:r>
            <a:r>
              <a:rPr lang="en-US" dirty="0" err="1"/>
              <a:t>sociálnym</a:t>
            </a:r>
            <a:r>
              <a:rPr lang="en-US" dirty="0"/>
              <a:t> </a:t>
            </a:r>
            <a:r>
              <a:rPr lang="en-US" dirty="0" err="1"/>
              <a:t>revolúciám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2007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(</a:t>
            </a:r>
            <a:r>
              <a:rPr lang="en-US" b="1" dirty="0" err="1"/>
              <a:t>Niektoré</a:t>
            </a:r>
            <a:r>
              <a:rPr lang="en-US" b="1" dirty="0"/>
              <a:t>) </a:t>
            </a:r>
            <a:r>
              <a:rPr lang="en-US" b="1" dirty="0" err="1"/>
              <a:t>problémy</a:t>
            </a:r>
            <a:r>
              <a:rPr lang="en-US" b="1" dirty="0"/>
              <a:t> </a:t>
            </a:r>
            <a:r>
              <a:rPr lang="en-US" b="1" dirty="0" err="1"/>
              <a:t>porovnávania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289" y="1825625"/>
            <a:ext cx="7665155" cy="4351338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endParaRPr lang="en-US" sz="3200" dirty="0"/>
          </a:p>
          <a:p>
            <a:pPr algn="just" eaLnBrk="1" hangingPunct="1">
              <a:defRPr/>
            </a:pPr>
            <a:endParaRPr lang="en-US" sz="3200" dirty="0"/>
          </a:p>
          <a:p>
            <a:pPr algn="just">
              <a:defRPr/>
            </a:pPr>
            <a:r>
              <a:rPr lang="en-US" sz="3200" dirty="0" err="1"/>
              <a:t>Príliš</a:t>
            </a:r>
            <a:r>
              <a:rPr lang="en-US" sz="3200" dirty="0"/>
              <a:t> </a:t>
            </a:r>
            <a:r>
              <a:rPr lang="en-US" sz="3200" dirty="0" err="1"/>
              <a:t>málo</a:t>
            </a:r>
            <a:r>
              <a:rPr lang="en-US" sz="3200" dirty="0"/>
              <a:t> </a:t>
            </a:r>
            <a:r>
              <a:rPr lang="en-US" sz="3200" dirty="0" err="1"/>
              <a:t>prípadov</a:t>
            </a:r>
            <a:r>
              <a:rPr lang="en-US" sz="3200" dirty="0"/>
              <a:t>, </a:t>
            </a:r>
            <a:r>
              <a:rPr lang="en-US" sz="3200" dirty="0" err="1"/>
              <a:t>príliš</a:t>
            </a:r>
            <a:r>
              <a:rPr lang="en-US" sz="3200" dirty="0"/>
              <a:t> </a:t>
            </a:r>
            <a:r>
              <a:rPr lang="en-US" sz="3200" dirty="0" err="1"/>
              <a:t>veľa</a:t>
            </a:r>
            <a:r>
              <a:rPr lang="en-US" sz="3200" dirty="0"/>
              <a:t> </a:t>
            </a:r>
            <a:r>
              <a:rPr lang="en-US" sz="3200" dirty="0" err="1"/>
              <a:t>premenných</a:t>
            </a:r>
            <a:endParaRPr lang="en-US" sz="3200" dirty="0"/>
          </a:p>
          <a:p>
            <a:pPr algn="just">
              <a:defRPr/>
            </a:pPr>
            <a:r>
              <a:rPr lang="en-US" sz="3200" dirty="0" err="1"/>
              <a:t>Výberové</a:t>
            </a:r>
            <a:r>
              <a:rPr lang="en-US" sz="3200" dirty="0"/>
              <a:t> </a:t>
            </a:r>
            <a:r>
              <a:rPr lang="en-US" sz="3200" dirty="0" err="1"/>
              <a:t>skreslenie</a:t>
            </a:r>
            <a:r>
              <a:rPr lang="en-US" sz="3200" dirty="0"/>
              <a:t> </a:t>
            </a:r>
          </a:p>
          <a:p>
            <a:pPr algn="just">
              <a:defRPr/>
            </a:pPr>
            <a:r>
              <a:rPr lang="en-US" sz="3200" dirty="0" err="1"/>
              <a:t>Nepravdivosť</a:t>
            </a:r>
            <a:r>
              <a:rPr lang="en-US" sz="3200" dirty="0"/>
              <a:t> (spuriousness)</a:t>
            </a:r>
          </a:p>
          <a:p>
            <a:pPr algn="just">
              <a:defRPr/>
            </a:pPr>
            <a:r>
              <a:rPr lang="en-US" sz="3200" dirty="0" err="1"/>
              <a:t>Ekologické</a:t>
            </a:r>
            <a:r>
              <a:rPr lang="en-US" sz="3200" dirty="0"/>
              <a:t> a </a:t>
            </a:r>
            <a:r>
              <a:rPr lang="en-US" sz="3200" dirty="0" err="1"/>
              <a:t>individuálne</a:t>
            </a:r>
            <a:r>
              <a:rPr lang="en-US" sz="3200" dirty="0"/>
              <a:t> </a:t>
            </a:r>
            <a:r>
              <a:rPr lang="en-US" sz="3200" dirty="0" err="1"/>
              <a:t>chyby</a:t>
            </a:r>
            <a:r>
              <a:rPr lang="en-US" sz="3200" dirty="0"/>
              <a:t> (fallacies)</a:t>
            </a:r>
          </a:p>
        </p:txBody>
      </p:sp>
    </p:spTree>
    <p:extLst>
      <p:ext uri="{BB962C8B-B14F-4D97-AF65-F5344CB8AC3E}">
        <p14:creationId xmlns:p14="http://schemas.microsoft.com/office/powerpoint/2010/main" val="156914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málo</a:t>
            </a:r>
            <a:r>
              <a:rPr lang="en-US" b="1" dirty="0"/>
              <a:t> </a:t>
            </a:r>
            <a:r>
              <a:rPr lang="en-US" b="1" dirty="0" err="1"/>
              <a:t>prípadov</a:t>
            </a:r>
            <a:r>
              <a:rPr lang="en-US" b="1" dirty="0"/>
              <a:t>, </a:t>
            </a: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veľa</a:t>
            </a:r>
            <a:r>
              <a:rPr lang="en-US" b="1" dirty="0"/>
              <a:t> </a:t>
            </a:r>
            <a:r>
              <a:rPr lang="en-US" b="1" dirty="0" err="1"/>
              <a:t>premenných</a:t>
            </a:r>
            <a:br>
              <a:rPr lang="en-US" b="1" dirty="0"/>
            </a:br>
            <a:r>
              <a:rPr lang="cs-CZ" b="1" dirty="0">
                <a:cs typeface="+mj-cs"/>
              </a:rPr>
              <a:t>1/3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7157" y="1825625"/>
            <a:ext cx="8003822" cy="4351338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en-US" sz="3000" dirty="0" err="1"/>
              <a:t>keď</a:t>
            </a:r>
            <a:r>
              <a:rPr lang="en-US" sz="3000" dirty="0"/>
              <a:t> je </a:t>
            </a:r>
            <a:r>
              <a:rPr lang="en-US" sz="3000" dirty="0" err="1"/>
              <a:t>viac</a:t>
            </a:r>
            <a:r>
              <a:rPr lang="en-US" sz="3000" dirty="0"/>
              <a:t> </a:t>
            </a:r>
            <a:r>
              <a:rPr lang="en-US" sz="3000" dirty="0" err="1"/>
              <a:t>potenciálnych</a:t>
            </a:r>
            <a:r>
              <a:rPr lang="en-US" sz="3000" dirty="0"/>
              <a:t> </a:t>
            </a:r>
            <a:r>
              <a:rPr lang="en-US" sz="3000" dirty="0" err="1"/>
              <a:t>vysvetlení</a:t>
            </a:r>
            <a:r>
              <a:rPr lang="en-US" sz="3000" dirty="0"/>
              <a:t> </a:t>
            </a:r>
            <a:r>
              <a:rPr lang="en-US" sz="3000" dirty="0" err="1"/>
              <a:t>než</a:t>
            </a:r>
            <a:r>
              <a:rPr lang="en-US" sz="3000" dirty="0"/>
              <a:t> </a:t>
            </a:r>
            <a:r>
              <a:rPr lang="en-US" sz="3000" dirty="0" err="1"/>
              <a:t>prípadov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ich </a:t>
            </a:r>
            <a:r>
              <a:rPr lang="en-US" sz="3000" dirty="0" err="1"/>
              <a:t>testovanie</a:t>
            </a:r>
            <a:endParaRPr lang="en-US" sz="3000" dirty="0"/>
          </a:p>
          <a:p>
            <a:pPr algn="just">
              <a:defRPr/>
            </a:pPr>
            <a:r>
              <a:rPr lang="en-US" sz="3000" dirty="0" err="1"/>
              <a:t>Možné</a:t>
            </a:r>
            <a:r>
              <a:rPr lang="en-US" sz="3000" dirty="0"/>
              <a:t> </a:t>
            </a:r>
            <a:r>
              <a:rPr lang="en-US" sz="3000" dirty="0" err="1"/>
              <a:t>riešenia</a:t>
            </a:r>
            <a:r>
              <a:rPr lang="en-US" sz="3000" dirty="0"/>
              <a:t> (</a:t>
            </a:r>
            <a:r>
              <a:rPr lang="en-US" sz="3000" dirty="0" err="1"/>
              <a:t>Lijphart</a:t>
            </a:r>
            <a:r>
              <a:rPr lang="en-US" sz="3000" dirty="0"/>
              <a:t>):</a:t>
            </a:r>
          </a:p>
          <a:p>
            <a:pPr algn="just">
              <a:defRPr/>
            </a:pPr>
            <a:r>
              <a:rPr lang="en-US" sz="3000" dirty="0"/>
              <a:t>1) </a:t>
            </a:r>
            <a:r>
              <a:rPr lang="en-US" sz="3000" dirty="0" err="1"/>
              <a:t>zvýšiť</a:t>
            </a:r>
            <a:r>
              <a:rPr lang="en-US" sz="3000" dirty="0"/>
              <a:t> </a:t>
            </a:r>
            <a:r>
              <a:rPr lang="en-US" sz="3000" dirty="0" err="1"/>
              <a:t>počet</a:t>
            </a:r>
            <a:r>
              <a:rPr lang="en-US" sz="3000" dirty="0"/>
              <a:t> </a:t>
            </a:r>
            <a:r>
              <a:rPr lang="en-US" sz="3000" dirty="0" err="1"/>
              <a:t>prípadov</a:t>
            </a:r>
            <a:r>
              <a:rPr lang="en-US" sz="3000" dirty="0"/>
              <a:t> </a:t>
            </a:r>
            <a:r>
              <a:rPr lang="en-US" sz="3000" dirty="0" err="1"/>
              <a:t>alebo</a:t>
            </a:r>
            <a:r>
              <a:rPr lang="en-US" sz="3000" dirty="0"/>
              <a:t> </a:t>
            </a:r>
            <a:r>
              <a:rPr lang="en-US" sz="3000" dirty="0" err="1"/>
              <a:t>pozorovaní</a:t>
            </a:r>
            <a:endParaRPr lang="en-US" sz="3000" dirty="0"/>
          </a:p>
          <a:p>
            <a:pPr algn="just">
              <a:defRPr/>
            </a:pPr>
            <a:r>
              <a:rPr lang="en-US" sz="3000" dirty="0" err="1"/>
              <a:t>geografická</a:t>
            </a:r>
            <a:r>
              <a:rPr lang="en-US" sz="3000" dirty="0"/>
              <a:t> </a:t>
            </a:r>
            <a:r>
              <a:rPr lang="en-US" sz="3000" dirty="0" err="1"/>
              <a:t>alebo</a:t>
            </a:r>
            <a:r>
              <a:rPr lang="en-US" sz="3000" dirty="0"/>
              <a:t> </a:t>
            </a:r>
            <a:r>
              <a:rPr lang="en-US" sz="3000" dirty="0" err="1"/>
              <a:t>časová</a:t>
            </a:r>
            <a:r>
              <a:rPr lang="en-US" sz="3000" dirty="0"/>
              <a:t> </a:t>
            </a:r>
            <a:r>
              <a:rPr lang="en-US" sz="3000" dirty="0" err="1"/>
              <a:t>stratégia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zvýšenie</a:t>
            </a:r>
            <a:r>
              <a:rPr lang="en-US" sz="3000" dirty="0"/>
              <a:t> </a:t>
            </a:r>
            <a:r>
              <a:rPr lang="en-US" sz="3000" dirty="0" err="1"/>
              <a:t>počtu</a:t>
            </a:r>
            <a:r>
              <a:rPr lang="en-US" sz="3000" dirty="0"/>
              <a:t> </a:t>
            </a:r>
            <a:r>
              <a:rPr lang="en-US" sz="3000" dirty="0" err="1"/>
              <a:t>prípadov</a:t>
            </a:r>
            <a:endParaRPr lang="en-US" sz="3000" dirty="0"/>
          </a:p>
          <a:p>
            <a:pPr algn="just">
              <a:defRPr/>
            </a:pPr>
            <a:r>
              <a:rPr lang="en-US" sz="3000" dirty="0" err="1"/>
              <a:t>znížiť</a:t>
            </a:r>
            <a:r>
              <a:rPr lang="en-US" sz="3000" dirty="0"/>
              <a:t> </a:t>
            </a:r>
            <a:r>
              <a:rPr lang="en-US" sz="3000" dirty="0" err="1"/>
              <a:t>počet</a:t>
            </a:r>
            <a:r>
              <a:rPr lang="en-US" sz="3000" dirty="0"/>
              <a:t> </a:t>
            </a:r>
            <a:r>
              <a:rPr lang="en-US" sz="3000" dirty="0" err="1"/>
              <a:t>premenných</a:t>
            </a:r>
            <a:r>
              <a:rPr lang="en-US" sz="3000" dirty="0"/>
              <a:t> </a:t>
            </a:r>
            <a:r>
              <a:rPr lang="en-US" sz="3000" dirty="0" err="1"/>
              <a:t>zlúčením</a:t>
            </a:r>
            <a:r>
              <a:rPr lang="en-US" sz="3000" dirty="0"/>
              <a:t> </a:t>
            </a:r>
            <a:r>
              <a:rPr lang="en-US" sz="3000" dirty="0" err="1"/>
              <a:t>niektorých</a:t>
            </a:r>
            <a:r>
              <a:rPr lang="en-US" sz="3000" dirty="0"/>
              <a:t> z </a:t>
            </a:r>
            <a:r>
              <a:rPr lang="en-US" sz="3000" dirty="0" err="1"/>
              <a:t>nich</a:t>
            </a:r>
            <a:endParaRPr lang="en-US" sz="3000" dirty="0"/>
          </a:p>
          <a:p>
            <a:pPr algn="just">
              <a:defRPr/>
            </a:pPr>
            <a:r>
              <a:rPr lang="en-US" sz="3000" dirty="0" err="1"/>
              <a:t>znížiť</a:t>
            </a:r>
            <a:r>
              <a:rPr lang="en-US" sz="3000" dirty="0"/>
              <a:t> </a:t>
            </a:r>
            <a:r>
              <a:rPr lang="en-US" sz="3000" dirty="0" err="1"/>
              <a:t>počet</a:t>
            </a:r>
            <a:r>
              <a:rPr lang="en-US" sz="3000" dirty="0"/>
              <a:t> </a:t>
            </a:r>
            <a:r>
              <a:rPr lang="en-US" sz="3000" dirty="0" err="1"/>
              <a:t>premenných</a:t>
            </a:r>
            <a:r>
              <a:rPr lang="en-US" sz="3000" dirty="0"/>
              <a:t> </a:t>
            </a:r>
            <a:r>
              <a:rPr lang="en-US" sz="3000" dirty="0" err="1"/>
              <a:t>zameraním</a:t>
            </a:r>
            <a:r>
              <a:rPr lang="en-US" sz="3000" dirty="0"/>
              <a:t> </a:t>
            </a:r>
            <a:r>
              <a:rPr lang="en-US" sz="3000" dirty="0" err="1"/>
              <a:t>sa</a:t>
            </a:r>
            <a:r>
              <a:rPr lang="en-US" sz="3000" dirty="0"/>
              <a:t> </a:t>
            </a:r>
            <a:r>
              <a:rPr lang="en-US" sz="3000" dirty="0" err="1"/>
              <a:t>na</a:t>
            </a:r>
            <a:r>
              <a:rPr lang="en-US" sz="3000" dirty="0"/>
              <a:t> </a:t>
            </a:r>
            <a:r>
              <a:rPr lang="en-US" sz="3000" dirty="0" err="1"/>
              <a:t>relevantné</a:t>
            </a:r>
            <a:r>
              <a:rPr lang="en-US" sz="3000" dirty="0"/>
              <a:t> </a:t>
            </a:r>
            <a:r>
              <a:rPr lang="en-US" sz="3000" dirty="0" err="1"/>
              <a:t>premenné</a:t>
            </a:r>
            <a:r>
              <a:rPr lang="en-US" sz="3000" dirty="0"/>
              <a:t> (</a:t>
            </a:r>
            <a:r>
              <a:rPr lang="en-US" sz="3000" dirty="0" err="1"/>
              <a:t>vybrať</a:t>
            </a:r>
            <a:r>
              <a:rPr lang="en-US" sz="3000" dirty="0"/>
              <a:t> tie, </a:t>
            </a:r>
            <a:r>
              <a:rPr lang="en-US" sz="3000" dirty="0" err="1"/>
              <a:t>ktoré</a:t>
            </a:r>
            <a:r>
              <a:rPr lang="en-US" sz="3000" dirty="0"/>
              <a:t> </a:t>
            </a:r>
            <a:r>
              <a:rPr lang="en-US" sz="3000" dirty="0" err="1"/>
              <a:t>sú</a:t>
            </a:r>
            <a:r>
              <a:rPr lang="en-US" sz="3000" dirty="0"/>
              <a:t> </a:t>
            </a:r>
            <a:r>
              <a:rPr lang="en-US" sz="3000" dirty="0" err="1"/>
              <a:t>teoreticky</a:t>
            </a:r>
            <a:r>
              <a:rPr lang="en-US" sz="3000" dirty="0"/>
              <a:t> </a:t>
            </a:r>
            <a:r>
              <a:rPr lang="en-US" sz="3000" dirty="0" err="1"/>
              <a:t>relevantné</a:t>
            </a:r>
            <a:r>
              <a:rPr lang="en-US" sz="3000" dirty="0"/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5561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málo</a:t>
            </a:r>
            <a:r>
              <a:rPr lang="en-US" b="1" dirty="0"/>
              <a:t> </a:t>
            </a:r>
            <a:r>
              <a:rPr lang="en-US" b="1" dirty="0" err="1"/>
              <a:t>prípadov</a:t>
            </a:r>
            <a:r>
              <a:rPr lang="en-US" b="1" dirty="0"/>
              <a:t>, </a:t>
            </a: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veľa</a:t>
            </a:r>
            <a:r>
              <a:rPr lang="en-US" b="1" dirty="0"/>
              <a:t> </a:t>
            </a:r>
            <a:r>
              <a:rPr lang="en-US" b="1" dirty="0" err="1"/>
              <a:t>premenných</a:t>
            </a:r>
            <a:br>
              <a:rPr lang="en-US" b="1" dirty="0"/>
            </a:br>
            <a:r>
              <a:rPr lang="cs-CZ" b="1" dirty="0"/>
              <a:t>2/3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091136"/>
          </a:xfrm>
        </p:spPr>
        <p:txBody>
          <a:bodyPr/>
          <a:lstStyle/>
          <a:p>
            <a:pPr algn="just">
              <a:defRPr/>
            </a:pPr>
            <a:r>
              <a:rPr lang="en-US" dirty="0"/>
              <a:t>2) </a:t>
            </a:r>
            <a:r>
              <a:rPr lang="en-US" dirty="0" err="1"/>
              <a:t>použiť</a:t>
            </a:r>
            <a:r>
              <a:rPr lang="en-US" dirty="0"/>
              <a:t> </a:t>
            </a:r>
            <a:r>
              <a:rPr lang="en-US" dirty="0" err="1"/>
              <a:t>najpodobnejší</a:t>
            </a:r>
            <a:r>
              <a:rPr lang="en-US" dirty="0"/>
              <a:t> </a:t>
            </a:r>
            <a:r>
              <a:rPr lang="en-US" dirty="0" err="1"/>
              <a:t>systémový</a:t>
            </a:r>
            <a:r>
              <a:rPr lang="en-US" dirty="0"/>
              <a:t> </a:t>
            </a:r>
            <a:r>
              <a:rPr lang="en-US" dirty="0" err="1"/>
              <a:t>dizajn</a:t>
            </a:r>
            <a:r>
              <a:rPr lang="en-US" dirty="0"/>
              <a:t> (MSSD) </a:t>
            </a:r>
          </a:p>
          <a:p>
            <a:pPr algn="just">
              <a:defRPr/>
            </a:pPr>
            <a:r>
              <a:rPr lang="en-US" dirty="0" err="1"/>
              <a:t>vylúčiť</a:t>
            </a:r>
            <a:r>
              <a:rPr lang="en-US" dirty="0"/>
              <a:t> </a:t>
            </a:r>
            <a:r>
              <a:rPr lang="en-US" dirty="0" err="1"/>
              <a:t>premenné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všetkých</a:t>
            </a:r>
            <a:r>
              <a:rPr lang="en-US" dirty="0"/>
              <a:t> </a:t>
            </a:r>
            <a:r>
              <a:rPr lang="en-US" dirty="0" err="1"/>
              <a:t>prípadoch</a:t>
            </a:r>
            <a:r>
              <a:rPr lang="en-US" dirty="0"/>
              <a:t> </a:t>
            </a:r>
            <a:r>
              <a:rPr lang="en-US" dirty="0" err="1"/>
              <a:t>rovnaké</a:t>
            </a:r>
            <a:r>
              <a:rPr lang="en-US" dirty="0"/>
              <a:t>, a </a:t>
            </a:r>
            <a:r>
              <a:rPr lang="en-US" dirty="0" err="1"/>
              <a:t>zamerať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tie </a:t>
            </a:r>
            <a:r>
              <a:rPr lang="en-US" dirty="0" err="1"/>
              <a:t>premenné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odlišné</a:t>
            </a:r>
            <a:r>
              <a:rPr lang="en-US" dirty="0"/>
              <a:t>, a </a:t>
            </a:r>
            <a:r>
              <a:rPr lang="en-US" dirty="0" err="1"/>
              <a:t>teda</a:t>
            </a:r>
            <a:r>
              <a:rPr lang="en-US" dirty="0"/>
              <a:t> </a:t>
            </a:r>
            <a:r>
              <a:rPr lang="en-US" dirty="0" err="1"/>
              <a:t>potenciálne</a:t>
            </a:r>
            <a:r>
              <a:rPr lang="en-US" dirty="0"/>
              <a:t> </a:t>
            </a:r>
            <a:r>
              <a:rPr lang="en-US" dirty="0" err="1"/>
              <a:t>spôsobujú</a:t>
            </a:r>
            <a:r>
              <a:rPr lang="en-US" dirty="0"/>
              <a:t> </a:t>
            </a:r>
            <a:r>
              <a:rPr lang="en-US" dirty="0" err="1"/>
              <a:t>pozorovaný</a:t>
            </a:r>
            <a:r>
              <a:rPr lang="en-US" dirty="0"/>
              <a:t> </a:t>
            </a:r>
            <a:r>
              <a:rPr lang="en-US" dirty="0" err="1"/>
              <a:t>výsledok</a:t>
            </a:r>
            <a:endParaRPr lang="en-US" dirty="0"/>
          </a:p>
          <a:p>
            <a:pPr algn="just">
              <a:defRPr/>
            </a:pPr>
            <a:r>
              <a:rPr lang="en-US" dirty="0" err="1"/>
              <a:t>Bohužiaľ</a:t>
            </a:r>
            <a:r>
              <a:rPr lang="en-US" dirty="0"/>
              <a:t>,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použití</a:t>
            </a:r>
            <a:r>
              <a:rPr lang="en-US" dirty="0"/>
              <a:t> MSSD </a:t>
            </a:r>
            <a:r>
              <a:rPr lang="en-US" dirty="0" err="1"/>
              <a:t>nikdy</a:t>
            </a:r>
            <a:r>
              <a:rPr lang="en-US" dirty="0"/>
              <a:t> </a:t>
            </a:r>
            <a:r>
              <a:rPr lang="en-US" dirty="0" err="1"/>
              <a:t>nebudeme</a:t>
            </a:r>
            <a:r>
              <a:rPr lang="en-US" dirty="0"/>
              <a:t> </a:t>
            </a:r>
            <a:r>
              <a:rPr lang="en-US" dirty="0" err="1"/>
              <a:t>schopní</a:t>
            </a:r>
            <a:r>
              <a:rPr lang="en-US" dirty="0"/>
              <a:t> </a:t>
            </a:r>
            <a:r>
              <a:rPr lang="en-US" dirty="0" err="1"/>
              <a:t>vylúčiť</a:t>
            </a:r>
            <a:r>
              <a:rPr lang="en-US" dirty="0"/>
              <a:t> </a:t>
            </a:r>
            <a:r>
              <a:rPr lang="en-US" dirty="0" err="1"/>
              <a:t>mnohé</a:t>
            </a:r>
            <a:r>
              <a:rPr lang="en-US" dirty="0"/>
              <a:t> </a:t>
            </a:r>
            <a:r>
              <a:rPr lang="en-US" dirty="0" err="1"/>
              <a:t>alternatívne</a:t>
            </a:r>
            <a:r>
              <a:rPr lang="en-US" dirty="0"/>
              <a:t> </a:t>
            </a:r>
            <a:r>
              <a:rPr lang="en-US" dirty="0" err="1"/>
              <a:t>vysvetlenia</a:t>
            </a:r>
            <a:r>
              <a:rPr lang="en-US" dirty="0"/>
              <a:t> (</a:t>
            </a:r>
            <a:r>
              <a:rPr lang="en-US" dirty="0" err="1"/>
              <a:t>premenné</a:t>
            </a:r>
            <a:r>
              <a:rPr lang="en-US" dirty="0"/>
              <a:t>)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28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málo</a:t>
            </a:r>
            <a:r>
              <a:rPr lang="en-US" b="1" dirty="0"/>
              <a:t> </a:t>
            </a:r>
            <a:r>
              <a:rPr lang="en-US" b="1" dirty="0" err="1"/>
              <a:t>prípadov</a:t>
            </a:r>
            <a:r>
              <a:rPr lang="en-US" b="1" dirty="0"/>
              <a:t>, </a:t>
            </a:r>
            <a:r>
              <a:rPr lang="en-US" b="1" dirty="0" err="1"/>
              <a:t>príliš</a:t>
            </a:r>
            <a:r>
              <a:rPr lang="en-US" b="1" dirty="0"/>
              <a:t> </a:t>
            </a:r>
            <a:r>
              <a:rPr lang="en-US" b="1" dirty="0" err="1"/>
              <a:t>veľa</a:t>
            </a:r>
            <a:r>
              <a:rPr lang="en-US" b="1" dirty="0"/>
              <a:t> </a:t>
            </a:r>
            <a:r>
              <a:rPr lang="en-US" b="1" dirty="0" err="1"/>
              <a:t>premenných</a:t>
            </a:r>
            <a:br>
              <a:rPr lang="en-US" b="1" dirty="0"/>
            </a:br>
            <a:r>
              <a:rPr lang="cs-CZ" b="1" dirty="0"/>
              <a:t>3/3</a:t>
            </a:r>
            <a:endParaRPr lang="en-US" b="1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1644" y="1825625"/>
            <a:ext cx="7732889" cy="4351338"/>
          </a:xfrm>
        </p:spPr>
        <p:txBody>
          <a:bodyPr/>
          <a:lstStyle/>
          <a:p>
            <a:pPr algn="just">
              <a:defRPr/>
            </a:pPr>
            <a:r>
              <a:rPr lang="en-US" dirty="0"/>
              <a:t>3) </a:t>
            </a:r>
            <a:r>
              <a:rPr lang="en-US" dirty="0" err="1"/>
              <a:t>minimalizovať</a:t>
            </a:r>
            <a:r>
              <a:rPr lang="en-US" dirty="0"/>
              <a:t>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relevantných</a:t>
            </a:r>
            <a:r>
              <a:rPr lang="en-US" dirty="0"/>
              <a:t> </a:t>
            </a:r>
            <a:r>
              <a:rPr lang="en-US" dirty="0" err="1"/>
              <a:t>premenných</a:t>
            </a:r>
            <a:r>
              <a:rPr lang="en-US" dirty="0"/>
              <a:t> </a:t>
            </a:r>
            <a:r>
              <a:rPr lang="en-US" dirty="0" err="1"/>
              <a:t>použitím</a:t>
            </a:r>
            <a:r>
              <a:rPr lang="en-US" dirty="0"/>
              <a:t> </a:t>
            </a:r>
            <a:r>
              <a:rPr lang="en-US" dirty="0" err="1"/>
              <a:t>najrôznejšieho</a:t>
            </a:r>
            <a:r>
              <a:rPr lang="en-US" dirty="0"/>
              <a:t> </a:t>
            </a:r>
            <a:r>
              <a:rPr lang="en-US" dirty="0" err="1"/>
              <a:t>systémového</a:t>
            </a:r>
            <a:r>
              <a:rPr lang="en-US" dirty="0"/>
              <a:t> </a:t>
            </a:r>
            <a:r>
              <a:rPr lang="en-US" dirty="0" err="1"/>
              <a:t>dizajnu</a:t>
            </a:r>
            <a:r>
              <a:rPr lang="en-US" dirty="0"/>
              <a:t> (MDSD) </a:t>
            </a:r>
          </a:p>
          <a:p>
            <a:pPr algn="just">
              <a:defRPr/>
            </a:pPr>
            <a:r>
              <a:rPr lang="en-US" dirty="0" err="1"/>
              <a:t>Porovnávame</a:t>
            </a:r>
            <a:r>
              <a:rPr lang="en-US" dirty="0"/>
              <a:t> </a:t>
            </a:r>
            <a:r>
              <a:rPr lang="en-US" dirty="0" err="1"/>
              <a:t>úplne</a:t>
            </a:r>
            <a:r>
              <a:rPr lang="en-US" dirty="0"/>
              <a:t> </a:t>
            </a:r>
            <a:r>
              <a:rPr lang="en-US" dirty="0" err="1"/>
              <a:t>odlišné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 s </a:t>
            </a:r>
            <a:r>
              <a:rPr lang="en-US" dirty="0" err="1"/>
              <a:t>podobnými</a:t>
            </a:r>
            <a:r>
              <a:rPr lang="en-US" dirty="0"/>
              <a:t> </a:t>
            </a:r>
            <a:r>
              <a:rPr lang="en-US" dirty="0" err="1"/>
              <a:t>výsledkami</a:t>
            </a:r>
            <a:r>
              <a:rPr lang="en-US" dirty="0"/>
              <a:t>, </a:t>
            </a:r>
            <a:r>
              <a:rPr lang="en-US" dirty="0" err="1"/>
              <a:t>zameriavame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odlišné</a:t>
            </a:r>
            <a:r>
              <a:rPr lang="en-US" dirty="0"/>
              <a:t> </a:t>
            </a:r>
            <a:r>
              <a:rPr lang="en-US" dirty="0" err="1"/>
              <a:t>premenné</a:t>
            </a:r>
            <a:r>
              <a:rPr lang="en-US" dirty="0"/>
              <a:t> v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prípadoch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potenciálne</a:t>
            </a:r>
            <a:r>
              <a:rPr lang="en-US" dirty="0"/>
              <a:t> </a:t>
            </a:r>
            <a:r>
              <a:rPr lang="en-US" dirty="0" err="1"/>
              <a:t>vedú</a:t>
            </a:r>
            <a:r>
              <a:rPr lang="en-US" dirty="0"/>
              <a:t> k </a:t>
            </a:r>
            <a:r>
              <a:rPr lang="en-US" dirty="0" err="1"/>
              <a:t>podobným</a:t>
            </a:r>
            <a:r>
              <a:rPr lang="en-US" dirty="0"/>
              <a:t> </a:t>
            </a:r>
            <a:r>
              <a:rPr lang="en-US" dirty="0" err="1"/>
              <a:t>výsledkom</a:t>
            </a:r>
            <a:endParaRPr lang="en-US" dirty="0">
              <a:cs typeface="+mn-cs"/>
            </a:endParaRPr>
          </a:p>
          <a:p>
            <a:pPr algn="just"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60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Výberové</a:t>
            </a:r>
            <a:r>
              <a:rPr lang="en-US" b="1" dirty="0"/>
              <a:t> </a:t>
            </a:r>
            <a:r>
              <a:rPr lang="en-US" b="1" dirty="0" err="1"/>
              <a:t>skreslenie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dirty="0">
                <a:cs typeface="+mj-cs"/>
              </a:rPr>
              <a:t>Selection bias)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3030" y="1690688"/>
            <a:ext cx="9292590" cy="4486275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en-US" dirty="0" err="1"/>
              <a:t>Porovnávanie</a:t>
            </a:r>
            <a:r>
              <a:rPr lang="en-US" dirty="0"/>
              <a:t> je </a:t>
            </a:r>
            <a:r>
              <a:rPr lang="en-US" dirty="0" err="1"/>
              <a:t>náhradou</a:t>
            </a:r>
            <a:r>
              <a:rPr lang="en-US" dirty="0"/>
              <a:t> za </a:t>
            </a:r>
            <a:r>
              <a:rPr lang="en-US" dirty="0" err="1"/>
              <a:t>experimenty</a:t>
            </a:r>
            <a:r>
              <a:rPr lang="en-US" dirty="0"/>
              <a:t>, je to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nedokonalá</a:t>
            </a:r>
            <a:r>
              <a:rPr lang="en-US" dirty="0"/>
              <a:t> </a:t>
            </a:r>
            <a:r>
              <a:rPr lang="en-US" dirty="0" err="1"/>
              <a:t>náhrada</a:t>
            </a:r>
            <a:endParaRPr lang="en-US" dirty="0"/>
          </a:p>
          <a:p>
            <a:pPr algn="just">
              <a:defRPr/>
            </a:pP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experimentoch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 </a:t>
            </a:r>
            <a:r>
              <a:rPr lang="en-US" dirty="0" err="1"/>
              <a:t>vyberajú</a:t>
            </a:r>
            <a:r>
              <a:rPr lang="en-US" dirty="0"/>
              <a:t> </a:t>
            </a:r>
            <a:r>
              <a:rPr lang="en-US" dirty="0" err="1"/>
              <a:t>náhodne</a:t>
            </a:r>
            <a:r>
              <a:rPr lang="en-US" dirty="0"/>
              <a:t>, </a:t>
            </a:r>
            <a:r>
              <a:rPr lang="en-US" dirty="0" err="1"/>
              <a:t>zatiaľ</a:t>
            </a:r>
            <a:r>
              <a:rPr lang="en-US" dirty="0"/>
              <a:t> </a:t>
            </a:r>
            <a:r>
              <a:rPr lang="en-US" dirty="0" err="1"/>
              <a:t>čo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CP </a:t>
            </a:r>
            <a:r>
              <a:rPr lang="en-US" dirty="0" err="1"/>
              <a:t>vyberáme</a:t>
            </a:r>
            <a:r>
              <a:rPr lang="en-US" dirty="0"/>
              <a:t> </a:t>
            </a:r>
            <a:r>
              <a:rPr lang="en-US" dirty="0" err="1"/>
              <a:t>medzi</a:t>
            </a:r>
            <a:r>
              <a:rPr lang="en-US" dirty="0"/>
              <a:t> </a:t>
            </a:r>
            <a:r>
              <a:rPr lang="en-US" dirty="0" err="1"/>
              <a:t>prípadmi</a:t>
            </a:r>
            <a:r>
              <a:rPr lang="en-US" dirty="0"/>
              <a:t> </a:t>
            </a:r>
            <a:r>
              <a:rPr lang="en-US" dirty="0" err="1"/>
              <a:t>zámerne</a:t>
            </a:r>
            <a:endParaRPr lang="en-US" dirty="0"/>
          </a:p>
          <a:p>
            <a:pPr algn="just">
              <a:defRPr/>
            </a:pPr>
            <a:r>
              <a:rPr lang="en-US" dirty="0" err="1"/>
              <a:t>Najviditeľnejšie</a:t>
            </a:r>
            <a:r>
              <a:rPr lang="en-US" dirty="0"/>
              <a:t> </a:t>
            </a:r>
            <a:r>
              <a:rPr lang="en-US" dirty="0" err="1"/>
              <a:t>skreslenie</a:t>
            </a:r>
            <a:r>
              <a:rPr lang="en-US" dirty="0"/>
              <a:t> </a:t>
            </a:r>
            <a:r>
              <a:rPr lang="en-US" dirty="0" err="1"/>
              <a:t>výberu</a:t>
            </a:r>
            <a:r>
              <a:rPr lang="en-US" dirty="0"/>
              <a:t> </a:t>
            </a:r>
            <a:r>
              <a:rPr lang="en-US" dirty="0" err="1"/>
              <a:t>vzniká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použijeme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tie </a:t>
            </a:r>
            <a:r>
              <a:rPr lang="en-US" dirty="0" err="1"/>
              <a:t>prípady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podporujú</a:t>
            </a:r>
            <a:r>
              <a:rPr lang="en-US" dirty="0"/>
              <a:t> </a:t>
            </a:r>
            <a:r>
              <a:rPr lang="en-US" dirty="0" err="1"/>
              <a:t>náš</a:t>
            </a:r>
            <a:r>
              <a:rPr lang="en-US" dirty="0"/>
              <a:t> argument</a:t>
            </a:r>
          </a:p>
          <a:p>
            <a:pPr algn="just">
              <a:defRPr/>
            </a:pPr>
            <a:r>
              <a:rPr lang="en-US" dirty="0" err="1"/>
              <a:t>Menej</a:t>
            </a:r>
            <a:r>
              <a:rPr lang="en-US" dirty="0"/>
              <a:t> </a:t>
            </a:r>
            <a:r>
              <a:rPr lang="en-US" dirty="0" err="1"/>
              <a:t>viditeľné</a:t>
            </a:r>
            <a:r>
              <a:rPr lang="en-US" dirty="0"/>
              <a:t> </a:t>
            </a:r>
            <a:r>
              <a:rPr lang="en-US" dirty="0" err="1"/>
              <a:t>výberové</a:t>
            </a:r>
            <a:r>
              <a:rPr lang="en-US" dirty="0"/>
              <a:t> </a:t>
            </a:r>
            <a:r>
              <a:rPr lang="en-US" dirty="0" err="1"/>
              <a:t>skreslenie</a:t>
            </a:r>
            <a:r>
              <a:rPr lang="en-US" dirty="0"/>
              <a:t> </a:t>
            </a:r>
            <a:r>
              <a:rPr lang="en-US" dirty="0" err="1"/>
              <a:t>existuje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vyberáme</a:t>
            </a:r>
            <a:r>
              <a:rPr lang="en-US" dirty="0"/>
              <a:t> </a:t>
            </a:r>
            <a:r>
              <a:rPr lang="en-US" dirty="0" err="1"/>
              <a:t>prípady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základe</a:t>
            </a:r>
            <a:r>
              <a:rPr lang="en-US" dirty="0"/>
              <a:t> </a:t>
            </a:r>
            <a:r>
              <a:rPr lang="en-US" dirty="0" err="1"/>
              <a:t>závislej</a:t>
            </a:r>
            <a:r>
              <a:rPr lang="en-US" dirty="0"/>
              <a:t> </a:t>
            </a:r>
            <a:r>
              <a:rPr lang="en-US" dirty="0" err="1"/>
              <a:t>premennej</a:t>
            </a:r>
            <a:r>
              <a:rPr lang="en-US" dirty="0"/>
              <a:t>: </a:t>
            </a:r>
          </a:p>
          <a:p>
            <a:pPr algn="just">
              <a:defRPr/>
            </a:pP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pracujeme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s </a:t>
            </a:r>
            <a:r>
              <a:rPr lang="en-US" dirty="0" err="1"/>
              <a:t>prípadmi</a:t>
            </a:r>
            <a:r>
              <a:rPr lang="en-US" dirty="0"/>
              <a:t> s </a:t>
            </a:r>
            <a:r>
              <a:rPr lang="en-US" dirty="0" err="1"/>
              <a:t>konkrétnym</a:t>
            </a:r>
            <a:r>
              <a:rPr lang="en-US" dirty="0"/>
              <a:t> </a:t>
            </a:r>
            <a:r>
              <a:rPr lang="en-US" dirty="0" err="1"/>
              <a:t>výsledkom</a:t>
            </a:r>
            <a:r>
              <a:rPr lang="en-US" dirty="0"/>
              <a:t>: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uskutočnila</a:t>
            </a:r>
            <a:r>
              <a:rPr lang="en-US" dirty="0"/>
              <a:t> </a:t>
            </a:r>
            <a:r>
              <a:rPr lang="en-US" dirty="0" err="1"/>
              <a:t>revolúcia</a:t>
            </a:r>
            <a:r>
              <a:rPr lang="en-US" dirty="0"/>
              <a:t> </a:t>
            </a:r>
          </a:p>
          <a:p>
            <a:pPr algn="just">
              <a:defRPr/>
            </a:pPr>
            <a:r>
              <a:rPr lang="en-US" dirty="0"/>
              <a:t>Ak </a:t>
            </a:r>
            <a:r>
              <a:rPr lang="en-US" dirty="0" err="1"/>
              <a:t>závislá</a:t>
            </a:r>
            <a:r>
              <a:rPr lang="en-US" dirty="0"/>
              <a:t> </a:t>
            </a:r>
            <a:r>
              <a:rPr lang="en-US" dirty="0" err="1"/>
              <a:t>premenná</a:t>
            </a:r>
            <a:r>
              <a:rPr lang="en-US" dirty="0"/>
              <a:t> </a:t>
            </a:r>
            <a:r>
              <a:rPr lang="en-US" dirty="0" err="1"/>
              <a:t>nevariuje</a:t>
            </a:r>
            <a:r>
              <a:rPr lang="en-US" dirty="0"/>
              <a:t>, </a:t>
            </a:r>
            <a:r>
              <a:rPr lang="en-US" dirty="0" err="1"/>
              <a:t>môžeme</a:t>
            </a:r>
            <a:r>
              <a:rPr lang="en-US" dirty="0"/>
              <a:t> </a:t>
            </a:r>
            <a:r>
              <a:rPr lang="en-US" dirty="0" err="1"/>
              <a:t>dospieť</a:t>
            </a:r>
            <a:r>
              <a:rPr lang="en-US" dirty="0"/>
              <a:t> k </a:t>
            </a:r>
            <a:r>
              <a:rPr lang="en-US" dirty="0" err="1"/>
              <a:t>záverom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preceňujú</a:t>
            </a:r>
            <a:r>
              <a:rPr lang="en-US" dirty="0"/>
              <a:t> </a:t>
            </a:r>
            <a:r>
              <a:rPr lang="en-US" dirty="0" err="1"/>
              <a:t>význam</a:t>
            </a:r>
            <a:r>
              <a:rPr lang="en-US" dirty="0"/>
              <a:t> </a:t>
            </a:r>
            <a:r>
              <a:rPr lang="en-US" dirty="0" err="1"/>
              <a:t>niektorých</a:t>
            </a:r>
            <a:r>
              <a:rPr lang="en-US" dirty="0"/>
              <a:t> </a:t>
            </a:r>
            <a:r>
              <a:rPr lang="en-US" dirty="0" err="1"/>
              <a:t>našich</a:t>
            </a:r>
            <a:r>
              <a:rPr lang="en-US" dirty="0"/>
              <a:t> </a:t>
            </a:r>
            <a:r>
              <a:rPr lang="en-US" dirty="0" err="1"/>
              <a:t>nezávislých</a:t>
            </a:r>
            <a:r>
              <a:rPr lang="en-US" dirty="0"/>
              <a:t> </a:t>
            </a:r>
            <a:r>
              <a:rPr lang="en-US" dirty="0" err="1"/>
              <a:t>premenných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302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Nepravdivosť</a:t>
            </a:r>
            <a:r>
              <a:rPr lang="en-US" b="1" dirty="0"/>
              <a:t> (spuriousness)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5910" y="1825625"/>
            <a:ext cx="8869680" cy="4351338"/>
          </a:xfrm>
        </p:spPr>
        <p:txBody>
          <a:bodyPr/>
          <a:lstStyle/>
          <a:p>
            <a:pPr algn="just">
              <a:defRPr/>
            </a:pPr>
            <a:r>
              <a:rPr lang="en-US" dirty="0" err="1"/>
              <a:t>Vzniká</a:t>
            </a:r>
            <a:r>
              <a:rPr lang="en-US" dirty="0"/>
              <a:t>, </a:t>
            </a:r>
            <a:r>
              <a:rPr lang="en-US" dirty="0" err="1"/>
              <a:t>keď</a:t>
            </a:r>
            <a:r>
              <a:rPr lang="en-US" dirty="0"/>
              <a:t> </a:t>
            </a:r>
            <a:r>
              <a:rPr lang="en-US" dirty="0" err="1"/>
              <a:t>vynecháme</a:t>
            </a:r>
            <a:r>
              <a:rPr lang="en-US" dirty="0"/>
              <a:t> </a:t>
            </a:r>
            <a:r>
              <a:rPr lang="en-US" dirty="0" err="1"/>
              <a:t>kľúčovú</a:t>
            </a:r>
            <a:r>
              <a:rPr lang="en-US" dirty="0"/>
              <a:t> </a:t>
            </a:r>
            <a:r>
              <a:rPr lang="en-US" dirty="0" err="1"/>
              <a:t>premennú</a:t>
            </a:r>
            <a:r>
              <a:rPr lang="en-US" dirty="0"/>
              <a:t>, </a:t>
            </a:r>
            <a:r>
              <a:rPr lang="en-US" dirty="0" err="1"/>
              <a:t>ktorá</a:t>
            </a:r>
            <a:r>
              <a:rPr lang="en-US" dirty="0"/>
              <a:t> </a:t>
            </a:r>
            <a:r>
              <a:rPr lang="en-US" dirty="0" err="1"/>
              <a:t>ovplyvňuje</a:t>
            </a:r>
            <a:r>
              <a:rPr lang="en-US" dirty="0"/>
              <a:t> </a:t>
            </a:r>
            <a:r>
              <a:rPr lang="en-US" dirty="0" err="1"/>
              <a:t>našu</a:t>
            </a:r>
            <a:r>
              <a:rPr lang="en-US" dirty="0"/>
              <a:t> </a:t>
            </a:r>
            <a:r>
              <a:rPr lang="en-US" dirty="0" err="1"/>
              <a:t>závislú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nezávislú</a:t>
            </a:r>
            <a:r>
              <a:rPr lang="en-US" dirty="0"/>
              <a:t> </a:t>
            </a:r>
            <a:r>
              <a:rPr lang="en-US" dirty="0" err="1"/>
              <a:t>premennú</a:t>
            </a:r>
            <a:endParaRPr lang="en-US" dirty="0"/>
          </a:p>
          <a:p>
            <a:pPr algn="just">
              <a:defRPr/>
            </a:pPr>
            <a:r>
              <a:rPr lang="en-US" dirty="0" err="1"/>
              <a:t>predpokladáme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X--&gt;Y</a:t>
            </a:r>
          </a:p>
          <a:p>
            <a:pPr algn="just">
              <a:defRPr/>
            </a:pP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Z, </a:t>
            </a:r>
            <a:r>
              <a:rPr lang="en-US" dirty="0" err="1"/>
              <a:t>ktorá</a:t>
            </a:r>
            <a:r>
              <a:rPr lang="en-US" dirty="0"/>
              <a:t> </a:t>
            </a:r>
            <a:r>
              <a:rPr lang="en-US" dirty="0" err="1"/>
              <a:t>spôsobuje</a:t>
            </a:r>
            <a:r>
              <a:rPr lang="en-US" dirty="0"/>
              <a:t> X </a:t>
            </a:r>
            <a:r>
              <a:rPr lang="en-US" dirty="0" err="1"/>
              <a:t>aj</a:t>
            </a:r>
            <a:r>
              <a:rPr lang="en-US" dirty="0"/>
              <a:t> Y</a:t>
            </a:r>
          </a:p>
          <a:p>
            <a:pPr algn="just">
              <a:defRPr/>
            </a:pPr>
            <a:r>
              <a:rPr lang="en-US" dirty="0" err="1"/>
              <a:t>Neexistuje</a:t>
            </a:r>
            <a:r>
              <a:rPr lang="en-US" dirty="0"/>
              <a:t> </a:t>
            </a:r>
            <a:r>
              <a:rPr lang="en-US" dirty="0" err="1"/>
              <a:t>dokonalé</a:t>
            </a:r>
            <a:r>
              <a:rPr lang="en-US" dirty="0"/>
              <a:t> </a:t>
            </a:r>
            <a:r>
              <a:rPr lang="en-US" dirty="0" err="1"/>
              <a:t>riešenie</a:t>
            </a:r>
            <a:r>
              <a:rPr lang="en-US" dirty="0"/>
              <a:t> </a:t>
            </a:r>
            <a:r>
              <a:rPr lang="en-US" dirty="0" err="1"/>
              <a:t>tohto</a:t>
            </a:r>
            <a:r>
              <a:rPr lang="en-US" dirty="0"/>
              <a:t> </a:t>
            </a:r>
            <a:r>
              <a:rPr lang="en-US" dirty="0" err="1"/>
              <a:t>problému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535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36704-8467-A440-A41C-F9402AD1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Princípy</a:t>
            </a:r>
            <a:r>
              <a:rPr lang="en-US" b="1" dirty="0"/>
              <a:t> </a:t>
            </a:r>
            <a:r>
              <a:rPr lang="en-US" b="1" dirty="0" err="1"/>
              <a:t>prístupu</a:t>
            </a:r>
            <a:r>
              <a:rPr lang="en-US" b="1" dirty="0"/>
              <a:t> </a:t>
            </a:r>
            <a:r>
              <a:rPr lang="en-US" b="1" dirty="0" err="1"/>
              <a:t>orientovaného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premenné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A19CA-FB9C-B64C-BD92-A6C3CF8D8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most-similar systems design</a:t>
            </a:r>
          </a:p>
          <a:p>
            <a:r>
              <a:rPr lang="en-US" dirty="0"/>
              <a:t>the most-different systems design</a:t>
            </a:r>
          </a:p>
          <a:p>
            <a:r>
              <a:rPr lang="en-US" dirty="0" err="1"/>
              <a:t>zameranie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otázku</a:t>
            </a:r>
            <a:r>
              <a:rPr lang="en-US" dirty="0"/>
              <a:t>,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určitý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spôsobuje</a:t>
            </a:r>
            <a:r>
              <a:rPr lang="en-US" dirty="0"/>
              <a:t> </a:t>
            </a:r>
            <a:r>
              <a:rPr lang="en-US" dirty="0" err="1"/>
              <a:t>pozorované</a:t>
            </a:r>
            <a:r>
              <a:rPr lang="en-US" dirty="0"/>
              <a:t> </a:t>
            </a:r>
            <a:r>
              <a:rPr lang="en-US" dirty="0" err="1"/>
              <a:t>účinky</a:t>
            </a:r>
            <a:r>
              <a:rPr lang="en-US" dirty="0"/>
              <a:t>, </a:t>
            </a:r>
            <a:r>
              <a:rPr lang="en-US" dirty="0" err="1"/>
              <a:t>napr</a:t>
            </a:r>
            <a:r>
              <a:rPr lang="en-US" dirty="0"/>
              <a:t>:</a:t>
            </a:r>
          </a:p>
          <a:p>
            <a:r>
              <a:rPr lang="en-US" dirty="0" err="1"/>
              <a:t>Znižuje</a:t>
            </a:r>
            <a:r>
              <a:rPr lang="en-US" dirty="0"/>
              <a:t> </a:t>
            </a:r>
            <a:r>
              <a:rPr lang="en-US" dirty="0" err="1"/>
              <a:t>reorganizácia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verejné</a:t>
            </a:r>
            <a:r>
              <a:rPr lang="en-US" dirty="0"/>
              <a:t> </a:t>
            </a:r>
            <a:r>
              <a:rPr lang="en-US" dirty="0" err="1"/>
              <a:t>výdavky</a:t>
            </a:r>
            <a:r>
              <a:rPr lang="en-US" dirty="0"/>
              <a:t>?</a:t>
            </a:r>
          </a:p>
          <a:p>
            <a:r>
              <a:rPr lang="en-US" dirty="0" err="1"/>
              <a:t>Zvyšujú</a:t>
            </a:r>
            <a:r>
              <a:rPr lang="en-US" dirty="0"/>
              <a:t> </a:t>
            </a:r>
            <a:r>
              <a:rPr lang="en-US" dirty="0" err="1"/>
              <a:t>humanitárne</a:t>
            </a:r>
            <a:r>
              <a:rPr lang="en-US" dirty="0"/>
              <a:t> </a:t>
            </a:r>
            <a:r>
              <a:rPr lang="en-US" dirty="0" err="1"/>
              <a:t>intervencie</a:t>
            </a:r>
            <a:r>
              <a:rPr lang="en-US" dirty="0"/>
              <a:t> </a:t>
            </a:r>
            <a:r>
              <a:rPr lang="en-US" dirty="0" err="1"/>
              <a:t>pravdepodobnosť</a:t>
            </a:r>
            <a:r>
              <a:rPr lang="en-US" dirty="0"/>
              <a:t> </a:t>
            </a:r>
            <a:r>
              <a:rPr lang="en-US" dirty="0" err="1"/>
              <a:t>mieru</a:t>
            </a:r>
            <a:r>
              <a:rPr lang="en-US" dirty="0"/>
              <a:t>?</a:t>
            </a:r>
          </a:p>
          <a:p>
            <a:r>
              <a:rPr lang="en-US" dirty="0"/>
              <a:t>ide o "</a:t>
            </a:r>
            <a:r>
              <a:rPr lang="en-US" dirty="0" err="1"/>
              <a:t>výskum</a:t>
            </a:r>
            <a:r>
              <a:rPr lang="en-US" dirty="0"/>
              <a:t> </a:t>
            </a:r>
            <a:r>
              <a:rPr lang="en-US" dirty="0" err="1"/>
              <a:t>zameraný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X", </a:t>
            </a:r>
            <a:r>
              <a:rPr lang="en-US" dirty="0" err="1"/>
              <a:t>dôraz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kladie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nezávislú</a:t>
            </a:r>
            <a:r>
              <a:rPr lang="en-US" dirty="0"/>
              <a:t> </a:t>
            </a:r>
            <a:r>
              <a:rPr lang="en-US" dirty="0" err="1"/>
              <a:t>premennú</a:t>
            </a:r>
            <a:r>
              <a:rPr lang="en-US" dirty="0"/>
              <a:t> (</a:t>
            </a:r>
            <a:r>
              <a:rPr lang="en-US" dirty="0" err="1"/>
              <a:t>nezávislé</a:t>
            </a:r>
            <a:r>
              <a:rPr lang="en-US" dirty="0"/>
              <a:t> </a:t>
            </a:r>
            <a:r>
              <a:rPr lang="en-US" dirty="0" err="1"/>
              <a:t>premenné</a:t>
            </a:r>
            <a:r>
              <a:rPr lang="en-US" dirty="0"/>
              <a:t>) </a:t>
            </a:r>
          </a:p>
          <a:p>
            <a:r>
              <a:rPr lang="en-US" dirty="0" err="1"/>
              <a:t>preto</a:t>
            </a:r>
            <a:r>
              <a:rPr lang="en-US" dirty="0"/>
              <a:t> </a:t>
            </a:r>
            <a:r>
              <a:rPr lang="en-US" dirty="0" err="1"/>
              <a:t>predpokladá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príčinné</a:t>
            </a:r>
            <a:r>
              <a:rPr lang="en-US" dirty="0"/>
              <a:t> </a:t>
            </a:r>
            <a:r>
              <a:rPr lang="en-US" dirty="0" err="1"/>
              <a:t>faktory</a:t>
            </a:r>
            <a:r>
              <a:rPr lang="en-US" dirty="0"/>
              <a:t> </a:t>
            </a:r>
            <a:r>
              <a:rPr lang="en-US" dirty="0" err="1"/>
              <a:t>fungujú</a:t>
            </a:r>
            <a:r>
              <a:rPr lang="en-US" dirty="0"/>
              <a:t> </a:t>
            </a:r>
            <a:r>
              <a:rPr lang="en-US" dirty="0" err="1"/>
              <a:t>nezávisle</a:t>
            </a:r>
            <a:r>
              <a:rPr lang="en-US" dirty="0"/>
              <a:t> od </a:t>
            </a:r>
            <a:r>
              <a:rPr lang="en-US" dirty="0" err="1"/>
              <a:t>seba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96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1172</Words>
  <Application>Microsoft Macintosh PowerPoint</Application>
  <PresentationFormat>Widescreen</PresentationFormat>
  <Paragraphs>170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METÓDY KOMPARATÍVNEHO VÝSKUMU</vt:lpstr>
      <vt:lpstr>Dve tradície vo výskume malého N</vt:lpstr>
      <vt:lpstr>(Niektoré) problémy porovnávania</vt:lpstr>
      <vt:lpstr>Príliš málo prípadov, príliš veľa premenných 1/3</vt:lpstr>
      <vt:lpstr>Príliš málo prípadov, príliš veľa premenných 2/3</vt:lpstr>
      <vt:lpstr>Príliš málo prípadov, príliš veľa premenných 3/3</vt:lpstr>
      <vt:lpstr>Výberové skreslenie  (Selection bias)</vt:lpstr>
      <vt:lpstr>Nepravdivosť (spuriousness)</vt:lpstr>
      <vt:lpstr>Princípy prístupu orientovaného na premenné</vt:lpstr>
      <vt:lpstr>The most similar systems design (MSSD)</vt:lpstr>
      <vt:lpstr>PowerPoint Presentation</vt:lpstr>
      <vt:lpstr>PowerPoint Presentation</vt:lpstr>
      <vt:lpstr>Výber prípadov</vt:lpstr>
      <vt:lpstr>The most different systems design</vt:lpstr>
      <vt:lpstr>PowerPoint Presentation</vt:lpstr>
      <vt:lpstr>PowerPoint Presentation</vt:lpstr>
      <vt:lpstr>Generovanie a analýza dát</vt:lpstr>
      <vt:lpstr>Princípy konfiguratívneho (case-oriented) prístupu</vt:lpstr>
      <vt:lpstr>Generovanie a analýza dát 1/2</vt:lpstr>
      <vt:lpstr>Generovanie a analýza dát 2/2</vt:lpstr>
      <vt:lpstr>Techniky case-oriented prístupov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METHODS</dc:title>
  <dc:creator>Marek Rybar</dc:creator>
  <cp:lastModifiedBy>Marek Rybar</cp:lastModifiedBy>
  <cp:revision>79</cp:revision>
  <dcterms:created xsi:type="dcterms:W3CDTF">2020-03-03T08:12:08Z</dcterms:created>
  <dcterms:modified xsi:type="dcterms:W3CDTF">2022-03-15T12:35:17Z</dcterms:modified>
</cp:coreProperties>
</file>