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4" r:id="rId14"/>
    <p:sldId id="285" r:id="rId15"/>
    <p:sldId id="287" r:id="rId16"/>
    <p:sldId id="269" r:id="rId17"/>
    <p:sldId id="288" r:id="rId18"/>
    <p:sldId id="289" r:id="rId19"/>
    <p:sldId id="290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22.3.22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663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22.3.22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394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22.3.22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83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22.3.22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116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22.3.22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455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22.3.22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5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22.3.22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945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22.3.22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207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22.3.22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286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22.3.22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422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D8C3-234E-4408-B0DF-F54E0BF22093}" type="datetimeFigureOut">
              <a:rPr lang="sk-SK" smtClean="0"/>
              <a:t>22.3.22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39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CD8C3-234E-4408-B0DF-F54E0BF22093}" type="datetimeFigureOut">
              <a:rPr lang="sk-SK" smtClean="0"/>
              <a:t>22.3.22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2EC87-0195-4494-A24D-5A4C0CDB1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2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CE57-ADBD-7D46-81DF-E325F212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Moderné</a:t>
            </a:r>
            <a:r>
              <a:rPr lang="en-US" b="1" dirty="0"/>
              <a:t> </a:t>
            </a:r>
            <a:r>
              <a:rPr lang="en-US" b="1" dirty="0" err="1"/>
              <a:t>štáty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8F316-5EE4-414B-AE57-A3EF42A1E5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Srovnávací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 POLn4002</a:t>
            </a:r>
          </a:p>
          <a:p>
            <a:r>
              <a:rPr lang="en-US" dirty="0" err="1"/>
              <a:t>jaro</a:t>
            </a:r>
            <a:r>
              <a:rPr lang="en-US" dirty="0"/>
              <a:t> 202</a:t>
            </a:r>
            <a:r>
              <a:rPr lang="sk-SK" dirty="0"/>
              <a:t>2</a:t>
            </a:r>
            <a:endParaRPr lang="en-US" dirty="0"/>
          </a:p>
          <a:p>
            <a:r>
              <a:rPr lang="en-US" dirty="0"/>
              <a:t>doc. Marek </a:t>
            </a:r>
            <a:r>
              <a:rPr lang="en-US" dirty="0" err="1"/>
              <a:t>Rybář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3730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A57D-5884-6A41-8727-F08BE4D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6042"/>
            <a:ext cx="7729728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Aké</a:t>
            </a:r>
            <a:r>
              <a:rPr lang="en-US" b="1" dirty="0"/>
              <a:t> </a:t>
            </a:r>
            <a:r>
              <a:rPr lang="en-US" b="1" dirty="0" err="1"/>
              <a:t>široké</a:t>
            </a:r>
            <a:r>
              <a:rPr lang="en-US" b="1" dirty="0"/>
              <a:t> </a:t>
            </a:r>
            <a:r>
              <a:rPr lang="en-US" b="1" dirty="0" err="1"/>
              <a:t>uplatnenie</a:t>
            </a:r>
            <a:r>
              <a:rPr lang="en-US" b="1" dirty="0"/>
              <a:t> </a:t>
            </a:r>
            <a:r>
              <a:rPr lang="en-US" b="1" dirty="0" err="1"/>
              <a:t>má</a:t>
            </a:r>
            <a:r>
              <a:rPr lang="en-US" b="1" dirty="0"/>
              <a:t> </a:t>
            </a:r>
            <a:r>
              <a:rPr lang="en-US" b="1" dirty="0" err="1"/>
              <a:t>Tillyho</a:t>
            </a:r>
            <a:r>
              <a:rPr lang="en-US" b="1" dirty="0"/>
              <a:t> </a:t>
            </a:r>
            <a:r>
              <a:rPr lang="en-US" b="1" dirty="0" err="1"/>
              <a:t>európsky</a:t>
            </a:r>
            <a:r>
              <a:rPr lang="en-US" b="1" dirty="0"/>
              <a:t>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6B734-D340-3A43-BE74-D69DC78A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95094"/>
            <a:ext cx="7729728" cy="455142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od </a:t>
            </a:r>
            <a:r>
              <a:rPr lang="en-US" sz="2600" dirty="0" err="1"/>
              <a:t>stredoveku</a:t>
            </a:r>
            <a:r>
              <a:rPr lang="en-US" sz="2600" dirty="0"/>
              <a:t> </a:t>
            </a:r>
            <a:r>
              <a:rPr lang="en-US" sz="2600" dirty="0" err="1"/>
              <a:t>Európa</a:t>
            </a:r>
            <a:r>
              <a:rPr lang="en-US" sz="2600" dirty="0"/>
              <a:t> </a:t>
            </a:r>
            <a:r>
              <a:rPr lang="en-US" sz="2600" dirty="0" err="1"/>
              <a:t>predstavovala</a:t>
            </a:r>
            <a:r>
              <a:rPr lang="en-US" sz="2600" dirty="0"/>
              <a:t> </a:t>
            </a:r>
            <a:r>
              <a:rPr lang="en-US" sz="2600" dirty="0" err="1"/>
              <a:t>medzinárodný</a:t>
            </a:r>
            <a:r>
              <a:rPr lang="en-US" sz="2600" dirty="0"/>
              <a:t> </a:t>
            </a:r>
            <a:r>
              <a:rPr lang="en-US" sz="2600" dirty="0" err="1"/>
              <a:t>systém</a:t>
            </a:r>
            <a:r>
              <a:rPr lang="en-US" sz="2600" dirty="0"/>
              <a:t>, v </a:t>
            </a:r>
            <a:r>
              <a:rPr lang="en-US" sz="2600" dirty="0" err="1"/>
              <a:t>ktorom</a:t>
            </a:r>
            <a:r>
              <a:rPr lang="en-US" sz="2600" dirty="0"/>
              <a:t> bola </a:t>
            </a:r>
            <a:r>
              <a:rPr lang="en-US" sz="2600" dirty="0" err="1"/>
              <a:t>hrozba</a:t>
            </a:r>
            <a:r>
              <a:rPr lang="en-US" sz="2600" dirty="0"/>
              <a:t> </a:t>
            </a:r>
            <a:r>
              <a:rPr lang="en-US" sz="2600" dirty="0" err="1"/>
              <a:t>vojny</a:t>
            </a:r>
            <a:r>
              <a:rPr lang="en-US" sz="2600" dirty="0"/>
              <a:t> </a:t>
            </a:r>
            <a:r>
              <a:rPr lang="en-US" sz="2600" dirty="0" err="1"/>
              <a:t>všadeprítomná</a:t>
            </a:r>
            <a:r>
              <a:rPr lang="en-US" sz="2600" dirty="0"/>
              <a:t> a </a:t>
            </a:r>
            <a:r>
              <a:rPr lang="en-US" sz="2600" dirty="0" err="1"/>
              <a:t>štátnici</a:t>
            </a:r>
            <a:r>
              <a:rPr lang="en-US" sz="2600" dirty="0"/>
              <a:t> </a:t>
            </a:r>
            <a:r>
              <a:rPr lang="en-US" sz="2600" dirty="0" err="1"/>
              <a:t>museli</a:t>
            </a:r>
            <a:r>
              <a:rPr lang="en-US" sz="2600" dirty="0"/>
              <a:t> </a:t>
            </a:r>
            <a:r>
              <a:rPr lang="en-US" sz="2600" dirty="0" err="1"/>
              <a:t>posilniť</a:t>
            </a:r>
            <a:r>
              <a:rPr lang="en-US" sz="2600" dirty="0"/>
              <a:t> centrum, aby </a:t>
            </a:r>
            <a:r>
              <a:rPr lang="en-US" sz="2600" dirty="0" err="1"/>
              <a:t>prežili</a:t>
            </a:r>
            <a:r>
              <a:rPr lang="en-US" sz="2600" dirty="0"/>
              <a:t> </a:t>
            </a:r>
            <a:r>
              <a:rPr lang="en-US" sz="2600" dirty="0" err="1"/>
              <a:t>nemilosrdnú</a:t>
            </a:r>
            <a:r>
              <a:rPr lang="en-US" sz="2600" dirty="0"/>
              <a:t> </a:t>
            </a:r>
            <a:r>
              <a:rPr lang="en-US" sz="2600" dirty="0" err="1"/>
              <a:t>konkurenciu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Mimo</a:t>
            </a:r>
            <a:r>
              <a:rPr lang="en-US" sz="2600" dirty="0"/>
              <a:t> </a:t>
            </a:r>
            <a:r>
              <a:rPr lang="en-US" sz="2600" dirty="0" err="1"/>
              <a:t>Európy</a:t>
            </a:r>
            <a:r>
              <a:rPr lang="en-US" sz="2600" dirty="0"/>
              <a:t> </a:t>
            </a:r>
            <a:r>
              <a:rPr lang="en-US" sz="2600" dirty="0" err="1"/>
              <a:t>vyzerá</a:t>
            </a:r>
            <a:r>
              <a:rPr lang="en-US" sz="2600" dirty="0"/>
              <a:t> </a:t>
            </a:r>
            <a:r>
              <a:rPr lang="en-US" sz="2600" dirty="0" err="1"/>
              <a:t>situácia</a:t>
            </a:r>
            <a:r>
              <a:rPr lang="en-US" sz="2600" dirty="0"/>
              <a:t> </a:t>
            </a:r>
            <a:r>
              <a:rPr lang="en-US" sz="2600" dirty="0" err="1"/>
              <a:t>úplne</a:t>
            </a:r>
            <a:r>
              <a:rPr lang="en-US" sz="2600" dirty="0"/>
              <a:t> </a:t>
            </a:r>
            <a:r>
              <a:rPr lang="en-US" sz="2600" dirty="0" err="1"/>
              <a:t>inak</a:t>
            </a:r>
            <a:r>
              <a:rPr lang="en-US" sz="2600" dirty="0"/>
              <a:t>, </a:t>
            </a:r>
            <a:r>
              <a:rPr lang="en-US" sz="2600" dirty="0" err="1"/>
              <a:t>najmä</a:t>
            </a:r>
            <a:r>
              <a:rPr lang="en-US" sz="2600" dirty="0"/>
              <a:t> po </a:t>
            </a:r>
            <a:r>
              <a:rPr lang="en-US" sz="2600" dirty="0" err="1"/>
              <a:t>druhej</a:t>
            </a:r>
            <a:r>
              <a:rPr lang="en-US" sz="2600" dirty="0"/>
              <a:t> </a:t>
            </a:r>
            <a:r>
              <a:rPr lang="en-US" sz="2600" dirty="0" err="1"/>
              <a:t>svetovej</a:t>
            </a:r>
            <a:r>
              <a:rPr lang="en-US" sz="2600" dirty="0"/>
              <a:t> </a:t>
            </a:r>
            <a:r>
              <a:rPr lang="en-US" sz="2600" dirty="0" err="1"/>
              <a:t>vojne</a:t>
            </a:r>
            <a:r>
              <a:rPr lang="en-US" sz="2600" dirty="0"/>
              <a:t>: </a:t>
            </a:r>
            <a:r>
              <a:rPr lang="en-US" sz="2600" dirty="0" err="1"/>
              <a:t>geopolitické</a:t>
            </a:r>
            <a:r>
              <a:rPr lang="en-US" sz="2600" dirty="0"/>
              <a:t> </a:t>
            </a:r>
            <a:r>
              <a:rPr lang="en-US" sz="2600" dirty="0" err="1"/>
              <a:t>tlaky</a:t>
            </a:r>
            <a:r>
              <a:rPr lang="en-US" sz="2600" dirty="0"/>
              <a:t> </a:t>
            </a:r>
            <a:r>
              <a:rPr lang="en-US" sz="2600" dirty="0" err="1"/>
              <a:t>boli</a:t>
            </a:r>
            <a:r>
              <a:rPr lang="en-US" sz="2600" dirty="0"/>
              <a:t> </a:t>
            </a:r>
            <a:r>
              <a:rPr lang="en-US" sz="2600" dirty="0" err="1"/>
              <a:t>podstatne</a:t>
            </a:r>
            <a:r>
              <a:rPr lang="en-US" sz="2600" dirty="0"/>
              <a:t> </a:t>
            </a:r>
            <a:r>
              <a:rPr lang="en-US" sz="2600" dirty="0" err="1"/>
              <a:t>menej</a:t>
            </a:r>
            <a:r>
              <a:rPr lang="en-US" sz="2600" dirty="0"/>
              <a:t> </a:t>
            </a:r>
            <a:r>
              <a:rPr lang="en-US" sz="2600" dirty="0" err="1"/>
              <a:t>dôležité</a:t>
            </a:r>
            <a:endParaRPr lang="en-US" sz="2600" dirty="0"/>
          </a:p>
          <a:p>
            <a:pPr algn="just"/>
            <a:r>
              <a:rPr lang="en-US" sz="2600" dirty="0" err="1"/>
              <a:t>mnohé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 </a:t>
            </a:r>
            <a:r>
              <a:rPr lang="en-US" sz="2600" dirty="0" err="1"/>
              <a:t>sú</a:t>
            </a:r>
            <a:r>
              <a:rPr lang="en-US" sz="2600" dirty="0"/>
              <a:t> </a:t>
            </a:r>
            <a:r>
              <a:rPr lang="en-US" sz="2600" dirty="0" err="1"/>
              <a:t>neefektívne</a:t>
            </a:r>
            <a:r>
              <a:rPr lang="en-US" sz="2600" dirty="0"/>
              <a:t>, </a:t>
            </a:r>
            <a:r>
              <a:rPr lang="en-US" sz="2600" dirty="0" err="1"/>
              <a:t>sužuje</a:t>
            </a:r>
            <a:r>
              <a:rPr lang="en-US" sz="2600" dirty="0"/>
              <a:t> ich </a:t>
            </a:r>
            <a:r>
              <a:rPr lang="en-US" sz="2600" dirty="0" err="1"/>
              <a:t>korupcia</a:t>
            </a:r>
            <a:r>
              <a:rPr lang="en-US" sz="2600" dirty="0"/>
              <a:t> a </a:t>
            </a:r>
            <a:r>
              <a:rPr lang="en-US" sz="2600" dirty="0" err="1"/>
              <a:t>absencia</a:t>
            </a:r>
            <a:r>
              <a:rPr lang="en-US" sz="2600" dirty="0"/>
              <a:t> </a:t>
            </a:r>
            <a:r>
              <a:rPr lang="en-US" sz="2600" dirty="0" err="1"/>
              <a:t>verejných</a:t>
            </a:r>
            <a:r>
              <a:rPr lang="en-US" sz="2600" dirty="0"/>
              <a:t> </a:t>
            </a:r>
            <a:r>
              <a:rPr lang="en-US" sz="2600" dirty="0" err="1"/>
              <a:t>služieb</a:t>
            </a:r>
            <a:r>
              <a:rPr lang="en-US" sz="2600" dirty="0"/>
              <a:t>; </a:t>
            </a:r>
            <a:r>
              <a:rPr lang="en-US" sz="2600" dirty="0" err="1"/>
              <a:t>niektoré</a:t>
            </a:r>
            <a:r>
              <a:rPr lang="en-US" sz="2600" dirty="0"/>
              <a:t> z </a:t>
            </a:r>
            <a:r>
              <a:rPr lang="en-US" sz="2600" dirty="0" err="1"/>
              <a:t>nich</a:t>
            </a:r>
            <a:r>
              <a:rPr lang="en-US" sz="2600" dirty="0"/>
              <a:t> </a:t>
            </a:r>
            <a:r>
              <a:rPr lang="en-US" sz="2600" dirty="0" err="1"/>
              <a:t>dokonca</a:t>
            </a:r>
            <a:r>
              <a:rPr lang="en-US" sz="2600" dirty="0"/>
              <a:t> </a:t>
            </a:r>
            <a:r>
              <a:rPr lang="en-US" sz="2600" dirty="0" err="1"/>
              <a:t>zlyhali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14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91E65-473D-F942-A816-B3D88899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00050"/>
            <a:ext cx="9672637" cy="61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3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0B48-2CD0-1040-AE55-F8B27DC4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Niekoľko výnimiek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024B-C0A4-D248-8D5C-862E960D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02379"/>
            <a:ext cx="7729728" cy="3899916"/>
          </a:xfrm>
        </p:spPr>
        <p:txBody>
          <a:bodyPr>
            <a:noAutofit/>
          </a:bodyPr>
          <a:lstStyle/>
          <a:p>
            <a:r>
              <a:rPr lang="en-US" sz="2600" dirty="0" err="1"/>
              <a:t>Japonsko</a:t>
            </a:r>
            <a:r>
              <a:rPr lang="en-US" sz="2600" dirty="0"/>
              <a:t> a </a:t>
            </a:r>
            <a:r>
              <a:rPr lang="en-US" sz="2600" dirty="0" err="1"/>
              <a:t>Južná</a:t>
            </a:r>
            <a:r>
              <a:rPr lang="en-US" sz="2600" dirty="0"/>
              <a:t> </a:t>
            </a:r>
            <a:r>
              <a:rPr lang="en-US" sz="2600" dirty="0" err="1"/>
              <a:t>Kórea</a:t>
            </a:r>
            <a:r>
              <a:rPr lang="en-US" sz="2600" dirty="0"/>
              <a:t>, Taiwan a </a:t>
            </a:r>
            <a:r>
              <a:rPr lang="en-US" sz="2600" dirty="0" err="1"/>
              <a:t>neskôr</a:t>
            </a:r>
            <a:r>
              <a:rPr lang="en-US" sz="2600" dirty="0"/>
              <a:t> </a:t>
            </a:r>
            <a:r>
              <a:rPr lang="en-US" sz="2600" dirty="0" err="1"/>
              <a:t>Čína</a:t>
            </a:r>
            <a:r>
              <a:rPr lang="en-US" sz="2600" dirty="0"/>
              <a:t> </a:t>
            </a:r>
            <a:r>
              <a:rPr lang="en-US" sz="2600" dirty="0" err="1"/>
              <a:t>vytvorili</a:t>
            </a:r>
            <a:r>
              <a:rPr lang="en-US" sz="2600" dirty="0"/>
              <a:t> </a:t>
            </a:r>
            <a:r>
              <a:rPr lang="en-US" sz="2600" dirty="0" err="1"/>
              <a:t>silné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endParaRPr lang="en-US" sz="2600" dirty="0"/>
          </a:p>
          <a:p>
            <a:r>
              <a:rPr lang="en-US" sz="2600" dirty="0" err="1"/>
              <a:t>Juhovýchodná</a:t>
            </a:r>
            <a:r>
              <a:rPr lang="en-US" sz="2600" dirty="0"/>
              <a:t> </a:t>
            </a:r>
            <a:r>
              <a:rPr lang="en-US" sz="2600" dirty="0" err="1"/>
              <a:t>Ázia</a:t>
            </a:r>
            <a:r>
              <a:rPr lang="en-US" sz="2600" dirty="0"/>
              <a:t> </a:t>
            </a:r>
            <a:r>
              <a:rPr lang="en-US" sz="2600" dirty="0" err="1"/>
              <a:t>tiež</a:t>
            </a:r>
            <a:r>
              <a:rPr lang="en-US" sz="2600" dirty="0"/>
              <a:t> </a:t>
            </a:r>
            <a:r>
              <a:rPr lang="en-US" sz="2600" dirty="0" err="1"/>
              <a:t>poskytuje</a:t>
            </a:r>
            <a:r>
              <a:rPr lang="en-US" sz="2600" dirty="0"/>
              <a:t> </a:t>
            </a:r>
            <a:r>
              <a:rPr lang="en-US" sz="2600" dirty="0" err="1"/>
              <a:t>niekoľko</a:t>
            </a:r>
            <a:r>
              <a:rPr lang="en-US" sz="2600" dirty="0"/>
              <a:t> </a:t>
            </a:r>
            <a:r>
              <a:rPr lang="en-US" sz="2600" dirty="0" err="1"/>
              <a:t>príkladov</a:t>
            </a:r>
            <a:r>
              <a:rPr lang="en-US" sz="2600" dirty="0"/>
              <a:t> </a:t>
            </a:r>
            <a:r>
              <a:rPr lang="en-US" sz="2600" dirty="0" err="1"/>
              <a:t>silných</a:t>
            </a:r>
            <a:r>
              <a:rPr lang="en-US" sz="2600" dirty="0"/>
              <a:t> </a:t>
            </a:r>
            <a:r>
              <a:rPr lang="en-US" sz="2600" dirty="0" err="1"/>
              <a:t>štátov</a:t>
            </a:r>
            <a:r>
              <a:rPr lang="en-US" sz="2600" dirty="0"/>
              <a:t>,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sú</a:t>
            </a:r>
            <a:r>
              <a:rPr lang="en-US" sz="2600" dirty="0"/>
              <a:t> </a:t>
            </a:r>
            <a:r>
              <a:rPr lang="en-US" sz="2600" dirty="0" err="1"/>
              <a:t>Singapur</a:t>
            </a:r>
            <a:r>
              <a:rPr lang="en-US" sz="2600" dirty="0"/>
              <a:t>, </a:t>
            </a:r>
            <a:r>
              <a:rPr lang="en-US" sz="2600" dirty="0" err="1"/>
              <a:t>Malajzia</a:t>
            </a:r>
            <a:r>
              <a:rPr lang="en-US" sz="2600" dirty="0"/>
              <a:t>, </a:t>
            </a:r>
            <a:r>
              <a:rPr lang="en-US" sz="2600" dirty="0" err="1"/>
              <a:t>Thajsko</a:t>
            </a:r>
            <a:r>
              <a:rPr lang="en-US" sz="2600" dirty="0"/>
              <a:t> a do </a:t>
            </a:r>
            <a:r>
              <a:rPr lang="en-US" sz="2600" dirty="0" err="1"/>
              <a:t>určitej</a:t>
            </a:r>
            <a:r>
              <a:rPr lang="en-US" sz="2600" dirty="0"/>
              <a:t> </a:t>
            </a:r>
            <a:r>
              <a:rPr lang="en-US" sz="2600" dirty="0" err="1"/>
              <a:t>miery</a:t>
            </a:r>
            <a:r>
              <a:rPr lang="en-US" sz="2600" dirty="0"/>
              <a:t> </a:t>
            </a:r>
            <a:r>
              <a:rPr lang="en-US" sz="2600" dirty="0" err="1"/>
              <a:t>Indonézia</a:t>
            </a:r>
            <a:r>
              <a:rPr lang="en-US" sz="2600" dirty="0"/>
              <a:t>  </a:t>
            </a:r>
          </a:p>
          <a:p>
            <a:r>
              <a:rPr lang="en-US" sz="2600" dirty="0" err="1"/>
              <a:t>jednotlivé</a:t>
            </a:r>
            <a:r>
              <a:rPr lang="en-US" sz="2600" dirty="0"/>
              <a:t> </a:t>
            </a:r>
            <a:r>
              <a:rPr lang="en-US" sz="2600" dirty="0" err="1"/>
              <a:t>úspešné</a:t>
            </a:r>
            <a:r>
              <a:rPr lang="en-US" sz="2600" dirty="0"/>
              <a:t> </a:t>
            </a:r>
            <a:r>
              <a:rPr lang="en-US" sz="2600" dirty="0" err="1"/>
              <a:t>príklady</a:t>
            </a:r>
            <a:r>
              <a:rPr lang="en-US" sz="2600" dirty="0"/>
              <a:t> v </a:t>
            </a:r>
            <a:r>
              <a:rPr lang="en-US" sz="2600" dirty="0" err="1"/>
              <a:t>Južnej</a:t>
            </a:r>
            <a:r>
              <a:rPr lang="en-US" sz="2600" dirty="0"/>
              <a:t> </a:t>
            </a:r>
            <a:r>
              <a:rPr lang="en-US" sz="2600" dirty="0" err="1"/>
              <a:t>Amerike</a:t>
            </a:r>
            <a:r>
              <a:rPr lang="en-US" sz="2600" dirty="0"/>
              <a:t> a </a:t>
            </a:r>
            <a:r>
              <a:rPr lang="en-US" sz="2600" dirty="0" err="1"/>
              <a:t>Afrike</a:t>
            </a:r>
            <a:r>
              <a:rPr lang="en-US" sz="2600" dirty="0"/>
              <a:t>, </a:t>
            </a:r>
            <a:r>
              <a:rPr lang="en-US" sz="2600" dirty="0" err="1"/>
              <a:t>vrátane</a:t>
            </a:r>
            <a:r>
              <a:rPr lang="en-US" sz="2600" dirty="0"/>
              <a:t> </a:t>
            </a:r>
            <a:r>
              <a:rPr lang="en-US" sz="2600" dirty="0" err="1"/>
              <a:t>Botswany</a:t>
            </a:r>
            <a:r>
              <a:rPr lang="en-US" sz="2600" dirty="0"/>
              <a:t>, </a:t>
            </a:r>
            <a:r>
              <a:rPr lang="en-US" sz="2600" dirty="0" err="1"/>
              <a:t>Čile</a:t>
            </a:r>
            <a:r>
              <a:rPr lang="en-US" sz="2600" dirty="0"/>
              <a:t> a </a:t>
            </a:r>
            <a:r>
              <a:rPr lang="en-US" sz="2600" dirty="0" err="1"/>
              <a:t>Uruguaja</a:t>
            </a:r>
            <a:r>
              <a:rPr lang="en-US" sz="2600" dirty="0"/>
              <a:t> - </a:t>
            </a:r>
            <a:r>
              <a:rPr lang="en-US" sz="2600" dirty="0" err="1"/>
              <a:t>všetky</a:t>
            </a:r>
            <a:r>
              <a:rPr lang="en-US" sz="2600" dirty="0"/>
              <a:t> </a:t>
            </a:r>
            <a:r>
              <a:rPr lang="en-US" sz="2600" dirty="0" err="1"/>
              <a:t>tieto</a:t>
            </a:r>
            <a:r>
              <a:rPr lang="en-US" sz="2600" dirty="0"/>
              <a:t> </a:t>
            </a:r>
            <a:r>
              <a:rPr lang="en-US" sz="2600" dirty="0" err="1"/>
              <a:t>krajiny</a:t>
            </a:r>
            <a:r>
              <a:rPr lang="en-US" sz="2600" dirty="0"/>
              <a:t> </a:t>
            </a:r>
            <a:r>
              <a:rPr lang="en-US" sz="2600" dirty="0" err="1"/>
              <a:t>vytvorili</a:t>
            </a:r>
            <a:r>
              <a:rPr lang="en-US" sz="2600" dirty="0"/>
              <a:t> </a:t>
            </a:r>
            <a:r>
              <a:rPr lang="en-US" sz="2600" dirty="0" err="1"/>
              <a:t>relatívne</a:t>
            </a:r>
            <a:r>
              <a:rPr lang="en-US" sz="2600" dirty="0"/>
              <a:t> </a:t>
            </a:r>
            <a:r>
              <a:rPr lang="en-US" sz="2600" dirty="0" err="1"/>
              <a:t>efektívne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, </a:t>
            </a:r>
            <a:r>
              <a:rPr lang="en-US" sz="2600" dirty="0" err="1"/>
              <a:t>hoci</a:t>
            </a:r>
            <a:r>
              <a:rPr lang="en-US" sz="2600" dirty="0"/>
              <a:t> </a:t>
            </a:r>
            <a:r>
              <a:rPr lang="en-US" sz="2600" dirty="0" err="1"/>
              <a:t>boli</a:t>
            </a:r>
            <a:r>
              <a:rPr lang="en-US" sz="2600" dirty="0"/>
              <a:t> </a:t>
            </a:r>
            <a:r>
              <a:rPr lang="en-US" sz="2600" dirty="0" err="1"/>
              <a:t>ešte</a:t>
            </a:r>
            <a:r>
              <a:rPr lang="en-US" sz="2600" dirty="0"/>
              <a:t> </a:t>
            </a:r>
            <a:r>
              <a:rPr lang="en-US" sz="2600" dirty="0" err="1"/>
              <a:t>chudobné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441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9EE3-81D8-2242-9989-288D8088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Subaaharská</a:t>
            </a:r>
            <a:r>
              <a:rPr lang="en-US" b="1" dirty="0"/>
              <a:t> Afrika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0B37-F79A-BF41-B516-C9804C3D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457" y="2013012"/>
            <a:ext cx="7729728" cy="397992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väčšina</a:t>
            </a:r>
            <a:r>
              <a:rPr lang="en-US" sz="2600" dirty="0"/>
              <a:t> </a:t>
            </a:r>
            <a:r>
              <a:rPr lang="en-US" sz="2600" dirty="0" err="1"/>
              <a:t>afrických</a:t>
            </a:r>
            <a:r>
              <a:rPr lang="en-US" sz="2600" dirty="0"/>
              <a:t> </a:t>
            </a:r>
            <a:r>
              <a:rPr lang="en-US" sz="2600" dirty="0" err="1"/>
              <a:t>štátov</a:t>
            </a:r>
            <a:r>
              <a:rPr lang="en-US" sz="2600" dirty="0"/>
              <a:t> </a:t>
            </a:r>
            <a:r>
              <a:rPr lang="en-US" sz="2600" dirty="0" err="1"/>
              <a:t>nie</a:t>
            </a:r>
            <a:r>
              <a:rPr lang="en-US" sz="2600" dirty="0"/>
              <a:t> je </a:t>
            </a:r>
            <a:r>
              <a:rPr lang="en-US" sz="2600" dirty="0" err="1"/>
              <a:t>schopná</a:t>
            </a:r>
            <a:r>
              <a:rPr lang="en-US" sz="2600" dirty="0"/>
              <a:t> </a:t>
            </a:r>
            <a:r>
              <a:rPr lang="en-US" sz="2600" dirty="0" err="1"/>
              <a:t>plniť</a:t>
            </a:r>
            <a:r>
              <a:rPr lang="en-US" sz="2600" dirty="0"/>
              <a:t> ani </a:t>
            </a:r>
            <a:r>
              <a:rPr lang="en-US" sz="2600" dirty="0" err="1"/>
              <a:t>základné</a:t>
            </a:r>
            <a:r>
              <a:rPr lang="en-US" sz="2600" dirty="0"/>
              <a:t> </a:t>
            </a:r>
            <a:r>
              <a:rPr lang="en-US" sz="2600" dirty="0" err="1"/>
              <a:t>úlohy</a:t>
            </a:r>
            <a:r>
              <a:rPr lang="en-US" sz="2600" dirty="0"/>
              <a:t>, </a:t>
            </a:r>
            <a:r>
              <a:rPr lang="en-US" sz="2600" dirty="0" err="1"/>
              <a:t>ako</a:t>
            </a:r>
            <a:r>
              <a:rPr lang="en-US" sz="2600" dirty="0"/>
              <a:t> je </a:t>
            </a:r>
            <a:r>
              <a:rPr lang="en-US" sz="2600" dirty="0" err="1"/>
              <a:t>vynucovanie</a:t>
            </a:r>
            <a:r>
              <a:rPr lang="en-US" sz="2600" dirty="0"/>
              <a:t> </a:t>
            </a:r>
            <a:r>
              <a:rPr lang="en-US" sz="2600" dirty="0" err="1"/>
              <a:t>zákonov</a:t>
            </a:r>
            <a:r>
              <a:rPr lang="en-US" sz="2600" dirty="0"/>
              <a:t>, </a:t>
            </a:r>
            <a:r>
              <a:rPr lang="en-US" sz="2600" dirty="0" err="1"/>
              <a:t>výstavba</a:t>
            </a:r>
            <a:r>
              <a:rPr lang="en-US" sz="2600" dirty="0"/>
              <a:t> </a:t>
            </a:r>
            <a:r>
              <a:rPr lang="en-US" sz="2600" dirty="0" err="1"/>
              <a:t>ciest</a:t>
            </a:r>
            <a:r>
              <a:rPr lang="en-US" sz="2600" dirty="0"/>
              <a:t> a </a:t>
            </a:r>
            <a:r>
              <a:rPr lang="en-US" sz="2600" dirty="0" err="1"/>
              <a:t>prístup</a:t>
            </a:r>
            <a:r>
              <a:rPr lang="en-US" sz="2600" dirty="0"/>
              <a:t> </a:t>
            </a:r>
            <a:r>
              <a:rPr lang="en-US" sz="2600" dirty="0" err="1"/>
              <a:t>obyvateľov</a:t>
            </a:r>
            <a:r>
              <a:rPr lang="en-US" sz="2600" dirty="0"/>
              <a:t> k </a:t>
            </a:r>
            <a:r>
              <a:rPr lang="en-US" sz="2600" dirty="0" err="1"/>
              <a:t>vzdelaniu</a:t>
            </a:r>
            <a:endParaRPr lang="en-US" sz="2600" dirty="0"/>
          </a:p>
          <a:p>
            <a:pPr algn="just"/>
            <a:r>
              <a:rPr lang="en-US" sz="2600" dirty="0" err="1"/>
              <a:t>štátny</a:t>
            </a:r>
            <a:r>
              <a:rPr lang="en-US" sz="2600" dirty="0"/>
              <a:t> </a:t>
            </a:r>
            <a:r>
              <a:rPr lang="en-US" sz="2600" dirty="0" err="1"/>
              <a:t>aparát</a:t>
            </a:r>
            <a:r>
              <a:rPr lang="en-US" sz="2600" dirty="0"/>
              <a:t> je </a:t>
            </a:r>
            <a:r>
              <a:rPr lang="en-US" sz="2600" dirty="0" err="1"/>
              <a:t>prešpikovaný</a:t>
            </a:r>
            <a:r>
              <a:rPr lang="en-US" sz="2600" dirty="0"/>
              <a:t> </a:t>
            </a:r>
            <a:r>
              <a:rPr lang="en-US" sz="2600" dirty="0" err="1"/>
              <a:t>korupciou</a:t>
            </a:r>
            <a:r>
              <a:rPr lang="en-US" sz="2600" dirty="0"/>
              <a:t> a </a:t>
            </a:r>
            <a:r>
              <a:rPr lang="en-US" sz="2600" dirty="0" err="1"/>
              <a:t>rodinkárstvom</a:t>
            </a:r>
            <a:r>
              <a:rPr lang="en-US" sz="2600" dirty="0"/>
              <a:t>, </a:t>
            </a:r>
            <a:r>
              <a:rPr lang="en-US" sz="2600" dirty="0" err="1"/>
              <a:t>štát</a:t>
            </a:r>
            <a:r>
              <a:rPr lang="en-US" sz="2600" dirty="0"/>
              <a:t> </a:t>
            </a:r>
            <a:r>
              <a:rPr lang="en-US" sz="2600" dirty="0" err="1"/>
              <a:t>chýba</a:t>
            </a:r>
            <a:r>
              <a:rPr lang="en-US" sz="2600" dirty="0"/>
              <a:t> </a:t>
            </a:r>
            <a:r>
              <a:rPr lang="en-US" sz="2600" dirty="0" err="1"/>
              <a:t>vo</a:t>
            </a:r>
            <a:r>
              <a:rPr lang="en-US" sz="2600" dirty="0"/>
              <a:t> </a:t>
            </a:r>
            <a:r>
              <a:rPr lang="en-US" sz="2600" dirty="0" err="1"/>
              <a:t>vidieckych</a:t>
            </a:r>
            <a:r>
              <a:rPr lang="en-US" sz="2600" dirty="0"/>
              <a:t> </a:t>
            </a:r>
            <a:r>
              <a:rPr lang="en-US" sz="2600" dirty="0" err="1"/>
              <a:t>oblastiach</a:t>
            </a:r>
            <a:r>
              <a:rPr lang="en-US" sz="2600" dirty="0"/>
              <a:t> a </a:t>
            </a:r>
            <a:r>
              <a:rPr lang="en-US" sz="2600" dirty="0" err="1"/>
              <a:t>nie</a:t>
            </a:r>
            <a:r>
              <a:rPr lang="en-US" sz="2600" dirty="0"/>
              <a:t> je </a:t>
            </a:r>
            <a:r>
              <a:rPr lang="en-US" sz="2600" dirty="0" err="1"/>
              <a:t>schopný</a:t>
            </a:r>
            <a:r>
              <a:rPr lang="en-US" sz="2600" dirty="0"/>
              <a:t> </a:t>
            </a:r>
            <a:r>
              <a:rPr lang="en-US" sz="2600" dirty="0" err="1"/>
              <a:t>systematicky</a:t>
            </a:r>
            <a:r>
              <a:rPr lang="en-US" sz="2600" dirty="0"/>
              <a:t> </a:t>
            </a:r>
            <a:r>
              <a:rPr lang="en-US" sz="2600" dirty="0" err="1"/>
              <a:t>zdaňovať</a:t>
            </a:r>
            <a:r>
              <a:rPr lang="en-US" sz="2600" dirty="0"/>
              <a:t> </a:t>
            </a:r>
            <a:r>
              <a:rPr lang="en-US" sz="2600" dirty="0" err="1"/>
              <a:t>svojich</a:t>
            </a:r>
            <a:r>
              <a:rPr lang="en-US" sz="2600" dirty="0"/>
              <a:t> </a:t>
            </a:r>
            <a:r>
              <a:rPr lang="en-US" sz="2600" dirty="0" err="1"/>
              <a:t>obyvateľov</a:t>
            </a:r>
            <a:endParaRPr lang="en-US" sz="2600" dirty="0"/>
          </a:p>
          <a:p>
            <a:pPr algn="just"/>
            <a:r>
              <a:rPr lang="en-US" sz="2600" dirty="0" err="1"/>
              <a:t>financuje</a:t>
            </a:r>
            <a:r>
              <a:rPr lang="en-US" sz="2600" dirty="0"/>
              <a:t> </a:t>
            </a:r>
            <a:r>
              <a:rPr lang="en-US" sz="2600" dirty="0" err="1"/>
              <a:t>svoju</a:t>
            </a:r>
            <a:r>
              <a:rPr lang="en-US" sz="2600" dirty="0"/>
              <a:t> </a:t>
            </a:r>
            <a:r>
              <a:rPr lang="en-US" sz="2600" dirty="0" err="1"/>
              <a:t>činnosť</a:t>
            </a:r>
            <a:r>
              <a:rPr lang="en-US" sz="2600" dirty="0"/>
              <a:t> </a:t>
            </a:r>
            <a:r>
              <a:rPr lang="en-US" sz="2600" dirty="0" err="1"/>
              <a:t>prostredníctvom</a:t>
            </a:r>
            <a:r>
              <a:rPr lang="en-US" sz="2600" dirty="0"/>
              <a:t> </a:t>
            </a:r>
            <a:r>
              <a:rPr lang="en-US" sz="2600" dirty="0" err="1"/>
              <a:t>nepriamych</a:t>
            </a:r>
            <a:r>
              <a:rPr lang="en-US" sz="2600" dirty="0"/>
              <a:t> </a:t>
            </a:r>
            <a:r>
              <a:rPr lang="en-US" sz="2600" dirty="0" err="1"/>
              <a:t>daní</a:t>
            </a:r>
            <a:r>
              <a:rPr lang="en-US" sz="2600" dirty="0"/>
              <a:t> z </a:t>
            </a:r>
            <a:r>
              <a:rPr lang="en-US" sz="2600" dirty="0" err="1"/>
              <a:t>obchodu</a:t>
            </a:r>
            <a:r>
              <a:rPr lang="en-US" sz="2600" dirty="0"/>
              <a:t> a </a:t>
            </a:r>
            <a:r>
              <a:rPr lang="en-US" sz="2600" dirty="0" err="1"/>
              <a:t>prostredníctvom</a:t>
            </a:r>
            <a:r>
              <a:rPr lang="en-US" sz="2600" dirty="0"/>
              <a:t> </a:t>
            </a:r>
            <a:r>
              <a:rPr lang="en-US" sz="2600" dirty="0" err="1"/>
              <a:t>rozvojovej</a:t>
            </a:r>
            <a:r>
              <a:rPr lang="en-US" sz="2600" dirty="0"/>
              <a:t> </a:t>
            </a:r>
            <a:r>
              <a:rPr lang="en-US" sz="2600" dirty="0" err="1"/>
              <a:t>pomoci</a:t>
            </a:r>
            <a:r>
              <a:rPr lang="en-US" sz="2600" dirty="0"/>
              <a:t> (plus </a:t>
            </a:r>
            <a:r>
              <a:rPr lang="en-US" sz="2600" dirty="0" err="1"/>
              <a:t>príjmov</a:t>
            </a:r>
            <a:r>
              <a:rPr lang="en-US" sz="2600" dirty="0"/>
              <a:t> z </a:t>
            </a:r>
            <a:r>
              <a:rPr lang="en-US" sz="2600" dirty="0" err="1"/>
              <a:t>prírodných</a:t>
            </a:r>
            <a:r>
              <a:rPr lang="en-US" sz="2600" dirty="0"/>
              <a:t> </a:t>
            </a:r>
            <a:r>
              <a:rPr lang="en-US" sz="2600" dirty="0" err="1"/>
              <a:t>zdrojov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479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0A63-D7CF-5746-A752-56DC2FD4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Sub-Saharan Africa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0B1C-3955-2B43-85AB-AD767749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159" y="2105609"/>
            <a:ext cx="7729728" cy="3968496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v </a:t>
            </a:r>
            <a:r>
              <a:rPr lang="en-US" sz="2600" dirty="0" err="1"/>
              <a:t>porovnaní</a:t>
            </a:r>
            <a:r>
              <a:rPr lang="en-US" sz="2600" dirty="0"/>
              <a:t> so </a:t>
            </a:r>
            <a:r>
              <a:rPr lang="en-US" sz="2600" dirty="0" err="1"/>
              <a:t>západnou</a:t>
            </a:r>
            <a:r>
              <a:rPr lang="en-US" sz="2600" dirty="0"/>
              <a:t> </a:t>
            </a:r>
            <a:r>
              <a:rPr lang="en-US" sz="2600" dirty="0" err="1"/>
              <a:t>Európou</a:t>
            </a:r>
            <a:r>
              <a:rPr lang="en-US" sz="2600" dirty="0"/>
              <a:t> bola </a:t>
            </a:r>
            <a:r>
              <a:rPr lang="en-US" sz="2600" dirty="0" err="1"/>
              <a:t>hustota</a:t>
            </a:r>
            <a:r>
              <a:rPr lang="en-US" sz="2600" dirty="0"/>
              <a:t> </a:t>
            </a:r>
            <a:r>
              <a:rPr lang="en-US" sz="2600" dirty="0" err="1"/>
              <a:t>obyvateľstva</a:t>
            </a:r>
            <a:r>
              <a:rPr lang="en-US" sz="2600" dirty="0"/>
              <a:t> v </a:t>
            </a:r>
            <a:r>
              <a:rPr lang="en-US" sz="2600" dirty="0" err="1"/>
              <a:t>Afrike</a:t>
            </a:r>
            <a:r>
              <a:rPr lang="en-US" sz="2600" dirty="0"/>
              <a:t> </a:t>
            </a:r>
            <a:r>
              <a:rPr lang="en-US" sz="2600" dirty="0" err="1"/>
              <a:t>vždy</a:t>
            </a:r>
            <a:r>
              <a:rPr lang="en-US" sz="2600" dirty="0"/>
              <a:t> </a:t>
            </a:r>
            <a:r>
              <a:rPr lang="en-US" sz="2600" dirty="0" err="1"/>
              <a:t>veľmi</a:t>
            </a:r>
            <a:r>
              <a:rPr lang="en-US" sz="2600" dirty="0"/>
              <a:t> </a:t>
            </a:r>
            <a:r>
              <a:rPr lang="en-US" sz="2600" dirty="0" err="1"/>
              <a:t>nízka</a:t>
            </a:r>
            <a:r>
              <a:rPr lang="en-US" sz="2600" dirty="0"/>
              <a:t>. </a:t>
            </a:r>
          </a:p>
          <a:p>
            <a:pPr algn="just"/>
            <a:r>
              <a:rPr lang="en-US" sz="2600" dirty="0" err="1"/>
              <a:t>ešte</a:t>
            </a:r>
            <a:r>
              <a:rPr lang="en-US" sz="2600" dirty="0"/>
              <a:t> </a:t>
            </a:r>
            <a:r>
              <a:rPr lang="en-US" sz="2600" dirty="0" err="1"/>
              <a:t>pred</a:t>
            </a:r>
            <a:r>
              <a:rPr lang="en-US" sz="2600" dirty="0"/>
              <a:t> </a:t>
            </a:r>
            <a:r>
              <a:rPr lang="en-US" sz="2600" dirty="0" err="1"/>
              <a:t>sto</a:t>
            </a:r>
            <a:r>
              <a:rPr lang="en-US" sz="2600" dirty="0"/>
              <a:t> </a:t>
            </a:r>
            <a:r>
              <a:rPr lang="en-US" sz="2600" dirty="0" err="1"/>
              <a:t>rokmi</a:t>
            </a:r>
            <a:r>
              <a:rPr lang="en-US" sz="2600" dirty="0"/>
              <a:t> </a:t>
            </a:r>
            <a:r>
              <a:rPr lang="en-US" sz="2600" dirty="0" err="1"/>
              <a:t>neexistovali</a:t>
            </a:r>
            <a:r>
              <a:rPr lang="en-US" sz="2600" dirty="0"/>
              <a:t> </a:t>
            </a:r>
            <a:r>
              <a:rPr lang="en-US" sz="2600" dirty="0" err="1"/>
              <a:t>žiadne</a:t>
            </a:r>
            <a:r>
              <a:rPr lang="en-US" sz="2600" dirty="0"/>
              <a:t> </a:t>
            </a:r>
            <a:r>
              <a:rPr lang="en-US" sz="2600" dirty="0" err="1"/>
              <a:t>mestá</a:t>
            </a:r>
            <a:r>
              <a:rPr lang="en-US" sz="2600" dirty="0"/>
              <a:t> ani </a:t>
            </a:r>
            <a:r>
              <a:rPr lang="en-US" sz="2600" dirty="0" err="1"/>
              <a:t>dopravná</a:t>
            </a:r>
            <a:r>
              <a:rPr lang="en-US" sz="2600" dirty="0"/>
              <a:t> </a:t>
            </a:r>
            <a:r>
              <a:rPr lang="en-US" sz="2600" dirty="0" err="1"/>
              <a:t>infraštruktúra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cieľom</a:t>
            </a:r>
            <a:r>
              <a:rPr lang="en-US" sz="2600" dirty="0"/>
              <a:t> </a:t>
            </a:r>
            <a:r>
              <a:rPr lang="en-US" sz="2600" dirty="0" err="1"/>
              <a:t>vojny</a:t>
            </a:r>
            <a:r>
              <a:rPr lang="en-US" sz="2600" dirty="0"/>
              <a:t> bolo </a:t>
            </a:r>
            <a:r>
              <a:rPr lang="en-US" sz="2600" dirty="0" err="1"/>
              <a:t>skôr</a:t>
            </a:r>
            <a:r>
              <a:rPr lang="en-US" sz="2600" dirty="0"/>
              <a:t> </a:t>
            </a:r>
            <a:r>
              <a:rPr lang="en-US" sz="2600" dirty="0" err="1"/>
              <a:t>zajať</a:t>
            </a:r>
            <a:r>
              <a:rPr lang="en-US" sz="2600" dirty="0"/>
              <a:t> </a:t>
            </a:r>
            <a:r>
              <a:rPr lang="en-US" sz="2600" dirty="0" err="1"/>
              <a:t>ľudí</a:t>
            </a:r>
            <a:r>
              <a:rPr lang="en-US" sz="2600" dirty="0"/>
              <a:t> (</a:t>
            </a:r>
            <a:r>
              <a:rPr lang="en-US" sz="2600" dirty="0" err="1"/>
              <a:t>zotročiť</a:t>
            </a:r>
            <a:r>
              <a:rPr lang="en-US" sz="2600" dirty="0"/>
              <a:t> ich a </a:t>
            </a:r>
            <a:r>
              <a:rPr lang="en-US" sz="2600" dirty="0" err="1"/>
              <a:t>obchodovať</a:t>
            </a:r>
            <a:r>
              <a:rPr lang="en-US" sz="2600" dirty="0"/>
              <a:t> s </a:t>
            </a:r>
            <a:r>
              <a:rPr lang="en-US" sz="2600" dirty="0" err="1"/>
              <a:t>nimi</a:t>
            </a:r>
            <a:r>
              <a:rPr lang="en-US" sz="2600" dirty="0"/>
              <a:t>) </a:t>
            </a:r>
            <a:r>
              <a:rPr lang="en-US" sz="2600" dirty="0" err="1"/>
              <a:t>než</a:t>
            </a:r>
            <a:r>
              <a:rPr lang="en-US" sz="2600" dirty="0"/>
              <a:t> </a:t>
            </a:r>
            <a:r>
              <a:rPr lang="en-US" sz="2600" dirty="0" err="1"/>
              <a:t>dobývať</a:t>
            </a:r>
            <a:r>
              <a:rPr lang="en-US" sz="2600" dirty="0"/>
              <a:t> </a:t>
            </a:r>
            <a:r>
              <a:rPr lang="en-US" sz="2600" dirty="0" err="1"/>
              <a:t>územie</a:t>
            </a:r>
            <a:endParaRPr lang="en-US" sz="2600" dirty="0"/>
          </a:p>
          <a:p>
            <a:pPr algn="just"/>
            <a:r>
              <a:rPr lang="en-US" sz="2600" dirty="0" err="1"/>
              <a:t>sekundárnym</a:t>
            </a:r>
            <a:r>
              <a:rPr lang="en-US" sz="2600" dirty="0"/>
              <a:t> </a:t>
            </a:r>
            <a:r>
              <a:rPr lang="en-US" sz="2600" dirty="0" err="1"/>
              <a:t>cieľom</a:t>
            </a:r>
            <a:r>
              <a:rPr lang="en-US" sz="2600" dirty="0"/>
              <a:t> bolo </a:t>
            </a:r>
            <a:r>
              <a:rPr lang="en-US" sz="2600" dirty="0" err="1"/>
              <a:t>prinútiť</a:t>
            </a:r>
            <a:r>
              <a:rPr lang="en-US" sz="2600" dirty="0"/>
              <a:t> </a:t>
            </a:r>
            <a:r>
              <a:rPr lang="en-US" sz="2600" dirty="0" err="1"/>
              <a:t>susedné</a:t>
            </a:r>
            <a:r>
              <a:rPr lang="en-US" sz="2600" dirty="0"/>
              <a:t> </a:t>
            </a:r>
            <a:r>
              <a:rPr lang="en-US" sz="2600" dirty="0" err="1"/>
              <a:t>kmene</a:t>
            </a:r>
            <a:r>
              <a:rPr lang="en-US" sz="2600" dirty="0"/>
              <a:t> </a:t>
            </a:r>
            <a:r>
              <a:rPr lang="en-US" sz="2600" dirty="0" err="1"/>
              <a:t>platiť</a:t>
            </a:r>
            <a:r>
              <a:rPr lang="en-US" sz="2600" dirty="0"/>
              <a:t> </a:t>
            </a:r>
            <a:r>
              <a:rPr lang="en-US" sz="2600" dirty="0" err="1"/>
              <a:t>tribút</a:t>
            </a:r>
            <a:r>
              <a:rPr lang="en-US" sz="2600" dirty="0"/>
              <a:t>, </a:t>
            </a:r>
            <a:r>
              <a:rPr lang="en-US" sz="2600" dirty="0" err="1"/>
              <a:t>najlepšie</a:t>
            </a:r>
            <a:r>
              <a:rPr lang="en-US" sz="2600" dirty="0"/>
              <a:t> </a:t>
            </a:r>
            <a:r>
              <a:rPr lang="en-US" sz="2600" dirty="0" err="1"/>
              <a:t>vo</a:t>
            </a:r>
            <a:r>
              <a:rPr lang="en-US" sz="2600" dirty="0"/>
              <a:t> </a:t>
            </a:r>
            <a:r>
              <a:rPr lang="en-US" sz="2600" dirty="0" err="1"/>
              <a:t>forme</a:t>
            </a:r>
            <a:r>
              <a:rPr lang="en-US" sz="2600" dirty="0"/>
              <a:t> </a:t>
            </a:r>
            <a:r>
              <a:rPr lang="en-US" sz="2600" dirty="0" err="1"/>
              <a:t>otrokov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89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9374B-11EE-6442-864C-3886482C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3" y="285750"/>
            <a:ext cx="6928822" cy="63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89F9-BA33-5149-806C-CAE1D039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Herbstov</a:t>
            </a:r>
            <a:r>
              <a:rPr lang="en-US" b="1" dirty="0"/>
              <a:t> (2000) argument o </a:t>
            </a:r>
            <a:r>
              <a:rPr lang="en-US" b="1" dirty="0" err="1"/>
              <a:t>Afrike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7B48B-44BC-4449-BF45-4B3FC210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9417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moc</a:t>
            </a:r>
            <a:r>
              <a:rPr lang="en-US" sz="2600" dirty="0"/>
              <a:t> v </a:t>
            </a:r>
            <a:r>
              <a:rPr lang="en-US" sz="2600" dirty="0" err="1"/>
              <a:t>Afrike</a:t>
            </a:r>
            <a:r>
              <a:rPr lang="en-US" sz="2600" dirty="0"/>
              <a:t> bola </a:t>
            </a:r>
            <a:r>
              <a:rPr lang="en-US" sz="2600" dirty="0" err="1"/>
              <a:t>neteritoriálna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Európania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dlho</a:t>
            </a:r>
            <a:r>
              <a:rPr lang="en-US" sz="2600" dirty="0"/>
              <a:t> </a:t>
            </a:r>
            <a:r>
              <a:rPr lang="en-US" sz="2600" dirty="0" err="1"/>
              <a:t>zdráhali</a:t>
            </a:r>
            <a:r>
              <a:rPr lang="en-US" sz="2600" dirty="0"/>
              <a:t> </a:t>
            </a:r>
            <a:r>
              <a:rPr lang="en-US" sz="2600" dirty="0" err="1"/>
              <a:t>angažovať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v </a:t>
            </a:r>
            <a:r>
              <a:rPr lang="en-US" sz="2600" dirty="0" err="1"/>
              <a:t>Afrike</a:t>
            </a:r>
            <a:r>
              <a:rPr lang="en-US" sz="2600" dirty="0"/>
              <a:t>: </a:t>
            </a:r>
            <a:r>
              <a:rPr lang="en-US" sz="2600" dirty="0" err="1"/>
              <a:t>iba</a:t>
            </a:r>
            <a:r>
              <a:rPr lang="en-US" sz="2600" dirty="0"/>
              <a:t> </a:t>
            </a:r>
            <a:r>
              <a:rPr lang="en-US" sz="2600" dirty="0" err="1"/>
              <a:t>zakladali</a:t>
            </a:r>
            <a:r>
              <a:rPr lang="en-US" sz="2600" dirty="0"/>
              <a:t> </a:t>
            </a:r>
            <a:r>
              <a:rPr lang="en-US" sz="2600" dirty="0" err="1"/>
              <a:t>pobrežné</a:t>
            </a:r>
            <a:r>
              <a:rPr lang="en-US" sz="2600" dirty="0"/>
              <a:t> </a:t>
            </a:r>
            <a:r>
              <a:rPr lang="en-US" sz="2600" dirty="0" err="1"/>
              <a:t>pevnosti</a:t>
            </a:r>
            <a:r>
              <a:rPr lang="en-US" sz="2600" dirty="0"/>
              <a:t>, z </a:t>
            </a:r>
            <a:r>
              <a:rPr lang="en-US" sz="2600" dirty="0" err="1"/>
              <a:t>ktorých</a:t>
            </a:r>
            <a:r>
              <a:rPr lang="en-US" sz="2600" dirty="0"/>
              <a:t> </a:t>
            </a:r>
            <a:r>
              <a:rPr lang="en-US" sz="2600" dirty="0" err="1"/>
              <a:t>mohli</a:t>
            </a:r>
            <a:r>
              <a:rPr lang="en-US" sz="2600" dirty="0"/>
              <a:t> </a:t>
            </a:r>
            <a:r>
              <a:rPr lang="en-US" sz="2600" dirty="0" err="1"/>
              <a:t>nakupovať</a:t>
            </a:r>
            <a:r>
              <a:rPr lang="en-US" sz="2600" dirty="0"/>
              <a:t> </a:t>
            </a:r>
            <a:r>
              <a:rPr lang="en-US" sz="2600" dirty="0" err="1"/>
              <a:t>otrokov</a:t>
            </a:r>
            <a:r>
              <a:rPr lang="en-US" sz="2600" dirty="0"/>
              <a:t> a </a:t>
            </a:r>
            <a:r>
              <a:rPr lang="en-US" sz="2600" dirty="0" err="1"/>
              <a:t>tovar</a:t>
            </a:r>
            <a:r>
              <a:rPr lang="en-US" sz="2600" dirty="0"/>
              <a:t>,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napríklad</a:t>
            </a:r>
            <a:r>
              <a:rPr lang="en-US" sz="2600" dirty="0"/>
              <a:t> </a:t>
            </a:r>
            <a:r>
              <a:rPr lang="en-US" sz="2600" dirty="0" err="1"/>
              <a:t>vzácne</a:t>
            </a:r>
            <a:r>
              <a:rPr lang="en-US" sz="2600" dirty="0"/>
              <a:t> </a:t>
            </a:r>
            <a:r>
              <a:rPr lang="en-US" sz="2600" dirty="0" err="1"/>
              <a:t>kovy</a:t>
            </a:r>
            <a:r>
              <a:rPr lang="en-US" sz="2600" dirty="0"/>
              <a:t> a </a:t>
            </a:r>
            <a:r>
              <a:rPr lang="en-US" sz="2600" dirty="0" err="1"/>
              <a:t>slonovinu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Až</a:t>
            </a:r>
            <a:r>
              <a:rPr lang="en-US" sz="2600" dirty="0"/>
              <a:t> v 80. </a:t>
            </a:r>
            <a:r>
              <a:rPr lang="en-US" sz="2600" dirty="0" err="1"/>
              <a:t>rokoch</a:t>
            </a:r>
            <a:r>
              <a:rPr lang="en-US" sz="2600" dirty="0"/>
              <a:t> 19. </a:t>
            </a:r>
            <a:r>
              <a:rPr lang="en-US" sz="2600" dirty="0" err="1"/>
              <a:t>storočia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Berlínskej</a:t>
            </a:r>
            <a:r>
              <a:rPr lang="en-US" sz="2600" dirty="0"/>
              <a:t> </a:t>
            </a:r>
            <a:r>
              <a:rPr lang="en-US" sz="2600" dirty="0" err="1"/>
              <a:t>konferencii</a:t>
            </a:r>
            <a:r>
              <a:rPr lang="en-US" sz="2600" dirty="0"/>
              <a:t> </a:t>
            </a:r>
            <a:r>
              <a:rPr lang="en-US" sz="2600" dirty="0" err="1"/>
              <a:t>európske</a:t>
            </a:r>
            <a:r>
              <a:rPr lang="en-US" sz="2600" dirty="0"/>
              <a:t> </a:t>
            </a:r>
            <a:r>
              <a:rPr lang="en-US" sz="2600" dirty="0" err="1"/>
              <a:t>mocnosti</a:t>
            </a:r>
            <a:r>
              <a:rPr lang="en-US" sz="2600" dirty="0"/>
              <a:t> </a:t>
            </a:r>
            <a:r>
              <a:rPr lang="en-US" sz="2600" dirty="0" err="1"/>
              <a:t>nakreslili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mape</a:t>
            </a:r>
            <a:r>
              <a:rPr lang="en-US" sz="2600" dirty="0"/>
              <a:t> Afriky </a:t>
            </a:r>
            <a:r>
              <a:rPr lang="en-US" sz="2600" dirty="0" err="1"/>
              <a:t>čiary</a:t>
            </a:r>
            <a:r>
              <a:rPr lang="en-US" sz="2600" dirty="0"/>
              <a:t> a </a:t>
            </a:r>
            <a:r>
              <a:rPr lang="en-US" sz="2600" dirty="0" err="1"/>
              <a:t>rozdelili</a:t>
            </a:r>
            <a:r>
              <a:rPr lang="en-US" sz="2600" dirty="0"/>
              <a:t> </a:t>
            </a:r>
            <a:r>
              <a:rPr lang="en-US" sz="2600" dirty="0" err="1"/>
              <a:t>si</a:t>
            </a:r>
            <a:r>
              <a:rPr lang="en-US" sz="2600" dirty="0"/>
              <a:t> </a:t>
            </a:r>
            <a:r>
              <a:rPr lang="en-US" sz="2600" dirty="0" err="1"/>
              <a:t>nové</a:t>
            </a:r>
            <a:r>
              <a:rPr lang="en-US" sz="2600" dirty="0"/>
              <a:t> </a:t>
            </a:r>
            <a:r>
              <a:rPr lang="en-US" sz="2600" dirty="0" err="1"/>
              <a:t>kolónie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40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B7A0-5DD4-EE44-8FEF-F1674048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015" y="656082"/>
            <a:ext cx="9296400" cy="1188720"/>
          </a:xfrm>
        </p:spPr>
        <p:txBody>
          <a:bodyPr>
            <a:noAutofit/>
          </a:bodyPr>
          <a:lstStyle/>
          <a:p>
            <a:r>
              <a:rPr lang="en-US" b="1" dirty="0" err="1"/>
              <a:t>Herbstov</a:t>
            </a:r>
            <a:r>
              <a:rPr lang="en-US" b="1" dirty="0"/>
              <a:t> (2000) argument o </a:t>
            </a:r>
            <a:r>
              <a:rPr lang="en-US" b="1" dirty="0" err="1"/>
              <a:t>Afrike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395C2-713B-A04C-83A9-7DBE7C02F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69414"/>
            <a:ext cx="7729728" cy="4459986"/>
          </a:xfrm>
        </p:spPr>
        <p:txBody>
          <a:bodyPr>
            <a:normAutofit/>
          </a:bodyPr>
          <a:lstStyle/>
          <a:p>
            <a:pPr algn="just"/>
            <a:r>
              <a:rPr lang="en-US" sz="2600" dirty="0" err="1"/>
              <a:t>Európania</a:t>
            </a:r>
            <a:r>
              <a:rPr lang="en-US" sz="2600" dirty="0"/>
              <a:t> </a:t>
            </a:r>
            <a:r>
              <a:rPr lang="en-US" sz="2600" dirty="0" err="1"/>
              <a:t>nemali</a:t>
            </a:r>
            <a:r>
              <a:rPr lang="en-US" sz="2600" dirty="0"/>
              <a:t> </a:t>
            </a:r>
            <a:r>
              <a:rPr lang="en-US" sz="2600" dirty="0" err="1"/>
              <a:t>záujem</a:t>
            </a:r>
            <a:r>
              <a:rPr lang="en-US" sz="2600" dirty="0"/>
              <a:t> </a:t>
            </a:r>
            <a:r>
              <a:rPr lang="en-US" sz="2600" dirty="0" err="1"/>
              <a:t>viesť</a:t>
            </a:r>
            <a:r>
              <a:rPr lang="en-US" sz="2600" dirty="0"/>
              <a:t> </a:t>
            </a:r>
            <a:r>
              <a:rPr lang="en-US" sz="2600" dirty="0" err="1"/>
              <a:t>vojny</a:t>
            </a:r>
            <a:r>
              <a:rPr lang="en-US" sz="2600" dirty="0"/>
              <a:t> o </a:t>
            </a:r>
            <a:r>
              <a:rPr lang="en-US" sz="2600" dirty="0" err="1"/>
              <a:t>pomerne</a:t>
            </a:r>
            <a:r>
              <a:rPr lang="en-US" sz="2600" dirty="0"/>
              <a:t> </a:t>
            </a:r>
            <a:r>
              <a:rPr lang="en-US" sz="2600" dirty="0" err="1"/>
              <a:t>bezcenné</a:t>
            </a:r>
            <a:r>
              <a:rPr lang="en-US" sz="2600" dirty="0"/>
              <a:t> </a:t>
            </a:r>
            <a:r>
              <a:rPr lang="en-US" sz="2600" dirty="0" err="1"/>
              <a:t>africké</a:t>
            </a:r>
            <a:r>
              <a:rPr lang="en-US" sz="2600" dirty="0"/>
              <a:t> </a:t>
            </a:r>
            <a:r>
              <a:rPr lang="en-US" sz="2600" dirty="0" err="1"/>
              <a:t>územie</a:t>
            </a:r>
            <a:r>
              <a:rPr lang="en-US" sz="2600" dirty="0"/>
              <a:t>: ich </a:t>
            </a:r>
            <a:r>
              <a:rPr lang="en-US" sz="2600" dirty="0" err="1"/>
              <a:t>mierové</a:t>
            </a:r>
            <a:r>
              <a:rPr lang="en-US" sz="2600" dirty="0"/>
              <a:t> </a:t>
            </a:r>
            <a:r>
              <a:rPr lang="en-US" sz="2600" dirty="0" err="1"/>
              <a:t>koloniálne</a:t>
            </a:r>
            <a:r>
              <a:rPr lang="en-US" sz="2600" dirty="0"/>
              <a:t> </a:t>
            </a:r>
            <a:r>
              <a:rPr lang="en-US" sz="2600" dirty="0" err="1"/>
              <a:t>spolužitie</a:t>
            </a:r>
            <a:r>
              <a:rPr lang="en-US" sz="2600" dirty="0"/>
              <a:t> bolo </a:t>
            </a:r>
            <a:r>
              <a:rPr lang="en-US" sz="2600" dirty="0" err="1"/>
              <a:t>zabezpečené</a:t>
            </a:r>
            <a:r>
              <a:rPr lang="en-US" sz="2600" dirty="0"/>
              <a:t> </a:t>
            </a:r>
            <a:r>
              <a:rPr lang="en-US" sz="2600" dirty="0" err="1"/>
              <a:t>prostredníctvom</a:t>
            </a:r>
            <a:r>
              <a:rPr lang="en-US" sz="2600" dirty="0"/>
              <a:t> </a:t>
            </a:r>
            <a:r>
              <a:rPr lang="en-US" sz="2600" dirty="0" err="1"/>
              <a:t>zmlúv</a:t>
            </a:r>
            <a:r>
              <a:rPr lang="en-US" sz="2600" dirty="0"/>
              <a:t> a </a:t>
            </a:r>
            <a:r>
              <a:rPr lang="en-US" sz="2600" dirty="0" err="1"/>
              <a:t>dohôd</a:t>
            </a:r>
            <a:r>
              <a:rPr lang="en-US" sz="2600" dirty="0"/>
              <a:t>. </a:t>
            </a:r>
          </a:p>
          <a:p>
            <a:pPr algn="just"/>
            <a:r>
              <a:rPr lang="en-US" sz="2600" dirty="0" err="1"/>
              <a:t>Francúzi</a:t>
            </a:r>
            <a:r>
              <a:rPr lang="en-US" sz="2600" dirty="0"/>
              <a:t>, </a:t>
            </a:r>
            <a:r>
              <a:rPr lang="en-US" sz="2600" dirty="0" err="1"/>
              <a:t>Briti</a:t>
            </a:r>
            <a:r>
              <a:rPr lang="en-US" sz="2600" dirty="0"/>
              <a:t>, </a:t>
            </a:r>
            <a:r>
              <a:rPr lang="en-US" sz="2600" dirty="0" err="1"/>
              <a:t>Portugalci</a:t>
            </a:r>
            <a:r>
              <a:rPr lang="en-US" sz="2600" dirty="0"/>
              <a:t>, </a:t>
            </a:r>
            <a:r>
              <a:rPr lang="en-US" sz="2600" dirty="0" err="1"/>
              <a:t>Belgičania</a:t>
            </a:r>
            <a:r>
              <a:rPr lang="en-US" sz="2600" dirty="0"/>
              <a:t> a </a:t>
            </a:r>
            <a:r>
              <a:rPr lang="en-US" sz="2600" dirty="0" err="1"/>
              <a:t>Nemci</a:t>
            </a:r>
            <a:r>
              <a:rPr lang="en-US" sz="2600" dirty="0"/>
              <a:t> </a:t>
            </a:r>
            <a:r>
              <a:rPr lang="en-US" sz="2600" dirty="0" err="1"/>
              <a:t>dokázali</a:t>
            </a:r>
            <a:r>
              <a:rPr lang="en-US" sz="2600" dirty="0"/>
              <a:t> </a:t>
            </a:r>
            <a:r>
              <a:rPr lang="en-US" sz="2600" dirty="0" err="1"/>
              <a:t>dobyť</a:t>
            </a:r>
            <a:r>
              <a:rPr lang="en-US" sz="2600" dirty="0"/>
              <a:t> </a:t>
            </a:r>
            <a:r>
              <a:rPr lang="en-US" sz="2600" dirty="0" err="1"/>
              <a:t>veľmi</a:t>
            </a:r>
            <a:r>
              <a:rPr lang="en-US" sz="2600" dirty="0"/>
              <a:t> </a:t>
            </a:r>
            <a:r>
              <a:rPr lang="en-US" sz="2600" dirty="0" err="1"/>
              <a:t>rozsiahle</a:t>
            </a:r>
            <a:r>
              <a:rPr lang="en-US" sz="2600" dirty="0"/>
              <a:t> </a:t>
            </a:r>
            <a:r>
              <a:rPr lang="en-US" sz="2600" dirty="0" err="1"/>
              <a:t>územia</a:t>
            </a:r>
            <a:r>
              <a:rPr lang="en-US" sz="2600" dirty="0"/>
              <a:t> bez </a:t>
            </a:r>
            <a:r>
              <a:rPr lang="en-US" sz="2600" dirty="0" err="1"/>
              <a:t>väčšieho</a:t>
            </a:r>
            <a:r>
              <a:rPr lang="en-US" sz="2600" dirty="0"/>
              <a:t> </a:t>
            </a:r>
            <a:r>
              <a:rPr lang="en-US" sz="2600" dirty="0" err="1"/>
              <a:t>úsilia</a:t>
            </a:r>
            <a:r>
              <a:rPr lang="en-US" sz="2600" dirty="0"/>
              <a:t> o ich </a:t>
            </a:r>
            <a:r>
              <a:rPr lang="en-US" sz="2600" dirty="0" err="1"/>
              <a:t>kontrolu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sústredili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budovanie</a:t>
            </a:r>
            <a:r>
              <a:rPr lang="en-US" sz="2600" dirty="0"/>
              <a:t> </a:t>
            </a:r>
            <a:r>
              <a:rPr lang="en-US" sz="2600" dirty="0" err="1"/>
              <a:t>hlavného</a:t>
            </a:r>
            <a:r>
              <a:rPr lang="en-US" sz="2600" dirty="0"/>
              <a:t> </a:t>
            </a:r>
            <a:r>
              <a:rPr lang="en-US" sz="2600" dirty="0" err="1"/>
              <a:t>mesta</a:t>
            </a:r>
            <a:r>
              <a:rPr lang="en-US" sz="2600" dirty="0"/>
              <a:t> tam, </a:t>
            </a:r>
            <a:r>
              <a:rPr lang="en-US" sz="2600" dirty="0" err="1"/>
              <a:t>kde</a:t>
            </a:r>
            <a:r>
              <a:rPr lang="en-US" sz="2600" dirty="0"/>
              <a:t> </a:t>
            </a:r>
            <a:r>
              <a:rPr lang="en-US" sz="2600" dirty="0" err="1"/>
              <a:t>boli</a:t>
            </a:r>
            <a:r>
              <a:rPr lang="en-US" sz="2600" dirty="0"/>
              <a:t> </a:t>
            </a:r>
            <a:r>
              <a:rPr lang="en-US" sz="2600" dirty="0" err="1"/>
              <a:t>prítomní</a:t>
            </a:r>
            <a:r>
              <a:rPr lang="en-US" sz="2600" dirty="0"/>
              <a:t>, </a:t>
            </a:r>
            <a:r>
              <a:rPr lang="en-US" sz="2600" dirty="0" err="1"/>
              <a:t>zatiaľ</a:t>
            </a:r>
            <a:r>
              <a:rPr lang="en-US" sz="2600" dirty="0"/>
              <a:t> </a:t>
            </a:r>
            <a:r>
              <a:rPr lang="en-US" sz="2600" dirty="0" err="1"/>
              <a:t>čo</a:t>
            </a:r>
            <a:r>
              <a:rPr lang="en-US" sz="2600" dirty="0"/>
              <a:t> </a:t>
            </a:r>
            <a:r>
              <a:rPr lang="en-US" sz="2600" dirty="0" err="1"/>
              <a:t>vidiecke</a:t>
            </a:r>
            <a:r>
              <a:rPr lang="en-US" sz="2600" dirty="0"/>
              <a:t> </a:t>
            </a:r>
            <a:r>
              <a:rPr lang="en-US" sz="2600" dirty="0" err="1"/>
              <a:t>oblasti</a:t>
            </a:r>
            <a:r>
              <a:rPr lang="en-US" sz="2600" dirty="0"/>
              <a:t> </a:t>
            </a:r>
            <a:r>
              <a:rPr lang="en-US" sz="2600" dirty="0" err="1"/>
              <a:t>ovládali</a:t>
            </a:r>
            <a:r>
              <a:rPr lang="en-US" sz="2600" dirty="0"/>
              <a:t> </a:t>
            </a:r>
            <a:r>
              <a:rPr lang="en-US" sz="2600" dirty="0" err="1"/>
              <a:t>nepriamo</a:t>
            </a:r>
            <a:r>
              <a:rPr lang="en-US" sz="2600" dirty="0"/>
              <a:t>, </a:t>
            </a:r>
            <a:r>
              <a:rPr lang="en-US" sz="2600" dirty="0" err="1"/>
              <a:t>často</a:t>
            </a:r>
            <a:r>
              <a:rPr lang="en-US" sz="2600" dirty="0"/>
              <a:t> </a:t>
            </a:r>
            <a:r>
              <a:rPr lang="en-US" sz="2600" dirty="0" err="1"/>
              <a:t>prostredníctvom</a:t>
            </a:r>
            <a:r>
              <a:rPr lang="en-US" sz="2600" dirty="0"/>
              <a:t> </a:t>
            </a:r>
            <a:r>
              <a:rPr lang="en-US" sz="2600" dirty="0" err="1"/>
              <a:t>spolupráce</a:t>
            </a:r>
            <a:r>
              <a:rPr lang="en-US" sz="2600" dirty="0"/>
              <a:t> s </a:t>
            </a:r>
            <a:r>
              <a:rPr lang="en-US" sz="2600" dirty="0" err="1"/>
              <a:t>kmeňovými</a:t>
            </a:r>
            <a:r>
              <a:rPr lang="en-US" sz="2600" dirty="0"/>
              <a:t> </a:t>
            </a:r>
            <a:r>
              <a:rPr lang="en-US" sz="2600" dirty="0" err="1"/>
              <a:t>náčelníkmi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37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44F5-698B-6848-A6EB-CB9981BF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Herbstov</a:t>
            </a:r>
            <a:r>
              <a:rPr lang="en-US" b="1" dirty="0"/>
              <a:t> (2000) argument o </a:t>
            </a:r>
            <a:r>
              <a:rPr lang="en-US" b="1" dirty="0" err="1"/>
              <a:t>Afrike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D5C19-739D-7244-998D-D20BFCF3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48677"/>
            <a:ext cx="7729728" cy="3797046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bez </a:t>
            </a:r>
            <a:r>
              <a:rPr lang="en-US" sz="2600" dirty="0" err="1"/>
              <a:t>potreby</a:t>
            </a:r>
            <a:r>
              <a:rPr lang="en-US" sz="2600" dirty="0"/>
              <a:t> </a:t>
            </a:r>
            <a:r>
              <a:rPr lang="en-US" sz="2600" dirty="0" err="1"/>
              <a:t>chrániť</a:t>
            </a:r>
            <a:r>
              <a:rPr lang="en-US" sz="2600" dirty="0"/>
              <a:t> </a:t>
            </a:r>
            <a:r>
              <a:rPr lang="en-US" sz="2600" dirty="0" err="1"/>
              <a:t>obyvateľstvo</a:t>
            </a:r>
            <a:r>
              <a:rPr lang="en-US" sz="2600" dirty="0"/>
              <a:t> </a:t>
            </a:r>
            <a:r>
              <a:rPr lang="en-US" sz="2600" dirty="0" err="1"/>
              <a:t>pred</a:t>
            </a:r>
            <a:r>
              <a:rPr lang="en-US" sz="2600" dirty="0"/>
              <a:t> </a:t>
            </a:r>
            <a:r>
              <a:rPr lang="en-US" sz="2600" dirty="0" err="1"/>
              <a:t>vonkajšími</a:t>
            </a:r>
            <a:r>
              <a:rPr lang="en-US" sz="2600" dirty="0"/>
              <a:t> </a:t>
            </a:r>
            <a:r>
              <a:rPr lang="en-US" sz="2600" dirty="0" err="1"/>
              <a:t>nepriateľmi</a:t>
            </a:r>
            <a:r>
              <a:rPr lang="en-US" sz="2600" dirty="0"/>
              <a:t> </a:t>
            </a:r>
            <a:r>
              <a:rPr lang="en-US" sz="2600" dirty="0" err="1"/>
              <a:t>mali</a:t>
            </a:r>
            <a:r>
              <a:rPr lang="en-US" sz="2600" dirty="0"/>
              <a:t> </a:t>
            </a:r>
            <a:r>
              <a:rPr lang="en-US" sz="2600" dirty="0" err="1"/>
              <a:t>africké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 </a:t>
            </a:r>
            <a:r>
              <a:rPr lang="en-US" sz="2600" dirty="0" err="1"/>
              <a:t>problém</a:t>
            </a:r>
            <a:r>
              <a:rPr lang="en-US" sz="2600" dirty="0"/>
              <a:t> so </a:t>
            </a:r>
            <a:r>
              <a:rPr lang="en-US" sz="2600" dirty="0" err="1"/>
              <a:t>získaním</a:t>
            </a:r>
            <a:r>
              <a:rPr lang="en-US" sz="2600" dirty="0"/>
              <a:t> </a:t>
            </a:r>
            <a:r>
              <a:rPr lang="en-US" sz="2600" dirty="0" err="1"/>
              <a:t>vnútornej</a:t>
            </a:r>
            <a:r>
              <a:rPr lang="en-US" sz="2600" dirty="0"/>
              <a:t> </a:t>
            </a:r>
            <a:r>
              <a:rPr lang="en-US" sz="2600" dirty="0" err="1"/>
              <a:t>legitimity</a:t>
            </a:r>
            <a:endParaRPr lang="en-US" sz="2600" dirty="0"/>
          </a:p>
          <a:p>
            <a:pPr algn="just"/>
            <a:r>
              <a:rPr lang="en-US" sz="2600" dirty="0" err="1"/>
              <a:t>nedostatok</a:t>
            </a:r>
            <a:r>
              <a:rPr lang="en-US" sz="2600" dirty="0"/>
              <a:t> </a:t>
            </a:r>
            <a:r>
              <a:rPr lang="en-US" sz="2600" dirty="0" err="1"/>
              <a:t>vonkajšieho</a:t>
            </a:r>
            <a:r>
              <a:rPr lang="en-US" sz="2600" dirty="0"/>
              <a:t> </a:t>
            </a:r>
            <a:r>
              <a:rPr lang="en-US" sz="2600" dirty="0" err="1"/>
              <a:t>tlaku</a:t>
            </a:r>
            <a:r>
              <a:rPr lang="en-US" sz="2600" dirty="0"/>
              <a:t> </a:t>
            </a:r>
            <a:r>
              <a:rPr lang="en-US" sz="2600" dirty="0" err="1"/>
              <a:t>oslabil</a:t>
            </a:r>
            <a:r>
              <a:rPr lang="en-US" sz="2600" dirty="0"/>
              <a:t> </a:t>
            </a:r>
            <a:r>
              <a:rPr lang="en-US" sz="2600" dirty="0" err="1"/>
              <a:t>dve</a:t>
            </a:r>
            <a:r>
              <a:rPr lang="en-US" sz="2600" dirty="0"/>
              <a:t> </a:t>
            </a:r>
            <a:r>
              <a:rPr lang="en-US" sz="2600" dirty="0" err="1"/>
              <a:t>najdôležitejšie</a:t>
            </a:r>
            <a:r>
              <a:rPr lang="en-US" sz="2600" dirty="0"/>
              <a:t> </a:t>
            </a:r>
            <a:r>
              <a:rPr lang="en-US" sz="2600" dirty="0" err="1"/>
              <a:t>funkcie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, a to </a:t>
            </a:r>
            <a:r>
              <a:rPr lang="en-US" sz="2600" dirty="0" err="1"/>
              <a:t>vytváranie</a:t>
            </a:r>
            <a:r>
              <a:rPr lang="en-US" sz="2600" dirty="0"/>
              <a:t> </a:t>
            </a:r>
            <a:r>
              <a:rPr lang="en-US" sz="2600" dirty="0" err="1"/>
              <a:t>legitimity</a:t>
            </a:r>
            <a:r>
              <a:rPr lang="en-US" sz="2600" dirty="0"/>
              <a:t> a </a:t>
            </a:r>
            <a:r>
              <a:rPr lang="en-US" sz="2600" dirty="0" err="1"/>
              <a:t>výber</a:t>
            </a:r>
            <a:r>
              <a:rPr lang="en-US" sz="2600" dirty="0"/>
              <a:t> </a:t>
            </a:r>
            <a:r>
              <a:rPr lang="en-US" sz="2600" dirty="0" err="1"/>
              <a:t>daní</a:t>
            </a:r>
            <a:endParaRPr lang="en-US" sz="2600" dirty="0"/>
          </a:p>
          <a:p>
            <a:pPr algn="just"/>
            <a:r>
              <a:rPr lang="en-US" sz="2600" dirty="0" err="1"/>
              <a:t>napriek</a:t>
            </a:r>
            <a:r>
              <a:rPr lang="en-US" sz="2600" dirty="0"/>
              <a:t> </a:t>
            </a:r>
            <a:r>
              <a:rPr lang="en-US" sz="2600" dirty="0" err="1"/>
              <a:t>tomu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štátna</a:t>
            </a:r>
            <a:r>
              <a:rPr lang="en-US" sz="2600" dirty="0"/>
              <a:t> </a:t>
            </a:r>
            <a:r>
              <a:rPr lang="en-US" sz="2600" dirty="0" err="1"/>
              <a:t>kapacita</a:t>
            </a:r>
            <a:r>
              <a:rPr lang="en-US" sz="2600" dirty="0"/>
              <a:t> </a:t>
            </a:r>
            <a:r>
              <a:rPr lang="en-US" sz="2600" dirty="0" err="1"/>
              <a:t>jednotlivých</a:t>
            </a:r>
            <a:r>
              <a:rPr lang="en-US" sz="2600" dirty="0"/>
              <a:t> </a:t>
            </a:r>
            <a:r>
              <a:rPr lang="en-US" sz="2600" dirty="0" err="1"/>
              <a:t>afrických</a:t>
            </a:r>
            <a:r>
              <a:rPr lang="en-US" sz="2600" dirty="0"/>
              <a:t> </a:t>
            </a:r>
            <a:r>
              <a:rPr lang="en-US" sz="2600" dirty="0" err="1"/>
              <a:t>štátov</a:t>
            </a:r>
            <a:r>
              <a:rPr lang="en-US" sz="2600" dirty="0"/>
              <a:t> </a:t>
            </a:r>
            <a:r>
              <a:rPr lang="en-US" sz="2600" dirty="0" err="1"/>
              <a:t>líši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383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AA90-0561-9F40-B33A-420905D4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631" y="461772"/>
            <a:ext cx="8167233" cy="118872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Herbstov</a:t>
            </a:r>
            <a:r>
              <a:rPr lang="en-US" b="1" dirty="0"/>
              <a:t> (2000) argument o </a:t>
            </a:r>
            <a:r>
              <a:rPr lang="en-US" b="1" dirty="0" err="1"/>
              <a:t>Afrike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41E9-FB14-804A-BBB5-B00174168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72234"/>
            <a:ext cx="7729728" cy="475716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geografické</a:t>
            </a:r>
            <a:r>
              <a:rPr lang="en-US" sz="2600" dirty="0"/>
              <a:t> </a:t>
            </a:r>
            <a:r>
              <a:rPr lang="en-US" sz="2600" dirty="0" err="1"/>
              <a:t>podmienky</a:t>
            </a:r>
            <a:r>
              <a:rPr lang="en-US" sz="2600" dirty="0"/>
              <a:t>: </a:t>
            </a:r>
            <a:r>
              <a:rPr lang="en-US" sz="2600" dirty="0" err="1"/>
              <a:t>najmenej</a:t>
            </a:r>
            <a:r>
              <a:rPr lang="en-US" sz="2600" dirty="0"/>
              <a:t> </a:t>
            </a:r>
            <a:r>
              <a:rPr lang="en-US" sz="2600" dirty="0" err="1"/>
              <a:t>priaznivá</a:t>
            </a:r>
            <a:r>
              <a:rPr lang="en-US" sz="2600" dirty="0"/>
              <a:t> je </a:t>
            </a:r>
            <a:r>
              <a:rPr lang="en-US" sz="2600" dirty="0" err="1"/>
              <a:t>situácia</a:t>
            </a:r>
            <a:r>
              <a:rPr lang="en-US" sz="2600" dirty="0"/>
              <a:t> </a:t>
            </a:r>
            <a:r>
              <a:rPr lang="en-US" sz="2600" dirty="0" err="1"/>
              <a:t>vo</a:t>
            </a:r>
            <a:r>
              <a:rPr lang="en-US" sz="2600" dirty="0"/>
              <a:t> </a:t>
            </a:r>
            <a:r>
              <a:rPr lang="en-US" sz="2600" dirty="0" err="1"/>
              <a:t>veľkých</a:t>
            </a:r>
            <a:r>
              <a:rPr lang="en-US" sz="2600" dirty="0"/>
              <a:t> </a:t>
            </a:r>
            <a:r>
              <a:rPr lang="en-US" sz="2600" dirty="0" err="1"/>
              <a:t>krajinách</a:t>
            </a:r>
            <a:r>
              <a:rPr lang="en-US" sz="2600" dirty="0"/>
              <a:t> s </a:t>
            </a:r>
            <a:r>
              <a:rPr lang="en-US" sz="2600" dirty="0" err="1"/>
              <a:t>populačnými</a:t>
            </a:r>
            <a:r>
              <a:rPr lang="en-US" sz="2600" dirty="0"/>
              <a:t> </a:t>
            </a:r>
            <a:r>
              <a:rPr lang="en-US" sz="2600" dirty="0" err="1"/>
              <a:t>centrami</a:t>
            </a:r>
            <a:r>
              <a:rPr lang="en-US" sz="2600" dirty="0"/>
              <a:t> </a:t>
            </a:r>
            <a:r>
              <a:rPr lang="en-US" sz="2600" dirty="0" err="1"/>
              <a:t>oddelenými</a:t>
            </a:r>
            <a:r>
              <a:rPr lang="en-US" sz="2600" dirty="0"/>
              <a:t> </a:t>
            </a:r>
            <a:r>
              <a:rPr lang="en-US" sz="2600" dirty="0" err="1"/>
              <a:t>veľkými</a:t>
            </a:r>
            <a:r>
              <a:rPr lang="en-US" sz="2600" dirty="0"/>
              <a:t> </a:t>
            </a:r>
            <a:r>
              <a:rPr lang="en-US" sz="2600" dirty="0" err="1"/>
              <a:t>vzdialenosťami</a:t>
            </a:r>
            <a:r>
              <a:rPr lang="en-US" sz="2600" dirty="0"/>
              <a:t> (</a:t>
            </a:r>
            <a:r>
              <a:rPr lang="en-US" sz="2600" dirty="0" err="1"/>
              <a:t>Sudán</a:t>
            </a:r>
            <a:r>
              <a:rPr lang="en-US" sz="2600" dirty="0"/>
              <a:t>, </a:t>
            </a:r>
            <a:r>
              <a:rPr lang="en-US" sz="2600" dirty="0" err="1"/>
              <a:t>Nigéria</a:t>
            </a:r>
            <a:r>
              <a:rPr lang="en-US" sz="2600" dirty="0"/>
              <a:t>, </a:t>
            </a:r>
            <a:r>
              <a:rPr lang="en-US" sz="2600" dirty="0" err="1"/>
              <a:t>Konžská</a:t>
            </a:r>
            <a:r>
              <a:rPr lang="en-US" sz="2600" dirty="0"/>
              <a:t> </a:t>
            </a:r>
            <a:r>
              <a:rPr lang="en-US" sz="2600" dirty="0" err="1"/>
              <a:t>demokratická</a:t>
            </a:r>
            <a:r>
              <a:rPr lang="en-US" sz="2600" dirty="0"/>
              <a:t> </a:t>
            </a:r>
            <a:r>
              <a:rPr lang="en-US" sz="2600" dirty="0" err="1"/>
              <a:t>republika</a:t>
            </a:r>
            <a:r>
              <a:rPr lang="en-US" sz="2600" dirty="0"/>
              <a:t>, </a:t>
            </a:r>
            <a:r>
              <a:rPr lang="en-US" sz="2600" dirty="0" err="1"/>
              <a:t>najpriaznivejšia</a:t>
            </a:r>
            <a:r>
              <a:rPr lang="en-US" sz="2600" dirty="0"/>
              <a:t> </a:t>
            </a:r>
            <a:r>
              <a:rPr lang="en-US" sz="2600" dirty="0" err="1"/>
              <a:t>situácia</a:t>
            </a:r>
            <a:r>
              <a:rPr lang="en-US" sz="2600" dirty="0"/>
              <a:t> je v </a:t>
            </a:r>
            <a:r>
              <a:rPr lang="en-US" sz="2600" dirty="0" err="1"/>
              <a:t>krajinách</a:t>
            </a:r>
            <a:r>
              <a:rPr lang="en-US" sz="2600" dirty="0"/>
              <a:t> s </a:t>
            </a:r>
            <a:r>
              <a:rPr lang="en-US" sz="2600" dirty="0" err="1"/>
              <a:t>prijateľnou</a:t>
            </a:r>
            <a:r>
              <a:rPr lang="en-US" sz="2600" dirty="0"/>
              <a:t> </a:t>
            </a:r>
            <a:r>
              <a:rPr lang="en-US" sz="2600" dirty="0" err="1"/>
              <a:t>veľkosťou</a:t>
            </a:r>
            <a:r>
              <a:rPr lang="en-US" sz="2600" dirty="0"/>
              <a:t> s </a:t>
            </a:r>
            <a:r>
              <a:rPr lang="en-US" sz="2600" dirty="0" err="1"/>
              <a:t>jedným</a:t>
            </a:r>
            <a:r>
              <a:rPr lang="en-US" sz="2600" dirty="0"/>
              <a:t> </a:t>
            </a:r>
            <a:r>
              <a:rPr lang="en-US" sz="2600" dirty="0" err="1"/>
              <a:t>populačným</a:t>
            </a:r>
            <a:r>
              <a:rPr lang="en-US" sz="2600" dirty="0"/>
              <a:t> </a:t>
            </a:r>
            <a:r>
              <a:rPr lang="en-US" sz="2600" dirty="0" err="1"/>
              <a:t>centrom</a:t>
            </a:r>
            <a:r>
              <a:rPr lang="en-US" sz="2600" dirty="0"/>
              <a:t> (Botswana, Eritrea), </a:t>
            </a:r>
          </a:p>
          <a:p>
            <a:pPr algn="just"/>
            <a:r>
              <a:rPr lang="en-US" sz="2600" dirty="0" err="1"/>
              <a:t>štáty</a:t>
            </a:r>
            <a:r>
              <a:rPr lang="en-US" sz="2600" dirty="0"/>
              <a:t> s </a:t>
            </a:r>
            <a:r>
              <a:rPr lang="en-US" sz="2600" dirty="0" err="1"/>
              <a:t>priaznivou</a:t>
            </a:r>
            <a:r>
              <a:rPr lang="en-US" sz="2600" dirty="0"/>
              <a:t> </a:t>
            </a:r>
            <a:r>
              <a:rPr lang="en-US" sz="2600" dirty="0" err="1"/>
              <a:t>geografickou</a:t>
            </a:r>
            <a:r>
              <a:rPr lang="en-US" sz="2600" dirty="0"/>
              <a:t> </a:t>
            </a:r>
            <a:r>
              <a:rPr lang="en-US" sz="2600" dirty="0" err="1"/>
              <a:t>polohou</a:t>
            </a:r>
            <a:r>
              <a:rPr lang="en-US" sz="2600" dirty="0"/>
              <a:t> </a:t>
            </a:r>
            <a:r>
              <a:rPr lang="en-US" sz="2600" dirty="0" err="1"/>
              <a:t>majú</a:t>
            </a:r>
            <a:r>
              <a:rPr lang="en-US" sz="2600" dirty="0"/>
              <a:t> </a:t>
            </a:r>
            <a:r>
              <a:rPr lang="en-US" sz="2600" dirty="0" err="1"/>
              <a:t>aj</a:t>
            </a:r>
            <a:r>
              <a:rPr lang="en-US" sz="2600" dirty="0"/>
              <a:t> </a:t>
            </a:r>
            <a:r>
              <a:rPr lang="en-US" sz="2600" dirty="0" err="1"/>
              <a:t>lepšiu</a:t>
            </a:r>
            <a:r>
              <a:rPr lang="en-US" sz="2600" dirty="0"/>
              <a:t> </a:t>
            </a:r>
            <a:r>
              <a:rPr lang="en-US" sz="2600" dirty="0" err="1"/>
              <a:t>politiku</a:t>
            </a:r>
            <a:r>
              <a:rPr lang="en-US" sz="2600" dirty="0"/>
              <a:t> v </a:t>
            </a:r>
            <a:r>
              <a:rPr lang="en-US" sz="2600" dirty="0" err="1"/>
              <a:t>oblasti</a:t>
            </a:r>
            <a:r>
              <a:rPr lang="en-US" sz="2600" dirty="0"/>
              <a:t> </a:t>
            </a:r>
            <a:r>
              <a:rPr lang="en-US" sz="2600" dirty="0" err="1"/>
              <a:t>občianstva</a:t>
            </a:r>
            <a:r>
              <a:rPr lang="en-US" sz="2600" dirty="0"/>
              <a:t> a </a:t>
            </a:r>
            <a:r>
              <a:rPr lang="en-US" sz="2600" dirty="0" err="1"/>
              <a:t>ochrany</a:t>
            </a:r>
            <a:r>
              <a:rPr lang="en-US" sz="2600" dirty="0"/>
              <a:t> </a:t>
            </a:r>
            <a:r>
              <a:rPr lang="en-US" sz="2600" dirty="0" err="1"/>
              <a:t>vlastníckych</a:t>
            </a:r>
            <a:r>
              <a:rPr lang="en-US" sz="2600" dirty="0"/>
              <a:t> </a:t>
            </a:r>
            <a:r>
              <a:rPr lang="en-US" sz="2600" dirty="0" err="1"/>
              <a:t>práv</a:t>
            </a:r>
            <a:endParaRPr lang="en-US" sz="2600" dirty="0"/>
          </a:p>
          <a:p>
            <a:pPr algn="just"/>
            <a:r>
              <a:rPr lang="en-US" sz="2600" dirty="0" err="1"/>
              <a:t>mnohé</a:t>
            </a:r>
            <a:r>
              <a:rPr lang="en-US" sz="2600" dirty="0"/>
              <a:t> </a:t>
            </a:r>
            <a:r>
              <a:rPr lang="en-US" sz="2600" dirty="0" err="1"/>
              <a:t>africké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 </a:t>
            </a:r>
            <a:r>
              <a:rPr lang="en-US" sz="2600" dirty="0" err="1"/>
              <a:t>sú</a:t>
            </a:r>
            <a:r>
              <a:rPr lang="en-US" sz="2600" dirty="0"/>
              <a:t> </a:t>
            </a:r>
            <a:r>
              <a:rPr lang="en-US" sz="2600" dirty="0" err="1"/>
              <a:t>prázdnymi</a:t>
            </a:r>
            <a:r>
              <a:rPr lang="en-US" sz="2600" dirty="0"/>
              <a:t> </a:t>
            </a:r>
            <a:r>
              <a:rPr lang="en-US" sz="2600" dirty="0" err="1"/>
              <a:t>schránkami</a:t>
            </a:r>
            <a:r>
              <a:rPr lang="en-US" sz="2600" dirty="0"/>
              <a:t>, </a:t>
            </a:r>
            <a:r>
              <a:rPr lang="en-US" sz="2600" dirty="0" err="1"/>
              <a:t>fiktívnymi</a:t>
            </a:r>
            <a:r>
              <a:rPr lang="en-US" sz="2600" dirty="0"/>
              <a:t> </a:t>
            </a:r>
            <a:r>
              <a:rPr lang="en-US" sz="2600" dirty="0" err="1"/>
              <a:t>útvarmi</a:t>
            </a:r>
            <a:r>
              <a:rPr lang="en-US" sz="2600" dirty="0"/>
              <a:t> </a:t>
            </a:r>
            <a:r>
              <a:rPr lang="en-US" sz="2600" dirty="0" err="1"/>
              <a:t>vytvorenými</a:t>
            </a:r>
            <a:r>
              <a:rPr lang="en-US" sz="2600" dirty="0"/>
              <a:t> </a:t>
            </a:r>
            <a:r>
              <a:rPr lang="en-US" sz="2600" dirty="0" err="1"/>
              <a:t>pred</a:t>
            </a:r>
            <a:r>
              <a:rPr lang="en-US" sz="2600" dirty="0"/>
              <a:t> 150 </a:t>
            </a:r>
            <a:r>
              <a:rPr lang="en-US" sz="2600" dirty="0" err="1"/>
              <a:t>rokmi</a:t>
            </a:r>
            <a:r>
              <a:rPr lang="en-US" sz="2600" dirty="0"/>
              <a:t> s </a:t>
            </a:r>
            <a:r>
              <a:rPr lang="en-US" sz="2600" dirty="0" err="1"/>
              <a:t>malými</a:t>
            </a:r>
            <a:r>
              <a:rPr lang="en-US" sz="2600" dirty="0"/>
              <a:t> </a:t>
            </a:r>
            <a:r>
              <a:rPr lang="en-US" sz="2600" dirty="0" err="1"/>
              <a:t>vyhliadkami</a:t>
            </a:r>
            <a:r>
              <a:rPr lang="en-US" sz="2600" dirty="0"/>
              <a:t> </a:t>
            </a:r>
            <a:r>
              <a:rPr lang="en-US" sz="2600" dirty="0" err="1"/>
              <a:t>stať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efektívnymi</a:t>
            </a:r>
            <a:r>
              <a:rPr lang="en-US" sz="2600" dirty="0"/>
              <a:t> </a:t>
            </a:r>
            <a:r>
              <a:rPr lang="en-US" sz="2600" dirty="0" err="1"/>
              <a:t>subjektmi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1058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51DE-3F50-024B-A9AE-FA9C277A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53212"/>
            <a:ext cx="7729728" cy="1188720"/>
          </a:xfrm>
        </p:spPr>
        <p:txBody>
          <a:bodyPr/>
          <a:lstStyle/>
          <a:p>
            <a:pPr algn="ctr"/>
            <a:r>
              <a:rPr lang="en-US" b="1" dirty="0" err="1"/>
              <a:t>Prečo</a:t>
            </a:r>
            <a:r>
              <a:rPr lang="en-US" b="1" dirty="0"/>
              <a:t> </a:t>
            </a:r>
            <a:r>
              <a:rPr lang="en-US" b="1" dirty="0" err="1"/>
              <a:t>študovať</a:t>
            </a:r>
            <a:r>
              <a:rPr lang="en-US" b="1" dirty="0"/>
              <a:t> </a:t>
            </a:r>
            <a:r>
              <a:rPr lang="en-US" b="1" dirty="0" err="1"/>
              <a:t>štát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DC13-28F5-2846-82F8-52A9C2CEB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83714"/>
            <a:ext cx="7729728" cy="4139946"/>
          </a:xfrm>
        </p:spPr>
        <p:txBody>
          <a:bodyPr>
            <a:noAutofit/>
          </a:bodyPr>
          <a:lstStyle/>
          <a:p>
            <a:pPr algn="just"/>
            <a:r>
              <a:rPr lang="en-US" sz="2500" dirty="0" err="1"/>
              <a:t>slabosť</a:t>
            </a:r>
            <a:r>
              <a:rPr lang="en-US" sz="2500" dirty="0"/>
              <a:t> </a:t>
            </a:r>
            <a:r>
              <a:rPr lang="en-US" sz="2500" dirty="0" err="1"/>
              <a:t>štátu</a:t>
            </a:r>
            <a:r>
              <a:rPr lang="en-US" sz="2500" dirty="0"/>
              <a:t> </a:t>
            </a:r>
            <a:r>
              <a:rPr lang="en-US" sz="2500" dirty="0" err="1"/>
              <a:t>oslabuje</a:t>
            </a:r>
            <a:r>
              <a:rPr lang="en-US" sz="2500" dirty="0"/>
              <a:t> </a:t>
            </a:r>
            <a:r>
              <a:rPr lang="en-US" sz="2500" dirty="0" err="1"/>
              <a:t>výkonnosť</a:t>
            </a:r>
            <a:r>
              <a:rPr lang="en-US" sz="2500" dirty="0"/>
              <a:t> </a:t>
            </a:r>
            <a:r>
              <a:rPr lang="en-US" sz="2500" dirty="0" err="1"/>
              <a:t>vlády</a:t>
            </a:r>
            <a:r>
              <a:rPr lang="en-US" sz="2500" dirty="0"/>
              <a:t>, </a:t>
            </a:r>
            <a:r>
              <a:rPr lang="en-US" sz="2500" dirty="0" err="1"/>
              <a:t>čo</a:t>
            </a:r>
            <a:r>
              <a:rPr lang="en-US" sz="2500" dirty="0"/>
              <a:t> </a:t>
            </a:r>
            <a:r>
              <a:rPr lang="en-US" sz="2500" dirty="0" err="1"/>
              <a:t>môže</a:t>
            </a:r>
            <a:r>
              <a:rPr lang="en-US" sz="2500" dirty="0"/>
              <a:t> </a:t>
            </a:r>
            <a:r>
              <a:rPr lang="en-US" sz="2500" dirty="0" err="1"/>
              <a:t>ľahko</a:t>
            </a:r>
            <a:r>
              <a:rPr lang="en-US" sz="2500" dirty="0"/>
              <a:t> </a:t>
            </a:r>
            <a:r>
              <a:rPr lang="en-US" sz="2500" dirty="0" err="1"/>
              <a:t>podnietiť</a:t>
            </a:r>
            <a:r>
              <a:rPr lang="en-US" sz="2500" dirty="0"/>
              <a:t> </a:t>
            </a:r>
            <a:r>
              <a:rPr lang="en-US" sz="2500" dirty="0" err="1"/>
              <a:t>nespokojnosť</a:t>
            </a:r>
            <a:r>
              <a:rPr lang="en-US" sz="2500" dirty="0"/>
              <a:t> </a:t>
            </a:r>
            <a:r>
              <a:rPr lang="en-US" sz="2500" dirty="0" err="1"/>
              <a:t>verejnosti</a:t>
            </a:r>
            <a:r>
              <a:rPr lang="en-US" sz="2500" dirty="0"/>
              <a:t>. </a:t>
            </a:r>
          </a:p>
          <a:p>
            <a:pPr algn="just"/>
            <a:r>
              <a:rPr lang="en-US" sz="2500" dirty="0" err="1"/>
              <a:t>ak</a:t>
            </a:r>
            <a:r>
              <a:rPr lang="en-US" sz="2500" dirty="0"/>
              <a:t> </a:t>
            </a:r>
            <a:r>
              <a:rPr lang="en-US" sz="2500" dirty="0" err="1"/>
              <a:t>sú</a:t>
            </a:r>
            <a:r>
              <a:rPr lang="en-US" sz="2500" dirty="0"/>
              <a:t> </a:t>
            </a:r>
            <a:r>
              <a:rPr lang="en-US" sz="2500" dirty="0" err="1"/>
              <a:t>základné</a:t>
            </a:r>
            <a:r>
              <a:rPr lang="en-US" sz="2500" dirty="0"/>
              <a:t> </a:t>
            </a:r>
            <a:r>
              <a:rPr lang="en-US" sz="2500" dirty="0" err="1"/>
              <a:t>služby</a:t>
            </a:r>
            <a:r>
              <a:rPr lang="en-US" sz="2500" dirty="0"/>
              <a:t> (</a:t>
            </a:r>
            <a:r>
              <a:rPr lang="en-US" sz="2500" dirty="0" err="1"/>
              <a:t>verejná</a:t>
            </a:r>
            <a:r>
              <a:rPr lang="en-US" sz="2500" dirty="0"/>
              <a:t> </a:t>
            </a:r>
            <a:r>
              <a:rPr lang="en-US" sz="2500" dirty="0" err="1"/>
              <a:t>bezpečnosť</a:t>
            </a:r>
            <a:r>
              <a:rPr lang="en-US" sz="2500" dirty="0"/>
              <a:t>, </a:t>
            </a:r>
            <a:r>
              <a:rPr lang="en-US" sz="2500" dirty="0" err="1"/>
              <a:t>vzdelávanie</a:t>
            </a:r>
            <a:r>
              <a:rPr lang="en-US" sz="2500" dirty="0"/>
              <a:t>, </a:t>
            </a:r>
            <a:r>
              <a:rPr lang="en-US" sz="2500" dirty="0" err="1"/>
              <a:t>zdravotná</a:t>
            </a:r>
            <a:r>
              <a:rPr lang="en-US" sz="2500" dirty="0"/>
              <a:t> </a:t>
            </a:r>
            <a:r>
              <a:rPr lang="en-US" sz="2500" dirty="0" err="1"/>
              <a:t>starostlivosť</a:t>
            </a:r>
            <a:r>
              <a:rPr lang="en-US" sz="2500" dirty="0"/>
              <a:t>, </a:t>
            </a:r>
            <a:r>
              <a:rPr lang="en-US" sz="2500" dirty="0" err="1"/>
              <a:t>infraštruktúra</a:t>
            </a:r>
            <a:r>
              <a:rPr lang="en-US" sz="2500" dirty="0"/>
              <a:t> </a:t>
            </a:r>
            <a:r>
              <a:rPr lang="en-US" sz="2500" dirty="0" err="1"/>
              <a:t>atď</a:t>
            </a:r>
            <a:r>
              <a:rPr lang="en-US" sz="2500" dirty="0"/>
              <a:t>.) </a:t>
            </a:r>
            <a:r>
              <a:rPr lang="en-US" sz="2500" dirty="0" err="1"/>
              <a:t>poskytované</a:t>
            </a:r>
            <a:r>
              <a:rPr lang="en-US" sz="2500" dirty="0"/>
              <a:t> </a:t>
            </a:r>
            <a:r>
              <a:rPr lang="en-US" sz="2500" dirty="0" err="1"/>
              <a:t>nedostatočne</a:t>
            </a:r>
            <a:r>
              <a:rPr lang="en-US" sz="2500" dirty="0"/>
              <a:t> </a:t>
            </a:r>
            <a:r>
              <a:rPr lang="en-US" sz="2500" dirty="0" err="1"/>
              <a:t>alebo</a:t>
            </a:r>
            <a:r>
              <a:rPr lang="en-US" sz="2500" dirty="0"/>
              <a:t> </a:t>
            </a:r>
            <a:r>
              <a:rPr lang="en-US" sz="2500" dirty="0" err="1"/>
              <a:t>nerovnomerne</a:t>
            </a:r>
            <a:r>
              <a:rPr lang="en-US" sz="2500" dirty="0"/>
              <a:t>, </a:t>
            </a:r>
            <a:r>
              <a:rPr lang="en-US" sz="2500" dirty="0" err="1"/>
              <a:t>vzniká</a:t>
            </a:r>
            <a:r>
              <a:rPr lang="en-US" sz="2500" dirty="0"/>
              <a:t> </a:t>
            </a:r>
            <a:r>
              <a:rPr lang="en-US" sz="2500" dirty="0" err="1"/>
              <a:t>široký</a:t>
            </a:r>
            <a:r>
              <a:rPr lang="en-US" sz="2500" dirty="0"/>
              <a:t> </a:t>
            </a:r>
            <a:r>
              <a:rPr lang="en-US" sz="2500" dirty="0" err="1"/>
              <a:t>dojem</a:t>
            </a:r>
            <a:r>
              <a:rPr lang="en-US" sz="2500" dirty="0"/>
              <a:t> </a:t>
            </a:r>
            <a:r>
              <a:rPr lang="en-US" sz="2500" dirty="0" err="1"/>
              <a:t>neefektívnosti</a:t>
            </a:r>
            <a:r>
              <a:rPr lang="en-US" sz="2500" dirty="0"/>
              <a:t> </a:t>
            </a:r>
            <a:r>
              <a:rPr lang="en-US" sz="2500" dirty="0" err="1"/>
              <a:t>vlády</a:t>
            </a:r>
            <a:r>
              <a:rPr lang="en-US" sz="2500" dirty="0"/>
              <a:t>, </a:t>
            </a:r>
            <a:r>
              <a:rPr lang="en-US" sz="2500" dirty="0" err="1"/>
              <a:t>korupcie</a:t>
            </a:r>
            <a:r>
              <a:rPr lang="en-US" sz="2500" dirty="0"/>
              <a:t>, </a:t>
            </a:r>
            <a:r>
              <a:rPr lang="en-US" sz="2500" dirty="0" err="1"/>
              <a:t>nespravodlivosti</a:t>
            </a:r>
            <a:r>
              <a:rPr lang="en-US" sz="2500" dirty="0"/>
              <a:t> a </a:t>
            </a:r>
            <a:r>
              <a:rPr lang="en-US" sz="2500" dirty="0" err="1"/>
              <a:t>zanedbávania</a:t>
            </a:r>
            <a:r>
              <a:rPr lang="en-US" sz="2500" dirty="0"/>
              <a:t> </a:t>
            </a:r>
          </a:p>
          <a:p>
            <a:pPr algn="just"/>
            <a:r>
              <a:rPr lang="en-US" sz="2500" dirty="0"/>
              <a:t>v </a:t>
            </a:r>
            <a:r>
              <a:rPr lang="en-US" sz="2500" dirty="0" err="1"/>
              <a:t>demokraciách</a:t>
            </a:r>
            <a:r>
              <a:rPr lang="en-US" sz="2500" dirty="0"/>
              <a:t> </a:t>
            </a:r>
            <a:r>
              <a:rPr lang="en-US" sz="2500" dirty="0" err="1"/>
              <a:t>slabá</a:t>
            </a:r>
            <a:r>
              <a:rPr lang="en-US" sz="2500" dirty="0"/>
              <a:t> </a:t>
            </a:r>
            <a:r>
              <a:rPr lang="en-US" sz="2500" dirty="0" err="1"/>
              <a:t>výkonnosť</a:t>
            </a:r>
            <a:r>
              <a:rPr lang="en-US" sz="2500" dirty="0"/>
              <a:t> </a:t>
            </a:r>
            <a:r>
              <a:rPr lang="en-US" sz="2500" dirty="0" err="1"/>
              <a:t>vlády</a:t>
            </a:r>
            <a:r>
              <a:rPr lang="en-US" sz="2500" dirty="0"/>
              <a:t> </a:t>
            </a:r>
            <a:r>
              <a:rPr lang="en-US" sz="2500" dirty="0" err="1"/>
              <a:t>znižuje</a:t>
            </a:r>
            <a:r>
              <a:rPr lang="en-US" sz="2500" dirty="0"/>
              <a:t> </a:t>
            </a:r>
            <a:r>
              <a:rPr lang="en-US" sz="2500" dirty="0" err="1"/>
              <a:t>dôveru</a:t>
            </a:r>
            <a:r>
              <a:rPr lang="en-US" sz="2500" dirty="0"/>
              <a:t> </a:t>
            </a:r>
            <a:r>
              <a:rPr lang="en-US" sz="2500" dirty="0" err="1"/>
              <a:t>verejnosti</a:t>
            </a:r>
            <a:r>
              <a:rPr lang="en-US" sz="2500" dirty="0"/>
              <a:t> v </a:t>
            </a:r>
            <a:r>
              <a:rPr lang="en-US" sz="2500" dirty="0" err="1"/>
              <a:t>politikov</a:t>
            </a:r>
            <a:r>
              <a:rPr lang="en-US" sz="2500" dirty="0"/>
              <a:t>, </a:t>
            </a:r>
            <a:r>
              <a:rPr lang="en-US" sz="2500" dirty="0" err="1"/>
              <a:t>strany</a:t>
            </a:r>
            <a:r>
              <a:rPr lang="en-US" sz="2500" dirty="0"/>
              <a:t> a </a:t>
            </a:r>
            <a:r>
              <a:rPr lang="en-US" sz="2500" dirty="0" err="1"/>
              <a:t>nakoniec</a:t>
            </a:r>
            <a:r>
              <a:rPr lang="en-US" sz="2500" dirty="0"/>
              <a:t> </a:t>
            </a:r>
            <a:r>
              <a:rPr lang="en-US" sz="2500" dirty="0" err="1"/>
              <a:t>aj</a:t>
            </a:r>
            <a:r>
              <a:rPr lang="en-US" sz="2500" dirty="0"/>
              <a:t> v </a:t>
            </a:r>
            <a:r>
              <a:rPr lang="en-US" sz="2500" dirty="0" err="1"/>
              <a:t>samotné</a:t>
            </a:r>
            <a:r>
              <a:rPr lang="en-US" sz="2500" dirty="0"/>
              <a:t> </a:t>
            </a:r>
            <a:r>
              <a:rPr lang="en-US" sz="2500" dirty="0" err="1"/>
              <a:t>demokratické</a:t>
            </a:r>
            <a:r>
              <a:rPr lang="en-US" sz="2500" dirty="0"/>
              <a:t> </a:t>
            </a:r>
            <a:r>
              <a:rPr lang="en-US" sz="2500" dirty="0" err="1"/>
              <a:t>inštitúcie</a:t>
            </a:r>
            <a:endParaRPr lang="en-US" sz="2500" dirty="0"/>
          </a:p>
          <a:p>
            <a:pPr algn="just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5222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6647-3446-2842-B999-023FF6C7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7502"/>
            <a:ext cx="7729728" cy="1188720"/>
          </a:xfrm>
        </p:spPr>
        <p:txBody>
          <a:bodyPr/>
          <a:lstStyle/>
          <a:p>
            <a:pPr algn="ctr"/>
            <a:r>
              <a:rPr lang="en-US" b="1" dirty="0" err="1"/>
              <a:t>Latinská</a:t>
            </a:r>
            <a:r>
              <a:rPr lang="en-US" b="1" dirty="0"/>
              <a:t> Amerika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DB65-A1B8-CF42-9531-C80E6CEF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06574"/>
            <a:ext cx="7729728" cy="432282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väčšinou</a:t>
            </a:r>
            <a:r>
              <a:rPr lang="en-US" sz="2600" dirty="0"/>
              <a:t> </a:t>
            </a:r>
            <a:r>
              <a:rPr lang="en-US" sz="2600" dirty="0" err="1"/>
              <a:t>pozostáva</a:t>
            </a:r>
            <a:r>
              <a:rPr lang="en-US" sz="2600" dirty="0"/>
              <a:t> zo </a:t>
            </a:r>
            <a:r>
              <a:rPr lang="en-US" sz="2600" dirty="0" err="1"/>
              <a:t>štátov</a:t>
            </a:r>
            <a:r>
              <a:rPr lang="en-US" sz="2600" dirty="0"/>
              <a:t>, </a:t>
            </a:r>
            <a:r>
              <a:rPr lang="en-US" sz="2600" dirty="0" err="1"/>
              <a:t>ktoré</a:t>
            </a:r>
            <a:r>
              <a:rPr lang="en-US" sz="2600" dirty="0"/>
              <a:t> </a:t>
            </a:r>
            <a:r>
              <a:rPr lang="en-US" sz="2600" dirty="0" err="1"/>
              <a:t>nikdy</a:t>
            </a:r>
            <a:r>
              <a:rPr lang="en-US" sz="2600" dirty="0"/>
              <a:t> </a:t>
            </a:r>
            <a:r>
              <a:rPr lang="en-US" sz="2600" dirty="0" err="1"/>
              <a:t>nezískali</a:t>
            </a:r>
            <a:r>
              <a:rPr lang="en-US" sz="2600" dirty="0"/>
              <a:t> </a:t>
            </a:r>
            <a:r>
              <a:rPr lang="en-US" sz="2600" dirty="0" err="1"/>
              <a:t>inštitucionálnu</a:t>
            </a:r>
            <a:r>
              <a:rPr lang="en-US" sz="2600" dirty="0"/>
              <a:t> </a:t>
            </a:r>
            <a:r>
              <a:rPr lang="en-US" sz="2600" dirty="0" err="1"/>
              <a:t>autonómiu</a:t>
            </a:r>
            <a:r>
              <a:rPr lang="en-US" sz="2600" dirty="0"/>
              <a:t>: </a:t>
            </a:r>
            <a:r>
              <a:rPr lang="en-US" sz="2600" dirty="0" err="1"/>
              <a:t>nízka</a:t>
            </a:r>
            <a:r>
              <a:rPr lang="en-US" sz="2600" dirty="0"/>
              <a:t> </a:t>
            </a:r>
            <a:r>
              <a:rPr lang="en-US" sz="2600" dirty="0" err="1"/>
              <a:t>legitimita</a:t>
            </a:r>
            <a:r>
              <a:rPr lang="en-US" sz="2600" dirty="0"/>
              <a:t> a </a:t>
            </a:r>
            <a:r>
              <a:rPr lang="en-US" sz="2600" dirty="0" err="1"/>
              <a:t>obmedzená</a:t>
            </a:r>
            <a:r>
              <a:rPr lang="en-US" sz="2600" dirty="0"/>
              <a:t> </a:t>
            </a:r>
            <a:r>
              <a:rPr lang="en-US" sz="2600" dirty="0" err="1"/>
              <a:t>inštitucionálna</a:t>
            </a:r>
            <a:r>
              <a:rPr lang="en-US" sz="2600" dirty="0"/>
              <a:t> </a:t>
            </a:r>
            <a:r>
              <a:rPr lang="en-US" sz="2600" dirty="0" err="1"/>
              <a:t>kapacita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pozoruhodne</a:t>
            </a:r>
            <a:r>
              <a:rPr lang="en-US" sz="2600" dirty="0"/>
              <a:t> </a:t>
            </a:r>
            <a:r>
              <a:rPr lang="en-US" sz="2600" dirty="0" err="1"/>
              <a:t>pokojné</a:t>
            </a:r>
            <a:r>
              <a:rPr lang="en-US" sz="2600" dirty="0"/>
              <a:t> </a:t>
            </a:r>
            <a:r>
              <a:rPr lang="en-US" sz="2600" dirty="0" err="1"/>
              <a:t>miesto</a:t>
            </a:r>
            <a:r>
              <a:rPr lang="en-US" sz="2600" dirty="0"/>
              <a:t>, </a:t>
            </a:r>
            <a:r>
              <a:rPr lang="en-US" sz="2600" dirty="0" err="1"/>
              <a:t>pokiaľ</a:t>
            </a:r>
            <a:r>
              <a:rPr lang="en-US" sz="2600" dirty="0"/>
              <a:t> ide o </a:t>
            </a:r>
            <a:r>
              <a:rPr lang="en-US" sz="2600" dirty="0" err="1"/>
              <a:t>medzištátne</a:t>
            </a:r>
            <a:r>
              <a:rPr lang="en-US" sz="2600" dirty="0"/>
              <a:t> </a:t>
            </a:r>
            <a:r>
              <a:rPr lang="en-US" sz="2600" dirty="0" err="1"/>
              <a:t>konflikty</a:t>
            </a:r>
            <a:r>
              <a:rPr lang="en-US" sz="2600" dirty="0"/>
              <a:t>: </a:t>
            </a:r>
            <a:r>
              <a:rPr lang="en-US" sz="2600" dirty="0" err="1"/>
              <a:t>spravidla</a:t>
            </a:r>
            <a:r>
              <a:rPr lang="en-US" sz="2600" dirty="0"/>
              <a:t> </a:t>
            </a:r>
            <a:r>
              <a:rPr lang="en-US" sz="2600" dirty="0" err="1"/>
              <a:t>krátke</a:t>
            </a:r>
            <a:r>
              <a:rPr lang="en-US" sz="2600" dirty="0"/>
              <a:t>, </a:t>
            </a:r>
            <a:r>
              <a:rPr lang="en-US" sz="2600" dirty="0" err="1"/>
              <a:t>zahŕňali</a:t>
            </a:r>
            <a:r>
              <a:rPr lang="en-US" sz="2600" dirty="0"/>
              <a:t> </a:t>
            </a:r>
            <a:r>
              <a:rPr lang="en-US" sz="2600" dirty="0" err="1"/>
              <a:t>obmedzený</a:t>
            </a:r>
            <a:r>
              <a:rPr lang="en-US" sz="2600" dirty="0"/>
              <a:t> </a:t>
            </a:r>
            <a:r>
              <a:rPr lang="en-US" sz="2600" dirty="0" err="1"/>
              <a:t>počet</a:t>
            </a:r>
            <a:r>
              <a:rPr lang="en-US" sz="2600" dirty="0"/>
              <a:t> </a:t>
            </a:r>
            <a:r>
              <a:rPr lang="en-US" sz="2600" dirty="0" err="1"/>
              <a:t>vojsk</a:t>
            </a:r>
            <a:r>
              <a:rPr lang="en-US" sz="2600" dirty="0"/>
              <a:t>, </a:t>
            </a:r>
            <a:r>
              <a:rPr lang="en-US" sz="2600" dirty="0" err="1"/>
              <a:t>spôsobili</a:t>
            </a:r>
            <a:r>
              <a:rPr lang="en-US" sz="2600" dirty="0"/>
              <a:t> </a:t>
            </a:r>
            <a:r>
              <a:rPr lang="en-US" sz="2600" dirty="0" err="1"/>
              <a:t>malé</a:t>
            </a:r>
            <a:r>
              <a:rPr lang="en-US" sz="2600" dirty="0"/>
              <a:t> </a:t>
            </a:r>
            <a:r>
              <a:rPr lang="en-US" sz="2600" dirty="0" err="1"/>
              <a:t>zmeny</a:t>
            </a:r>
            <a:r>
              <a:rPr lang="en-US" sz="2600" dirty="0"/>
              <a:t> </a:t>
            </a:r>
            <a:r>
              <a:rPr lang="en-US" sz="2600" dirty="0" err="1"/>
              <a:t>štátnych</a:t>
            </a:r>
            <a:r>
              <a:rPr lang="en-US" sz="2600" dirty="0"/>
              <a:t> </a:t>
            </a:r>
            <a:r>
              <a:rPr lang="en-US" sz="2600" dirty="0" err="1"/>
              <a:t>hraníc</a:t>
            </a:r>
            <a:r>
              <a:rPr lang="en-US" sz="2600" dirty="0"/>
              <a:t> (</a:t>
            </a:r>
            <a:r>
              <a:rPr lang="en-US" sz="2600" dirty="0" err="1"/>
              <a:t>hranice</a:t>
            </a:r>
            <a:r>
              <a:rPr lang="en-US" sz="2600" dirty="0"/>
              <a:t> z </a:t>
            </a:r>
            <a:r>
              <a:rPr lang="en-US" sz="2600" dirty="0" err="1"/>
              <a:t>roku</a:t>
            </a:r>
            <a:r>
              <a:rPr lang="en-US" sz="2600" dirty="0"/>
              <a:t> 1840 </a:t>
            </a:r>
            <a:r>
              <a:rPr lang="en-US" sz="2600" dirty="0" err="1"/>
              <a:t>zhruba</a:t>
            </a:r>
            <a:r>
              <a:rPr lang="en-US" sz="2600" dirty="0"/>
              <a:t> </a:t>
            </a:r>
            <a:r>
              <a:rPr lang="en-US" sz="2600" dirty="0" err="1"/>
              <a:t>zodpovedajú</a:t>
            </a:r>
            <a:r>
              <a:rPr lang="en-US" sz="2600" dirty="0"/>
              <a:t> </a:t>
            </a:r>
            <a:r>
              <a:rPr lang="en-US" sz="2600" dirty="0" err="1"/>
              <a:t>dnešným</a:t>
            </a:r>
            <a:r>
              <a:rPr lang="en-US" sz="2600" dirty="0"/>
              <a:t> </a:t>
            </a:r>
            <a:r>
              <a:rPr lang="en-US" sz="2600" dirty="0" err="1"/>
              <a:t>hraniciam</a:t>
            </a:r>
            <a:r>
              <a:rPr lang="en-US" sz="2600" dirty="0"/>
              <a:t>)  </a:t>
            </a:r>
          </a:p>
          <a:p>
            <a:pPr algn="just"/>
            <a:r>
              <a:rPr lang="en-US" sz="2600" dirty="0" err="1"/>
              <a:t>prečo</a:t>
            </a:r>
            <a:r>
              <a:rPr lang="en-US" sz="2600" dirty="0"/>
              <a:t> </a:t>
            </a:r>
            <a:r>
              <a:rPr lang="en-US" sz="2600" dirty="0" err="1"/>
              <a:t>boli</a:t>
            </a:r>
            <a:r>
              <a:rPr lang="en-US" sz="2600" dirty="0"/>
              <a:t> </a:t>
            </a:r>
            <a:r>
              <a:rPr lang="en-US" sz="2600" dirty="0" err="1"/>
              <a:t>latinskoamerické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 </a:t>
            </a:r>
            <a:r>
              <a:rPr lang="en-US" sz="2600" dirty="0" err="1"/>
              <a:t>také</a:t>
            </a:r>
            <a:r>
              <a:rPr lang="en-US" sz="2600" dirty="0"/>
              <a:t> </a:t>
            </a:r>
            <a:r>
              <a:rPr lang="en-US" sz="2600" dirty="0" err="1"/>
              <a:t>slabé</a:t>
            </a:r>
            <a:r>
              <a:rPr lang="en-US" sz="2600" dirty="0"/>
              <a:t> a </a:t>
            </a:r>
            <a:r>
              <a:rPr lang="en-US" sz="2600" dirty="0" err="1"/>
              <a:t>prečo</a:t>
            </a:r>
            <a:r>
              <a:rPr lang="en-US" sz="2600" dirty="0"/>
              <a:t> </a:t>
            </a:r>
            <a:r>
              <a:rPr lang="en-US" sz="2600" dirty="0" err="1"/>
              <a:t>bol</a:t>
            </a:r>
            <a:r>
              <a:rPr lang="en-US" sz="2600" dirty="0"/>
              <a:t> </a:t>
            </a:r>
            <a:r>
              <a:rPr lang="en-US" sz="2600" dirty="0" err="1"/>
              <a:t>tento</a:t>
            </a:r>
            <a:r>
              <a:rPr lang="en-US" sz="2600" dirty="0"/>
              <a:t> </a:t>
            </a:r>
            <a:r>
              <a:rPr lang="en-US" sz="2600" dirty="0" err="1"/>
              <a:t>kontinent</a:t>
            </a:r>
            <a:r>
              <a:rPr lang="en-US" sz="2600" dirty="0"/>
              <a:t> </a:t>
            </a:r>
            <a:r>
              <a:rPr lang="en-US" sz="2600" dirty="0" err="1"/>
              <a:t>taký</a:t>
            </a:r>
            <a:r>
              <a:rPr lang="en-US" sz="2600" dirty="0"/>
              <a:t> </a:t>
            </a:r>
            <a:r>
              <a:rPr lang="en-US" sz="2600" dirty="0" err="1"/>
              <a:t>mierumilovný</a:t>
            </a:r>
            <a:r>
              <a:rPr lang="en-US" sz="2600" dirty="0"/>
              <a:t>? 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340365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69B59-55C4-0F46-89FB-18D5B026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8" y="0"/>
            <a:ext cx="537686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DC7570-7D65-EA42-B849-1B8B6CC9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0"/>
            <a:ext cx="5272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D550-120B-0749-915C-4491D554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Centenov</a:t>
            </a:r>
            <a:r>
              <a:rPr lang="en-US" b="1" dirty="0"/>
              <a:t> (2003) argument o </a:t>
            </a:r>
            <a:r>
              <a:rPr lang="en-US" b="1" dirty="0" err="1"/>
              <a:t>Latinskej</a:t>
            </a:r>
            <a:r>
              <a:rPr lang="en-US" b="1" dirty="0"/>
              <a:t> </a:t>
            </a:r>
            <a:r>
              <a:rPr lang="en-US" b="1" dirty="0" err="1"/>
              <a:t>Amerike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B68EA-5264-3D4B-AF8E-49284B8E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01164"/>
            <a:ext cx="7729728" cy="383133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Štáty</a:t>
            </a:r>
            <a:r>
              <a:rPr lang="en-US" sz="2600" dirty="0"/>
              <a:t> </a:t>
            </a:r>
            <a:r>
              <a:rPr lang="en-US" sz="2600" dirty="0" err="1"/>
              <a:t>sú</a:t>
            </a:r>
            <a:r>
              <a:rPr lang="en-US" sz="2600" dirty="0"/>
              <a:t> </a:t>
            </a:r>
            <a:r>
              <a:rPr lang="en-US" sz="2600" dirty="0" err="1"/>
              <a:t>príliš</a:t>
            </a:r>
            <a:r>
              <a:rPr lang="en-US" sz="2600" dirty="0"/>
              <a:t> </a:t>
            </a:r>
            <a:r>
              <a:rPr lang="en-US" sz="2600" dirty="0" err="1"/>
              <a:t>slabé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vedenie</a:t>
            </a:r>
            <a:r>
              <a:rPr lang="en-US" sz="2600" dirty="0"/>
              <a:t> </a:t>
            </a:r>
            <a:r>
              <a:rPr lang="en-US" sz="2600" dirty="0" err="1"/>
              <a:t>vojny</a:t>
            </a:r>
            <a:r>
              <a:rPr lang="en-US" sz="2600" dirty="0"/>
              <a:t>, a </a:t>
            </a:r>
            <a:r>
              <a:rPr lang="en-US" sz="2600" dirty="0" err="1"/>
              <a:t>preto</a:t>
            </a:r>
            <a:r>
              <a:rPr lang="en-US" sz="2600" dirty="0"/>
              <a:t> </a:t>
            </a:r>
            <a:r>
              <a:rPr lang="en-US" sz="2600" dirty="0" err="1"/>
              <a:t>sú</a:t>
            </a:r>
            <a:r>
              <a:rPr lang="en-US" sz="2600" dirty="0"/>
              <a:t> </a:t>
            </a:r>
            <a:r>
              <a:rPr lang="en-US" sz="2600" dirty="0" err="1"/>
              <a:t>slabé</a:t>
            </a:r>
            <a:r>
              <a:rPr lang="en-US" sz="2600" dirty="0"/>
              <a:t> </a:t>
            </a:r>
            <a:r>
              <a:rPr lang="en-US" sz="2600" dirty="0" err="1"/>
              <a:t>aj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udržiavanie</a:t>
            </a:r>
            <a:r>
              <a:rPr lang="en-US" sz="2600" dirty="0"/>
              <a:t> </a:t>
            </a:r>
            <a:r>
              <a:rPr lang="en-US" sz="2600" dirty="0" err="1"/>
              <a:t>práva</a:t>
            </a:r>
            <a:r>
              <a:rPr lang="en-US" sz="2600" dirty="0"/>
              <a:t> a </a:t>
            </a:r>
            <a:r>
              <a:rPr lang="en-US" sz="2600" dirty="0" err="1"/>
              <a:t>poriadku</a:t>
            </a:r>
            <a:endParaRPr lang="en-US" sz="2600" dirty="0"/>
          </a:p>
          <a:p>
            <a:pPr algn="just"/>
            <a:r>
              <a:rPr lang="en-US" sz="2600" dirty="0" err="1"/>
              <a:t>armáda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príliš</a:t>
            </a:r>
            <a:r>
              <a:rPr lang="en-US" sz="2600" dirty="0"/>
              <a:t> </a:t>
            </a:r>
            <a:r>
              <a:rPr lang="en-US" sz="2600" dirty="0" err="1"/>
              <a:t>často</a:t>
            </a:r>
            <a:r>
              <a:rPr lang="en-US" sz="2600" dirty="0"/>
              <a:t> </a:t>
            </a:r>
            <a:r>
              <a:rPr lang="en-US" sz="2600" dirty="0" err="1"/>
              <a:t>zaoberá</a:t>
            </a:r>
            <a:r>
              <a:rPr lang="en-US" sz="2600" dirty="0"/>
              <a:t> </a:t>
            </a:r>
            <a:r>
              <a:rPr lang="en-US" sz="2600" dirty="0" err="1"/>
              <a:t>bojom</a:t>
            </a:r>
            <a:r>
              <a:rPr lang="en-US" sz="2600" dirty="0"/>
              <a:t> </a:t>
            </a:r>
            <a:r>
              <a:rPr lang="en-US" sz="2600" dirty="0" err="1"/>
              <a:t>proti</a:t>
            </a:r>
            <a:r>
              <a:rPr lang="en-US" sz="2600" dirty="0"/>
              <a:t> </a:t>
            </a:r>
            <a:r>
              <a:rPr lang="en-US" sz="2600" dirty="0" err="1"/>
              <a:t>domácim</a:t>
            </a:r>
            <a:r>
              <a:rPr lang="en-US" sz="2600" dirty="0"/>
              <a:t> </a:t>
            </a:r>
            <a:r>
              <a:rPr lang="en-US" sz="2600" dirty="0" err="1"/>
              <a:t>než</a:t>
            </a:r>
            <a:r>
              <a:rPr lang="en-US" sz="2600" dirty="0"/>
              <a:t> </a:t>
            </a:r>
            <a:r>
              <a:rPr lang="en-US" sz="2600" dirty="0" err="1"/>
              <a:t>zahraničným</a:t>
            </a:r>
            <a:r>
              <a:rPr lang="en-US" sz="2600" dirty="0"/>
              <a:t> </a:t>
            </a:r>
            <a:r>
              <a:rPr lang="en-US" sz="2600" dirty="0" err="1"/>
              <a:t>nepriateľom</a:t>
            </a:r>
            <a:r>
              <a:rPr lang="en-US" sz="2600" dirty="0"/>
              <a:t> - </a:t>
            </a:r>
            <a:r>
              <a:rPr lang="en-US" sz="2600" dirty="0" err="1"/>
              <a:t>občianske</a:t>
            </a:r>
            <a:r>
              <a:rPr lang="en-US" sz="2600" dirty="0"/>
              <a:t> </a:t>
            </a:r>
            <a:r>
              <a:rPr lang="en-US" sz="2600" dirty="0" err="1"/>
              <a:t>vojny</a:t>
            </a:r>
            <a:r>
              <a:rPr lang="en-US" sz="2600" dirty="0"/>
              <a:t> </a:t>
            </a:r>
            <a:r>
              <a:rPr lang="en-US" sz="2600" dirty="0" err="1"/>
              <a:t>sú</a:t>
            </a:r>
            <a:r>
              <a:rPr lang="en-US" sz="2600" dirty="0"/>
              <a:t> </a:t>
            </a:r>
            <a:r>
              <a:rPr lang="en-US" sz="2600" dirty="0" err="1"/>
              <a:t>častejšie</a:t>
            </a:r>
            <a:r>
              <a:rPr lang="en-US" sz="2600" dirty="0"/>
              <a:t>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vojny</a:t>
            </a:r>
            <a:r>
              <a:rPr lang="en-US" sz="2600" dirty="0"/>
              <a:t> </a:t>
            </a:r>
            <a:r>
              <a:rPr lang="en-US" sz="2600" dirty="0" err="1"/>
              <a:t>medzi</a:t>
            </a:r>
            <a:r>
              <a:rPr lang="en-US" sz="2600" dirty="0"/>
              <a:t> </a:t>
            </a:r>
            <a:r>
              <a:rPr lang="en-US" sz="2600" dirty="0" err="1"/>
              <a:t>štátmi</a:t>
            </a:r>
            <a:endParaRPr lang="en-US" sz="2600" dirty="0"/>
          </a:p>
          <a:p>
            <a:pPr algn="just"/>
            <a:r>
              <a:rPr lang="en-US" sz="2600" dirty="0" err="1"/>
              <a:t>až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jedinú</a:t>
            </a:r>
            <a:r>
              <a:rPr lang="en-US" sz="2600" dirty="0"/>
              <a:t> </a:t>
            </a:r>
            <a:r>
              <a:rPr lang="en-US" sz="2600" dirty="0" err="1"/>
              <a:t>výnimku</a:t>
            </a:r>
            <a:r>
              <a:rPr lang="en-US" sz="2600" dirty="0"/>
              <a:t> bola </a:t>
            </a:r>
            <a:r>
              <a:rPr lang="en-US" sz="2600" dirty="0" err="1"/>
              <a:t>väčšina</a:t>
            </a:r>
            <a:r>
              <a:rPr lang="en-US" sz="2600" dirty="0"/>
              <a:t> </a:t>
            </a:r>
            <a:r>
              <a:rPr lang="en-US" sz="2600" dirty="0" err="1"/>
              <a:t>vojen</a:t>
            </a:r>
            <a:r>
              <a:rPr lang="en-US" sz="2600" dirty="0"/>
              <a:t> za </a:t>
            </a:r>
            <a:r>
              <a:rPr lang="en-US" sz="2600" dirty="0" err="1"/>
              <a:t>posledných</a:t>
            </a:r>
            <a:r>
              <a:rPr lang="en-US" sz="2600" dirty="0"/>
              <a:t> </a:t>
            </a:r>
            <a:r>
              <a:rPr lang="en-US" sz="2600" dirty="0" err="1"/>
              <a:t>dvesto</a:t>
            </a:r>
            <a:r>
              <a:rPr lang="en-US" sz="2600" dirty="0"/>
              <a:t> </a:t>
            </a:r>
            <a:r>
              <a:rPr lang="en-US" sz="2600" dirty="0" err="1"/>
              <a:t>rokov</a:t>
            </a:r>
            <a:r>
              <a:rPr lang="en-US" sz="2600" dirty="0"/>
              <a:t> </a:t>
            </a:r>
            <a:r>
              <a:rPr lang="en-US" sz="2600" dirty="0" err="1"/>
              <a:t>obmedzená</a:t>
            </a:r>
            <a:r>
              <a:rPr lang="en-US" sz="2600" dirty="0"/>
              <a:t>,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rozdiel</a:t>
            </a:r>
            <a:r>
              <a:rPr lang="en-US" sz="2600" dirty="0"/>
              <a:t> od </a:t>
            </a:r>
            <a:r>
              <a:rPr lang="en-US" sz="2600" dirty="0" err="1"/>
              <a:t>totálnych</a:t>
            </a:r>
            <a:r>
              <a:rPr lang="en-US" sz="2600" dirty="0"/>
              <a:t> </a:t>
            </a:r>
            <a:r>
              <a:rPr lang="en-US" sz="2600" dirty="0" err="1"/>
              <a:t>vojen</a:t>
            </a:r>
            <a:r>
              <a:rPr lang="en-US" sz="2600" dirty="0"/>
              <a:t> v </a:t>
            </a:r>
            <a:r>
              <a:rPr lang="en-US" sz="2600" dirty="0" err="1"/>
              <a:t>Európe</a:t>
            </a:r>
            <a:r>
              <a:rPr lang="en-US" sz="2600" dirty="0"/>
              <a:t> (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aj</a:t>
            </a:r>
            <a:r>
              <a:rPr lang="en-US" sz="2600" dirty="0"/>
              <a:t> </a:t>
            </a:r>
            <a:r>
              <a:rPr lang="en-US" sz="2600" dirty="0" err="1"/>
              <a:t>občianskej</a:t>
            </a:r>
            <a:r>
              <a:rPr lang="en-US" sz="2600" dirty="0"/>
              <a:t> </a:t>
            </a:r>
            <a:r>
              <a:rPr lang="en-US" sz="2600" dirty="0" err="1"/>
              <a:t>vojny</a:t>
            </a:r>
            <a:r>
              <a:rPr lang="en-US" sz="2600" dirty="0"/>
              <a:t> v USA)</a:t>
            </a:r>
          </a:p>
        </p:txBody>
      </p:sp>
    </p:spTree>
    <p:extLst>
      <p:ext uri="{BB962C8B-B14F-4D97-AF65-F5344CB8AC3E}">
        <p14:creationId xmlns:p14="http://schemas.microsoft.com/office/powerpoint/2010/main" val="3010562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63C1-41A8-1446-9F2A-AFC98789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7492"/>
            <a:ext cx="7729728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Centenov</a:t>
            </a:r>
            <a:r>
              <a:rPr lang="en-US" b="1" dirty="0"/>
              <a:t> (2003) argument o </a:t>
            </a:r>
            <a:r>
              <a:rPr lang="en-US" b="1" dirty="0" err="1"/>
              <a:t>Latinskej</a:t>
            </a:r>
            <a:r>
              <a:rPr lang="en-US" b="1" dirty="0"/>
              <a:t> </a:t>
            </a:r>
            <a:r>
              <a:rPr lang="en-US" b="1" dirty="0" err="1"/>
              <a:t>Amerike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28E1-1B20-DD42-81D5-5C6B68CC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00471"/>
            <a:ext cx="7729728" cy="464286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limitované</a:t>
            </a:r>
            <a:r>
              <a:rPr lang="en-US" sz="2600" dirty="0"/>
              <a:t> </a:t>
            </a:r>
            <a:r>
              <a:rPr lang="en-US" sz="2600" dirty="0" err="1"/>
              <a:t>vojny</a:t>
            </a:r>
            <a:r>
              <a:rPr lang="en-US" sz="2600" dirty="0"/>
              <a:t> </a:t>
            </a:r>
            <a:r>
              <a:rPr lang="en-US" sz="2600" dirty="0" err="1"/>
              <a:t>neviedli</a:t>
            </a:r>
            <a:r>
              <a:rPr lang="en-US" sz="2600" dirty="0"/>
              <a:t> k </a:t>
            </a:r>
            <a:r>
              <a:rPr lang="en-US" sz="2600" dirty="0" err="1"/>
              <a:t>širšiemu</a:t>
            </a:r>
            <a:r>
              <a:rPr lang="en-US" sz="2600" dirty="0"/>
              <a:t> a </a:t>
            </a:r>
            <a:r>
              <a:rPr lang="en-US" sz="2600" dirty="0" err="1"/>
              <a:t>účinnejšiemu</a:t>
            </a:r>
            <a:r>
              <a:rPr lang="en-US" sz="2600" dirty="0"/>
              <a:t> </a:t>
            </a:r>
            <a:r>
              <a:rPr lang="en-US" sz="2600" dirty="0" err="1"/>
              <a:t>zdaneniu</a:t>
            </a:r>
            <a:r>
              <a:rPr lang="en-US" sz="2600" dirty="0"/>
              <a:t> </a:t>
            </a:r>
            <a:r>
              <a:rPr lang="en-US" sz="2600" dirty="0" err="1"/>
              <a:t>obyvateľstva</a:t>
            </a:r>
            <a:r>
              <a:rPr lang="en-US" sz="2600" dirty="0"/>
              <a:t>: </a:t>
            </a:r>
            <a:r>
              <a:rPr lang="en-US" sz="2600" dirty="0" err="1"/>
              <a:t>boli</a:t>
            </a:r>
            <a:r>
              <a:rPr lang="en-US" sz="2600" dirty="0"/>
              <a:t> </a:t>
            </a:r>
            <a:r>
              <a:rPr lang="en-US" sz="2600" dirty="0" err="1"/>
              <a:t>financované</a:t>
            </a:r>
            <a:r>
              <a:rPr lang="en-US" sz="2600" dirty="0"/>
              <a:t> </a:t>
            </a:r>
            <a:r>
              <a:rPr lang="en-US" sz="2600" dirty="0" err="1"/>
              <a:t>tlačením</a:t>
            </a:r>
            <a:r>
              <a:rPr lang="en-US" sz="2600" dirty="0"/>
              <a:t> </a:t>
            </a:r>
            <a:r>
              <a:rPr lang="en-US" sz="2600" dirty="0" err="1"/>
              <a:t>peňazí</a:t>
            </a:r>
            <a:r>
              <a:rPr lang="en-US" sz="2600" dirty="0"/>
              <a:t> (</a:t>
            </a:r>
            <a:r>
              <a:rPr lang="en-US" sz="2600" dirty="0" err="1"/>
              <a:t>daň</a:t>
            </a:r>
            <a:r>
              <a:rPr lang="en-US" sz="2600" dirty="0"/>
              <a:t> z </a:t>
            </a:r>
            <a:r>
              <a:rPr lang="en-US" sz="2600" dirty="0" err="1"/>
              <a:t>inflácie</a:t>
            </a:r>
            <a:r>
              <a:rPr lang="en-US" sz="2600" dirty="0"/>
              <a:t>), </a:t>
            </a:r>
            <a:r>
              <a:rPr lang="en-US" sz="2600" dirty="0" err="1"/>
              <a:t>prostredníctvom</a:t>
            </a:r>
            <a:r>
              <a:rPr lang="en-US" sz="2600" dirty="0"/>
              <a:t> </a:t>
            </a:r>
            <a:r>
              <a:rPr lang="en-US" sz="2600" dirty="0" err="1"/>
              <a:t>daní</a:t>
            </a:r>
            <a:r>
              <a:rPr lang="en-US" sz="2600" dirty="0"/>
              <a:t> z </a:t>
            </a:r>
            <a:r>
              <a:rPr lang="en-US" sz="2600" dirty="0" err="1"/>
              <a:t>medzinárodného</a:t>
            </a:r>
            <a:r>
              <a:rPr lang="en-US" sz="2600" dirty="0"/>
              <a:t> </a:t>
            </a:r>
            <a:r>
              <a:rPr lang="en-US" sz="2600" dirty="0" err="1"/>
              <a:t>obchodu</a:t>
            </a:r>
            <a:r>
              <a:rPr lang="en-US" sz="2600" dirty="0"/>
              <a:t> a </a:t>
            </a:r>
            <a:r>
              <a:rPr lang="en-US" sz="2600" dirty="0" err="1"/>
              <a:t>pôžičiek</a:t>
            </a:r>
            <a:r>
              <a:rPr lang="en-US" sz="2600" dirty="0"/>
              <a:t> (v </a:t>
            </a:r>
            <a:r>
              <a:rPr lang="en-US" sz="2600" dirty="0" err="1"/>
              <a:t>Európe</a:t>
            </a:r>
            <a:r>
              <a:rPr lang="en-US" sz="2600" dirty="0"/>
              <a:t>) </a:t>
            </a:r>
          </a:p>
          <a:p>
            <a:pPr algn="just"/>
            <a:r>
              <a:rPr lang="en-US" sz="2600" dirty="0" err="1"/>
              <a:t>vojna</a:t>
            </a:r>
            <a:r>
              <a:rPr lang="en-US" sz="2600" dirty="0"/>
              <a:t> </a:t>
            </a:r>
            <a:r>
              <a:rPr lang="en-US" sz="2600" dirty="0" err="1"/>
              <a:t>posilňuje</a:t>
            </a:r>
            <a:r>
              <a:rPr lang="en-US" sz="2600" dirty="0"/>
              <a:t> </a:t>
            </a:r>
            <a:r>
              <a:rPr lang="en-US" sz="2600" dirty="0" err="1"/>
              <a:t>kapacity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 (</a:t>
            </a:r>
            <a:r>
              <a:rPr lang="en-US" sz="2600" dirty="0" err="1"/>
              <a:t>zdaňovanie</a:t>
            </a:r>
            <a:r>
              <a:rPr lang="en-US" sz="2600" dirty="0"/>
              <a:t>) </a:t>
            </a:r>
            <a:r>
              <a:rPr lang="en-US" sz="2600" dirty="0" err="1"/>
              <a:t>len</a:t>
            </a:r>
            <a:r>
              <a:rPr lang="en-US" sz="2600" dirty="0"/>
              <a:t> za </a:t>
            </a:r>
            <a:r>
              <a:rPr lang="en-US" sz="2600" dirty="0" err="1"/>
              <a:t>špecifických</a:t>
            </a:r>
            <a:r>
              <a:rPr lang="en-US" sz="2600" dirty="0"/>
              <a:t> </a:t>
            </a:r>
            <a:r>
              <a:rPr lang="en-US" sz="2600" dirty="0" err="1"/>
              <a:t>podmienok</a:t>
            </a:r>
            <a:r>
              <a:rPr lang="en-US" sz="2600" dirty="0"/>
              <a:t>, </a:t>
            </a:r>
            <a:r>
              <a:rPr lang="en-US" sz="2600" dirty="0" err="1"/>
              <a:t>najmä</a:t>
            </a:r>
            <a:r>
              <a:rPr lang="en-US" sz="2600" dirty="0"/>
              <a:t> </a:t>
            </a:r>
            <a:r>
              <a:rPr lang="en-US" sz="2600" dirty="0" err="1"/>
              <a:t>silných</a:t>
            </a:r>
            <a:r>
              <a:rPr lang="en-US" sz="2600" dirty="0"/>
              <a:t> </a:t>
            </a:r>
            <a:r>
              <a:rPr lang="en-US" sz="2600" dirty="0" err="1"/>
              <a:t>politických</a:t>
            </a:r>
            <a:r>
              <a:rPr lang="en-US" sz="2600" dirty="0"/>
              <a:t> </a:t>
            </a:r>
            <a:r>
              <a:rPr lang="en-US" sz="2600" dirty="0" err="1"/>
              <a:t>inštitúcií</a:t>
            </a:r>
            <a:r>
              <a:rPr lang="en-US" sz="2600" dirty="0"/>
              <a:t>, </a:t>
            </a:r>
            <a:r>
              <a:rPr lang="en-US" sz="2600" dirty="0" err="1"/>
              <a:t>ktoré</a:t>
            </a:r>
            <a:r>
              <a:rPr lang="en-US" sz="2600" dirty="0"/>
              <a:t> </a:t>
            </a:r>
            <a:r>
              <a:rPr lang="en-US" sz="2600" dirty="0" err="1"/>
              <a:t>vzniknú</a:t>
            </a:r>
            <a:r>
              <a:rPr lang="en-US" sz="2600" dirty="0"/>
              <a:t> </a:t>
            </a:r>
            <a:r>
              <a:rPr lang="en-US" sz="2600" dirty="0" err="1"/>
              <a:t>len</a:t>
            </a:r>
            <a:r>
              <a:rPr lang="en-US" sz="2600" dirty="0"/>
              <a:t> </a:t>
            </a:r>
            <a:r>
              <a:rPr lang="en-US" sz="2600" dirty="0" err="1"/>
              <a:t>vtedy</a:t>
            </a:r>
            <a:r>
              <a:rPr lang="en-US" sz="2600" dirty="0"/>
              <a:t>, </a:t>
            </a:r>
            <a:r>
              <a:rPr lang="en-US" sz="2600" dirty="0" err="1"/>
              <a:t>ak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elity</a:t>
            </a:r>
            <a:r>
              <a:rPr lang="en-US" sz="2600" dirty="0"/>
              <a:t> </a:t>
            </a:r>
            <a:r>
              <a:rPr lang="en-US" sz="2600" dirty="0" err="1"/>
              <a:t>dohodnú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posilnení</a:t>
            </a:r>
            <a:r>
              <a:rPr lang="en-US" sz="2600" dirty="0"/>
              <a:t> </a:t>
            </a:r>
            <a:r>
              <a:rPr lang="en-US" sz="2600" dirty="0" err="1"/>
              <a:t>kapacity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prvé</a:t>
            </a:r>
            <a:r>
              <a:rPr lang="en-US" sz="2600" dirty="0"/>
              <a:t> </a:t>
            </a:r>
            <a:r>
              <a:rPr lang="en-US" sz="2600" dirty="0" err="1"/>
              <a:t>skutočné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 v </a:t>
            </a:r>
            <a:r>
              <a:rPr lang="en-US" sz="2600" dirty="0" err="1"/>
              <a:t>Latinskej</a:t>
            </a:r>
            <a:r>
              <a:rPr lang="en-US" sz="2600" dirty="0"/>
              <a:t> </a:t>
            </a:r>
            <a:r>
              <a:rPr lang="en-US" sz="2600" dirty="0" err="1"/>
              <a:t>Amerike</a:t>
            </a:r>
            <a:r>
              <a:rPr lang="en-US" sz="2600" dirty="0"/>
              <a:t> </a:t>
            </a:r>
            <a:r>
              <a:rPr lang="en-US" sz="2600" dirty="0" err="1"/>
              <a:t>vznikli</a:t>
            </a:r>
            <a:r>
              <a:rPr lang="en-US" sz="2600" dirty="0"/>
              <a:t> </a:t>
            </a:r>
            <a:r>
              <a:rPr lang="en-US" sz="2600" dirty="0" err="1"/>
              <a:t>neskôr</a:t>
            </a:r>
            <a:r>
              <a:rPr lang="en-US" sz="2600" dirty="0"/>
              <a:t>,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začiatku</a:t>
            </a:r>
            <a:r>
              <a:rPr lang="en-US" sz="2600" dirty="0"/>
              <a:t> 20. </a:t>
            </a:r>
            <a:r>
              <a:rPr lang="en-US" sz="2600" dirty="0" err="1"/>
              <a:t>storočia</a:t>
            </a:r>
            <a:r>
              <a:rPr lang="en-US" sz="2600" dirty="0"/>
              <a:t>, a ich </a:t>
            </a:r>
            <a:r>
              <a:rPr lang="en-US" sz="2600" dirty="0" err="1"/>
              <a:t>vznik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zhodoval</a:t>
            </a:r>
            <a:r>
              <a:rPr lang="en-US" sz="2600" dirty="0"/>
              <a:t> s </a:t>
            </a:r>
            <a:r>
              <a:rPr lang="en-US" sz="2600" dirty="0" err="1"/>
              <a:t>trvalým</a:t>
            </a:r>
            <a:r>
              <a:rPr lang="en-US" sz="2600" dirty="0"/>
              <a:t> </a:t>
            </a:r>
            <a:r>
              <a:rPr lang="en-US" sz="2600" dirty="0" err="1"/>
              <a:t>obdobím</a:t>
            </a:r>
            <a:r>
              <a:rPr lang="en-US" sz="2600" dirty="0"/>
              <a:t> </a:t>
            </a:r>
            <a:r>
              <a:rPr lang="en-US" sz="2600" dirty="0" err="1"/>
              <a:t>mieru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54199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CA77-D1AF-2546-A713-8FF201C9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Prečo</a:t>
            </a:r>
            <a:r>
              <a:rPr lang="en-US" b="1" dirty="0"/>
              <a:t> bola </a:t>
            </a:r>
            <a:r>
              <a:rPr lang="en-US" b="1" dirty="0" err="1"/>
              <a:t>Latinská</a:t>
            </a:r>
            <a:r>
              <a:rPr lang="en-US" b="1" dirty="0"/>
              <a:t> Amerika </a:t>
            </a:r>
            <a:r>
              <a:rPr lang="en-US" b="1" dirty="0" err="1"/>
              <a:t>iná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D0AE-9DA8-2A45-B44E-11430FB2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82460"/>
            <a:ext cx="7729728" cy="405993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Štáty</a:t>
            </a:r>
            <a:r>
              <a:rPr lang="en-US" sz="2600" dirty="0"/>
              <a:t> </a:t>
            </a:r>
            <a:r>
              <a:rPr lang="en-US" sz="2600" dirty="0" err="1"/>
              <a:t>boli</a:t>
            </a:r>
            <a:r>
              <a:rPr lang="en-US" sz="2600" dirty="0"/>
              <a:t> </a:t>
            </a:r>
            <a:r>
              <a:rPr lang="en-US" sz="2600" dirty="0" err="1"/>
              <a:t>vnútorne</a:t>
            </a:r>
            <a:r>
              <a:rPr lang="en-US" sz="2600" dirty="0"/>
              <a:t> </a:t>
            </a:r>
            <a:r>
              <a:rPr lang="en-US" sz="2600" dirty="0" err="1"/>
              <a:t>rozdelené</a:t>
            </a:r>
            <a:r>
              <a:rPr lang="en-US" sz="2600" dirty="0"/>
              <a:t> a </a:t>
            </a:r>
            <a:r>
              <a:rPr lang="en-US" sz="2600" dirty="0" err="1"/>
              <a:t>masy</a:t>
            </a:r>
            <a:r>
              <a:rPr lang="en-US" sz="2600" dirty="0"/>
              <a:t> s </a:t>
            </a:r>
            <a:r>
              <a:rPr lang="en-US" sz="2600" dirty="0" err="1"/>
              <a:t>elitami</a:t>
            </a:r>
            <a:r>
              <a:rPr lang="en-US" sz="2600" dirty="0"/>
              <a:t> </a:t>
            </a:r>
            <a:r>
              <a:rPr lang="en-US" sz="2600" dirty="0" err="1"/>
              <a:t>nedokázali</a:t>
            </a:r>
            <a:r>
              <a:rPr lang="en-US" sz="2600" dirty="0"/>
              <a:t> </a:t>
            </a:r>
            <a:r>
              <a:rPr lang="en-US" sz="2600" dirty="0" err="1"/>
              <a:t>nájsť</a:t>
            </a:r>
            <a:r>
              <a:rPr lang="en-US" sz="2600" dirty="0"/>
              <a:t> </a:t>
            </a:r>
            <a:r>
              <a:rPr lang="en-US" sz="2600" dirty="0" err="1"/>
              <a:t>spoločnú</a:t>
            </a:r>
            <a:r>
              <a:rPr lang="en-US" sz="2600" dirty="0"/>
              <a:t> </a:t>
            </a:r>
            <a:r>
              <a:rPr lang="en-US" sz="2600" dirty="0" err="1"/>
              <a:t>reč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regionálna</a:t>
            </a:r>
            <a:r>
              <a:rPr lang="en-US" sz="2600" dirty="0"/>
              <a:t> </a:t>
            </a:r>
            <a:r>
              <a:rPr lang="en-US" sz="2600" dirty="0" err="1"/>
              <a:t>roztrieštenosť</a:t>
            </a:r>
            <a:r>
              <a:rPr lang="en-US" sz="2600" dirty="0"/>
              <a:t>, </a:t>
            </a:r>
            <a:r>
              <a:rPr lang="en-US" sz="2600" dirty="0" err="1"/>
              <a:t>časti</a:t>
            </a:r>
            <a:r>
              <a:rPr lang="en-US" sz="2600" dirty="0"/>
              <a:t> </a:t>
            </a:r>
            <a:r>
              <a:rPr lang="en-US" sz="2600" dirty="0" err="1"/>
              <a:t>krajiny</a:t>
            </a:r>
            <a:r>
              <a:rPr lang="en-US" sz="2600" dirty="0"/>
              <a:t> </a:t>
            </a:r>
            <a:r>
              <a:rPr lang="en-US" sz="2600" dirty="0" err="1"/>
              <a:t>ovládané</a:t>
            </a:r>
            <a:r>
              <a:rPr lang="en-US" sz="2600" dirty="0"/>
              <a:t> </a:t>
            </a:r>
            <a:r>
              <a:rPr lang="en-US" sz="2600" dirty="0" err="1"/>
              <a:t>miestnymi</a:t>
            </a:r>
            <a:r>
              <a:rPr lang="en-US" sz="2600" dirty="0"/>
              <a:t> </a:t>
            </a:r>
            <a:r>
              <a:rPr lang="en-US" sz="2600" dirty="0" err="1"/>
              <a:t>bossmi</a:t>
            </a:r>
            <a:r>
              <a:rPr lang="en-US" sz="2600" dirty="0"/>
              <a:t>, </a:t>
            </a:r>
            <a:r>
              <a:rPr lang="en-US" sz="2600" dirty="0" err="1"/>
              <a:t>rasová</a:t>
            </a:r>
            <a:r>
              <a:rPr lang="en-US" sz="2600" dirty="0"/>
              <a:t> </a:t>
            </a:r>
            <a:r>
              <a:rPr lang="en-US" sz="2600" dirty="0" err="1"/>
              <a:t>segregácia</a:t>
            </a:r>
            <a:r>
              <a:rPr lang="en-US" sz="2600" dirty="0"/>
              <a:t> a </a:t>
            </a:r>
            <a:r>
              <a:rPr lang="en-US" sz="2600" dirty="0" err="1"/>
              <a:t>ideologické</a:t>
            </a:r>
            <a:r>
              <a:rPr lang="en-US" sz="2600" dirty="0"/>
              <a:t> </a:t>
            </a:r>
            <a:r>
              <a:rPr lang="en-US" sz="2600" dirty="0" err="1"/>
              <a:t>konzervatívno-liberálne</a:t>
            </a:r>
            <a:r>
              <a:rPr lang="en-US" sz="2600" dirty="0"/>
              <a:t> </a:t>
            </a:r>
            <a:r>
              <a:rPr lang="en-US" sz="2600" dirty="0" err="1"/>
              <a:t>rozdelenie</a:t>
            </a:r>
            <a:r>
              <a:rPr lang="en-US" sz="2600" dirty="0"/>
              <a:t> </a:t>
            </a:r>
            <a:r>
              <a:rPr lang="en-US" sz="2600" dirty="0" err="1"/>
              <a:t>elity</a:t>
            </a:r>
            <a:endParaRPr lang="en-US" sz="2600" dirty="0"/>
          </a:p>
          <a:p>
            <a:pPr algn="just"/>
            <a:r>
              <a:rPr lang="en-US" sz="2600" dirty="0" err="1"/>
              <a:t>vojny</a:t>
            </a:r>
            <a:r>
              <a:rPr lang="en-US" sz="2600" dirty="0"/>
              <a:t> </a:t>
            </a:r>
            <a:r>
              <a:rPr lang="en-US" sz="2600" dirty="0" err="1"/>
              <a:t>neprispeli</a:t>
            </a:r>
            <a:r>
              <a:rPr lang="en-US" sz="2600" dirty="0"/>
              <a:t> k </a:t>
            </a:r>
            <a:r>
              <a:rPr lang="en-US" sz="2600" dirty="0" err="1"/>
              <a:t>národnému</a:t>
            </a:r>
            <a:r>
              <a:rPr lang="en-US" sz="2600" dirty="0"/>
              <a:t> </a:t>
            </a:r>
            <a:r>
              <a:rPr lang="en-US" sz="2600" dirty="0" err="1"/>
              <a:t>cíteniu</a:t>
            </a:r>
            <a:r>
              <a:rPr lang="en-US" sz="2600" dirty="0"/>
              <a:t>: </a:t>
            </a:r>
            <a:r>
              <a:rPr lang="en-US" sz="2600" dirty="0" err="1"/>
              <a:t>elity</a:t>
            </a:r>
            <a:r>
              <a:rPr lang="en-US" sz="2600" dirty="0"/>
              <a:t> </a:t>
            </a:r>
            <a:r>
              <a:rPr lang="en-US" sz="2600" dirty="0" err="1"/>
              <a:t>nemali</a:t>
            </a:r>
            <a:r>
              <a:rPr lang="en-US" sz="2600" dirty="0"/>
              <a:t> </a:t>
            </a:r>
            <a:r>
              <a:rPr lang="en-US" sz="2600" dirty="0" err="1"/>
              <a:t>záujem</a:t>
            </a:r>
            <a:r>
              <a:rPr lang="en-US" sz="2600" dirty="0"/>
              <a:t> </a:t>
            </a:r>
            <a:r>
              <a:rPr lang="en-US" sz="2600" dirty="0" err="1"/>
              <a:t>vytvoriť</a:t>
            </a:r>
            <a:r>
              <a:rPr lang="en-US" sz="2600" dirty="0"/>
              <a:t> </a:t>
            </a:r>
            <a:r>
              <a:rPr lang="en-US" sz="2600" dirty="0" err="1"/>
              <a:t>pocit</a:t>
            </a:r>
            <a:r>
              <a:rPr lang="en-US" sz="2600" dirty="0"/>
              <a:t> </a:t>
            </a:r>
            <a:r>
              <a:rPr lang="en-US" sz="2600" dirty="0" err="1"/>
              <a:t>inkluzívneho</a:t>
            </a:r>
            <a:r>
              <a:rPr lang="en-US" sz="2600" dirty="0"/>
              <a:t> </a:t>
            </a:r>
            <a:r>
              <a:rPr lang="en-US" sz="2600" dirty="0" err="1"/>
              <a:t>nacionalizmu</a:t>
            </a:r>
            <a:r>
              <a:rPr lang="en-US" sz="2600" dirty="0"/>
              <a:t>, </a:t>
            </a:r>
            <a:r>
              <a:rPr lang="en-US" sz="2600" dirty="0" err="1"/>
              <a:t>ktorý</a:t>
            </a:r>
            <a:r>
              <a:rPr lang="en-US" sz="2600" dirty="0"/>
              <a:t> by </a:t>
            </a:r>
            <a:r>
              <a:rPr lang="en-US" sz="2600" dirty="0" err="1"/>
              <a:t>viedol</a:t>
            </a:r>
            <a:r>
              <a:rPr lang="en-US" sz="2600" dirty="0"/>
              <a:t> k </a:t>
            </a:r>
            <a:r>
              <a:rPr lang="en-US" sz="2600" dirty="0" err="1"/>
              <a:t>udeleniu</a:t>
            </a:r>
            <a:r>
              <a:rPr lang="en-US" sz="2600" dirty="0"/>
              <a:t> </a:t>
            </a:r>
            <a:r>
              <a:rPr lang="en-US" sz="2600" dirty="0" err="1"/>
              <a:t>občianskych</a:t>
            </a:r>
            <a:r>
              <a:rPr lang="en-US" sz="2600" dirty="0"/>
              <a:t> </a:t>
            </a:r>
            <a:r>
              <a:rPr lang="en-US" sz="2600" dirty="0" err="1"/>
              <a:t>práv</a:t>
            </a:r>
            <a:r>
              <a:rPr lang="en-US" sz="2600" dirty="0"/>
              <a:t> </a:t>
            </a:r>
            <a:r>
              <a:rPr lang="en-US" sz="2600" dirty="0" err="1"/>
              <a:t>pôvodným</a:t>
            </a:r>
            <a:r>
              <a:rPr lang="en-US" sz="2600" dirty="0"/>
              <a:t> </a:t>
            </a:r>
            <a:r>
              <a:rPr lang="en-US" sz="2600" dirty="0" err="1"/>
              <a:t>nižším</a:t>
            </a:r>
            <a:r>
              <a:rPr lang="en-US" sz="2600" dirty="0"/>
              <a:t> </a:t>
            </a:r>
            <a:r>
              <a:rPr lang="en-US" sz="2600" dirty="0" err="1"/>
              <a:t>vrstvám</a:t>
            </a:r>
            <a:r>
              <a:rPr lang="en-US" sz="2600" dirty="0"/>
              <a:t> 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91425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F21A8-21EA-C240-AF9C-8D294A3FB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30" y="0"/>
            <a:ext cx="5876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2A22-C424-134C-ADBE-22B0DDC6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Latinsko-americké</a:t>
            </a:r>
            <a:r>
              <a:rPr lang="en-US" b="1" dirty="0"/>
              <a:t> </a:t>
            </a:r>
            <a:r>
              <a:rPr lang="en-US" b="1" dirty="0" err="1"/>
              <a:t>výnimky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917E-A796-B148-A924-22BB66D5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12949"/>
            <a:ext cx="7729728" cy="3979926"/>
          </a:xfrm>
        </p:spPr>
        <p:txBody>
          <a:bodyPr>
            <a:noAutofit/>
          </a:bodyPr>
          <a:lstStyle/>
          <a:p>
            <a:r>
              <a:rPr lang="en-US" sz="2600" dirty="0" err="1"/>
              <a:t>totálna</a:t>
            </a:r>
            <a:r>
              <a:rPr lang="en-US" sz="2600" dirty="0"/>
              <a:t> </a:t>
            </a:r>
            <a:r>
              <a:rPr lang="en-US" sz="2600" dirty="0" err="1"/>
              <a:t>vojna</a:t>
            </a:r>
            <a:r>
              <a:rPr lang="en-US" sz="2600" dirty="0"/>
              <a:t> </a:t>
            </a:r>
            <a:r>
              <a:rPr lang="en-US" sz="2600" dirty="0" err="1"/>
              <a:t>Trojspolku</a:t>
            </a:r>
            <a:r>
              <a:rPr lang="en-US" sz="2600" dirty="0"/>
              <a:t> (1864-1870), v </a:t>
            </a:r>
            <a:r>
              <a:rPr lang="en-US" sz="2600" dirty="0" err="1"/>
              <a:t>ktorej</a:t>
            </a:r>
            <a:r>
              <a:rPr lang="en-US" sz="2600" dirty="0"/>
              <a:t> </a:t>
            </a:r>
            <a:r>
              <a:rPr lang="en-US" sz="2600" dirty="0" err="1"/>
              <a:t>vysoko</a:t>
            </a:r>
            <a:r>
              <a:rPr lang="en-US" sz="2600" dirty="0"/>
              <a:t> </a:t>
            </a:r>
            <a:r>
              <a:rPr lang="en-US" sz="2600" dirty="0" err="1"/>
              <a:t>zmobilizovaný</a:t>
            </a:r>
            <a:r>
              <a:rPr lang="en-US" sz="2600" dirty="0"/>
              <a:t> </a:t>
            </a:r>
            <a:r>
              <a:rPr lang="en-US" sz="2600" dirty="0" err="1"/>
              <a:t>Paraguaj</a:t>
            </a:r>
            <a:r>
              <a:rPr lang="en-US" sz="2600" dirty="0"/>
              <a:t> </a:t>
            </a:r>
            <a:r>
              <a:rPr lang="en-US" sz="2600" dirty="0" err="1"/>
              <a:t>stratil</a:t>
            </a:r>
            <a:r>
              <a:rPr lang="en-US" sz="2600" dirty="0"/>
              <a:t> </a:t>
            </a:r>
            <a:r>
              <a:rPr lang="en-US" sz="2600" dirty="0" err="1"/>
              <a:t>polovicu</a:t>
            </a:r>
            <a:r>
              <a:rPr lang="en-US" sz="2600" dirty="0"/>
              <a:t> </a:t>
            </a:r>
            <a:r>
              <a:rPr lang="en-US" sz="2600" dirty="0" err="1"/>
              <a:t>obyvateľstva</a:t>
            </a:r>
            <a:r>
              <a:rPr lang="en-US" sz="2600" dirty="0"/>
              <a:t> v </a:t>
            </a:r>
            <a:r>
              <a:rPr lang="en-US" sz="2600" dirty="0" err="1"/>
              <a:t>konflikte</a:t>
            </a:r>
            <a:r>
              <a:rPr lang="en-US" sz="2600" dirty="0"/>
              <a:t> s </a:t>
            </a:r>
            <a:r>
              <a:rPr lang="en-US" sz="2600" dirty="0" err="1"/>
              <a:t>Argentínou</a:t>
            </a:r>
            <a:r>
              <a:rPr lang="en-US" sz="2600" dirty="0"/>
              <a:t> a </a:t>
            </a:r>
            <a:r>
              <a:rPr lang="en-US" sz="2600" dirty="0" err="1"/>
              <a:t>Brazíliou</a:t>
            </a:r>
            <a:r>
              <a:rPr lang="en-US" sz="2600" dirty="0"/>
              <a:t> </a:t>
            </a:r>
          </a:p>
          <a:p>
            <a:r>
              <a:rPr lang="en-US" sz="2600" dirty="0" err="1"/>
              <a:t>Paraguaj</a:t>
            </a:r>
            <a:r>
              <a:rPr lang="en-US" sz="2600" dirty="0"/>
              <a:t> </a:t>
            </a:r>
            <a:r>
              <a:rPr lang="en-US" sz="2600" dirty="0" err="1"/>
              <a:t>vyšiel</a:t>
            </a:r>
            <a:r>
              <a:rPr lang="en-US" sz="2600" dirty="0"/>
              <a:t> </a:t>
            </a:r>
            <a:r>
              <a:rPr lang="en-US" sz="2600" dirty="0" err="1"/>
              <a:t>víťazne</a:t>
            </a:r>
            <a:r>
              <a:rPr lang="en-US" sz="2600" dirty="0"/>
              <a:t> z </a:t>
            </a:r>
            <a:r>
              <a:rPr lang="en-US" sz="2600" dirty="0" err="1"/>
              <a:t>jednej</a:t>
            </a:r>
            <a:r>
              <a:rPr lang="en-US" sz="2600" dirty="0"/>
              <a:t> z </a:t>
            </a:r>
            <a:r>
              <a:rPr lang="en-US" sz="2600" dirty="0" err="1"/>
              <a:t>mála</a:t>
            </a:r>
            <a:r>
              <a:rPr lang="en-US" sz="2600" dirty="0"/>
              <a:t> </a:t>
            </a:r>
            <a:r>
              <a:rPr lang="en-US" sz="2600" dirty="0" err="1"/>
              <a:t>ďalších</a:t>
            </a:r>
            <a:r>
              <a:rPr lang="en-US" sz="2600" dirty="0"/>
              <a:t> </a:t>
            </a:r>
            <a:r>
              <a:rPr lang="en-US" sz="2600" dirty="0" err="1"/>
              <a:t>vážnych</a:t>
            </a:r>
            <a:r>
              <a:rPr lang="en-US" sz="2600" dirty="0"/>
              <a:t> </a:t>
            </a:r>
            <a:r>
              <a:rPr lang="en-US" sz="2600" dirty="0" err="1"/>
              <a:t>vojen</a:t>
            </a:r>
            <a:r>
              <a:rPr lang="en-US" sz="2600" dirty="0"/>
              <a:t> (</a:t>
            </a:r>
            <a:r>
              <a:rPr lang="en-US" sz="2600" dirty="0" err="1"/>
              <a:t>proti</a:t>
            </a:r>
            <a:r>
              <a:rPr lang="en-US" sz="2600" dirty="0"/>
              <a:t> </a:t>
            </a:r>
            <a:r>
              <a:rPr lang="en-US" sz="2600" dirty="0" err="1"/>
              <a:t>Bolívii</a:t>
            </a:r>
            <a:r>
              <a:rPr lang="en-US" sz="2600" dirty="0"/>
              <a:t> v </a:t>
            </a:r>
            <a:r>
              <a:rPr lang="en-US" sz="2600" dirty="0" err="1"/>
              <a:t>rokoch</a:t>
            </a:r>
            <a:r>
              <a:rPr lang="en-US" sz="2600" dirty="0"/>
              <a:t> 1932 - 1935) </a:t>
            </a:r>
          </a:p>
          <a:p>
            <a:r>
              <a:rPr lang="en-US" sz="2600" dirty="0" err="1"/>
              <a:t>najjasnejšou</a:t>
            </a:r>
            <a:r>
              <a:rPr lang="en-US" sz="2600" dirty="0"/>
              <a:t> </a:t>
            </a:r>
            <a:r>
              <a:rPr lang="en-US" sz="2600" dirty="0" err="1"/>
              <a:t>výnimkou</a:t>
            </a:r>
            <a:r>
              <a:rPr lang="en-US" sz="2600" dirty="0"/>
              <a:t> je </a:t>
            </a:r>
            <a:r>
              <a:rPr lang="en-US" sz="2600" dirty="0" err="1"/>
              <a:t>Čile</a:t>
            </a:r>
            <a:r>
              <a:rPr lang="en-US" sz="2600" dirty="0"/>
              <a:t>, </a:t>
            </a:r>
            <a:r>
              <a:rPr lang="en-US" sz="2600" dirty="0" err="1"/>
              <a:t>kde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čoskoro</a:t>
            </a:r>
            <a:r>
              <a:rPr lang="en-US" sz="2600" dirty="0"/>
              <a:t> </a:t>
            </a:r>
            <a:r>
              <a:rPr lang="en-US" sz="2600" dirty="0" err="1"/>
              <a:t>vytvoril</a:t>
            </a:r>
            <a:r>
              <a:rPr lang="en-US" sz="2600" dirty="0"/>
              <a:t> </a:t>
            </a:r>
            <a:r>
              <a:rPr lang="en-US" sz="2600" dirty="0" err="1"/>
              <a:t>efektívny</a:t>
            </a:r>
            <a:r>
              <a:rPr lang="en-US" sz="2600" dirty="0"/>
              <a:t> </a:t>
            </a:r>
            <a:r>
              <a:rPr lang="en-US" sz="2600" dirty="0" err="1"/>
              <a:t>štát</a:t>
            </a:r>
            <a:r>
              <a:rPr lang="en-US" sz="2600" dirty="0"/>
              <a:t> a </a:t>
            </a:r>
            <a:r>
              <a:rPr lang="en-US" sz="2600" dirty="0" err="1"/>
              <a:t>kde</a:t>
            </a:r>
            <a:r>
              <a:rPr lang="en-US" sz="2600" dirty="0"/>
              <a:t> </a:t>
            </a:r>
            <a:r>
              <a:rPr lang="en-US" sz="2600" dirty="0" err="1"/>
              <a:t>došlo</a:t>
            </a:r>
            <a:r>
              <a:rPr lang="en-US" sz="2600" dirty="0"/>
              <a:t> </a:t>
            </a:r>
            <a:r>
              <a:rPr lang="en-US" sz="2600" dirty="0" err="1"/>
              <a:t>ku</a:t>
            </a:r>
            <a:r>
              <a:rPr lang="en-US" sz="2600" dirty="0"/>
              <a:t> </a:t>
            </a:r>
            <a:r>
              <a:rPr lang="en-US" sz="2600" dirty="0" err="1"/>
              <a:t>konsenzu</a:t>
            </a:r>
            <a:r>
              <a:rPr lang="en-US" sz="2600" dirty="0"/>
              <a:t> </a:t>
            </a:r>
            <a:r>
              <a:rPr lang="en-US" sz="2600" dirty="0" err="1"/>
              <a:t>medzi</a:t>
            </a:r>
            <a:r>
              <a:rPr lang="en-US" sz="2600" dirty="0"/>
              <a:t> </a:t>
            </a:r>
            <a:r>
              <a:rPr lang="en-US" sz="2600" dirty="0" err="1"/>
              <a:t>elitami</a:t>
            </a:r>
            <a:r>
              <a:rPr lang="en-US" sz="2600" dirty="0"/>
              <a:t> a </a:t>
            </a:r>
            <a:r>
              <a:rPr lang="en-US" sz="2600" dirty="0" err="1"/>
              <a:t>masami</a:t>
            </a:r>
            <a:r>
              <a:rPr lang="en-US" sz="2600" dirty="0"/>
              <a:t> - </a:t>
            </a:r>
            <a:r>
              <a:rPr lang="en-US" sz="2600" dirty="0" err="1"/>
              <a:t>vojna</a:t>
            </a:r>
            <a:r>
              <a:rPr lang="en-US" sz="2600" dirty="0"/>
              <a:t> </a:t>
            </a:r>
            <a:r>
              <a:rPr lang="en-US" sz="2600" dirty="0" err="1"/>
              <a:t>uľahčila</a:t>
            </a:r>
            <a:r>
              <a:rPr lang="en-US" sz="2600" dirty="0"/>
              <a:t> </a:t>
            </a:r>
            <a:r>
              <a:rPr lang="en-US" sz="2600" dirty="0" err="1"/>
              <a:t>oboje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53964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799F-C32C-4247-A22F-991DA630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0352"/>
            <a:ext cx="7729728" cy="1188720"/>
          </a:xfrm>
        </p:spPr>
        <p:txBody>
          <a:bodyPr/>
          <a:lstStyle/>
          <a:p>
            <a:pPr algn="ctr"/>
            <a:r>
              <a:rPr lang="en-US" b="1" dirty="0" err="1"/>
              <a:t>Latinsko-americké</a:t>
            </a:r>
            <a:r>
              <a:rPr lang="en-US" b="1" dirty="0"/>
              <a:t> </a:t>
            </a:r>
            <a:r>
              <a:rPr lang="en-US" b="1" dirty="0" err="1"/>
              <a:t>výnimky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85E4-4D24-B84A-B8B8-F7FB6F13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18004"/>
            <a:ext cx="7729728" cy="426567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Argentína</a:t>
            </a:r>
            <a:r>
              <a:rPr lang="en-US" sz="2600" dirty="0"/>
              <a:t>, </a:t>
            </a:r>
            <a:r>
              <a:rPr lang="en-US" sz="2600" dirty="0" err="1"/>
              <a:t>Brazília</a:t>
            </a:r>
            <a:r>
              <a:rPr lang="en-US" sz="2600" dirty="0"/>
              <a:t>, </a:t>
            </a:r>
            <a:r>
              <a:rPr lang="en-US" sz="2600" dirty="0" err="1"/>
              <a:t>Uruguaj</a:t>
            </a:r>
            <a:r>
              <a:rPr lang="en-US" sz="2600" dirty="0"/>
              <a:t> a </a:t>
            </a:r>
            <a:r>
              <a:rPr lang="en-US" sz="2600" dirty="0" err="1"/>
              <a:t>Mexiko</a:t>
            </a:r>
            <a:r>
              <a:rPr lang="en-US" sz="2600" dirty="0"/>
              <a:t> </a:t>
            </a:r>
            <a:r>
              <a:rPr lang="en-US" sz="2600" dirty="0" err="1"/>
              <a:t>prešli</a:t>
            </a:r>
            <a:r>
              <a:rPr lang="en-US" sz="2600" dirty="0"/>
              <a:t> </a:t>
            </a:r>
            <a:r>
              <a:rPr lang="en-US" sz="2600" dirty="0" err="1"/>
              <a:t>obdobím</a:t>
            </a:r>
            <a:r>
              <a:rPr lang="en-US" sz="2600" dirty="0"/>
              <a:t>, v </a:t>
            </a:r>
            <a:r>
              <a:rPr lang="en-US" sz="2600" dirty="0" err="1"/>
              <a:t>ktorom</a:t>
            </a:r>
            <a:r>
              <a:rPr lang="en-US" sz="2600" dirty="0"/>
              <a:t> </a:t>
            </a:r>
            <a:r>
              <a:rPr lang="en-US" sz="2600" dirty="0" err="1"/>
              <a:t>vojna</a:t>
            </a:r>
            <a:r>
              <a:rPr lang="en-US" sz="2600" dirty="0"/>
              <a:t> </a:t>
            </a:r>
            <a:r>
              <a:rPr lang="en-US" sz="2600" dirty="0" err="1"/>
              <a:t>pozitívne</a:t>
            </a:r>
            <a:r>
              <a:rPr lang="en-US" sz="2600" dirty="0"/>
              <a:t> </a:t>
            </a:r>
            <a:r>
              <a:rPr lang="en-US" sz="2600" dirty="0" err="1"/>
              <a:t>ovplyvnila</a:t>
            </a:r>
            <a:r>
              <a:rPr lang="en-US" sz="2600" dirty="0"/>
              <a:t> </a:t>
            </a:r>
            <a:r>
              <a:rPr lang="en-US" sz="2600" dirty="0" err="1"/>
              <a:t>budovanie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 a </a:t>
            </a:r>
            <a:r>
              <a:rPr lang="en-US" sz="2600" dirty="0" err="1"/>
              <a:t>podporila</a:t>
            </a:r>
            <a:r>
              <a:rPr lang="en-US" sz="2600" dirty="0"/>
              <a:t> </a:t>
            </a:r>
            <a:r>
              <a:rPr lang="en-US" sz="2600" dirty="0" err="1"/>
              <a:t>pocit</a:t>
            </a:r>
            <a:r>
              <a:rPr lang="en-US" sz="2600" dirty="0"/>
              <a:t> </a:t>
            </a:r>
            <a:r>
              <a:rPr lang="en-US" sz="2600" dirty="0" err="1"/>
              <a:t>národnej</a:t>
            </a:r>
            <a:r>
              <a:rPr lang="en-US" sz="2600" dirty="0"/>
              <a:t> </a:t>
            </a:r>
            <a:r>
              <a:rPr lang="en-US" sz="2600" dirty="0" err="1"/>
              <a:t>jednoty</a:t>
            </a:r>
            <a:endParaRPr lang="en-US" sz="2600" dirty="0"/>
          </a:p>
          <a:p>
            <a:pPr algn="just"/>
            <a:r>
              <a:rPr lang="en-US" sz="2600" dirty="0" err="1"/>
              <a:t>pôvodný</a:t>
            </a:r>
            <a:r>
              <a:rPr lang="en-US" sz="2600" dirty="0"/>
              <a:t> </a:t>
            </a:r>
            <a:r>
              <a:rPr lang="en-US" sz="2600" dirty="0" err="1"/>
              <a:t>vzťah</a:t>
            </a:r>
            <a:r>
              <a:rPr lang="en-US" sz="2600" dirty="0"/>
              <a:t> </a:t>
            </a:r>
            <a:r>
              <a:rPr lang="en-US" sz="2600" dirty="0" err="1"/>
              <a:t>vojna-vytvára-štát</a:t>
            </a:r>
            <a:r>
              <a:rPr lang="en-US" sz="2600" dirty="0"/>
              <a:t> je </a:t>
            </a:r>
            <a:r>
              <a:rPr lang="en-US" sz="2600" dirty="0" err="1"/>
              <a:t>založený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niekoľkých</a:t>
            </a:r>
            <a:r>
              <a:rPr lang="en-US" sz="2600" dirty="0"/>
              <a:t> </a:t>
            </a:r>
            <a:r>
              <a:rPr lang="en-US" sz="2600" dirty="0" err="1"/>
              <a:t>podmienkach</a:t>
            </a:r>
            <a:r>
              <a:rPr lang="en-US" sz="2600" dirty="0"/>
              <a:t>: </a:t>
            </a:r>
          </a:p>
          <a:p>
            <a:pPr algn="just"/>
            <a:r>
              <a:rPr lang="en-US" sz="2600" dirty="0" err="1"/>
              <a:t>administratívne</a:t>
            </a:r>
            <a:r>
              <a:rPr lang="en-US" sz="2600" dirty="0"/>
              <a:t> </a:t>
            </a:r>
            <a:r>
              <a:rPr lang="en-US" sz="2600" dirty="0" err="1"/>
              <a:t>jadro</a:t>
            </a:r>
            <a:r>
              <a:rPr lang="en-US" sz="2600" dirty="0"/>
              <a:t> </a:t>
            </a:r>
            <a:r>
              <a:rPr lang="en-US" sz="2600" dirty="0" err="1"/>
              <a:t>existuje</a:t>
            </a:r>
            <a:r>
              <a:rPr lang="en-US" sz="2600" dirty="0"/>
              <a:t> </a:t>
            </a:r>
            <a:r>
              <a:rPr lang="en-US" sz="2600" dirty="0" err="1"/>
              <a:t>pred</a:t>
            </a:r>
            <a:r>
              <a:rPr lang="en-US" sz="2600" dirty="0"/>
              <a:t> </a:t>
            </a:r>
            <a:r>
              <a:rPr lang="en-US" sz="2600" dirty="0" err="1"/>
              <a:t>geopolitickým</a:t>
            </a:r>
            <a:r>
              <a:rPr lang="en-US" sz="2600" dirty="0"/>
              <a:t> </a:t>
            </a:r>
            <a:r>
              <a:rPr lang="en-US" sz="2600" dirty="0" err="1"/>
              <a:t>konfliktom</a:t>
            </a:r>
            <a:r>
              <a:rPr lang="en-US" sz="2600" dirty="0"/>
              <a:t>, </a:t>
            </a:r>
          </a:p>
          <a:p>
            <a:pPr algn="just"/>
            <a:r>
              <a:rPr lang="en-US" sz="2600" dirty="0" err="1"/>
              <a:t>aspoň</a:t>
            </a:r>
            <a:r>
              <a:rPr lang="en-US" sz="2600" dirty="0"/>
              <a:t> </a:t>
            </a:r>
            <a:r>
              <a:rPr lang="en-US" sz="2600" dirty="0" err="1"/>
              <a:t>časť</a:t>
            </a:r>
            <a:r>
              <a:rPr lang="en-US" sz="2600" dirty="0"/>
              <a:t> </a:t>
            </a:r>
            <a:r>
              <a:rPr lang="en-US" sz="2600" dirty="0" err="1"/>
              <a:t>elity</a:t>
            </a:r>
            <a:r>
              <a:rPr lang="en-US" sz="2600" dirty="0"/>
              <a:t> </a:t>
            </a:r>
            <a:r>
              <a:rPr lang="en-US" sz="2600" dirty="0" err="1"/>
              <a:t>považuje</a:t>
            </a:r>
            <a:r>
              <a:rPr lang="en-US" sz="2600" dirty="0"/>
              <a:t> </a:t>
            </a:r>
            <a:r>
              <a:rPr lang="en-US" sz="2600" dirty="0" err="1"/>
              <a:t>posilnenie</a:t>
            </a:r>
            <a:r>
              <a:rPr lang="en-US" sz="2600" dirty="0"/>
              <a:t> </a:t>
            </a:r>
            <a:r>
              <a:rPr lang="en-US" sz="2600" dirty="0" err="1"/>
              <a:t>štátnych</a:t>
            </a:r>
            <a:r>
              <a:rPr lang="en-US" sz="2600" dirty="0"/>
              <a:t> </a:t>
            </a:r>
            <a:r>
              <a:rPr lang="en-US" sz="2600" dirty="0" err="1"/>
              <a:t>kapacít</a:t>
            </a:r>
            <a:r>
              <a:rPr lang="en-US" sz="2600" dirty="0"/>
              <a:t> za </a:t>
            </a:r>
            <a:r>
              <a:rPr lang="en-US" sz="2600" dirty="0" err="1"/>
              <a:t>svoj</a:t>
            </a:r>
            <a:r>
              <a:rPr lang="en-US" sz="2600" dirty="0"/>
              <a:t> </a:t>
            </a:r>
            <a:r>
              <a:rPr lang="en-US" sz="2600" dirty="0" err="1"/>
              <a:t>záujem</a:t>
            </a:r>
            <a:r>
              <a:rPr lang="en-US" sz="2600" dirty="0"/>
              <a:t> a </a:t>
            </a:r>
            <a:r>
              <a:rPr lang="en-US" sz="2600" dirty="0" err="1"/>
              <a:t>existuje</a:t>
            </a:r>
            <a:r>
              <a:rPr lang="en-US" sz="2600" dirty="0"/>
              <a:t> </a:t>
            </a:r>
            <a:r>
              <a:rPr lang="en-US" sz="2600" dirty="0" err="1"/>
              <a:t>všeobecná</a:t>
            </a:r>
            <a:r>
              <a:rPr lang="en-US" sz="2600" dirty="0"/>
              <a:t> </a:t>
            </a:r>
            <a:r>
              <a:rPr lang="en-US" sz="2600" dirty="0" err="1"/>
              <a:t>dohoda</a:t>
            </a:r>
            <a:r>
              <a:rPr lang="en-US" sz="2600" dirty="0"/>
              <a:t> o tom, </a:t>
            </a:r>
            <a:r>
              <a:rPr lang="en-US" sz="2600" dirty="0" err="1"/>
              <a:t>kto</a:t>
            </a:r>
            <a:r>
              <a:rPr lang="en-US" sz="2600" dirty="0"/>
              <a:t> je </a:t>
            </a:r>
            <a:r>
              <a:rPr lang="en-US" sz="2600" dirty="0" err="1"/>
              <a:t>súčasťou</a:t>
            </a:r>
            <a:r>
              <a:rPr lang="en-US" sz="2600" dirty="0"/>
              <a:t> </a:t>
            </a:r>
            <a:r>
              <a:rPr lang="en-US" sz="2600" dirty="0" err="1"/>
              <a:t>národa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56630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6F1D-1D98-FC46-A8A2-AD6B0486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Definičné</a:t>
            </a:r>
            <a:r>
              <a:rPr lang="en-US" b="1" dirty="0"/>
              <a:t> a </a:t>
            </a:r>
            <a:r>
              <a:rPr lang="en-US" b="1" dirty="0" err="1"/>
              <a:t>metodologické</a:t>
            </a:r>
            <a:r>
              <a:rPr lang="en-US" b="1" dirty="0"/>
              <a:t> </a:t>
            </a:r>
            <a:r>
              <a:rPr lang="en-US" b="1" dirty="0" err="1"/>
              <a:t>otázky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096E0-830E-C644-BBEA-0FDBD9B3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48506"/>
          </a:xfrm>
        </p:spPr>
        <p:txBody>
          <a:bodyPr>
            <a:normAutofit/>
          </a:bodyPr>
          <a:lstStyle/>
          <a:p>
            <a:pPr algn="just"/>
            <a:r>
              <a:rPr lang="en-US" sz="2600" dirty="0" err="1"/>
              <a:t>najdôležitejší</a:t>
            </a:r>
            <a:r>
              <a:rPr lang="en-US" sz="2600" dirty="0"/>
              <a:t> je </a:t>
            </a:r>
            <a:r>
              <a:rPr lang="en-US" sz="2600" dirty="0" err="1"/>
              <a:t>rozdiel</a:t>
            </a:r>
            <a:r>
              <a:rPr lang="en-US" sz="2600" dirty="0"/>
              <a:t> </a:t>
            </a:r>
            <a:r>
              <a:rPr lang="en-US" sz="2600" dirty="0" err="1"/>
              <a:t>medzi</a:t>
            </a:r>
            <a:r>
              <a:rPr lang="en-US" sz="2600" dirty="0"/>
              <a:t> </a:t>
            </a:r>
            <a:r>
              <a:rPr lang="en-US" sz="2600" dirty="0" err="1"/>
              <a:t>minimalistickou</a:t>
            </a:r>
            <a:r>
              <a:rPr lang="en-US" sz="2600" dirty="0"/>
              <a:t> a </a:t>
            </a:r>
            <a:r>
              <a:rPr lang="en-US" sz="2600" dirty="0" err="1"/>
              <a:t>maximalistickou</a:t>
            </a:r>
            <a:r>
              <a:rPr lang="en-US" sz="2600" dirty="0"/>
              <a:t> </a:t>
            </a:r>
            <a:r>
              <a:rPr lang="en-US" sz="2600" dirty="0" err="1"/>
              <a:t>definíciou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endParaRPr lang="en-US" sz="2600" dirty="0"/>
          </a:p>
          <a:p>
            <a:pPr algn="just"/>
            <a:r>
              <a:rPr lang="en-US" sz="2600" dirty="0" err="1"/>
              <a:t>minimalistická</a:t>
            </a:r>
            <a:r>
              <a:rPr lang="en-US" sz="2600" dirty="0"/>
              <a:t> </a:t>
            </a:r>
            <a:r>
              <a:rPr lang="en-US" sz="2600" dirty="0" err="1"/>
              <a:t>definícia</a:t>
            </a:r>
            <a:r>
              <a:rPr lang="en-US" sz="2600" dirty="0"/>
              <a:t> </a:t>
            </a:r>
            <a:r>
              <a:rPr lang="en-US" sz="2600" dirty="0" err="1"/>
              <a:t>umožňuje</a:t>
            </a:r>
            <a:r>
              <a:rPr lang="en-US" sz="2600" dirty="0"/>
              <a:t> </a:t>
            </a:r>
            <a:r>
              <a:rPr lang="en-US" sz="2600" dirty="0" err="1"/>
              <a:t>vystopovať</a:t>
            </a:r>
            <a:r>
              <a:rPr lang="en-US" sz="2600" dirty="0"/>
              <a:t> </a:t>
            </a:r>
            <a:r>
              <a:rPr lang="en-US" sz="2600" dirty="0" err="1"/>
              <a:t>prvé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 </a:t>
            </a:r>
            <a:r>
              <a:rPr lang="en-US" sz="2600" dirty="0" err="1"/>
              <a:t>šesťtisíc</a:t>
            </a:r>
            <a:r>
              <a:rPr lang="en-US" sz="2600" dirty="0"/>
              <a:t> </a:t>
            </a:r>
            <a:r>
              <a:rPr lang="en-US" sz="2600" dirty="0" err="1"/>
              <a:t>rokov</a:t>
            </a:r>
            <a:r>
              <a:rPr lang="en-US" sz="2600" dirty="0"/>
              <a:t> </a:t>
            </a:r>
            <a:r>
              <a:rPr lang="en-US" sz="2600" dirty="0" err="1"/>
              <a:t>dozadu</a:t>
            </a:r>
            <a:r>
              <a:rPr lang="en-US" sz="2600" dirty="0"/>
              <a:t>: </a:t>
            </a:r>
          </a:p>
          <a:p>
            <a:pPr algn="just"/>
            <a:r>
              <a:rPr lang="en-US" sz="2600" dirty="0" err="1"/>
              <a:t>štát</a:t>
            </a:r>
            <a:r>
              <a:rPr lang="en-US" sz="2600" dirty="0"/>
              <a:t> je </a:t>
            </a:r>
            <a:r>
              <a:rPr lang="en-US" sz="2600" dirty="0" err="1"/>
              <a:t>každá</a:t>
            </a:r>
            <a:r>
              <a:rPr lang="en-US" sz="2600" dirty="0"/>
              <a:t> </a:t>
            </a:r>
            <a:r>
              <a:rPr lang="en-US" sz="2600" dirty="0" err="1"/>
              <a:t>organizácia</a:t>
            </a:r>
            <a:r>
              <a:rPr lang="en-US" sz="2600" dirty="0"/>
              <a:t> </a:t>
            </a:r>
            <a:r>
              <a:rPr lang="en-US" sz="2600" dirty="0" err="1"/>
              <a:t>spoločnosti</a:t>
            </a:r>
            <a:r>
              <a:rPr lang="en-US" sz="2600" dirty="0"/>
              <a:t>, </a:t>
            </a:r>
            <a:r>
              <a:rPr lang="en-US" sz="2600" dirty="0" err="1"/>
              <a:t>ktorá</a:t>
            </a:r>
            <a:r>
              <a:rPr lang="en-US" sz="2600" dirty="0"/>
              <a:t> je </a:t>
            </a:r>
            <a:r>
              <a:rPr lang="en-US" sz="2600" dirty="0" err="1"/>
              <a:t>sofistikovanejšia</a:t>
            </a:r>
            <a:r>
              <a:rPr lang="en-US" sz="2600" dirty="0"/>
              <a:t>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kmeň</a:t>
            </a:r>
            <a:r>
              <a:rPr lang="en-US" sz="2600" dirty="0"/>
              <a:t> 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95733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BB4A-ED41-9241-A27C-741C4F1D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33222"/>
            <a:ext cx="7729728" cy="1188720"/>
          </a:xfrm>
        </p:spPr>
        <p:txBody>
          <a:bodyPr/>
          <a:lstStyle/>
          <a:p>
            <a:pPr algn="ctr"/>
            <a:r>
              <a:rPr lang="en-US" b="1" dirty="0"/>
              <a:t>Tilly </a:t>
            </a:r>
            <a:r>
              <a:rPr lang="en-US" b="1" dirty="0" err="1"/>
              <a:t>verzus</a:t>
            </a:r>
            <a:r>
              <a:rPr lang="en-US" b="1" dirty="0"/>
              <a:t> Weber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01FD4-A1F9-9148-B89A-E6DDC83CE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43684"/>
            <a:ext cx="7729728" cy="464286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Tilly </a:t>
            </a:r>
            <a:r>
              <a:rPr lang="en-US" sz="2600" dirty="0" err="1"/>
              <a:t>definoval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 </a:t>
            </a:r>
            <a:r>
              <a:rPr lang="en-US" sz="2600" dirty="0" err="1"/>
              <a:t>ako</a:t>
            </a:r>
            <a:r>
              <a:rPr lang="en-US" sz="2600" dirty="0"/>
              <a:t> "coercion-wielding organizations that are distinct from households and kinship groups and exercise priority in some respect over all other organizations within substantial territories" </a:t>
            </a:r>
          </a:p>
          <a:p>
            <a:pPr algn="just"/>
            <a:r>
              <a:rPr lang="en-US" sz="2600" dirty="0"/>
              <a:t>Weber </a:t>
            </a:r>
            <a:r>
              <a:rPr lang="en-US" sz="2600" dirty="0" err="1"/>
              <a:t>ponúkol</a:t>
            </a:r>
            <a:r>
              <a:rPr lang="en-US" sz="2600" dirty="0"/>
              <a:t> </a:t>
            </a:r>
            <a:r>
              <a:rPr lang="en-US" sz="2600" dirty="0" err="1"/>
              <a:t>maximalistickejšiu</a:t>
            </a:r>
            <a:r>
              <a:rPr lang="en-US" sz="2600" dirty="0"/>
              <a:t> </a:t>
            </a:r>
            <a:r>
              <a:rPr lang="en-US" sz="2600" dirty="0" err="1"/>
              <a:t>definíciu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subjektu</a:t>
            </a:r>
            <a:r>
              <a:rPr lang="en-US" sz="2600" dirty="0"/>
              <a:t>, </a:t>
            </a:r>
            <a:r>
              <a:rPr lang="en-US" sz="2600" dirty="0" err="1"/>
              <a:t>ktorý</a:t>
            </a:r>
            <a:r>
              <a:rPr lang="en-US" sz="2600" dirty="0"/>
              <a:t> </a:t>
            </a:r>
            <a:r>
              <a:rPr lang="en-US" sz="2600" dirty="0" err="1"/>
              <a:t>má</a:t>
            </a:r>
            <a:r>
              <a:rPr lang="en-US" sz="2600" dirty="0"/>
              <a:t> </a:t>
            </a:r>
            <a:r>
              <a:rPr lang="en-US" sz="2600" dirty="0" err="1"/>
              <a:t>monopol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legitímne</a:t>
            </a:r>
            <a:r>
              <a:rPr lang="en-US" sz="2600" dirty="0"/>
              <a:t> </a:t>
            </a:r>
            <a:r>
              <a:rPr lang="en-US" sz="2600" dirty="0" err="1"/>
              <a:t>použitie</a:t>
            </a:r>
            <a:r>
              <a:rPr lang="en-US" sz="2600" dirty="0"/>
              <a:t> </a:t>
            </a:r>
            <a:r>
              <a:rPr lang="en-US" sz="2600" dirty="0" err="1"/>
              <a:t>sily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určitom</a:t>
            </a:r>
            <a:r>
              <a:rPr lang="en-US" sz="2600" dirty="0"/>
              <a:t> </a:t>
            </a:r>
            <a:r>
              <a:rPr lang="en-US" sz="2600" dirty="0" err="1"/>
              <a:t>území</a:t>
            </a:r>
            <a:endParaRPr lang="en-US" sz="2600" dirty="0"/>
          </a:p>
          <a:p>
            <a:pPr algn="just"/>
            <a:r>
              <a:rPr lang="en-US" sz="2600" dirty="0" err="1"/>
              <a:t>legitímny</a:t>
            </a:r>
            <a:r>
              <a:rPr lang="en-US" sz="2600" dirty="0"/>
              <a:t> </a:t>
            </a:r>
            <a:r>
              <a:rPr lang="en-US" sz="2600" dirty="0" err="1"/>
              <a:t>monopol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silu</a:t>
            </a:r>
            <a:r>
              <a:rPr lang="en-US" sz="2600" dirty="0"/>
              <a:t> </a:t>
            </a:r>
            <a:r>
              <a:rPr lang="en-US" sz="2600" dirty="0" err="1"/>
              <a:t>predpokladá</a:t>
            </a:r>
            <a:r>
              <a:rPr lang="en-US" sz="2600" dirty="0"/>
              <a:t> </a:t>
            </a:r>
            <a:r>
              <a:rPr lang="en-US" sz="2600" dirty="0" err="1"/>
              <a:t>moderné</a:t>
            </a:r>
            <a:r>
              <a:rPr lang="en-US" sz="2600" dirty="0"/>
              <a:t> </a:t>
            </a:r>
            <a:r>
              <a:rPr lang="en-US" sz="2600" dirty="0" err="1"/>
              <a:t>orgány</a:t>
            </a:r>
            <a:r>
              <a:rPr lang="en-US" sz="2600" dirty="0"/>
              <a:t>,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sú</a:t>
            </a:r>
            <a:r>
              <a:rPr lang="en-US" sz="2600" dirty="0"/>
              <a:t> </a:t>
            </a:r>
            <a:r>
              <a:rPr lang="en-US" sz="2600" dirty="0" err="1"/>
              <a:t>armáda</a:t>
            </a:r>
            <a:r>
              <a:rPr lang="en-US" sz="2600" dirty="0"/>
              <a:t>, </a:t>
            </a:r>
            <a:r>
              <a:rPr lang="en-US" sz="2600" dirty="0" err="1"/>
              <a:t>byrokracia</a:t>
            </a:r>
            <a:r>
              <a:rPr lang="en-US" sz="2600" dirty="0"/>
              <a:t>, </a:t>
            </a:r>
            <a:r>
              <a:rPr lang="en-US" sz="2600" dirty="0" err="1"/>
              <a:t>súdy</a:t>
            </a:r>
            <a:r>
              <a:rPr lang="en-US" sz="2600" dirty="0"/>
              <a:t> a </a:t>
            </a:r>
            <a:r>
              <a:rPr lang="en-US" sz="2600" dirty="0" err="1"/>
              <a:t>polícia</a:t>
            </a:r>
            <a:endParaRPr lang="en-US" sz="2600" dirty="0"/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7662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7E89-8E0A-3646-AEE5-190166E4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Prečo</a:t>
            </a:r>
            <a:r>
              <a:rPr lang="en-US" b="1" dirty="0"/>
              <a:t> </a:t>
            </a:r>
            <a:r>
              <a:rPr lang="en-US" b="1" dirty="0" err="1"/>
              <a:t>študovať</a:t>
            </a:r>
            <a:r>
              <a:rPr lang="en-US" b="1" dirty="0"/>
              <a:t> </a:t>
            </a:r>
            <a:r>
              <a:rPr lang="en-US" b="1" dirty="0" err="1"/>
              <a:t>štát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6462-2FC5-5D4E-B8C8-DD6153A92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30540"/>
            <a:ext cx="7729728" cy="399135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prečo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štát</a:t>
            </a:r>
            <a:r>
              <a:rPr lang="en-US" sz="2600" dirty="0"/>
              <a:t>, </a:t>
            </a:r>
            <a:r>
              <a:rPr lang="en-US" sz="2600" dirty="0" err="1"/>
              <a:t>najmä</a:t>
            </a:r>
            <a:r>
              <a:rPr lang="en-US" sz="2600" dirty="0"/>
              <a:t> </a:t>
            </a:r>
            <a:r>
              <a:rPr lang="en-US" sz="2600" dirty="0" err="1"/>
              <a:t>európske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, </a:t>
            </a:r>
            <a:r>
              <a:rPr lang="en-US" sz="2600" dirty="0" err="1"/>
              <a:t>stal</a:t>
            </a:r>
            <a:r>
              <a:rPr lang="en-US" sz="2600" dirty="0"/>
              <a:t> za </a:t>
            </a:r>
            <a:r>
              <a:rPr lang="en-US" sz="2600" dirty="0" err="1"/>
              <a:t>posledných</a:t>
            </a:r>
            <a:r>
              <a:rPr lang="en-US" sz="2600" dirty="0"/>
              <a:t> </a:t>
            </a:r>
            <a:r>
              <a:rPr lang="en-US" sz="2600" dirty="0" err="1"/>
              <a:t>štyristo</a:t>
            </a:r>
            <a:r>
              <a:rPr lang="en-US" sz="2600" dirty="0"/>
              <a:t> </a:t>
            </a:r>
            <a:r>
              <a:rPr lang="en-US" sz="2600" dirty="0" err="1"/>
              <a:t>rokov</a:t>
            </a:r>
            <a:r>
              <a:rPr lang="en-US" sz="2600" dirty="0"/>
              <a:t> </a:t>
            </a:r>
            <a:r>
              <a:rPr lang="en-US" sz="2600" dirty="0" err="1"/>
              <a:t>najdôležitejším</a:t>
            </a:r>
            <a:r>
              <a:rPr lang="en-US" sz="2600" dirty="0"/>
              <a:t> </a:t>
            </a:r>
            <a:r>
              <a:rPr lang="en-US" sz="2600" dirty="0" err="1"/>
              <a:t>politickým</a:t>
            </a:r>
            <a:r>
              <a:rPr lang="en-US" sz="2600" dirty="0"/>
              <a:t> </a:t>
            </a:r>
            <a:r>
              <a:rPr lang="en-US" sz="2600" dirty="0" err="1"/>
              <a:t>centrom</a:t>
            </a:r>
            <a:r>
              <a:rPr lang="en-US" sz="2600" dirty="0"/>
              <a:t> </a:t>
            </a:r>
            <a:r>
              <a:rPr lang="en-US" sz="2600" dirty="0" err="1"/>
              <a:t>moci</a:t>
            </a:r>
            <a:r>
              <a:rPr lang="en-US" sz="2600" dirty="0"/>
              <a:t>? </a:t>
            </a:r>
          </a:p>
          <a:p>
            <a:pPr algn="just"/>
            <a:r>
              <a:rPr lang="en-US" sz="2600" dirty="0"/>
              <a:t>Tilly: </a:t>
            </a:r>
            <a:r>
              <a:rPr lang="en-US" sz="2600" dirty="0" err="1"/>
              <a:t>všetky</a:t>
            </a:r>
            <a:r>
              <a:rPr lang="en-US" sz="2600" dirty="0"/>
              <a:t> </a:t>
            </a:r>
            <a:r>
              <a:rPr lang="en-US" sz="2600" dirty="0" err="1"/>
              <a:t>európske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 </a:t>
            </a:r>
            <a:r>
              <a:rPr lang="en-US" sz="2600" dirty="0" err="1"/>
              <a:t>prešli</a:t>
            </a:r>
            <a:r>
              <a:rPr lang="en-US" sz="2600" dirty="0"/>
              <a:t> </a:t>
            </a:r>
            <a:r>
              <a:rPr lang="en-US" sz="2600" dirty="0" err="1"/>
              <a:t>prechodom</a:t>
            </a:r>
            <a:r>
              <a:rPr lang="en-US" sz="2600" dirty="0"/>
              <a:t> k </a:t>
            </a:r>
            <a:r>
              <a:rPr lang="en-US" sz="2600" dirty="0" err="1"/>
              <a:t>byrokratizácii</a:t>
            </a:r>
            <a:r>
              <a:rPr lang="en-US" sz="2600" dirty="0"/>
              <a:t> a </a:t>
            </a:r>
            <a:r>
              <a:rPr lang="en-US" sz="2600" dirty="0" err="1"/>
              <a:t>absolutizmu</a:t>
            </a:r>
            <a:r>
              <a:rPr lang="en-US" sz="2600" dirty="0"/>
              <a:t> v </a:t>
            </a:r>
            <a:r>
              <a:rPr lang="en-US" sz="2600" dirty="0" err="1"/>
              <a:t>dôsledku</a:t>
            </a:r>
            <a:r>
              <a:rPr lang="en-US" sz="2600" dirty="0"/>
              <a:t> </a:t>
            </a:r>
            <a:r>
              <a:rPr lang="en-US" sz="2600" dirty="0" err="1"/>
              <a:t>tlaku</a:t>
            </a:r>
            <a:r>
              <a:rPr lang="en-US" sz="2600" dirty="0"/>
              <a:t> </a:t>
            </a:r>
            <a:r>
              <a:rPr lang="en-US" sz="2600" dirty="0" err="1"/>
              <a:t>vojen</a:t>
            </a:r>
            <a:endParaRPr lang="en-US" sz="2600" dirty="0"/>
          </a:p>
          <a:p>
            <a:pPr algn="just"/>
            <a:r>
              <a:rPr lang="en-US" sz="2600" dirty="0" err="1"/>
              <a:t>štát</a:t>
            </a:r>
            <a:r>
              <a:rPr lang="en-US" sz="2600" dirty="0"/>
              <a:t> je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nadrozmerná</a:t>
            </a:r>
            <a:r>
              <a:rPr lang="en-US" sz="2600" dirty="0"/>
              <a:t> mafia, </a:t>
            </a:r>
            <a:r>
              <a:rPr lang="en-US" sz="2600" dirty="0" err="1"/>
              <a:t>ktorá</a:t>
            </a:r>
            <a:r>
              <a:rPr lang="en-US" sz="2600" dirty="0"/>
              <a:t> </a:t>
            </a:r>
            <a:r>
              <a:rPr lang="en-US" sz="2600" dirty="0" err="1"/>
              <a:t>prevádzkuje</a:t>
            </a:r>
            <a:r>
              <a:rPr lang="en-US" sz="2600" dirty="0"/>
              <a:t> </a:t>
            </a:r>
            <a:r>
              <a:rPr lang="en-US" sz="2600" dirty="0" err="1"/>
              <a:t>výpalníctvo</a:t>
            </a:r>
            <a:r>
              <a:rPr lang="en-US" sz="2600" dirty="0"/>
              <a:t>, </a:t>
            </a:r>
            <a:r>
              <a:rPr lang="en-US" sz="2600" dirty="0" err="1"/>
              <a:t>potrebuje</a:t>
            </a:r>
            <a:r>
              <a:rPr lang="en-US" sz="2600" dirty="0"/>
              <a:t> </a:t>
            </a:r>
            <a:r>
              <a:rPr lang="en-US" sz="2600" dirty="0" err="1"/>
              <a:t>peniaze</a:t>
            </a:r>
            <a:r>
              <a:rPr lang="en-US" sz="2600" dirty="0"/>
              <a:t>, aby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ochránil</a:t>
            </a:r>
            <a:r>
              <a:rPr lang="en-US" sz="2600" dirty="0"/>
              <a:t> </a:t>
            </a:r>
            <a:r>
              <a:rPr lang="en-US" sz="2600" dirty="0" err="1"/>
              <a:t>pred</a:t>
            </a:r>
            <a:r>
              <a:rPr lang="en-US" sz="2600" dirty="0"/>
              <a:t> </a:t>
            </a:r>
            <a:r>
              <a:rPr lang="en-US" sz="2600" dirty="0" err="1"/>
              <a:t>inými</a:t>
            </a:r>
            <a:r>
              <a:rPr lang="en-US" sz="2600" dirty="0"/>
              <a:t> </a:t>
            </a:r>
            <a:r>
              <a:rPr lang="en-US" sz="2600" dirty="0" err="1"/>
              <a:t>podobnými</a:t>
            </a:r>
            <a:r>
              <a:rPr lang="en-US" sz="2600" dirty="0"/>
              <a:t> </a:t>
            </a:r>
            <a:r>
              <a:rPr lang="en-US" sz="2600" dirty="0" err="1"/>
              <a:t>organizáciami</a:t>
            </a:r>
            <a:r>
              <a:rPr lang="en-US" sz="2600" dirty="0"/>
              <a:t> (</a:t>
            </a:r>
            <a:r>
              <a:rPr lang="en-US" sz="2600" dirty="0" err="1"/>
              <a:t>konkurenčnými</a:t>
            </a:r>
            <a:r>
              <a:rPr lang="en-US" sz="2600" dirty="0"/>
              <a:t> </a:t>
            </a:r>
            <a:r>
              <a:rPr lang="en-US" sz="2600" dirty="0" err="1"/>
              <a:t>štátmi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883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F8B6-CB3D-F543-8A41-DD187D6D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Legitimita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moderný</a:t>
            </a:r>
            <a:r>
              <a:rPr lang="en-US" b="1" dirty="0"/>
              <a:t> </a:t>
            </a:r>
            <a:r>
              <a:rPr lang="en-US" b="1" dirty="0" err="1"/>
              <a:t>fenomén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C9D5-3EF8-844C-9623-53F91FB10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5706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legitímnosť</a:t>
            </a:r>
            <a:r>
              <a:rPr lang="en-US" sz="2600" dirty="0"/>
              <a:t> </a:t>
            </a:r>
            <a:r>
              <a:rPr lang="en-US" sz="2600" dirty="0" err="1"/>
              <a:t>znamená</a:t>
            </a:r>
            <a:r>
              <a:rPr lang="en-US" sz="2600" dirty="0"/>
              <a:t>, </a:t>
            </a:r>
            <a:r>
              <a:rPr lang="en-US" sz="2600" dirty="0" err="1"/>
              <a:t>že</a:t>
            </a:r>
            <a:r>
              <a:rPr lang="en-US" sz="2600" dirty="0"/>
              <a:t> </a:t>
            </a:r>
            <a:r>
              <a:rPr lang="en-US" sz="2600" dirty="0" err="1"/>
              <a:t>občania</a:t>
            </a:r>
            <a:r>
              <a:rPr lang="en-US" sz="2600" dirty="0"/>
              <a:t> </a:t>
            </a:r>
            <a:r>
              <a:rPr lang="en-US" sz="2600" dirty="0" err="1"/>
              <a:t>zvyčajne</a:t>
            </a:r>
            <a:r>
              <a:rPr lang="en-US" sz="2600" dirty="0"/>
              <a:t> </a:t>
            </a:r>
            <a:r>
              <a:rPr lang="en-US" sz="2600" dirty="0" err="1"/>
              <a:t>dodržiavajú</a:t>
            </a:r>
            <a:r>
              <a:rPr lang="en-US" sz="2600" dirty="0"/>
              <a:t> </a:t>
            </a:r>
            <a:r>
              <a:rPr lang="en-US" sz="2600" dirty="0" err="1"/>
              <a:t>pravidlá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, </a:t>
            </a:r>
            <a:r>
              <a:rPr lang="en-US" sz="2600" dirty="0" err="1"/>
              <a:t>čiastočne</a:t>
            </a:r>
            <a:r>
              <a:rPr lang="en-US" sz="2600" dirty="0"/>
              <a:t> </a:t>
            </a:r>
            <a:r>
              <a:rPr lang="en-US" sz="2600" dirty="0" err="1"/>
              <a:t>preto</a:t>
            </a:r>
            <a:r>
              <a:rPr lang="en-US" sz="2600" dirty="0"/>
              <a:t>, </a:t>
            </a:r>
            <a:r>
              <a:rPr lang="en-US" sz="2600" dirty="0" err="1"/>
              <a:t>že</a:t>
            </a:r>
            <a:r>
              <a:rPr lang="en-US" sz="2600" dirty="0"/>
              <a:t> </a:t>
            </a:r>
            <a:r>
              <a:rPr lang="en-US" sz="2600" dirty="0" err="1"/>
              <a:t>sú</a:t>
            </a:r>
            <a:r>
              <a:rPr lang="en-US" sz="2600" dirty="0"/>
              <a:t> </a:t>
            </a:r>
            <a:r>
              <a:rPr lang="en-US" sz="2600" dirty="0" err="1"/>
              <a:t>zakorenené</a:t>
            </a:r>
            <a:r>
              <a:rPr lang="en-US" sz="2600" dirty="0"/>
              <a:t> v </a:t>
            </a:r>
            <a:r>
              <a:rPr lang="en-US" sz="2600" dirty="0" err="1"/>
              <a:t>právnom</a:t>
            </a:r>
            <a:r>
              <a:rPr lang="en-US" sz="2600" dirty="0"/>
              <a:t> </a:t>
            </a:r>
            <a:r>
              <a:rPr lang="en-US" sz="2600" dirty="0" err="1"/>
              <a:t>myslení</a:t>
            </a:r>
            <a:r>
              <a:rPr lang="en-US" sz="2600" dirty="0"/>
              <a:t>, a </a:t>
            </a:r>
            <a:r>
              <a:rPr lang="en-US" sz="2600" dirty="0" err="1"/>
              <a:t>čiastočne</a:t>
            </a:r>
            <a:r>
              <a:rPr lang="en-US" sz="2600" dirty="0"/>
              <a:t> </a:t>
            </a:r>
            <a:r>
              <a:rPr lang="en-US" sz="2600" dirty="0" err="1"/>
              <a:t>vďaka</a:t>
            </a:r>
            <a:r>
              <a:rPr lang="en-US" sz="2600" dirty="0"/>
              <a:t> </a:t>
            </a:r>
            <a:r>
              <a:rPr lang="en-US" sz="2600" dirty="0" err="1"/>
              <a:t>existencii</a:t>
            </a:r>
            <a:r>
              <a:rPr lang="en-US" sz="2600" dirty="0"/>
              <a:t> </a:t>
            </a:r>
            <a:r>
              <a:rPr lang="en-US" sz="2600" dirty="0" err="1"/>
              <a:t>spoločného</a:t>
            </a:r>
            <a:r>
              <a:rPr lang="en-US" sz="2600" dirty="0"/>
              <a:t> </a:t>
            </a:r>
            <a:r>
              <a:rPr lang="en-US" sz="2600" dirty="0" err="1"/>
              <a:t>politického</a:t>
            </a:r>
            <a:r>
              <a:rPr lang="en-US" sz="2600" dirty="0"/>
              <a:t> </a:t>
            </a:r>
            <a:r>
              <a:rPr lang="en-US" sz="2600" dirty="0" err="1"/>
              <a:t>spoločenstva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/>
              <a:t>toto </a:t>
            </a:r>
            <a:r>
              <a:rPr lang="en-US" sz="2600" dirty="0" err="1"/>
              <a:t>neplatilo</a:t>
            </a:r>
            <a:r>
              <a:rPr lang="en-US" sz="2600" dirty="0"/>
              <a:t> </a:t>
            </a:r>
            <a:r>
              <a:rPr lang="en-US" sz="2600" dirty="0" err="1"/>
              <a:t>vo</a:t>
            </a:r>
            <a:r>
              <a:rPr lang="en-US" sz="2600" dirty="0"/>
              <a:t> </a:t>
            </a:r>
            <a:r>
              <a:rPr lang="en-US" sz="2600" dirty="0" err="1"/>
              <a:t>väčšine</a:t>
            </a:r>
            <a:r>
              <a:rPr lang="en-US" sz="2600" dirty="0"/>
              <a:t> </a:t>
            </a:r>
            <a:r>
              <a:rPr lang="en-US" sz="2600" dirty="0" err="1"/>
              <a:t>štátov</a:t>
            </a:r>
            <a:r>
              <a:rPr lang="en-US" sz="2600" dirty="0"/>
              <a:t>, </a:t>
            </a:r>
            <a:r>
              <a:rPr lang="en-US" sz="2600" dirty="0" err="1"/>
              <a:t>ktoré</a:t>
            </a:r>
            <a:r>
              <a:rPr lang="en-US" sz="2600" dirty="0"/>
              <a:t> </a:t>
            </a:r>
            <a:r>
              <a:rPr lang="en-US" sz="2600" dirty="0" err="1"/>
              <a:t>zodpovedajú</a:t>
            </a:r>
            <a:r>
              <a:rPr lang="en-US" sz="2600" dirty="0"/>
              <a:t> </a:t>
            </a:r>
            <a:r>
              <a:rPr lang="en-US" sz="2600" dirty="0" err="1"/>
              <a:t>iba</a:t>
            </a:r>
            <a:r>
              <a:rPr lang="en-US" sz="2600" dirty="0"/>
              <a:t> </a:t>
            </a:r>
            <a:r>
              <a:rPr lang="en-US" sz="2600" dirty="0" err="1"/>
              <a:t>minimalistickej</a:t>
            </a:r>
            <a:r>
              <a:rPr lang="en-US" sz="2600" dirty="0"/>
              <a:t> </a:t>
            </a:r>
            <a:r>
              <a:rPr lang="en-US" sz="2600" dirty="0" err="1"/>
              <a:t>definícii</a:t>
            </a:r>
            <a:endParaRPr lang="en-US" sz="2600" dirty="0"/>
          </a:p>
          <a:p>
            <a:pPr algn="just"/>
            <a:r>
              <a:rPr lang="en-US" sz="2600" dirty="0" err="1"/>
              <a:t>vnútorný</a:t>
            </a:r>
            <a:r>
              <a:rPr lang="en-US" sz="2600" dirty="0"/>
              <a:t> </a:t>
            </a:r>
            <a:r>
              <a:rPr lang="en-US" sz="2600" dirty="0" err="1"/>
              <a:t>mocenský</a:t>
            </a:r>
            <a:r>
              <a:rPr lang="en-US" sz="2600" dirty="0"/>
              <a:t> </a:t>
            </a:r>
            <a:r>
              <a:rPr lang="en-US" sz="2600" dirty="0" err="1"/>
              <a:t>monopol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 </a:t>
            </a:r>
            <a:r>
              <a:rPr lang="en-US" sz="2600" dirty="0" err="1"/>
              <a:t>existuje</a:t>
            </a:r>
            <a:r>
              <a:rPr lang="en-US" sz="2600" dirty="0"/>
              <a:t> v </a:t>
            </a:r>
            <a:r>
              <a:rPr lang="en-US" sz="2600" dirty="0" err="1"/>
              <a:t>kontexte</a:t>
            </a:r>
            <a:r>
              <a:rPr lang="en-US" sz="2600" dirty="0"/>
              <a:t> </a:t>
            </a:r>
            <a:r>
              <a:rPr lang="en-US" sz="2600" dirty="0" err="1"/>
              <a:t>medzinárodnej</a:t>
            </a:r>
            <a:r>
              <a:rPr lang="en-US" sz="2600" dirty="0"/>
              <a:t> </a:t>
            </a:r>
            <a:r>
              <a:rPr lang="en-US" sz="2600" dirty="0" err="1"/>
              <a:t>konkurencie</a:t>
            </a:r>
            <a:r>
              <a:rPr lang="en-US" sz="2600" dirty="0"/>
              <a:t> s </a:t>
            </a:r>
            <a:r>
              <a:rPr lang="en-US" sz="2600" dirty="0" err="1"/>
              <a:t>inými</a:t>
            </a:r>
            <a:r>
              <a:rPr lang="en-US" sz="2600" dirty="0"/>
              <a:t> </a:t>
            </a:r>
            <a:r>
              <a:rPr lang="en-US" sz="2600" dirty="0" err="1"/>
              <a:t>štátmi</a:t>
            </a: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20697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4384-542B-D34D-AB60-B8A3D016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600" b="1" dirty="0" err="1"/>
              <a:t>Legitimita</a:t>
            </a:r>
            <a:r>
              <a:rPr lang="en-US" sz="4600" b="1" dirty="0"/>
              <a:t> </a:t>
            </a:r>
            <a:r>
              <a:rPr lang="en-US" sz="4600" b="1" dirty="0" err="1"/>
              <a:t>ako</a:t>
            </a:r>
            <a:r>
              <a:rPr lang="en-US" sz="4600" b="1" dirty="0"/>
              <a:t> </a:t>
            </a:r>
            <a:r>
              <a:rPr lang="en-US" sz="4600" b="1" dirty="0" err="1"/>
              <a:t>nevyhnutná</a:t>
            </a:r>
            <a:r>
              <a:rPr lang="en-US" sz="4600" b="1" dirty="0"/>
              <a:t> </a:t>
            </a:r>
            <a:r>
              <a:rPr lang="en-US" sz="4600" b="1" dirty="0" err="1"/>
              <a:t>podmienka</a:t>
            </a:r>
            <a:endParaRPr lang="en-US" sz="4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2391-9666-5A40-9DB3-813D0CB4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71827"/>
            <a:ext cx="7729728" cy="400278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minimalistické</a:t>
            </a:r>
            <a:r>
              <a:rPr lang="en-US" sz="2600" dirty="0"/>
              <a:t> </a:t>
            </a:r>
            <a:r>
              <a:rPr lang="en-US" sz="2600" dirty="0" err="1"/>
              <a:t>postweberovské</a:t>
            </a:r>
            <a:r>
              <a:rPr lang="en-US" sz="2600" dirty="0"/>
              <a:t> </a:t>
            </a:r>
            <a:r>
              <a:rPr lang="en-US" sz="2600" dirty="0" err="1"/>
              <a:t>definície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vyhýbajú</a:t>
            </a:r>
            <a:r>
              <a:rPr lang="en-US" sz="2600" dirty="0"/>
              <a:t> </a:t>
            </a:r>
            <a:r>
              <a:rPr lang="en-US" sz="2600" dirty="0" err="1"/>
              <a:t>pojmom</a:t>
            </a:r>
            <a:r>
              <a:rPr lang="en-US" sz="2600" dirty="0"/>
              <a:t> </a:t>
            </a:r>
            <a:r>
              <a:rPr lang="en-US" sz="2600" dirty="0" err="1"/>
              <a:t>legitimita</a:t>
            </a:r>
            <a:r>
              <a:rPr lang="en-US" sz="2600" dirty="0"/>
              <a:t> a </a:t>
            </a:r>
            <a:r>
              <a:rPr lang="en-US" sz="2600" dirty="0" err="1"/>
              <a:t>monopol</a:t>
            </a:r>
            <a:r>
              <a:rPr lang="en-US" sz="2600" dirty="0"/>
              <a:t>, </a:t>
            </a:r>
            <a:r>
              <a:rPr lang="en-US" sz="2600" dirty="0" err="1"/>
              <a:t>pretože</a:t>
            </a:r>
            <a:r>
              <a:rPr lang="en-US" sz="2600" dirty="0"/>
              <a:t> ich </a:t>
            </a:r>
            <a:r>
              <a:rPr lang="en-US" sz="2600" dirty="0" err="1"/>
              <a:t>nechápu</a:t>
            </a:r>
            <a:r>
              <a:rPr lang="en-US" sz="2600" dirty="0"/>
              <a:t>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konštanty</a:t>
            </a:r>
            <a:r>
              <a:rPr lang="en-US" sz="2600" dirty="0"/>
              <a:t>: </a:t>
            </a:r>
          </a:p>
          <a:p>
            <a:pPr algn="just"/>
            <a:r>
              <a:rPr lang="en-US" sz="2600" dirty="0" err="1"/>
              <a:t>nie</a:t>
            </a:r>
            <a:r>
              <a:rPr lang="en-US" sz="2600" dirty="0"/>
              <a:t> </a:t>
            </a:r>
            <a:r>
              <a:rPr lang="en-US" sz="2600" dirty="0" err="1"/>
              <a:t>všetky</a:t>
            </a:r>
            <a:r>
              <a:rPr lang="en-US" sz="2600" dirty="0"/>
              <a:t> (</a:t>
            </a:r>
            <a:r>
              <a:rPr lang="en-US" sz="2600" dirty="0" err="1"/>
              <a:t>moderné</a:t>
            </a:r>
            <a:r>
              <a:rPr lang="en-US" sz="2600" dirty="0"/>
              <a:t>) </a:t>
            </a:r>
            <a:r>
              <a:rPr lang="en-US" sz="2600" dirty="0" err="1"/>
              <a:t>štáty</a:t>
            </a:r>
            <a:r>
              <a:rPr lang="en-US" sz="2600" dirty="0"/>
              <a:t> </a:t>
            </a:r>
            <a:r>
              <a:rPr lang="en-US" sz="2600" dirty="0" err="1"/>
              <a:t>sú</a:t>
            </a:r>
            <a:r>
              <a:rPr lang="en-US" sz="2600" dirty="0"/>
              <a:t> </a:t>
            </a:r>
            <a:r>
              <a:rPr lang="en-US" sz="2600" dirty="0" err="1"/>
              <a:t>legitímne</a:t>
            </a:r>
            <a:r>
              <a:rPr lang="en-US" sz="2600" dirty="0"/>
              <a:t> a </a:t>
            </a:r>
            <a:r>
              <a:rPr lang="en-US" sz="2600" dirty="0" err="1"/>
              <a:t>mnohé</a:t>
            </a:r>
            <a:r>
              <a:rPr lang="en-US" sz="2600" dirty="0"/>
              <a:t> z </a:t>
            </a:r>
            <a:r>
              <a:rPr lang="en-US" sz="2600" dirty="0" err="1"/>
              <a:t>nich</a:t>
            </a:r>
            <a:r>
              <a:rPr lang="en-US" sz="2600" dirty="0"/>
              <a:t> </a:t>
            </a:r>
            <a:r>
              <a:rPr lang="en-US" sz="2600" dirty="0" err="1"/>
              <a:t>nemajú</a:t>
            </a:r>
            <a:r>
              <a:rPr lang="en-US" sz="2600" dirty="0"/>
              <a:t> </a:t>
            </a:r>
            <a:r>
              <a:rPr lang="en-US" sz="2600" dirty="0" err="1"/>
              <a:t>monopol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(</a:t>
            </a:r>
            <a:r>
              <a:rPr lang="en-US" sz="2600" dirty="0" err="1"/>
              <a:t>legitímne</a:t>
            </a:r>
            <a:r>
              <a:rPr lang="en-US" sz="2600" dirty="0"/>
              <a:t>) </a:t>
            </a:r>
            <a:r>
              <a:rPr lang="en-US" sz="2600" dirty="0" err="1"/>
              <a:t>násilie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svojom</a:t>
            </a:r>
            <a:r>
              <a:rPr lang="en-US" sz="2600" dirty="0"/>
              <a:t> </a:t>
            </a:r>
            <a:r>
              <a:rPr lang="en-US" sz="2600" dirty="0" err="1"/>
              <a:t>území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ak</a:t>
            </a:r>
            <a:r>
              <a:rPr lang="en-US" sz="2600" dirty="0"/>
              <a:t> </a:t>
            </a:r>
            <a:r>
              <a:rPr lang="en-US" sz="2600" dirty="0" err="1"/>
              <a:t>však</a:t>
            </a:r>
            <a:r>
              <a:rPr lang="en-US" sz="2600" dirty="0"/>
              <a:t> do </a:t>
            </a:r>
            <a:r>
              <a:rPr lang="en-US" sz="2600" dirty="0" err="1"/>
              <a:t>chápania</a:t>
            </a:r>
            <a:r>
              <a:rPr lang="en-US" sz="2600" dirty="0"/>
              <a:t> </a:t>
            </a:r>
            <a:r>
              <a:rPr lang="en-US" sz="2600" dirty="0" err="1"/>
              <a:t>moderných</a:t>
            </a:r>
            <a:r>
              <a:rPr lang="en-US" sz="2600" dirty="0"/>
              <a:t> </a:t>
            </a:r>
            <a:r>
              <a:rPr lang="en-US" sz="2600" dirty="0" err="1"/>
              <a:t>štátov</a:t>
            </a:r>
            <a:r>
              <a:rPr lang="en-US" sz="2600" dirty="0"/>
              <a:t> </a:t>
            </a:r>
            <a:r>
              <a:rPr lang="en-US" sz="2600" dirty="0" err="1"/>
              <a:t>nezahrnieme</a:t>
            </a:r>
            <a:r>
              <a:rPr lang="en-US" sz="2600" dirty="0"/>
              <a:t> "</a:t>
            </a:r>
            <a:r>
              <a:rPr lang="en-US" sz="2600" dirty="0" err="1"/>
              <a:t>legitimitu</a:t>
            </a:r>
            <a:r>
              <a:rPr lang="en-US" sz="2600" dirty="0"/>
              <a:t>", </a:t>
            </a:r>
            <a:r>
              <a:rPr lang="en-US" sz="2600" dirty="0" err="1"/>
              <a:t>koncept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stane</a:t>
            </a:r>
            <a:r>
              <a:rPr lang="en-US" sz="2600" dirty="0"/>
              <a:t> </a:t>
            </a:r>
            <a:r>
              <a:rPr lang="en-US" sz="2600" dirty="0" err="1"/>
              <a:t>príliš</a:t>
            </a:r>
            <a:r>
              <a:rPr lang="en-US" sz="2600" dirty="0"/>
              <a:t> </a:t>
            </a:r>
            <a:r>
              <a:rPr lang="en-US" sz="2600" dirty="0" err="1"/>
              <a:t>materialistickým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1521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5B04-125D-604D-A986-D7EDBA95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Legitimita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nevyhnutná</a:t>
            </a:r>
            <a:r>
              <a:rPr lang="en-US" b="1" dirty="0"/>
              <a:t> </a:t>
            </a:r>
            <a:r>
              <a:rPr lang="en-US" b="1" dirty="0" err="1"/>
              <a:t>podmienka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1374A-69B2-8D4E-8907-FEEA8CF30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4850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Bez </a:t>
            </a:r>
            <a:r>
              <a:rPr lang="en-US" sz="2600" dirty="0" err="1"/>
              <a:t>legitimity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štát</a:t>
            </a:r>
            <a:r>
              <a:rPr lang="en-US" sz="2600" dirty="0"/>
              <a:t> </a:t>
            </a:r>
            <a:r>
              <a:rPr lang="en-US" sz="2600" dirty="0" err="1"/>
              <a:t>redukuje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vojenskú</a:t>
            </a:r>
            <a:r>
              <a:rPr lang="en-US" sz="2600" dirty="0"/>
              <a:t> </a:t>
            </a:r>
            <a:r>
              <a:rPr lang="en-US" sz="2600" dirty="0" err="1"/>
              <a:t>moc</a:t>
            </a:r>
            <a:r>
              <a:rPr lang="en-US" sz="2600" dirty="0"/>
              <a:t> a </a:t>
            </a:r>
            <a:r>
              <a:rPr lang="en-US" sz="2600" dirty="0" err="1"/>
              <a:t>byrokraciu</a:t>
            </a:r>
            <a:r>
              <a:rPr lang="en-US" sz="2600" dirty="0"/>
              <a:t>, </a:t>
            </a:r>
            <a:r>
              <a:rPr lang="en-US" sz="2600" dirty="0" err="1"/>
              <a:t>ktoré</a:t>
            </a:r>
            <a:r>
              <a:rPr lang="en-US" sz="2600" dirty="0"/>
              <a:t> </a:t>
            </a:r>
            <a:r>
              <a:rPr lang="en-US" sz="2600" dirty="0" err="1"/>
              <a:t>presadzujú</a:t>
            </a:r>
            <a:r>
              <a:rPr lang="en-US" sz="2600" dirty="0"/>
              <a:t> </a:t>
            </a:r>
            <a:r>
              <a:rPr lang="en-US" sz="2600" dirty="0" err="1"/>
              <a:t>materiálny</a:t>
            </a:r>
            <a:r>
              <a:rPr lang="en-US" sz="2600" dirty="0"/>
              <a:t> </a:t>
            </a:r>
            <a:r>
              <a:rPr lang="en-US" sz="2600" dirty="0" err="1"/>
              <a:t>poriadok</a:t>
            </a:r>
            <a:r>
              <a:rPr lang="en-US" sz="2600" dirty="0"/>
              <a:t>.</a:t>
            </a:r>
          </a:p>
          <a:p>
            <a:pPr algn="just"/>
            <a:r>
              <a:rPr lang="en-US" sz="2600" dirty="0" err="1"/>
              <a:t>žiadny</a:t>
            </a:r>
            <a:r>
              <a:rPr lang="en-US" sz="2600" dirty="0"/>
              <a:t> </a:t>
            </a:r>
            <a:r>
              <a:rPr lang="en-US" sz="2600" dirty="0" err="1"/>
              <a:t>štát</a:t>
            </a:r>
            <a:r>
              <a:rPr lang="en-US" sz="2600" dirty="0"/>
              <a:t> </a:t>
            </a:r>
            <a:r>
              <a:rPr lang="en-US" sz="2600" dirty="0" err="1"/>
              <a:t>nie</a:t>
            </a:r>
            <a:r>
              <a:rPr lang="en-US" sz="2600" dirty="0"/>
              <a:t> je </a:t>
            </a:r>
            <a:r>
              <a:rPr lang="en-US" sz="2600" dirty="0" err="1"/>
              <a:t>založený</a:t>
            </a:r>
            <a:r>
              <a:rPr lang="en-US" sz="2600" dirty="0"/>
              <a:t> </a:t>
            </a:r>
            <a:r>
              <a:rPr lang="en-US" sz="2600" dirty="0" err="1"/>
              <a:t>len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fyzickej</a:t>
            </a:r>
            <a:r>
              <a:rPr lang="en-US" sz="2600" dirty="0"/>
              <a:t> a </a:t>
            </a:r>
            <a:r>
              <a:rPr lang="en-US" sz="2600" dirty="0" err="1"/>
              <a:t>materiálnej</a:t>
            </a:r>
            <a:r>
              <a:rPr lang="en-US" sz="2600" dirty="0"/>
              <a:t> </a:t>
            </a:r>
            <a:r>
              <a:rPr lang="en-US" sz="2600" dirty="0" err="1"/>
              <a:t>báze</a:t>
            </a:r>
            <a:r>
              <a:rPr lang="en-US" sz="2600" dirty="0"/>
              <a:t>: </a:t>
            </a:r>
            <a:r>
              <a:rPr lang="en-US" sz="2600" dirty="0" err="1"/>
              <a:t>idey</a:t>
            </a:r>
            <a:r>
              <a:rPr lang="en-US" sz="2600" dirty="0"/>
              <a:t>, </a:t>
            </a:r>
            <a:r>
              <a:rPr lang="en-US" sz="2600" dirty="0" err="1"/>
              <a:t>hodnoty</a:t>
            </a:r>
            <a:r>
              <a:rPr lang="en-US" sz="2600" dirty="0"/>
              <a:t> a </a:t>
            </a:r>
            <a:r>
              <a:rPr lang="en-US" sz="2600" dirty="0" err="1"/>
              <a:t>normy</a:t>
            </a:r>
            <a:r>
              <a:rPr lang="en-US" sz="2600" dirty="0"/>
              <a:t> </a:t>
            </a:r>
            <a:r>
              <a:rPr lang="en-US" sz="2600" dirty="0" err="1"/>
              <a:t>zohrávajú</a:t>
            </a:r>
            <a:r>
              <a:rPr lang="en-US" sz="2600" dirty="0"/>
              <a:t> </a:t>
            </a:r>
            <a:r>
              <a:rPr lang="en-US" sz="2600" dirty="0" err="1"/>
              <a:t>širšiu</a:t>
            </a:r>
            <a:r>
              <a:rPr lang="en-US" sz="2600" dirty="0"/>
              <a:t> </a:t>
            </a:r>
            <a:r>
              <a:rPr lang="en-US" sz="2600" dirty="0" err="1"/>
              <a:t>úlohu</a:t>
            </a:r>
            <a:r>
              <a:rPr lang="en-US" sz="2600" dirty="0"/>
              <a:t>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len</a:t>
            </a:r>
            <a:r>
              <a:rPr lang="en-US" sz="2600" dirty="0"/>
              <a:t> </a:t>
            </a:r>
            <a:r>
              <a:rPr lang="en-US" sz="2600" dirty="0" err="1"/>
              <a:t>produkciu</a:t>
            </a:r>
            <a:r>
              <a:rPr lang="en-US" sz="2600" dirty="0"/>
              <a:t> </a:t>
            </a:r>
            <a:r>
              <a:rPr lang="en-US" sz="2600" dirty="0" err="1"/>
              <a:t>fyzického</a:t>
            </a:r>
            <a:r>
              <a:rPr lang="en-US" sz="2600" dirty="0"/>
              <a:t> </a:t>
            </a:r>
            <a:r>
              <a:rPr lang="en-US" sz="2600" dirty="0" err="1"/>
              <a:t>donútenia</a:t>
            </a:r>
            <a:r>
              <a:rPr lang="en-US" sz="2600" dirty="0"/>
              <a:t>, </a:t>
            </a:r>
            <a:r>
              <a:rPr lang="en-US" sz="2600" dirty="0" err="1"/>
              <a:t>legitimizujú</a:t>
            </a:r>
            <a:r>
              <a:rPr lang="en-US" sz="2600" dirty="0"/>
              <a:t> </a:t>
            </a:r>
            <a:r>
              <a:rPr lang="en-US" sz="2600" dirty="0" err="1"/>
              <a:t>štátnu</a:t>
            </a:r>
            <a:r>
              <a:rPr lang="en-US" sz="2600" dirty="0"/>
              <a:t> </a:t>
            </a:r>
            <a:r>
              <a:rPr lang="en-US" sz="2600" dirty="0" err="1"/>
              <a:t>moc</a:t>
            </a:r>
            <a:endParaRPr lang="en-US" sz="2600" dirty="0"/>
          </a:p>
          <a:p>
            <a:pPr algn="just"/>
            <a:r>
              <a:rPr lang="en-US" sz="2600" dirty="0" err="1"/>
              <a:t>štát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najlepšie</a:t>
            </a:r>
            <a:r>
              <a:rPr lang="en-US" sz="2600" dirty="0"/>
              <a:t> </a:t>
            </a:r>
            <a:r>
              <a:rPr lang="en-US" sz="2600" dirty="0" err="1"/>
              <a:t>chápe</a:t>
            </a:r>
            <a:r>
              <a:rPr lang="en-US" sz="2600" dirty="0"/>
              <a:t>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objekt</a:t>
            </a:r>
            <a:r>
              <a:rPr lang="en-US" sz="2600" dirty="0"/>
              <a:t> </a:t>
            </a:r>
            <a:r>
              <a:rPr lang="en-US" sz="2600" dirty="0" err="1"/>
              <a:t>analýzy</a:t>
            </a:r>
            <a:r>
              <a:rPr lang="en-US" sz="2600" dirty="0"/>
              <a:t>, </a:t>
            </a:r>
            <a:r>
              <a:rPr lang="en-US" sz="2600" dirty="0" err="1"/>
              <a:t>ktorý</a:t>
            </a:r>
            <a:r>
              <a:rPr lang="en-US" sz="2600" dirty="0"/>
              <a:t> </a:t>
            </a:r>
            <a:r>
              <a:rPr lang="en-US" sz="2600" dirty="0" err="1"/>
              <a:t>existuje</a:t>
            </a:r>
            <a:r>
              <a:rPr lang="en-US" sz="2600" dirty="0"/>
              <a:t> </a:t>
            </a:r>
            <a:r>
              <a:rPr lang="en-US" sz="2600" dirty="0" err="1"/>
              <a:t>súčasne</a:t>
            </a:r>
            <a:r>
              <a:rPr lang="en-US" sz="2600" dirty="0"/>
              <a:t>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materiálna</a:t>
            </a:r>
            <a:r>
              <a:rPr lang="en-US" sz="2600" dirty="0"/>
              <a:t> </a:t>
            </a:r>
            <a:r>
              <a:rPr lang="en-US" sz="2600" dirty="0" err="1"/>
              <a:t>sila</a:t>
            </a:r>
            <a:r>
              <a:rPr lang="en-US" sz="2600" dirty="0"/>
              <a:t> a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nemateriálny</a:t>
            </a:r>
            <a:r>
              <a:rPr lang="en-US" sz="2600" dirty="0"/>
              <a:t> </a:t>
            </a:r>
            <a:r>
              <a:rPr lang="en-US" sz="2600" dirty="0" err="1"/>
              <a:t>konštrukt</a:t>
            </a: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3767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6417-F481-794D-BBE3-2878983F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Európsky</a:t>
            </a:r>
            <a:r>
              <a:rPr lang="en-US" b="1" dirty="0"/>
              <a:t> </a:t>
            </a:r>
            <a:r>
              <a:rPr lang="en-US" b="1" dirty="0" err="1"/>
              <a:t>prototyp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3679B-892D-724A-9E03-CAA781FB2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5988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moderné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 </a:t>
            </a:r>
            <a:r>
              <a:rPr lang="en-US" sz="2600" dirty="0" err="1"/>
              <a:t>sú</a:t>
            </a:r>
            <a:r>
              <a:rPr lang="en-US" sz="2600" dirty="0"/>
              <a:t> </a:t>
            </a:r>
            <a:r>
              <a:rPr lang="en-US" sz="2600" dirty="0" err="1"/>
              <a:t>technologickým</a:t>
            </a:r>
            <a:r>
              <a:rPr lang="en-US" sz="2600" dirty="0"/>
              <a:t> a </a:t>
            </a:r>
            <a:r>
              <a:rPr lang="en-US" sz="2600" dirty="0" err="1"/>
              <a:t>logistickým</a:t>
            </a:r>
            <a:r>
              <a:rPr lang="en-US" sz="2600" dirty="0"/>
              <a:t> </a:t>
            </a:r>
            <a:r>
              <a:rPr lang="en-US" sz="2600" dirty="0" err="1"/>
              <a:t>vedľajším</a:t>
            </a:r>
            <a:r>
              <a:rPr lang="en-US" sz="2600" dirty="0"/>
              <a:t> </a:t>
            </a:r>
            <a:r>
              <a:rPr lang="en-US" sz="2600" dirty="0" err="1"/>
              <a:t>produktom</a:t>
            </a:r>
            <a:r>
              <a:rPr lang="en-US" sz="2600" dirty="0"/>
              <a:t> </a:t>
            </a:r>
            <a:r>
              <a:rPr lang="en-US" sz="2600" dirty="0" err="1"/>
              <a:t>vojnového</a:t>
            </a:r>
            <a:r>
              <a:rPr lang="en-US" sz="2600" dirty="0"/>
              <a:t> </a:t>
            </a:r>
            <a:r>
              <a:rPr lang="en-US" sz="2600" dirty="0" err="1"/>
              <a:t>úsilia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vojna</a:t>
            </a:r>
            <a:r>
              <a:rPr lang="en-US" sz="2600" dirty="0"/>
              <a:t> --&gt; </a:t>
            </a:r>
            <a:r>
              <a:rPr lang="en-US" sz="2600" dirty="0" err="1"/>
              <a:t>extrakcia</a:t>
            </a:r>
            <a:r>
              <a:rPr lang="en-US" sz="2600" dirty="0"/>
              <a:t> </a:t>
            </a:r>
            <a:r>
              <a:rPr lang="en-US" sz="2600" dirty="0" err="1"/>
              <a:t>zdrojov</a:t>
            </a:r>
            <a:r>
              <a:rPr lang="en-US" sz="2600" dirty="0"/>
              <a:t> --&gt; </a:t>
            </a:r>
            <a:r>
              <a:rPr lang="en-US" sz="2600" dirty="0" err="1"/>
              <a:t>represia</a:t>
            </a:r>
            <a:r>
              <a:rPr lang="en-US" sz="2600" dirty="0"/>
              <a:t> --&gt; </a:t>
            </a:r>
            <a:r>
              <a:rPr lang="en-US" sz="2600" dirty="0" err="1"/>
              <a:t>vznik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budovanie</a:t>
            </a:r>
            <a:r>
              <a:rPr lang="en-US" sz="2600" dirty="0"/>
              <a:t> a </a:t>
            </a:r>
            <a:r>
              <a:rPr lang="en-US" sz="2600" dirty="0" err="1"/>
              <a:t>udržiavanie</a:t>
            </a:r>
            <a:r>
              <a:rPr lang="en-US" sz="2600" dirty="0"/>
              <a:t> </a:t>
            </a:r>
            <a:r>
              <a:rPr lang="en-US" sz="2600" dirty="0" err="1"/>
              <a:t>modernej</a:t>
            </a:r>
            <a:r>
              <a:rPr lang="en-US" sz="2600" dirty="0"/>
              <a:t> </a:t>
            </a:r>
            <a:r>
              <a:rPr lang="en-US" sz="2600" dirty="0" err="1"/>
              <a:t>armády</a:t>
            </a:r>
            <a:r>
              <a:rPr lang="en-US" sz="2600" dirty="0"/>
              <a:t> </a:t>
            </a:r>
            <a:r>
              <a:rPr lang="en-US" sz="2600" dirty="0" err="1"/>
              <a:t>si</a:t>
            </a:r>
            <a:r>
              <a:rPr lang="en-US" sz="2600" dirty="0"/>
              <a:t> </a:t>
            </a:r>
            <a:r>
              <a:rPr lang="en-US" sz="2600" dirty="0" err="1"/>
              <a:t>vyžadovalo</a:t>
            </a:r>
            <a:r>
              <a:rPr lang="en-US" sz="2600" dirty="0"/>
              <a:t> </a:t>
            </a:r>
            <a:r>
              <a:rPr lang="en-US" sz="2600" dirty="0" err="1"/>
              <a:t>stálu</a:t>
            </a:r>
            <a:r>
              <a:rPr lang="en-US" sz="2600" dirty="0"/>
              <a:t> </a:t>
            </a:r>
            <a:r>
              <a:rPr lang="en-US" sz="2600" dirty="0" err="1"/>
              <a:t>byrokratickú</a:t>
            </a:r>
            <a:r>
              <a:rPr lang="en-US" sz="2600" dirty="0"/>
              <a:t> </a:t>
            </a:r>
            <a:r>
              <a:rPr lang="en-US" sz="2600" dirty="0" err="1"/>
              <a:t>infraštruktúru</a:t>
            </a:r>
            <a:r>
              <a:rPr lang="en-US" sz="2600" dirty="0"/>
              <a:t> </a:t>
            </a:r>
            <a:r>
              <a:rPr lang="en-US" sz="2600" dirty="0" err="1"/>
              <a:t>schopnú</a:t>
            </a:r>
            <a:r>
              <a:rPr lang="en-US" sz="2600" dirty="0"/>
              <a:t> </a:t>
            </a:r>
            <a:r>
              <a:rPr lang="en-US" sz="2600" dirty="0" err="1"/>
              <a:t>získavať</a:t>
            </a:r>
            <a:r>
              <a:rPr lang="en-US" sz="2600" dirty="0"/>
              <a:t> </a:t>
            </a:r>
            <a:r>
              <a:rPr lang="en-US" sz="2600" dirty="0" err="1"/>
              <a:t>zdroje</a:t>
            </a:r>
            <a:r>
              <a:rPr lang="en-US" sz="2600" dirty="0"/>
              <a:t> zo </a:t>
            </a:r>
            <a:r>
              <a:rPr lang="en-US" sz="2600" dirty="0" err="1"/>
              <a:t>spoločnosti</a:t>
            </a:r>
            <a:r>
              <a:rPr lang="en-US" sz="2600" dirty="0"/>
              <a:t>, </a:t>
            </a:r>
            <a:r>
              <a:rPr lang="en-US" sz="2600" dirty="0" err="1"/>
              <a:t>čo</a:t>
            </a:r>
            <a:r>
              <a:rPr lang="en-US" sz="2600" dirty="0"/>
              <a:t> </a:t>
            </a:r>
            <a:r>
              <a:rPr lang="en-US" sz="2600" dirty="0" err="1"/>
              <a:t>následne</a:t>
            </a:r>
            <a:r>
              <a:rPr lang="en-US" sz="2600" dirty="0"/>
              <a:t> </a:t>
            </a:r>
            <a:r>
              <a:rPr lang="en-US" sz="2600" dirty="0" err="1"/>
              <a:t>viedlo</a:t>
            </a:r>
            <a:r>
              <a:rPr lang="en-US" sz="2600" dirty="0"/>
              <a:t> k </a:t>
            </a:r>
            <a:r>
              <a:rPr lang="en-US" sz="2600" dirty="0" err="1"/>
              <a:t>byrokratickej</a:t>
            </a:r>
            <a:r>
              <a:rPr lang="en-US" sz="2600" dirty="0"/>
              <a:t> </a:t>
            </a:r>
            <a:r>
              <a:rPr lang="en-US" sz="2600" dirty="0" err="1"/>
              <a:t>centralizácii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07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88853-EF6D-BF41-AB3F-D666954E5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63500"/>
            <a:ext cx="11215688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EA4D-C189-0141-BCF5-B36F4828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4632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Rôznosť</a:t>
            </a:r>
            <a:r>
              <a:rPr lang="en-US" b="1" dirty="0"/>
              <a:t> </a:t>
            </a:r>
            <a:r>
              <a:rPr lang="en-US" b="1" dirty="0" err="1"/>
              <a:t>typov</a:t>
            </a:r>
            <a:r>
              <a:rPr lang="en-US" b="1" dirty="0"/>
              <a:t> </a:t>
            </a:r>
            <a:r>
              <a:rPr lang="en-US" b="1" dirty="0" err="1"/>
              <a:t>štátov</a:t>
            </a:r>
            <a:r>
              <a:rPr lang="en-US" b="1" dirty="0"/>
              <a:t> v </a:t>
            </a:r>
            <a:r>
              <a:rPr lang="en-US" b="1" dirty="0" err="1"/>
              <a:t>Európe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1FC0-2CCD-C842-A84A-9C687BF7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17954"/>
            <a:ext cx="7729728" cy="471144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vysvetliť</a:t>
            </a:r>
            <a:r>
              <a:rPr lang="en-US" sz="2600" dirty="0"/>
              <a:t> </a:t>
            </a:r>
            <a:r>
              <a:rPr lang="en-US" sz="2600" dirty="0" err="1"/>
              <a:t>rôzne</a:t>
            </a:r>
            <a:r>
              <a:rPr lang="en-US" sz="2600" dirty="0"/>
              <a:t> </a:t>
            </a:r>
            <a:r>
              <a:rPr lang="en-US" sz="2600" dirty="0" err="1"/>
              <a:t>formy</a:t>
            </a:r>
            <a:r>
              <a:rPr lang="en-US" sz="2600" dirty="0"/>
              <a:t> </a:t>
            </a:r>
            <a:r>
              <a:rPr lang="en-US" sz="2600" dirty="0" err="1"/>
              <a:t>štátov</a:t>
            </a:r>
            <a:r>
              <a:rPr lang="en-US" sz="2600" dirty="0"/>
              <a:t>, </a:t>
            </a:r>
            <a:r>
              <a:rPr lang="en-US" sz="2600" dirty="0" err="1"/>
              <a:t>ktoré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v </a:t>
            </a:r>
            <a:r>
              <a:rPr lang="en-US" sz="2600" dirty="0" err="1"/>
              <a:t>Európe</a:t>
            </a:r>
            <a:r>
              <a:rPr lang="en-US" sz="2600" dirty="0"/>
              <a:t> </a:t>
            </a:r>
            <a:r>
              <a:rPr lang="en-US" sz="2600" dirty="0" err="1"/>
              <a:t>vyskytli</a:t>
            </a:r>
            <a:r>
              <a:rPr lang="en-US" sz="2600" dirty="0"/>
              <a:t> za </a:t>
            </a:r>
            <a:r>
              <a:rPr lang="en-US" sz="2600" dirty="0" err="1"/>
              <a:t>posledných</a:t>
            </a:r>
            <a:r>
              <a:rPr lang="en-US" sz="2600" dirty="0"/>
              <a:t> </a:t>
            </a:r>
            <a:r>
              <a:rPr lang="en-US" sz="2600" dirty="0" err="1"/>
              <a:t>tisíc</a:t>
            </a:r>
            <a:r>
              <a:rPr lang="en-US" sz="2600" dirty="0"/>
              <a:t> </a:t>
            </a:r>
            <a:r>
              <a:rPr lang="en-US" sz="2600" dirty="0" err="1"/>
              <a:t>rokov</a:t>
            </a:r>
            <a:r>
              <a:rPr lang="en-US" sz="2600" dirty="0"/>
              <a:t> (</a:t>
            </a:r>
            <a:r>
              <a:rPr lang="en-US" sz="2600" dirty="0" err="1"/>
              <a:t>ríše</a:t>
            </a:r>
            <a:r>
              <a:rPr lang="en-US" sz="2600" dirty="0"/>
              <a:t>, </a:t>
            </a:r>
            <a:r>
              <a:rPr lang="en-US" sz="2600" dirty="0" err="1"/>
              <a:t>mestské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, </a:t>
            </a:r>
            <a:r>
              <a:rPr lang="en-US" sz="2600" dirty="0" err="1"/>
              <a:t>národné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)?</a:t>
            </a:r>
          </a:p>
          <a:p>
            <a:pPr algn="just"/>
            <a:r>
              <a:rPr lang="en-US" sz="2600" dirty="0" err="1"/>
              <a:t>vzťah</a:t>
            </a:r>
            <a:r>
              <a:rPr lang="en-US" sz="2600" dirty="0"/>
              <a:t> </a:t>
            </a:r>
            <a:r>
              <a:rPr lang="en-US" sz="2600" dirty="0" err="1"/>
              <a:t>vojna</a:t>
            </a:r>
            <a:r>
              <a:rPr lang="en-US" sz="2600" dirty="0"/>
              <a:t> - </a:t>
            </a:r>
            <a:r>
              <a:rPr lang="en-US" sz="2600" dirty="0" err="1"/>
              <a:t>štát</a:t>
            </a:r>
            <a:r>
              <a:rPr lang="en-US" sz="2600" dirty="0"/>
              <a:t> je </a:t>
            </a:r>
            <a:r>
              <a:rPr lang="en-US" sz="2600" dirty="0" err="1"/>
              <a:t>všeobecný</a:t>
            </a:r>
            <a:r>
              <a:rPr lang="en-US" sz="2600" dirty="0"/>
              <a:t>, </a:t>
            </a:r>
            <a:r>
              <a:rPr lang="en-US" sz="2600" dirty="0" err="1"/>
              <a:t>zatiaľ</a:t>
            </a:r>
            <a:r>
              <a:rPr lang="en-US" sz="2600" dirty="0"/>
              <a:t> </a:t>
            </a:r>
            <a:r>
              <a:rPr lang="en-US" sz="2600" dirty="0" err="1"/>
              <a:t>čo</a:t>
            </a:r>
            <a:r>
              <a:rPr lang="en-US" sz="2600" dirty="0"/>
              <a:t> </a:t>
            </a:r>
            <a:r>
              <a:rPr lang="en-US" sz="2600" dirty="0" err="1"/>
              <a:t>Tillyho</a:t>
            </a:r>
            <a:r>
              <a:rPr lang="en-US" sz="2600" dirty="0"/>
              <a:t> </a:t>
            </a:r>
            <a:r>
              <a:rPr lang="en-US" sz="2600" dirty="0" err="1"/>
              <a:t>teória</a:t>
            </a:r>
            <a:r>
              <a:rPr lang="en-US" sz="2600" dirty="0"/>
              <a:t> </a:t>
            </a:r>
            <a:r>
              <a:rPr lang="en-US" sz="2600" dirty="0" err="1"/>
              <a:t>donútenia</a:t>
            </a:r>
            <a:r>
              <a:rPr lang="en-US" sz="2600" dirty="0"/>
              <a:t> a </a:t>
            </a:r>
            <a:r>
              <a:rPr lang="en-US" sz="2600" dirty="0" err="1"/>
              <a:t>kapitálu</a:t>
            </a:r>
            <a:r>
              <a:rPr lang="en-US" sz="2600" dirty="0"/>
              <a:t> je </a:t>
            </a:r>
            <a:r>
              <a:rPr lang="en-US" sz="2600" dirty="0" err="1"/>
              <a:t>špecificky</a:t>
            </a:r>
            <a:r>
              <a:rPr lang="en-US" sz="2600" dirty="0"/>
              <a:t> </a:t>
            </a:r>
            <a:r>
              <a:rPr lang="en-US" sz="2600" dirty="0" err="1"/>
              <a:t>európska</a:t>
            </a:r>
            <a:endParaRPr lang="en-US" sz="2600" dirty="0"/>
          </a:p>
          <a:p>
            <a:pPr algn="just"/>
            <a:r>
              <a:rPr lang="en-US" sz="2600" dirty="0"/>
              <a:t> </a:t>
            </a:r>
            <a:r>
              <a:rPr lang="en-US" sz="2600" dirty="0" err="1"/>
              <a:t>vo</a:t>
            </a:r>
            <a:r>
              <a:rPr lang="en-US" sz="2600" dirty="0"/>
              <a:t> </a:t>
            </a:r>
            <a:r>
              <a:rPr lang="en-US" sz="2600" dirty="0" err="1"/>
              <a:t>vysoko</a:t>
            </a:r>
            <a:r>
              <a:rPr lang="en-US" sz="2600" dirty="0"/>
              <a:t> </a:t>
            </a:r>
            <a:r>
              <a:rPr lang="en-US" sz="2600" dirty="0" err="1"/>
              <a:t>komercionalizovaných</a:t>
            </a:r>
            <a:r>
              <a:rPr lang="en-US" sz="2600" dirty="0"/>
              <a:t> </a:t>
            </a:r>
            <a:r>
              <a:rPr lang="en-US" sz="2600" dirty="0" err="1"/>
              <a:t>krajinách</a:t>
            </a:r>
            <a:r>
              <a:rPr lang="en-US" sz="2600" dirty="0"/>
              <a:t> s </a:t>
            </a:r>
            <a:r>
              <a:rPr lang="en-US" sz="2600" dirty="0" err="1"/>
              <a:t>ľahko</a:t>
            </a:r>
            <a:r>
              <a:rPr lang="en-US" sz="2600" dirty="0"/>
              <a:t> </a:t>
            </a:r>
            <a:r>
              <a:rPr lang="en-US" sz="2600" dirty="0" err="1"/>
              <a:t>zdaniteľnými</a:t>
            </a:r>
            <a:r>
              <a:rPr lang="en-US" sz="2600" dirty="0"/>
              <a:t> </a:t>
            </a:r>
            <a:r>
              <a:rPr lang="en-US" sz="2600" dirty="0" err="1"/>
              <a:t>zdrojmi</a:t>
            </a:r>
            <a:r>
              <a:rPr lang="en-US" sz="2600" dirty="0"/>
              <a:t> (ENG a NETH) bola </a:t>
            </a:r>
            <a:r>
              <a:rPr lang="en-US" sz="2600" dirty="0" err="1"/>
              <a:t>snaha</a:t>
            </a:r>
            <a:r>
              <a:rPr lang="en-US" sz="2600" dirty="0"/>
              <a:t> o </a:t>
            </a:r>
            <a:r>
              <a:rPr lang="en-US" sz="2600" dirty="0" err="1"/>
              <a:t>byrokratizáciu</a:t>
            </a:r>
            <a:r>
              <a:rPr lang="en-US" sz="2600" dirty="0"/>
              <a:t> a </a:t>
            </a:r>
            <a:r>
              <a:rPr lang="en-US" sz="2600" dirty="0" err="1"/>
              <a:t>absolutizmus</a:t>
            </a:r>
            <a:r>
              <a:rPr lang="en-US" sz="2600" dirty="0"/>
              <a:t> </a:t>
            </a:r>
            <a:r>
              <a:rPr lang="en-US" sz="2600" dirty="0" err="1"/>
              <a:t>slabšia</a:t>
            </a:r>
            <a:r>
              <a:rPr lang="en-US" sz="2600" dirty="0"/>
              <a:t> </a:t>
            </a:r>
            <a:r>
              <a:rPr lang="en-US" sz="2600" dirty="0" err="1"/>
              <a:t>ako</a:t>
            </a:r>
            <a:r>
              <a:rPr lang="en-US" sz="2600" dirty="0"/>
              <a:t> v </a:t>
            </a:r>
            <a:r>
              <a:rPr lang="en-US" sz="2600" dirty="0" err="1"/>
              <a:t>menej</a:t>
            </a:r>
            <a:r>
              <a:rPr lang="en-US" sz="2600" dirty="0"/>
              <a:t> </a:t>
            </a:r>
            <a:r>
              <a:rPr lang="en-US" sz="2600" dirty="0" err="1"/>
              <a:t>modernizovaných</a:t>
            </a:r>
            <a:r>
              <a:rPr lang="en-US" sz="2600" dirty="0"/>
              <a:t> </a:t>
            </a:r>
            <a:r>
              <a:rPr lang="en-US" sz="2600" dirty="0" err="1"/>
              <a:t>kontextoch</a:t>
            </a:r>
            <a:r>
              <a:rPr lang="en-US" sz="2600" dirty="0"/>
              <a:t> (FRA, </a:t>
            </a:r>
            <a:r>
              <a:rPr lang="en-US" sz="2600" dirty="0" err="1"/>
              <a:t>Prusko</a:t>
            </a:r>
            <a:r>
              <a:rPr lang="en-US" sz="2600" dirty="0"/>
              <a:t>, </a:t>
            </a:r>
            <a:r>
              <a:rPr lang="en-US" sz="2600" dirty="0" err="1"/>
              <a:t>východná</a:t>
            </a:r>
            <a:r>
              <a:rPr lang="en-US" sz="2600" dirty="0"/>
              <a:t> </a:t>
            </a:r>
            <a:r>
              <a:rPr lang="en-US" sz="2600" dirty="0" err="1"/>
              <a:t>Európa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204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4853-2AB6-F844-9A9A-8403AC76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7502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Tri cesty formovania štátu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96CE-2392-554C-8251-069308500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00834"/>
            <a:ext cx="7729728" cy="4539996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1) </a:t>
            </a:r>
            <a:r>
              <a:rPr lang="en-US" sz="2600" dirty="0" err="1"/>
              <a:t>intenzívne</a:t>
            </a:r>
            <a:r>
              <a:rPr lang="en-US" sz="2600" dirty="0"/>
              <a:t> </a:t>
            </a:r>
            <a:r>
              <a:rPr lang="en-US" sz="2600" dirty="0" err="1"/>
              <a:t>donútenie</a:t>
            </a:r>
            <a:r>
              <a:rPr lang="en-US" sz="2600" dirty="0"/>
              <a:t>: </a:t>
            </a:r>
            <a:r>
              <a:rPr lang="en-US" sz="2600" dirty="0" err="1"/>
              <a:t>často</a:t>
            </a:r>
            <a:r>
              <a:rPr lang="en-US" sz="2600" dirty="0"/>
              <a:t> </a:t>
            </a:r>
            <a:r>
              <a:rPr lang="en-US" sz="2600" dirty="0" err="1"/>
              <a:t>impériá</a:t>
            </a:r>
            <a:r>
              <a:rPr lang="en-US" sz="2600" dirty="0"/>
              <a:t>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Rusko</a:t>
            </a:r>
            <a:r>
              <a:rPr lang="en-US" sz="2600" dirty="0"/>
              <a:t> a </a:t>
            </a:r>
            <a:r>
              <a:rPr lang="en-US" sz="2600" dirty="0" err="1"/>
              <a:t>Švédsko</a:t>
            </a:r>
            <a:r>
              <a:rPr lang="en-US" sz="2600" dirty="0"/>
              <a:t> a </a:t>
            </a:r>
            <a:r>
              <a:rPr lang="en-US" sz="2600" dirty="0" err="1"/>
              <a:t>celá</a:t>
            </a:r>
            <a:r>
              <a:rPr lang="en-US" sz="2600" dirty="0"/>
              <a:t> </a:t>
            </a:r>
            <a:r>
              <a:rPr lang="en-US" sz="2600" dirty="0" err="1"/>
              <a:t>východná</a:t>
            </a:r>
            <a:r>
              <a:rPr lang="en-US" sz="2600" dirty="0"/>
              <a:t> </a:t>
            </a:r>
            <a:r>
              <a:rPr lang="en-US" sz="2600" dirty="0" err="1"/>
              <a:t>Európa</a:t>
            </a:r>
            <a:endParaRPr lang="en-US" sz="2600" dirty="0"/>
          </a:p>
          <a:p>
            <a:pPr algn="just"/>
            <a:r>
              <a:rPr lang="en-US" sz="2600" dirty="0"/>
              <a:t>2) </a:t>
            </a:r>
            <a:r>
              <a:rPr lang="en-US" sz="2600" dirty="0" err="1"/>
              <a:t>intenzívne</a:t>
            </a:r>
            <a:r>
              <a:rPr lang="en-US" sz="2600" dirty="0"/>
              <a:t> </a:t>
            </a:r>
            <a:r>
              <a:rPr lang="en-US" sz="2600" dirty="0" err="1"/>
              <a:t>kapitálové</a:t>
            </a:r>
            <a:r>
              <a:rPr lang="en-US" sz="2600" dirty="0"/>
              <a:t>: </a:t>
            </a:r>
            <a:r>
              <a:rPr lang="en-US" sz="2600" dirty="0" err="1"/>
              <a:t>talianske</a:t>
            </a:r>
            <a:r>
              <a:rPr lang="en-US" sz="2600" dirty="0"/>
              <a:t>, </a:t>
            </a:r>
            <a:r>
              <a:rPr lang="en-US" sz="2600" dirty="0" err="1"/>
              <a:t>nemecké</a:t>
            </a:r>
            <a:r>
              <a:rPr lang="en-US" sz="2600" dirty="0"/>
              <a:t> a </a:t>
            </a:r>
            <a:r>
              <a:rPr lang="en-US" sz="2600" dirty="0" err="1"/>
              <a:t>švajčiarske</a:t>
            </a:r>
            <a:r>
              <a:rPr lang="en-US" sz="2600" dirty="0"/>
              <a:t> </a:t>
            </a:r>
            <a:r>
              <a:rPr lang="en-US" sz="2600" dirty="0" err="1"/>
              <a:t>mestské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 a </a:t>
            </a:r>
            <a:r>
              <a:rPr lang="en-US" sz="2600" dirty="0" err="1"/>
              <a:t>Holandsko</a:t>
            </a:r>
            <a:endParaRPr lang="en-US" sz="2600" dirty="0"/>
          </a:p>
          <a:p>
            <a:pPr algn="just"/>
            <a:r>
              <a:rPr lang="en-US" sz="2600" dirty="0"/>
              <a:t>3) </a:t>
            </a:r>
            <a:r>
              <a:rPr lang="en-US" sz="2600" dirty="0" err="1"/>
              <a:t>kapitalizované</a:t>
            </a:r>
            <a:r>
              <a:rPr lang="en-US" sz="2600" dirty="0"/>
              <a:t> </a:t>
            </a:r>
            <a:r>
              <a:rPr lang="en-US" sz="2600" dirty="0" err="1"/>
              <a:t>donucovacie</a:t>
            </a:r>
            <a:r>
              <a:rPr lang="en-US" sz="2600" dirty="0"/>
              <a:t>: </a:t>
            </a:r>
            <a:r>
              <a:rPr lang="en-US" sz="2600" dirty="0" err="1"/>
              <a:t>časom</a:t>
            </a:r>
            <a:r>
              <a:rPr lang="en-US" sz="2600" dirty="0"/>
              <a:t> </a:t>
            </a:r>
            <a:r>
              <a:rPr lang="en-US" sz="2600" dirty="0" err="1"/>
              <a:t>všetky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, </a:t>
            </a:r>
            <a:r>
              <a:rPr lang="en-US" sz="2600" dirty="0" err="1"/>
              <a:t>najmä</a:t>
            </a:r>
            <a:r>
              <a:rPr lang="en-US" sz="2600" dirty="0"/>
              <a:t> </a:t>
            </a:r>
            <a:r>
              <a:rPr lang="en-US" sz="2600" dirty="0" err="1"/>
              <a:t>Francúzsko</a:t>
            </a:r>
            <a:r>
              <a:rPr lang="en-US" sz="2600" dirty="0"/>
              <a:t>, </a:t>
            </a:r>
            <a:r>
              <a:rPr lang="en-US" sz="2600" dirty="0" err="1"/>
              <a:t>Veľká</a:t>
            </a:r>
            <a:r>
              <a:rPr lang="en-US" sz="2600" dirty="0"/>
              <a:t> </a:t>
            </a:r>
            <a:r>
              <a:rPr lang="en-US" sz="2600" dirty="0" err="1"/>
              <a:t>Británia</a:t>
            </a:r>
            <a:r>
              <a:rPr lang="en-US" sz="2600" dirty="0"/>
              <a:t>, </a:t>
            </a:r>
            <a:r>
              <a:rPr lang="en-US" sz="2600" dirty="0" err="1"/>
              <a:t>Španielsko</a:t>
            </a:r>
            <a:r>
              <a:rPr lang="en-US" sz="2600" dirty="0"/>
              <a:t> a </a:t>
            </a:r>
            <a:r>
              <a:rPr lang="en-US" sz="2600" dirty="0" err="1"/>
              <a:t>Prusko</a:t>
            </a:r>
            <a:endParaRPr lang="en-US" sz="2600" dirty="0"/>
          </a:p>
          <a:p>
            <a:pPr algn="just"/>
            <a:r>
              <a:rPr lang="en-US" sz="2600" dirty="0" err="1"/>
              <a:t>nakoniec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všetky</a:t>
            </a:r>
            <a:r>
              <a:rPr lang="en-US" sz="2600" dirty="0"/>
              <a:t> </a:t>
            </a:r>
            <a:r>
              <a:rPr lang="en-US" sz="2600" dirty="0" err="1"/>
              <a:t>museli</a:t>
            </a:r>
            <a:r>
              <a:rPr lang="en-US" sz="2600" dirty="0"/>
              <a:t> </a:t>
            </a:r>
            <a:r>
              <a:rPr lang="en-US" sz="2600" dirty="0" err="1"/>
              <a:t>uberať</a:t>
            </a:r>
            <a:r>
              <a:rPr lang="en-US" sz="2600" dirty="0"/>
              <a:t> </a:t>
            </a:r>
            <a:r>
              <a:rPr lang="en-US" sz="2600" dirty="0" err="1"/>
              <a:t>treťou</a:t>
            </a:r>
            <a:r>
              <a:rPr lang="en-US" sz="2600" dirty="0"/>
              <a:t> </a:t>
            </a:r>
            <a:r>
              <a:rPr lang="en-US" sz="2600" dirty="0" err="1"/>
              <a:t>cestou</a:t>
            </a:r>
            <a:r>
              <a:rPr lang="en-US" sz="2600" dirty="0"/>
              <a:t>, </a:t>
            </a:r>
            <a:r>
              <a:rPr lang="en-US" sz="2600" dirty="0" err="1"/>
              <a:t>ktorá</a:t>
            </a:r>
            <a:r>
              <a:rPr lang="en-US" sz="2600" dirty="0"/>
              <a:t> bola </a:t>
            </a:r>
            <a:r>
              <a:rPr lang="en-US" sz="2600" dirty="0" err="1"/>
              <a:t>vojensky</a:t>
            </a:r>
            <a:r>
              <a:rPr lang="en-US" sz="2600" dirty="0"/>
              <a:t> </a:t>
            </a:r>
            <a:r>
              <a:rPr lang="en-US" sz="2600" dirty="0" err="1"/>
              <a:t>výhodnejšia</a:t>
            </a:r>
            <a:r>
              <a:rPr lang="en-US" sz="2600" dirty="0"/>
              <a:t>, </a:t>
            </a:r>
            <a:r>
              <a:rPr lang="en-US" sz="2600" dirty="0" err="1"/>
              <a:t>najmä</a:t>
            </a:r>
            <a:r>
              <a:rPr lang="en-US" sz="2600" dirty="0"/>
              <a:t> </a:t>
            </a:r>
            <a:r>
              <a:rPr lang="en-US" sz="2600" dirty="0" err="1"/>
              <a:t>pokiaľ</a:t>
            </a:r>
            <a:r>
              <a:rPr lang="en-US" sz="2600" dirty="0"/>
              <a:t> ide o </a:t>
            </a:r>
            <a:r>
              <a:rPr lang="en-US" sz="2600" dirty="0" err="1"/>
              <a:t>schopnosť</a:t>
            </a:r>
            <a:r>
              <a:rPr lang="en-US" sz="2600" dirty="0"/>
              <a:t> </a:t>
            </a:r>
            <a:r>
              <a:rPr lang="en-US" sz="2600" dirty="0" err="1"/>
              <a:t>organizovať</a:t>
            </a:r>
            <a:r>
              <a:rPr lang="en-US" sz="2600" dirty="0"/>
              <a:t> a </a:t>
            </a:r>
            <a:r>
              <a:rPr lang="en-US" sz="2600" dirty="0" err="1"/>
              <a:t>udržiavať</a:t>
            </a:r>
            <a:r>
              <a:rPr lang="en-US" sz="2600" dirty="0"/>
              <a:t> </a:t>
            </a:r>
            <a:r>
              <a:rPr lang="en-US" sz="2600" dirty="0" err="1"/>
              <a:t>stálu</a:t>
            </a:r>
            <a:r>
              <a:rPr lang="en-US" sz="2600" dirty="0"/>
              <a:t> </a:t>
            </a:r>
            <a:r>
              <a:rPr lang="en-US" sz="2600" dirty="0" err="1"/>
              <a:t>armádu</a:t>
            </a: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5402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F7D9-07FA-2841-8DDB-6555C15E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6082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Tri cesty formovania štátu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AF163-D146-2A43-84C4-7327BEE88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03704"/>
            <a:ext cx="7729728" cy="421995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donútenie</a:t>
            </a:r>
            <a:r>
              <a:rPr lang="en-US" sz="2600" dirty="0"/>
              <a:t> a </a:t>
            </a:r>
            <a:r>
              <a:rPr lang="en-US" sz="2600" dirty="0" err="1"/>
              <a:t>kapitál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v </a:t>
            </a:r>
            <a:r>
              <a:rPr lang="en-US" sz="2600" dirty="0" err="1"/>
              <a:t>európskom</a:t>
            </a:r>
            <a:r>
              <a:rPr lang="en-US" sz="2600" dirty="0"/>
              <a:t> </a:t>
            </a:r>
            <a:r>
              <a:rPr lang="en-US" sz="2600" dirty="0" err="1"/>
              <a:t>priestore</a:t>
            </a:r>
            <a:r>
              <a:rPr lang="en-US" sz="2600" dirty="0"/>
              <a:t> </a:t>
            </a:r>
            <a:r>
              <a:rPr lang="en-US" sz="2600" dirty="0" err="1"/>
              <a:t>vyskytovali</a:t>
            </a:r>
            <a:r>
              <a:rPr lang="en-US" sz="2600" dirty="0"/>
              <a:t> v </a:t>
            </a:r>
            <a:r>
              <a:rPr lang="en-US" sz="2600" dirty="0" err="1"/>
              <a:t>rôznej</a:t>
            </a:r>
            <a:r>
              <a:rPr lang="en-US" sz="2600" dirty="0"/>
              <a:t> </a:t>
            </a:r>
            <a:r>
              <a:rPr lang="en-US" sz="2600" dirty="0" err="1"/>
              <a:t>miere</a:t>
            </a:r>
            <a:endParaRPr lang="en-US" sz="2600" dirty="0"/>
          </a:p>
          <a:p>
            <a:pPr algn="just"/>
            <a:r>
              <a:rPr lang="en-US" sz="2600" dirty="0" err="1"/>
              <a:t>donucovanie</a:t>
            </a:r>
            <a:r>
              <a:rPr lang="en-US" sz="2600" dirty="0"/>
              <a:t> je </a:t>
            </a:r>
            <a:r>
              <a:rPr lang="en-US" sz="2600" dirty="0" err="1"/>
              <a:t>najlepšie</a:t>
            </a:r>
            <a:r>
              <a:rPr lang="en-US" sz="2600" dirty="0"/>
              <a:t> </a:t>
            </a:r>
            <a:r>
              <a:rPr lang="en-US" sz="2600" dirty="0" err="1"/>
              <a:t>vnímať</a:t>
            </a:r>
            <a:r>
              <a:rPr lang="en-US" sz="2600" dirty="0"/>
              <a:t> z </a:t>
            </a:r>
            <a:r>
              <a:rPr lang="en-US" sz="2600" dirty="0" err="1"/>
              <a:t>pohľadu</a:t>
            </a:r>
            <a:r>
              <a:rPr lang="en-US" sz="2600" dirty="0"/>
              <a:t> "</a:t>
            </a:r>
            <a:r>
              <a:rPr lang="en-US" sz="2600" dirty="0" err="1"/>
              <a:t>zhora</a:t>
            </a:r>
            <a:r>
              <a:rPr lang="en-US" sz="2600" dirty="0"/>
              <a:t> </a:t>
            </a:r>
            <a:r>
              <a:rPr lang="en-US" sz="2600" dirty="0" err="1"/>
              <a:t>nadol</a:t>
            </a:r>
            <a:r>
              <a:rPr lang="en-US" sz="2600" dirty="0"/>
              <a:t>",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konsolidácia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 </a:t>
            </a:r>
            <a:r>
              <a:rPr lang="en-US" sz="2600" dirty="0" err="1"/>
              <a:t>zhora</a:t>
            </a:r>
            <a:r>
              <a:rPr lang="en-US" sz="2600" dirty="0"/>
              <a:t>,</a:t>
            </a:r>
          </a:p>
          <a:p>
            <a:pPr algn="just"/>
            <a:r>
              <a:rPr lang="en-US" sz="2600" dirty="0" err="1"/>
              <a:t>zatiaľ</a:t>
            </a:r>
            <a:r>
              <a:rPr lang="en-US" sz="2600" dirty="0"/>
              <a:t> </a:t>
            </a:r>
            <a:r>
              <a:rPr lang="en-US" sz="2600" dirty="0" err="1"/>
              <a:t>čo</a:t>
            </a:r>
            <a:r>
              <a:rPr lang="en-US" sz="2600" dirty="0"/>
              <a:t> </a:t>
            </a:r>
            <a:r>
              <a:rPr lang="en-US" sz="2600" dirty="0" err="1"/>
              <a:t>kapitál</a:t>
            </a:r>
            <a:r>
              <a:rPr lang="en-US" sz="2600" dirty="0"/>
              <a:t> </a:t>
            </a:r>
            <a:r>
              <a:rPr lang="en-US" sz="2600" dirty="0" err="1"/>
              <a:t>si</a:t>
            </a:r>
            <a:r>
              <a:rPr lang="en-US" sz="2600" dirty="0"/>
              <a:t> </a:t>
            </a:r>
            <a:r>
              <a:rPr lang="en-US" sz="2600" dirty="0" err="1"/>
              <a:t>vyžaduje</a:t>
            </a:r>
            <a:r>
              <a:rPr lang="en-US" sz="2600" dirty="0"/>
              <a:t> </a:t>
            </a:r>
            <a:r>
              <a:rPr lang="en-US" sz="2600" dirty="0" err="1"/>
              <a:t>pohľad</a:t>
            </a:r>
            <a:r>
              <a:rPr lang="en-US" sz="2600" dirty="0"/>
              <a:t> "</a:t>
            </a:r>
            <a:r>
              <a:rPr lang="en-US" sz="2600" dirty="0" err="1"/>
              <a:t>zdola</a:t>
            </a:r>
            <a:r>
              <a:rPr lang="en-US" sz="2600" dirty="0"/>
              <a:t> </a:t>
            </a:r>
            <a:r>
              <a:rPr lang="en-US" sz="2600" dirty="0" err="1"/>
              <a:t>nahor</a:t>
            </a:r>
            <a:r>
              <a:rPr lang="en-US" sz="2600" dirty="0"/>
              <a:t>",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vplyvné</a:t>
            </a:r>
            <a:r>
              <a:rPr lang="en-US" sz="2600" dirty="0"/>
              <a:t> </a:t>
            </a:r>
            <a:r>
              <a:rPr lang="en-US" sz="2600" dirty="0" err="1"/>
              <a:t>skupiny</a:t>
            </a:r>
            <a:r>
              <a:rPr lang="en-US" sz="2600" dirty="0"/>
              <a:t> v </a:t>
            </a:r>
            <a:r>
              <a:rPr lang="en-US" sz="2600" dirty="0" err="1"/>
              <a:t>spoločnosti</a:t>
            </a:r>
            <a:r>
              <a:rPr lang="en-US" sz="2600" dirty="0"/>
              <a:t> a ich </a:t>
            </a:r>
            <a:r>
              <a:rPr lang="en-US" sz="2600" dirty="0" err="1"/>
              <a:t>zdroje</a:t>
            </a:r>
            <a:endParaRPr lang="en-US" sz="2600" dirty="0"/>
          </a:p>
          <a:p>
            <a:pPr algn="just"/>
            <a:r>
              <a:rPr lang="en-US" sz="2600" dirty="0"/>
              <a:t> </a:t>
            </a:r>
            <a:r>
              <a:rPr lang="en-US" sz="2600" dirty="0" err="1"/>
              <a:t>donútenie</a:t>
            </a:r>
            <a:r>
              <a:rPr lang="en-US" sz="2600" dirty="0"/>
              <a:t> vs. </a:t>
            </a:r>
            <a:r>
              <a:rPr lang="en-US" sz="2600" dirty="0" err="1"/>
              <a:t>kapitál</a:t>
            </a:r>
            <a:r>
              <a:rPr lang="en-US" sz="2600" dirty="0"/>
              <a:t> -----&gt; </a:t>
            </a:r>
            <a:r>
              <a:rPr lang="en-US" sz="2600" dirty="0" err="1"/>
              <a:t>načasovanie</a:t>
            </a:r>
            <a:r>
              <a:rPr lang="en-US" sz="2600" dirty="0"/>
              <a:t> </a:t>
            </a:r>
            <a:r>
              <a:rPr lang="en-US" sz="2600" dirty="0" err="1"/>
              <a:t>určitých</a:t>
            </a:r>
            <a:r>
              <a:rPr lang="en-US" sz="2600" dirty="0"/>
              <a:t> </a:t>
            </a:r>
            <a:r>
              <a:rPr lang="en-US" sz="2600" dirty="0" err="1"/>
              <a:t>foriem</a:t>
            </a:r>
            <a:r>
              <a:rPr lang="en-US" sz="2600" dirty="0"/>
              <a:t> </a:t>
            </a:r>
            <a:r>
              <a:rPr lang="en-US" sz="2600" dirty="0" err="1"/>
              <a:t>štátov</a:t>
            </a:r>
            <a:r>
              <a:rPr lang="en-US" sz="2600" dirty="0"/>
              <a:t> (</a:t>
            </a:r>
            <a:r>
              <a:rPr lang="en-US" sz="2600" dirty="0" err="1"/>
              <a:t>impérium</a:t>
            </a:r>
            <a:r>
              <a:rPr lang="en-US" sz="2600" dirty="0"/>
              <a:t>, </a:t>
            </a:r>
            <a:r>
              <a:rPr lang="en-US" sz="2600" dirty="0" err="1"/>
              <a:t>mestský</a:t>
            </a:r>
            <a:r>
              <a:rPr lang="en-US" sz="2600" dirty="0"/>
              <a:t> </a:t>
            </a:r>
            <a:r>
              <a:rPr lang="en-US" sz="2600" dirty="0" err="1"/>
              <a:t>štát</a:t>
            </a:r>
            <a:r>
              <a:rPr lang="en-US" sz="2600" dirty="0"/>
              <a:t>, </a:t>
            </a:r>
            <a:r>
              <a:rPr lang="en-US" sz="2600" dirty="0" err="1"/>
              <a:t>národný</a:t>
            </a:r>
            <a:r>
              <a:rPr lang="en-US" sz="2600" dirty="0"/>
              <a:t> </a:t>
            </a:r>
            <a:r>
              <a:rPr lang="en-US" sz="2600" dirty="0" err="1"/>
              <a:t>štát</a:t>
            </a:r>
            <a:r>
              <a:rPr lang="en-US" sz="2600" dirty="0"/>
              <a:t>)</a:t>
            </a:r>
          </a:p>
          <a:p>
            <a:pPr algn="just"/>
            <a:r>
              <a:rPr lang="en-US" sz="2600" dirty="0"/>
              <a:t>(</a:t>
            </a:r>
            <a:r>
              <a:rPr lang="en-US" sz="2600" dirty="0" err="1"/>
              <a:t>príprava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vojnu</a:t>
            </a:r>
            <a:r>
              <a:rPr lang="en-US" sz="2600" dirty="0"/>
              <a:t> a </a:t>
            </a:r>
            <a:r>
              <a:rPr lang="en-US" sz="2600" dirty="0" err="1"/>
              <a:t>vyjednávanie</a:t>
            </a:r>
            <a:r>
              <a:rPr lang="en-US" sz="2600" dirty="0"/>
              <a:t> o </a:t>
            </a:r>
            <a:r>
              <a:rPr lang="en-US" sz="2600" dirty="0" err="1"/>
              <a:t>daniach</a:t>
            </a:r>
            <a:r>
              <a:rPr lang="en-US" sz="2600" dirty="0"/>
              <a:t>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mechanizmus</a:t>
            </a:r>
            <a:r>
              <a:rPr lang="en-US" sz="2600" dirty="0"/>
              <a:t>)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25153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2A6B-1C5E-7949-B66F-9ED35272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Význam</a:t>
            </a:r>
            <a:r>
              <a:rPr lang="en-US" b="1" dirty="0"/>
              <a:t> </a:t>
            </a:r>
            <a:r>
              <a:rPr lang="en-US" b="1" dirty="0" err="1"/>
              <a:t>kapitálu</a:t>
            </a:r>
            <a:r>
              <a:rPr lang="en-US" b="1" dirty="0"/>
              <a:t>/</a:t>
            </a:r>
            <a:r>
              <a:rPr lang="en-US" b="1" dirty="0" err="1"/>
              <a:t>miest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9683-D405-454E-9101-AC313AF60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9417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/>
              <a:t>aj</a:t>
            </a:r>
            <a:r>
              <a:rPr lang="en-US" sz="2600" dirty="0"/>
              <a:t> po </a:t>
            </a:r>
            <a:r>
              <a:rPr lang="en-US" sz="2600" dirty="0" err="1"/>
              <a:t>konvergencii</a:t>
            </a:r>
            <a:r>
              <a:rPr lang="en-US" sz="2600" dirty="0"/>
              <a:t> k </a:t>
            </a:r>
            <a:r>
              <a:rPr lang="en-US" sz="2600" dirty="0" err="1"/>
              <a:t>národnému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 </a:t>
            </a:r>
            <a:r>
              <a:rPr lang="en-US" sz="2600" dirty="0" err="1"/>
              <a:t>si</a:t>
            </a:r>
            <a:r>
              <a:rPr lang="en-US" sz="2600" dirty="0"/>
              <a:t> </a:t>
            </a:r>
            <a:r>
              <a:rPr lang="en-US" sz="2600" dirty="0" err="1"/>
              <a:t>štáty</a:t>
            </a:r>
            <a:r>
              <a:rPr lang="en-US" sz="2600" dirty="0"/>
              <a:t> </a:t>
            </a:r>
            <a:r>
              <a:rPr lang="en-US" sz="2600" dirty="0" err="1"/>
              <a:t>zachovali</a:t>
            </a:r>
            <a:r>
              <a:rPr lang="en-US" sz="2600" dirty="0"/>
              <a:t> </a:t>
            </a:r>
            <a:r>
              <a:rPr lang="en-US" sz="2600" dirty="0" err="1"/>
              <a:t>charakteristiky</a:t>
            </a:r>
            <a:r>
              <a:rPr lang="en-US" sz="2600" dirty="0"/>
              <a:t> z </a:t>
            </a:r>
            <a:r>
              <a:rPr lang="en-US" sz="2600" dirty="0" err="1"/>
              <a:t>predchádzajúcich</a:t>
            </a:r>
            <a:r>
              <a:rPr lang="en-US" sz="2600" dirty="0"/>
              <a:t> </a:t>
            </a:r>
            <a:r>
              <a:rPr lang="en-US" sz="2600" dirty="0" err="1"/>
              <a:t>ciest</a:t>
            </a:r>
            <a:r>
              <a:rPr lang="en-US" sz="2600" dirty="0"/>
              <a:t>, </a:t>
            </a:r>
            <a:r>
              <a:rPr lang="en-US" sz="2600" dirty="0" err="1"/>
              <a:t>ako</a:t>
            </a:r>
            <a:r>
              <a:rPr lang="en-US" sz="2600" dirty="0"/>
              <a:t> </a:t>
            </a:r>
            <a:r>
              <a:rPr lang="en-US" sz="2600" dirty="0" err="1"/>
              <a:t>napríklad</a:t>
            </a:r>
            <a:r>
              <a:rPr lang="en-US" sz="2600" dirty="0"/>
              <a:t> </a:t>
            </a:r>
            <a:r>
              <a:rPr lang="en-US" sz="2600" dirty="0" err="1"/>
              <a:t>charakter</a:t>
            </a:r>
            <a:r>
              <a:rPr lang="en-US" sz="2600" dirty="0"/>
              <a:t> </a:t>
            </a:r>
            <a:r>
              <a:rPr lang="en-US" sz="2600" dirty="0" err="1"/>
              <a:t>zastupiteľských</a:t>
            </a:r>
            <a:r>
              <a:rPr lang="en-US" sz="2600" dirty="0"/>
              <a:t> </a:t>
            </a:r>
            <a:r>
              <a:rPr lang="en-US" sz="2600" dirty="0" err="1"/>
              <a:t>inštitúcií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európska</a:t>
            </a:r>
            <a:r>
              <a:rPr lang="en-US" sz="2600" dirty="0"/>
              <a:t> </a:t>
            </a:r>
            <a:r>
              <a:rPr lang="en-US" sz="2600" dirty="0" err="1"/>
              <a:t>jedinečnosť</a:t>
            </a:r>
            <a:r>
              <a:rPr lang="en-US" sz="2600" dirty="0"/>
              <a:t>, </a:t>
            </a:r>
            <a:r>
              <a:rPr lang="en-US" sz="2600" dirty="0" err="1"/>
              <a:t>ktorá</a:t>
            </a:r>
            <a:r>
              <a:rPr lang="en-US" sz="2600" dirty="0"/>
              <a:t> </a:t>
            </a:r>
            <a:r>
              <a:rPr lang="en-US" sz="2600" dirty="0" err="1"/>
              <a:t>umožnila</a:t>
            </a:r>
            <a:r>
              <a:rPr lang="en-US" sz="2600" dirty="0"/>
              <a:t> </a:t>
            </a:r>
            <a:r>
              <a:rPr lang="en-US" sz="2600" dirty="0" err="1"/>
              <a:t>vznik</a:t>
            </a:r>
            <a:r>
              <a:rPr lang="en-US" sz="2600" dirty="0"/>
              <a:t> </a:t>
            </a:r>
            <a:r>
              <a:rPr lang="en-US" sz="2600" dirty="0" err="1"/>
              <a:t>národného</a:t>
            </a:r>
            <a:r>
              <a:rPr lang="en-US" sz="2600" dirty="0"/>
              <a:t> </a:t>
            </a:r>
            <a:r>
              <a:rPr lang="en-US" sz="2600" dirty="0" err="1"/>
              <a:t>štátu</a:t>
            </a:r>
            <a:r>
              <a:rPr lang="en-US" sz="2600" dirty="0"/>
              <a:t>, </a:t>
            </a:r>
            <a:r>
              <a:rPr lang="en-US" sz="2600" dirty="0" err="1"/>
              <a:t>spočíva</a:t>
            </a:r>
            <a:r>
              <a:rPr lang="en-US" sz="2600" dirty="0"/>
              <a:t> v </a:t>
            </a:r>
            <a:r>
              <a:rPr lang="en-US" sz="2600" dirty="0" err="1"/>
              <a:t>kapitáli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 err="1"/>
              <a:t>jeho</a:t>
            </a:r>
            <a:r>
              <a:rPr lang="en-US" sz="2600" dirty="0"/>
              <a:t> </a:t>
            </a:r>
            <a:r>
              <a:rPr lang="en-US" sz="2600" dirty="0" err="1"/>
              <a:t>prítomnosť</a:t>
            </a:r>
            <a:r>
              <a:rPr lang="en-US" sz="2600" dirty="0"/>
              <a:t> </a:t>
            </a:r>
            <a:r>
              <a:rPr lang="en-US" sz="2600" dirty="0" err="1"/>
              <a:t>alebo</a:t>
            </a:r>
            <a:r>
              <a:rPr lang="en-US" sz="2600" dirty="0"/>
              <a:t> </a:t>
            </a:r>
            <a:r>
              <a:rPr lang="en-US" sz="2600" dirty="0" err="1"/>
              <a:t>neprítomnosť</a:t>
            </a:r>
            <a:r>
              <a:rPr lang="en-US" sz="2600" dirty="0"/>
              <a:t>, </a:t>
            </a:r>
            <a:r>
              <a:rPr lang="en-US" sz="2600" dirty="0" err="1"/>
              <a:t>zvyčajne</a:t>
            </a:r>
            <a:r>
              <a:rPr lang="en-US" sz="2600" dirty="0"/>
              <a:t> v </a:t>
            </a:r>
            <a:r>
              <a:rPr lang="en-US" sz="2600" dirty="0" err="1"/>
              <a:t>podobe</a:t>
            </a:r>
            <a:r>
              <a:rPr lang="en-US" sz="2600" dirty="0"/>
              <a:t> </a:t>
            </a:r>
            <a:r>
              <a:rPr lang="en-US" sz="2600" dirty="0" err="1"/>
              <a:t>bohatých</a:t>
            </a:r>
            <a:r>
              <a:rPr lang="en-US" sz="2600" dirty="0"/>
              <a:t> </a:t>
            </a:r>
            <a:r>
              <a:rPr lang="en-US" sz="2600" dirty="0" err="1"/>
              <a:t>miest</a:t>
            </a:r>
            <a:r>
              <a:rPr lang="en-US" sz="2600" dirty="0"/>
              <a:t>, </a:t>
            </a:r>
            <a:r>
              <a:rPr lang="en-US" sz="2600" dirty="0" err="1"/>
              <a:t>určovala</a:t>
            </a:r>
            <a:r>
              <a:rPr lang="en-US" sz="2600" dirty="0"/>
              <a:t>, </a:t>
            </a:r>
            <a:r>
              <a:rPr lang="en-US" sz="2600" dirty="0" err="1"/>
              <a:t>ktorá</a:t>
            </a:r>
            <a:r>
              <a:rPr lang="en-US" sz="2600" dirty="0"/>
              <a:t> z troch </a:t>
            </a:r>
            <a:r>
              <a:rPr lang="en-US" sz="2600" dirty="0" err="1"/>
              <a:t>ciest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uskutoční</a:t>
            </a:r>
            <a:r>
              <a:rPr lang="en-US" sz="2600" dirty="0"/>
              <a:t>, </a:t>
            </a:r>
            <a:r>
              <a:rPr lang="en-US" sz="2600" dirty="0" err="1"/>
              <a:t>keď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začne</a:t>
            </a:r>
            <a:r>
              <a:rPr lang="en-US" sz="2600" dirty="0"/>
              <a:t> </a:t>
            </a:r>
            <a:r>
              <a:rPr lang="en-US" sz="2600" dirty="0" err="1"/>
              <a:t>používať</a:t>
            </a:r>
            <a:r>
              <a:rPr lang="en-US" sz="2600" dirty="0"/>
              <a:t> </a:t>
            </a:r>
            <a:r>
              <a:rPr lang="en-US" sz="2600" dirty="0" err="1"/>
              <a:t>donucovanie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139538235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1699</Words>
  <Application>Microsoft Macintosh PowerPoint</Application>
  <PresentationFormat>Widescreen</PresentationFormat>
  <Paragraphs>113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Motív balíka Office</vt:lpstr>
      <vt:lpstr>Moderné štáty</vt:lpstr>
      <vt:lpstr>Prečo študovať štát?</vt:lpstr>
      <vt:lpstr>Prečo študovať štát?</vt:lpstr>
      <vt:lpstr>Európsky prototyp?</vt:lpstr>
      <vt:lpstr>PowerPoint Presentation</vt:lpstr>
      <vt:lpstr>Rôznosť typov štátov v Európe</vt:lpstr>
      <vt:lpstr>Tri cesty formovania štátu</vt:lpstr>
      <vt:lpstr>Tri cesty formovania štátu</vt:lpstr>
      <vt:lpstr>Význam kapitálu/miest</vt:lpstr>
      <vt:lpstr>Aké široké uplatnenie má Tillyho európsky model?</vt:lpstr>
      <vt:lpstr>PowerPoint Presentation</vt:lpstr>
      <vt:lpstr>Niekoľko výnimiek</vt:lpstr>
      <vt:lpstr>Subaaharská Afrika</vt:lpstr>
      <vt:lpstr>Sub-Saharan Africa</vt:lpstr>
      <vt:lpstr>PowerPoint Presentation</vt:lpstr>
      <vt:lpstr>Herbstov (2000) argument o Afrike</vt:lpstr>
      <vt:lpstr>Herbstov (2000) argument o Afrike</vt:lpstr>
      <vt:lpstr>Herbstov (2000) argument o Afrike</vt:lpstr>
      <vt:lpstr>Herbstov (2000) argument o Afrike</vt:lpstr>
      <vt:lpstr>Latinská Amerika</vt:lpstr>
      <vt:lpstr>PowerPoint Presentation</vt:lpstr>
      <vt:lpstr>Centenov (2003) argument o Latinskej Amerike</vt:lpstr>
      <vt:lpstr>Centenov (2003) argument o Latinskej Amerike</vt:lpstr>
      <vt:lpstr>Prečo bola Latinská Amerika iná?</vt:lpstr>
      <vt:lpstr>PowerPoint Presentation</vt:lpstr>
      <vt:lpstr>Latinsko-americké výnimky</vt:lpstr>
      <vt:lpstr>Latinsko-americké výnimky</vt:lpstr>
      <vt:lpstr>Definičné a metodologické otázky</vt:lpstr>
      <vt:lpstr>Tilly verzus Weber</vt:lpstr>
      <vt:lpstr>Legitimita ako moderný fenomén </vt:lpstr>
      <vt:lpstr>Legitimita ako nevyhnutná podmienka</vt:lpstr>
      <vt:lpstr>Legitimita ako nevyhnutná podmienka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the modern states</dc:title>
  <dc:creator>Jana Rybarova</dc:creator>
  <cp:lastModifiedBy>Marek Rybar</cp:lastModifiedBy>
  <cp:revision>18</cp:revision>
  <dcterms:created xsi:type="dcterms:W3CDTF">2020-04-01T09:49:16Z</dcterms:created>
  <dcterms:modified xsi:type="dcterms:W3CDTF">2022-03-22T10:22:44Z</dcterms:modified>
</cp:coreProperties>
</file>