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347" r:id="rId3"/>
    <p:sldId id="341" r:id="rId4"/>
    <p:sldId id="342" r:id="rId5"/>
    <p:sldId id="348" r:id="rId6"/>
    <p:sldId id="345" r:id="rId7"/>
    <p:sldId id="344" r:id="rId8"/>
    <p:sldId id="349" r:id="rId9"/>
    <p:sldId id="350" r:id="rId10"/>
    <p:sldId id="343" r:id="rId11"/>
    <p:sldId id="346" r:id="rId12"/>
    <p:sldId id="351" r:id="rId13"/>
    <p:sldId id="352" r:id="rId14"/>
    <p:sldId id="353" r:id="rId15"/>
    <p:sldId id="357" r:id="rId16"/>
    <p:sldId id="358" r:id="rId17"/>
    <p:sldId id="359" r:id="rId18"/>
    <p:sldId id="36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66" autoAdjust="0"/>
  </p:normalViewPr>
  <p:slideViewPr>
    <p:cSldViewPr>
      <p:cViewPr varScale="1">
        <p:scale>
          <a:sx n="104" d="100"/>
          <a:sy n="104" d="100"/>
        </p:scale>
        <p:origin x="188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D6FFD0-3D4A-704D-AC94-8D92B2276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346C177-D255-B641-8262-102F26AA162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BC60-6004-2D49-996B-BBDC158A28F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4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B112-5624-694A-B0DD-BCC5458B817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6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02F6-ABB2-4741-91C0-8708A0F5CA8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2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2D966-A826-6F48-850F-7FFA42D9F60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D19D3-0EA6-344C-9A54-2B5A7D499F7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3F7-8160-0E4C-93AA-CEC495B6A71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1BC85-7C92-9941-B83B-9B0A0C42C19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5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B8CF-0447-0449-8694-A58C70BC09D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D3EC-5917-7345-843B-D2DE1E0D2E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2F0B2-193C-F046-BA6B-E21601AB72C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043379B-7E73-EB45-A358-506494A802A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29600" cy="1905000"/>
          </a:xfrm>
        </p:spPr>
        <p:txBody>
          <a:bodyPr/>
          <a:lstStyle/>
          <a:p>
            <a:r>
              <a:rPr lang="cs-CZ" sz="3200" dirty="0" err="1"/>
              <a:t>Paradigmy</a:t>
            </a:r>
            <a:r>
              <a:rPr lang="cs-CZ" sz="3200" dirty="0"/>
              <a:t> v </a:t>
            </a:r>
            <a:r>
              <a:rPr lang="cs-CZ" sz="3200" dirty="0" err="1"/>
              <a:t>komparatívnej</a:t>
            </a:r>
            <a:r>
              <a:rPr lang="cs-CZ" sz="3200" dirty="0"/>
              <a:t> </a:t>
            </a:r>
            <a:r>
              <a:rPr lang="cs-CZ" sz="3200" dirty="0" err="1"/>
              <a:t>politológii</a:t>
            </a:r>
            <a:r>
              <a:rPr lang="cs-CZ" sz="3200" dirty="0"/>
              <a:t>: </a:t>
            </a:r>
            <a:br>
              <a:rPr lang="sk-SK" sz="3200" dirty="0"/>
            </a:br>
            <a:r>
              <a:rPr lang="cs-CZ" sz="3200" dirty="0" err="1"/>
              <a:t>štrukturalizmus</a:t>
            </a:r>
            <a:r>
              <a:rPr lang="cs-CZ" sz="3200" dirty="0"/>
              <a:t>, racionalizmus a kulturalizmus </a:t>
            </a:r>
            <a:endParaRPr lang="sk-SK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Komparatistika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Doc. Marek Rybář, PhD.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Štrukturalizmus</a:t>
            </a:r>
            <a:r>
              <a:rPr lang="cs-CZ" dirty="0"/>
              <a:t>: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cs-CZ" dirty="0" err="1"/>
              <a:t>Ontológia</a:t>
            </a:r>
            <a:r>
              <a:rPr lang="cs-CZ" dirty="0"/>
              <a:t>: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kulturalisti</a:t>
            </a:r>
            <a:r>
              <a:rPr lang="cs-CZ" dirty="0"/>
              <a:t>, </a:t>
            </a:r>
            <a:r>
              <a:rPr lang="cs-CZ" dirty="0" err="1"/>
              <a:t>tiež</a:t>
            </a:r>
            <a:r>
              <a:rPr lang="cs-CZ" dirty="0"/>
              <a:t> </a:t>
            </a:r>
            <a:r>
              <a:rPr lang="cs-CZ" dirty="0" err="1"/>
              <a:t>volia</a:t>
            </a:r>
            <a:r>
              <a:rPr lang="cs-CZ" dirty="0"/>
              <a:t> holistický </a:t>
            </a:r>
            <a:r>
              <a:rPr lang="cs-CZ" dirty="0" err="1"/>
              <a:t>prístup</a:t>
            </a:r>
            <a:r>
              <a:rPr lang="cs-CZ" dirty="0"/>
              <a:t>:</a:t>
            </a:r>
            <a:endParaRPr lang="sk-SK" dirty="0"/>
          </a:p>
          <a:p>
            <a:r>
              <a:rPr lang="cs-CZ" dirty="0" err="1"/>
              <a:t>študujú</a:t>
            </a:r>
            <a:r>
              <a:rPr lang="cs-CZ" dirty="0"/>
              <a:t> </a:t>
            </a:r>
            <a:r>
              <a:rPr lang="cs-CZ" dirty="0" err="1"/>
              <a:t>siete</a:t>
            </a:r>
            <a:r>
              <a:rPr lang="cs-CZ" dirty="0"/>
              <a:t>, </a:t>
            </a:r>
            <a:r>
              <a:rPr lang="cs-CZ" dirty="0" err="1"/>
              <a:t>prepojenia</a:t>
            </a:r>
            <a:r>
              <a:rPr lang="cs-CZ" dirty="0"/>
              <a:t>, </a:t>
            </a:r>
            <a:r>
              <a:rPr lang="cs-CZ" dirty="0" err="1"/>
              <a:t>vzájomné</a:t>
            </a:r>
            <a:r>
              <a:rPr lang="cs-CZ" dirty="0"/>
              <a:t> závislosti</a:t>
            </a:r>
          </a:p>
          <a:p>
            <a:r>
              <a:rPr lang="cs-CZ" dirty="0"/>
              <a:t>dokážeme </a:t>
            </a:r>
            <a:r>
              <a:rPr lang="cs-CZ" dirty="0" err="1"/>
              <a:t>pochopiť</a:t>
            </a:r>
            <a:r>
              <a:rPr lang="cs-CZ" dirty="0"/>
              <a:t> </a:t>
            </a:r>
            <a:r>
              <a:rPr lang="cs-CZ" dirty="0" err="1"/>
              <a:t>nejaký</a:t>
            </a:r>
            <a:r>
              <a:rPr lang="cs-CZ" dirty="0"/>
              <a:t> sociálny </a:t>
            </a:r>
            <a:r>
              <a:rPr lang="cs-CZ" dirty="0" err="1"/>
              <a:t>jav</a:t>
            </a:r>
            <a:r>
              <a:rPr lang="cs-CZ" dirty="0"/>
              <a:t>, </a:t>
            </a:r>
            <a:r>
              <a:rPr lang="cs-CZ" dirty="0" err="1"/>
              <a:t>vec</a:t>
            </a:r>
            <a:r>
              <a:rPr lang="cs-CZ" dirty="0"/>
              <a:t>, </a:t>
            </a:r>
            <a:r>
              <a:rPr lang="cs-CZ" dirty="0" err="1"/>
              <a:t>iba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k </a:t>
            </a:r>
            <a:r>
              <a:rPr lang="cs-CZ" dirty="0" err="1"/>
              <a:t>ostatným</a:t>
            </a:r>
            <a:r>
              <a:rPr lang="cs-CZ" dirty="0"/>
              <a:t> </a:t>
            </a:r>
            <a:r>
              <a:rPr lang="cs-CZ" dirty="0" err="1"/>
              <a:t>veciam</a:t>
            </a:r>
            <a:endParaRPr lang="sk-SK" dirty="0"/>
          </a:p>
          <a:p>
            <a:r>
              <a:rPr lang="cs-CZ" dirty="0" err="1"/>
              <a:t>sociálne</a:t>
            </a:r>
            <a:r>
              <a:rPr lang="cs-CZ" dirty="0"/>
              <a:t> entity sú definované </a:t>
            </a:r>
            <a:r>
              <a:rPr lang="cs-CZ" dirty="0" err="1"/>
              <a:t>nie</a:t>
            </a:r>
            <a:r>
              <a:rPr lang="cs-CZ" dirty="0"/>
              <a:t> samé </a:t>
            </a:r>
            <a:r>
              <a:rPr lang="cs-CZ" dirty="0" err="1"/>
              <a:t>osebe</a:t>
            </a:r>
            <a:r>
              <a:rPr lang="cs-CZ" dirty="0"/>
              <a:t>, ale vždy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k </a:t>
            </a:r>
            <a:r>
              <a:rPr lang="cs-CZ" dirty="0" err="1"/>
              <a:t>iným</a:t>
            </a:r>
            <a:r>
              <a:rPr lang="cs-CZ" dirty="0"/>
              <a:t> </a:t>
            </a:r>
            <a:r>
              <a:rPr lang="cs-CZ" dirty="0" err="1"/>
              <a:t>sociálnam</a:t>
            </a:r>
            <a:r>
              <a:rPr lang="cs-CZ" dirty="0"/>
              <a:t> entitám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0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Štrukturalizmus</a:t>
            </a:r>
            <a:r>
              <a:rPr lang="cs-CZ" dirty="0"/>
              <a:t>: relations 1/4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sz="2400" dirty="0" err="1"/>
              <a:t>aktéri</a:t>
            </a:r>
            <a:r>
              <a:rPr lang="cs-CZ" sz="2400" dirty="0"/>
              <a:t> samotní </a:t>
            </a:r>
            <a:r>
              <a:rPr lang="cs-CZ" sz="2400" dirty="0" err="1"/>
              <a:t>nie</a:t>
            </a:r>
            <a:r>
              <a:rPr lang="cs-CZ" sz="2400" dirty="0"/>
              <a:t> sú </a:t>
            </a:r>
            <a:r>
              <a:rPr lang="cs-CZ" sz="2400" dirty="0" err="1"/>
              <a:t>rozhodujúci</a:t>
            </a:r>
            <a:r>
              <a:rPr lang="cs-CZ" sz="2400" dirty="0"/>
              <a:t>, v </a:t>
            </a:r>
            <a:r>
              <a:rPr lang="cs-CZ" sz="2400" dirty="0" err="1"/>
              <a:t>zásade</a:t>
            </a:r>
            <a:r>
              <a:rPr lang="cs-CZ" sz="2400" dirty="0"/>
              <a:t> sú len </a:t>
            </a:r>
            <a:r>
              <a:rPr lang="cs-CZ" sz="2400" dirty="0" err="1"/>
              <a:t>nositeľmi</a:t>
            </a:r>
            <a:r>
              <a:rPr lang="cs-CZ" sz="2400" dirty="0"/>
              <a:t> </a:t>
            </a:r>
            <a:r>
              <a:rPr lang="cs-CZ" sz="2400" dirty="0" err="1"/>
              <a:t>štrukturálnych</a:t>
            </a:r>
            <a:r>
              <a:rPr lang="cs-CZ" sz="2400" dirty="0"/>
              <a:t> </a:t>
            </a:r>
            <a:r>
              <a:rPr lang="cs-CZ" sz="2400" dirty="0" err="1"/>
              <a:t>znakov</a:t>
            </a:r>
            <a:endParaRPr lang="sk-SK" sz="2400" dirty="0"/>
          </a:p>
          <a:p>
            <a:r>
              <a:rPr lang="cs-CZ" sz="2600" dirty="0" err="1"/>
              <a:t>skúmajú</a:t>
            </a:r>
            <a:r>
              <a:rPr lang="cs-CZ" sz="2600" dirty="0"/>
              <a:t> politické, </a:t>
            </a:r>
            <a:r>
              <a:rPr lang="cs-CZ" sz="2600" dirty="0" err="1"/>
              <a:t>sociálne</a:t>
            </a:r>
            <a:r>
              <a:rPr lang="cs-CZ" sz="2600" dirty="0"/>
              <a:t> a ekonomické </a:t>
            </a:r>
            <a:r>
              <a:rPr lang="cs-CZ" sz="2600" dirty="0" err="1"/>
              <a:t>väzby</a:t>
            </a:r>
            <a:r>
              <a:rPr lang="cs-CZ" sz="2600" dirty="0"/>
              <a:t> </a:t>
            </a:r>
            <a:r>
              <a:rPr lang="cs-CZ" sz="2600" dirty="0" err="1"/>
              <a:t>medzi</a:t>
            </a:r>
            <a:r>
              <a:rPr lang="cs-CZ" sz="2600" dirty="0"/>
              <a:t> </a:t>
            </a:r>
            <a:r>
              <a:rPr lang="cs-CZ" sz="2600" dirty="0" err="1"/>
              <a:t>aktérmi</a:t>
            </a:r>
            <a:endParaRPr lang="sk-SK" sz="2600" dirty="0"/>
          </a:p>
          <a:p>
            <a:r>
              <a:rPr lang="cs-CZ" sz="2600" dirty="0"/>
              <a:t>historicky </a:t>
            </a:r>
            <a:r>
              <a:rPr lang="cs-CZ" sz="2600" dirty="0" err="1"/>
              <a:t>hlboko</a:t>
            </a:r>
            <a:r>
              <a:rPr lang="cs-CZ" sz="2600" dirty="0"/>
              <a:t> </a:t>
            </a:r>
            <a:r>
              <a:rPr lang="cs-CZ" sz="2600" dirty="0" err="1"/>
              <a:t>zakorenené</a:t>
            </a:r>
            <a:r>
              <a:rPr lang="cs-CZ" sz="2600" dirty="0"/>
              <a:t> procesy konfliktu, moci a </a:t>
            </a:r>
            <a:r>
              <a:rPr lang="cs-CZ" sz="2600" dirty="0" err="1"/>
              <a:t>redistribúcie</a:t>
            </a:r>
            <a:r>
              <a:rPr lang="cs-CZ" sz="2600" dirty="0"/>
              <a:t> </a:t>
            </a:r>
            <a:r>
              <a:rPr lang="cs-CZ" sz="2600" dirty="0" err="1"/>
              <a:t>zdrojov</a:t>
            </a:r>
            <a:endParaRPr lang="sk-SK" sz="2600" dirty="0"/>
          </a:p>
          <a:p>
            <a:r>
              <a:rPr lang="cs-CZ" sz="2600" dirty="0" err="1"/>
              <a:t>odmietajú</a:t>
            </a:r>
            <a:r>
              <a:rPr lang="cs-CZ" sz="2600" dirty="0"/>
              <a:t> </a:t>
            </a:r>
            <a:r>
              <a:rPr lang="cs-CZ" sz="2600" dirty="0" err="1"/>
              <a:t>sa</a:t>
            </a:r>
            <a:r>
              <a:rPr lang="cs-CZ" sz="2600" dirty="0"/>
              <a:t> </a:t>
            </a:r>
            <a:r>
              <a:rPr lang="cs-CZ" sz="2600" dirty="0" err="1"/>
              <a:t>zaoberať</a:t>
            </a:r>
            <a:r>
              <a:rPr lang="cs-CZ" sz="2600" dirty="0"/>
              <a:t> len </a:t>
            </a:r>
            <a:r>
              <a:rPr lang="cs-CZ" sz="2600" dirty="0" err="1"/>
              <a:t>aktérmi</a:t>
            </a:r>
            <a:r>
              <a:rPr lang="cs-CZ" sz="2600" dirty="0"/>
              <a:t> a </a:t>
            </a:r>
            <a:r>
              <a:rPr lang="cs-CZ" sz="2600" dirty="0" err="1"/>
              <a:t>ich</a:t>
            </a:r>
            <a:r>
              <a:rPr lang="cs-CZ" sz="2600" dirty="0"/>
              <a:t> </a:t>
            </a:r>
            <a:r>
              <a:rPr lang="cs-CZ" sz="2600" dirty="0" err="1"/>
              <a:t>motiváciami</a:t>
            </a:r>
            <a:endParaRPr lang="cs-CZ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57548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Štrukturalizmus</a:t>
            </a:r>
            <a:r>
              <a:rPr lang="cs-CZ" dirty="0"/>
              <a:t>: relations 2/4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/>
              <a:t>zdôrazňujú</a:t>
            </a:r>
            <a:r>
              <a:rPr lang="cs-CZ" dirty="0"/>
              <a:t> </a:t>
            </a:r>
            <a:r>
              <a:rPr lang="cs-CZ" dirty="0" err="1"/>
              <a:t>štrukturálne</a:t>
            </a:r>
            <a:r>
              <a:rPr lang="cs-CZ" dirty="0"/>
              <a:t> </a:t>
            </a:r>
            <a:r>
              <a:rPr lang="cs-CZ" dirty="0" err="1"/>
              <a:t>podmienky</a:t>
            </a:r>
            <a:r>
              <a:rPr lang="cs-CZ" dirty="0"/>
              <a:t> a sociálno-politické aktivity,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sú v rukách </a:t>
            </a:r>
            <a:r>
              <a:rPr lang="cs-CZ" dirty="0" err="1"/>
              <a:t>aktérov</a:t>
            </a:r>
            <a:r>
              <a:rPr lang="cs-CZ" dirty="0"/>
              <a:t>, ale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aktérov</a:t>
            </a:r>
            <a:r>
              <a:rPr lang="cs-CZ" dirty="0"/>
              <a:t> </a:t>
            </a:r>
            <a:r>
              <a:rPr lang="cs-CZ" dirty="0" err="1"/>
              <a:t>ovplyvňujú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dokonca</a:t>
            </a:r>
            <a:r>
              <a:rPr lang="cs-CZ" dirty="0"/>
              <a:t> </a:t>
            </a:r>
            <a:r>
              <a:rPr lang="cs-CZ" dirty="0" err="1"/>
              <a:t>determinujú</a:t>
            </a:r>
            <a:endParaRPr lang="sk-SK" dirty="0"/>
          </a:p>
          <a:p>
            <a:r>
              <a:rPr lang="cs-CZ" dirty="0" err="1"/>
              <a:t>Metodológia</a:t>
            </a:r>
            <a:r>
              <a:rPr lang="cs-CZ" dirty="0"/>
              <a:t>:</a:t>
            </a:r>
          </a:p>
          <a:p>
            <a:r>
              <a:rPr lang="cs-CZ" dirty="0"/>
              <a:t>Objekty a </a:t>
            </a:r>
            <a:r>
              <a:rPr lang="cs-CZ" dirty="0" err="1"/>
              <a:t>štruktúry</a:t>
            </a:r>
            <a:r>
              <a:rPr lang="cs-CZ" dirty="0"/>
              <a:t> </a:t>
            </a:r>
            <a:r>
              <a:rPr lang="cs-CZ" dirty="0" err="1"/>
              <a:t>reálne</a:t>
            </a:r>
            <a:r>
              <a:rPr lang="cs-CZ" dirty="0"/>
              <a:t> </a:t>
            </a:r>
            <a:r>
              <a:rPr lang="cs-CZ" dirty="0" err="1"/>
              <a:t>existujú</a:t>
            </a:r>
            <a:r>
              <a:rPr lang="cs-CZ" dirty="0"/>
              <a:t>, 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medzinárodný</a:t>
            </a:r>
            <a:r>
              <a:rPr lang="cs-CZ" dirty="0"/>
              <a:t> systém </a:t>
            </a:r>
            <a:r>
              <a:rPr lang="cs-CZ" dirty="0" err="1"/>
              <a:t>reálne</a:t>
            </a:r>
            <a:r>
              <a:rPr lang="cs-CZ" dirty="0"/>
              <a:t> existuje a nemá len podobu OSN, </a:t>
            </a:r>
            <a:r>
              <a:rPr lang="cs-CZ" dirty="0" err="1"/>
              <a:t>štát</a:t>
            </a:r>
            <a:r>
              <a:rPr lang="cs-CZ" dirty="0"/>
              <a:t> </a:t>
            </a:r>
            <a:r>
              <a:rPr lang="cs-CZ" dirty="0" err="1"/>
              <a:t>reálne</a:t>
            </a:r>
            <a:r>
              <a:rPr lang="cs-CZ" dirty="0"/>
              <a:t> existuje a </a:t>
            </a:r>
            <a:r>
              <a:rPr lang="cs-CZ" dirty="0" err="1"/>
              <a:t>nie</a:t>
            </a:r>
            <a:r>
              <a:rPr lang="cs-CZ" dirty="0"/>
              <a:t> je to len </a:t>
            </a:r>
            <a:r>
              <a:rPr lang="cs-CZ" dirty="0" err="1"/>
              <a:t>polícia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16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Štrukturalizmus</a:t>
            </a:r>
            <a:r>
              <a:rPr lang="cs-CZ" dirty="0"/>
              <a:t>: relations 3/4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 err="1"/>
              <a:t>Sociálne</a:t>
            </a:r>
            <a:r>
              <a:rPr lang="cs-CZ" dirty="0"/>
              <a:t> </a:t>
            </a:r>
            <a:r>
              <a:rPr lang="cs-CZ" dirty="0" err="1"/>
              <a:t>štruktúry</a:t>
            </a:r>
            <a:r>
              <a:rPr lang="cs-CZ" dirty="0"/>
              <a:t> sú </a:t>
            </a:r>
            <a:r>
              <a:rPr lang="cs-CZ" dirty="0" err="1"/>
              <a:t>reálne</a:t>
            </a:r>
            <a:r>
              <a:rPr lang="cs-CZ" dirty="0"/>
              <a:t> a </a:t>
            </a:r>
            <a:r>
              <a:rPr lang="cs-CZ" dirty="0" err="1"/>
              <a:t>sociálni</a:t>
            </a:r>
            <a:r>
              <a:rPr lang="cs-CZ" dirty="0"/>
              <a:t> </a:t>
            </a:r>
            <a:r>
              <a:rPr lang="cs-CZ" dirty="0" err="1"/>
              <a:t>vedci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objavovať</a:t>
            </a:r>
            <a:r>
              <a:rPr lang="cs-CZ" dirty="0"/>
              <a:t> „</a:t>
            </a:r>
            <a:r>
              <a:rPr lang="cs-CZ" dirty="0" err="1"/>
              <a:t>sociálne</a:t>
            </a:r>
            <a:r>
              <a:rPr lang="cs-CZ" dirty="0"/>
              <a:t> druhy“ (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kinds</a:t>
            </a:r>
            <a:r>
              <a:rPr lang="cs-CZ" dirty="0"/>
              <a:t>), </a:t>
            </a:r>
            <a:r>
              <a:rPr lang="cs-CZ" dirty="0" err="1"/>
              <a:t>ako</a:t>
            </a:r>
            <a:r>
              <a:rPr lang="cs-CZ" dirty="0"/>
              <a:t> sú </a:t>
            </a:r>
            <a:r>
              <a:rPr lang="cs-CZ" dirty="0" err="1"/>
              <a:t>revolúcia</a:t>
            </a:r>
            <a:r>
              <a:rPr lang="cs-CZ" dirty="0"/>
              <a:t>, </a:t>
            </a:r>
            <a:r>
              <a:rPr lang="cs-CZ" dirty="0" err="1"/>
              <a:t>spoločenská</a:t>
            </a:r>
            <a:r>
              <a:rPr lang="cs-CZ" dirty="0"/>
              <a:t> </a:t>
            </a:r>
            <a:r>
              <a:rPr lang="cs-CZ" dirty="0" err="1"/>
              <a:t>trieda</a:t>
            </a:r>
            <a:r>
              <a:rPr lang="cs-CZ" dirty="0"/>
              <a:t>, politická strana, </a:t>
            </a:r>
            <a:r>
              <a:rPr lang="cs-CZ" dirty="0" err="1"/>
              <a:t>sociálne</a:t>
            </a:r>
            <a:r>
              <a:rPr lang="cs-CZ" dirty="0"/>
              <a:t> </a:t>
            </a:r>
            <a:r>
              <a:rPr lang="cs-CZ" dirty="0" err="1"/>
              <a:t>hnutie</a:t>
            </a:r>
            <a:r>
              <a:rPr lang="cs-CZ" dirty="0"/>
              <a:t> apod.</a:t>
            </a:r>
          </a:p>
          <a:p>
            <a:r>
              <a:rPr lang="cs-CZ" dirty="0" err="1"/>
              <a:t>Komparácia</a:t>
            </a:r>
            <a:r>
              <a:rPr lang="cs-CZ" dirty="0"/>
              <a:t>:</a:t>
            </a:r>
          </a:p>
          <a:p>
            <a:r>
              <a:rPr lang="cs-CZ" dirty="0" err="1"/>
              <a:t>Klasifikujú</a:t>
            </a:r>
            <a:r>
              <a:rPr lang="cs-CZ" dirty="0"/>
              <a:t> </a:t>
            </a:r>
            <a:r>
              <a:rPr lang="cs-CZ" dirty="0" err="1"/>
              <a:t>prípady</a:t>
            </a:r>
            <a:r>
              <a:rPr lang="cs-CZ" dirty="0"/>
              <a:t> do </a:t>
            </a:r>
            <a:r>
              <a:rPr lang="cs-CZ" dirty="0" err="1"/>
              <a:t>kategórií</a:t>
            </a:r>
            <a:r>
              <a:rPr lang="cs-CZ" dirty="0"/>
              <a:t> a </a:t>
            </a:r>
            <a:r>
              <a:rPr lang="cs-CZ" dirty="0" err="1"/>
              <a:t>skúmajú</a:t>
            </a:r>
            <a:r>
              <a:rPr lang="cs-CZ" dirty="0"/>
              <a:t> </a:t>
            </a:r>
            <a:r>
              <a:rPr lang="cs-CZ" dirty="0" err="1"/>
              <a:t>historickú</a:t>
            </a:r>
            <a:r>
              <a:rPr lang="cs-CZ" dirty="0"/>
              <a:t> dynamiku </a:t>
            </a:r>
            <a:r>
              <a:rPr lang="cs-CZ" dirty="0" err="1"/>
              <a:t>každej</a:t>
            </a:r>
            <a:r>
              <a:rPr lang="cs-CZ" dirty="0"/>
              <a:t> z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kategórií</a:t>
            </a:r>
            <a:endParaRPr lang="cs-CZ" dirty="0"/>
          </a:p>
          <a:p>
            <a:r>
              <a:rPr lang="cs-CZ" dirty="0"/>
              <a:t>Podobné procesy a podobné </a:t>
            </a:r>
            <a:r>
              <a:rPr lang="cs-CZ" dirty="0" err="1"/>
              <a:t>následnosť</a:t>
            </a:r>
            <a:r>
              <a:rPr lang="cs-CZ" dirty="0"/>
              <a:t> </a:t>
            </a:r>
            <a:r>
              <a:rPr lang="cs-CZ" dirty="0" err="1"/>
              <a:t>javov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prejavuje</a:t>
            </a:r>
            <a:r>
              <a:rPr lang="cs-CZ" dirty="0"/>
              <a:t> v podobných </a:t>
            </a:r>
            <a:r>
              <a:rPr lang="cs-CZ" dirty="0" err="1"/>
              <a:t>štruktúrach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25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Štrukturalizmus</a:t>
            </a:r>
            <a:r>
              <a:rPr lang="cs-CZ" dirty="0"/>
              <a:t>: relations 4/4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Takto </a:t>
            </a:r>
            <a:r>
              <a:rPr lang="cs-CZ" dirty="0" err="1"/>
              <a:t>identifikujú</a:t>
            </a:r>
            <a:r>
              <a:rPr lang="cs-CZ" dirty="0"/>
              <a:t> odlišné vývojové </a:t>
            </a:r>
            <a:r>
              <a:rPr lang="cs-CZ" dirty="0" err="1"/>
              <a:t>trajektórie</a:t>
            </a:r>
            <a:r>
              <a:rPr lang="cs-CZ" dirty="0"/>
              <a:t> jednotlivých </a:t>
            </a:r>
            <a:r>
              <a:rPr lang="cs-CZ" dirty="0" err="1"/>
              <a:t>kategórií</a:t>
            </a:r>
            <a:endParaRPr lang="cs-CZ" dirty="0"/>
          </a:p>
          <a:p>
            <a:r>
              <a:rPr lang="cs-CZ" dirty="0" err="1"/>
              <a:t>Štrukturalistické</a:t>
            </a:r>
            <a:r>
              <a:rPr lang="cs-CZ" dirty="0"/>
              <a:t> </a:t>
            </a:r>
            <a:r>
              <a:rPr lang="cs-CZ" dirty="0" err="1"/>
              <a:t>zovšeobecnenia</a:t>
            </a:r>
            <a:r>
              <a:rPr lang="cs-CZ" dirty="0"/>
              <a:t> („zákonitosti“)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netýkajú</a:t>
            </a:r>
            <a:r>
              <a:rPr lang="cs-CZ" dirty="0"/>
              <a:t> </a:t>
            </a:r>
            <a:r>
              <a:rPr lang="cs-CZ" dirty="0" err="1"/>
              <a:t>všetkých</a:t>
            </a:r>
            <a:r>
              <a:rPr lang="cs-CZ" dirty="0"/>
              <a:t> možných </a:t>
            </a:r>
            <a:r>
              <a:rPr lang="cs-CZ" dirty="0" err="1"/>
              <a:t>prípadov</a:t>
            </a:r>
            <a:r>
              <a:rPr lang="cs-CZ" dirty="0"/>
              <a:t>, ale vždy len jednej </a:t>
            </a:r>
            <a:r>
              <a:rPr lang="cs-CZ" dirty="0" err="1"/>
              <a:t>kategórie</a:t>
            </a:r>
            <a:r>
              <a:rPr lang="cs-CZ" dirty="0"/>
              <a:t> </a:t>
            </a:r>
            <a:r>
              <a:rPr lang="cs-CZ" dirty="0" err="1"/>
              <a:t>prípadov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mala </a:t>
            </a:r>
            <a:r>
              <a:rPr lang="cs-CZ" dirty="0" err="1"/>
              <a:t>veľmi</a:t>
            </a:r>
            <a:r>
              <a:rPr lang="cs-CZ" dirty="0"/>
              <a:t> podobné </a:t>
            </a:r>
            <a:r>
              <a:rPr lang="cs-CZ" dirty="0" err="1"/>
              <a:t>prípady</a:t>
            </a:r>
            <a:r>
              <a:rPr lang="cs-CZ" dirty="0"/>
              <a:t> s podobnými vývojovými </a:t>
            </a:r>
            <a:r>
              <a:rPr lang="cs-CZ" dirty="0" err="1"/>
              <a:t>trajektóriami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756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6CDF-6915-FF48-989A-4F18E9E5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Basketbal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E0E2E-B8FF-0F4A-AA15-2C5C1D97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Otázky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diskusiu</a:t>
            </a:r>
            <a:r>
              <a:rPr lang="en-US" b="1" dirty="0"/>
              <a:t>: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v </a:t>
            </a:r>
            <a:r>
              <a:rPr lang="en-US" dirty="0" err="1"/>
              <a:t>tejto</a:t>
            </a:r>
            <a:r>
              <a:rPr lang="en-US" dirty="0"/>
              <a:t> </a:t>
            </a:r>
            <a:r>
              <a:rPr lang="en-US" dirty="0" err="1"/>
              <a:t>hre</a:t>
            </a:r>
            <a:r>
              <a:rPr lang="en-US" dirty="0"/>
              <a:t> </a:t>
            </a:r>
            <a:r>
              <a:rPr lang="en-US" dirty="0" err="1"/>
              <a:t>stalo</a:t>
            </a:r>
            <a:r>
              <a:rPr lang="en-US" dirty="0"/>
              <a:t> ?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hra</a:t>
            </a:r>
            <a:r>
              <a:rPr lang="en-US" dirty="0"/>
              <a:t> </a:t>
            </a:r>
            <a:r>
              <a:rPr lang="en-US" dirty="0" err="1"/>
              <a:t>férová</a:t>
            </a:r>
            <a:r>
              <a:rPr lang="en-US" dirty="0"/>
              <a:t>?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dirty="0" err="1"/>
              <a:t>Hrali</a:t>
            </a:r>
            <a:r>
              <a:rPr lang="en-US" dirty="0"/>
              <a:t> </a:t>
            </a:r>
            <a:r>
              <a:rPr lang="en-US" dirty="0" err="1"/>
              <a:t>individuálne</a:t>
            </a:r>
            <a:r>
              <a:rPr lang="en-US" dirty="0"/>
              <a:t> </a:t>
            </a:r>
            <a:r>
              <a:rPr lang="en-US" dirty="0" err="1"/>
              <a:t>schopnosti</a:t>
            </a:r>
            <a:r>
              <a:rPr lang="en-US" dirty="0"/>
              <a:t> </a:t>
            </a:r>
            <a:r>
              <a:rPr lang="en-US" dirty="0" err="1"/>
              <a:t>hráčov</a:t>
            </a:r>
            <a:r>
              <a:rPr lang="en-US" dirty="0"/>
              <a:t> 	</a:t>
            </a:r>
            <a:r>
              <a:rPr lang="en-US" dirty="0" err="1"/>
              <a:t>rozhodujúcu</a:t>
            </a:r>
            <a:r>
              <a:rPr lang="en-US" dirty="0"/>
              <a:t> </a:t>
            </a:r>
            <a:r>
              <a:rPr lang="en-US" dirty="0" err="1"/>
              <a:t>úlohu</a:t>
            </a:r>
            <a:r>
              <a:rPr lang="en-US" dirty="0"/>
              <a:t>? </a:t>
            </a:r>
            <a:r>
              <a:rPr lang="en-US" dirty="0" err="1"/>
              <a:t>Prečo</a:t>
            </a:r>
            <a:r>
              <a:rPr lang="en-US" dirty="0"/>
              <a:t>? </a:t>
            </a:r>
            <a:r>
              <a:rPr lang="en-US" dirty="0" err="1"/>
              <a:t>Prečo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?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	4.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najlepšie</a:t>
            </a:r>
            <a:r>
              <a:rPr lang="en-US" dirty="0"/>
              <a:t> </a:t>
            </a:r>
            <a:r>
              <a:rPr lang="en-US" dirty="0" err="1"/>
              <a:t>vysvetlí</a:t>
            </a:r>
            <a:r>
              <a:rPr lang="en-US" dirty="0"/>
              <a:t> 	</a:t>
            </a:r>
            <a:r>
              <a:rPr lang="en-US" dirty="0" err="1"/>
              <a:t>dianie</a:t>
            </a:r>
            <a:r>
              <a:rPr lang="en-US" dirty="0"/>
              <a:t> v </a:t>
            </a:r>
            <a:r>
              <a:rPr lang="en-US" dirty="0" err="1"/>
              <a:t>tejto</a:t>
            </a:r>
            <a:r>
              <a:rPr lang="en-US" dirty="0"/>
              <a:t> </a:t>
            </a:r>
            <a:r>
              <a:rPr lang="en-US" dirty="0" err="1"/>
              <a:t>hre</a:t>
            </a:r>
            <a:r>
              <a:rPr lang="en-US" dirty="0"/>
              <a:t>? </a:t>
            </a:r>
            <a:r>
              <a:rPr lang="en-US" dirty="0" err="1"/>
              <a:t>Prečo</a:t>
            </a:r>
            <a:r>
              <a:rPr lang="en-US" dirty="0"/>
              <a:t>?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ADD8-345F-2F44-A57A-B0CEF137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Ultimátum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E533-DBBD-F343-B023-2C4F3B3E7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b="1" dirty="0" err="1"/>
              <a:t>Otázky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diskusiu</a:t>
            </a:r>
            <a:r>
              <a:rPr lang="en-US" b="1" dirty="0"/>
              <a:t>:</a:t>
            </a:r>
            <a:endParaRPr lang="sk-SK" dirty="0"/>
          </a:p>
          <a:p>
            <a:r>
              <a:rPr lang="en-US" dirty="0"/>
              <a:t>1. </a:t>
            </a:r>
            <a:r>
              <a:rPr lang="en-US" dirty="0" err="1"/>
              <a:t>Prijali</a:t>
            </a:r>
            <a:r>
              <a:rPr lang="en-US" dirty="0"/>
              <a:t> by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návrh</a:t>
            </a:r>
            <a:r>
              <a:rPr lang="en-US" dirty="0"/>
              <a:t> XX pre YY?</a:t>
            </a:r>
            <a:endParaRPr lang="sk-SK" dirty="0"/>
          </a:p>
          <a:p>
            <a:r>
              <a:rPr lang="en-US" dirty="0"/>
              <a:t>2. </a:t>
            </a:r>
            <a:r>
              <a:rPr lang="en-US" dirty="0" err="1"/>
              <a:t>Prečo</a:t>
            </a:r>
            <a:r>
              <a:rPr lang="en-US" dirty="0"/>
              <a:t>? </a:t>
            </a:r>
            <a:r>
              <a:rPr lang="en-US" dirty="0" err="1"/>
              <a:t>Prečo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?</a:t>
            </a:r>
            <a:endParaRPr lang="sk-SK" dirty="0"/>
          </a:p>
          <a:p>
            <a:r>
              <a:rPr lang="en-US" dirty="0"/>
              <a:t>3. </a:t>
            </a:r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motívy</a:t>
            </a:r>
            <a:r>
              <a:rPr lang="en-US" dirty="0"/>
              <a:t> </a:t>
            </a:r>
            <a:r>
              <a:rPr lang="en-US" dirty="0" err="1"/>
              <a:t>prvého</a:t>
            </a:r>
            <a:r>
              <a:rPr lang="en-US" dirty="0"/>
              <a:t> </a:t>
            </a:r>
            <a:r>
              <a:rPr lang="en-US" dirty="0" err="1"/>
              <a:t>hráča</a:t>
            </a:r>
            <a:r>
              <a:rPr lang="en-US" dirty="0"/>
              <a:t>?</a:t>
            </a:r>
            <a:endParaRPr lang="sk-SK" dirty="0"/>
          </a:p>
          <a:p>
            <a:r>
              <a:rPr lang="en-US" dirty="0"/>
              <a:t>4. </a:t>
            </a:r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motívy</a:t>
            </a:r>
            <a:r>
              <a:rPr lang="en-US" dirty="0"/>
              <a:t> </a:t>
            </a:r>
            <a:r>
              <a:rPr lang="en-US" dirty="0" err="1"/>
              <a:t>druhého</a:t>
            </a:r>
            <a:r>
              <a:rPr lang="en-US" dirty="0"/>
              <a:t> </a:t>
            </a:r>
            <a:r>
              <a:rPr lang="en-US" dirty="0" err="1"/>
              <a:t>hráča</a:t>
            </a:r>
            <a:r>
              <a:rPr lang="en-US" dirty="0"/>
              <a:t> </a:t>
            </a:r>
            <a:r>
              <a:rPr lang="en-US" dirty="0" err="1"/>
              <a:t>prijať</a:t>
            </a:r>
            <a:r>
              <a:rPr lang="en-US" dirty="0"/>
              <a:t> resp. </a:t>
            </a:r>
            <a:r>
              <a:rPr lang="en-US" dirty="0" err="1"/>
              <a:t>odmietnuť</a:t>
            </a:r>
            <a:r>
              <a:rPr lang="en-US" dirty="0"/>
              <a:t>?</a:t>
            </a:r>
            <a:endParaRPr lang="sk-SK" dirty="0"/>
          </a:p>
          <a:p>
            <a:r>
              <a:rPr lang="en-US" dirty="0"/>
              <a:t>5.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najlepšie</a:t>
            </a:r>
            <a:r>
              <a:rPr lang="en-US" dirty="0"/>
              <a:t> </a:t>
            </a:r>
            <a:r>
              <a:rPr lang="en-US" dirty="0" err="1"/>
              <a:t>vysvetlí</a:t>
            </a:r>
            <a:r>
              <a:rPr lang="en-US" dirty="0"/>
              <a:t> 	</a:t>
            </a:r>
            <a:r>
              <a:rPr lang="en-US" dirty="0" err="1"/>
              <a:t>dianie</a:t>
            </a:r>
            <a:r>
              <a:rPr lang="en-US" dirty="0"/>
              <a:t> v </a:t>
            </a:r>
            <a:r>
              <a:rPr lang="en-US" dirty="0" err="1"/>
              <a:t>tejto</a:t>
            </a:r>
            <a:r>
              <a:rPr lang="en-US" dirty="0"/>
              <a:t> </a:t>
            </a:r>
            <a:r>
              <a:rPr lang="en-US" dirty="0" err="1"/>
              <a:t>hre</a:t>
            </a:r>
            <a:r>
              <a:rPr lang="en-US" dirty="0"/>
              <a:t>? </a:t>
            </a:r>
            <a:r>
              <a:rPr lang="en-US" dirty="0" err="1"/>
              <a:t>Prečo</a:t>
            </a:r>
            <a:r>
              <a:rPr lang="en-US" dirty="0"/>
              <a:t>?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35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0BBE-531A-A542-BFB1-96142605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Zahodíte</a:t>
            </a:r>
            <a:r>
              <a:rPr lang="en-US" dirty="0"/>
              <a:t> </a:t>
            </a:r>
            <a:r>
              <a:rPr lang="en-US" dirty="0" err="1"/>
              <a:t>loptičku</a:t>
            </a:r>
            <a:r>
              <a:rPr lang="en-US" dirty="0"/>
              <a:t>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43E3-9A16-5748-934A-40460A716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hráči</a:t>
            </a:r>
            <a:r>
              <a:rPr lang="en-US" dirty="0"/>
              <a:t> </a:t>
            </a:r>
            <a:r>
              <a:rPr lang="en-US" dirty="0" err="1"/>
              <a:t>skutočne</a:t>
            </a:r>
            <a:r>
              <a:rPr lang="en-US" dirty="0"/>
              <a:t> </a:t>
            </a:r>
            <a:r>
              <a:rPr lang="en-US" dirty="0" err="1"/>
              <a:t>racionálni</a:t>
            </a:r>
            <a:r>
              <a:rPr lang="en-US" dirty="0"/>
              <a:t> </a:t>
            </a:r>
            <a:r>
              <a:rPr lang="en-US" dirty="0" err="1"/>
              <a:t>aktéri</a:t>
            </a:r>
            <a:r>
              <a:rPr lang="en-US" dirty="0"/>
              <a:t>? </a:t>
            </a:r>
            <a:r>
              <a:rPr lang="en-US" dirty="0" err="1"/>
              <a:t>Volili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rozhodnutie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báze</a:t>
            </a:r>
            <a:r>
              <a:rPr lang="en-US" dirty="0"/>
              <a:t> </a:t>
            </a:r>
            <a:r>
              <a:rPr lang="en-US" dirty="0" err="1"/>
              <a:t>porovnania</a:t>
            </a:r>
            <a:r>
              <a:rPr lang="en-US" dirty="0"/>
              <a:t> </a:t>
            </a:r>
            <a:r>
              <a:rPr lang="en-US" dirty="0" err="1"/>
              <a:t>ziskov</a:t>
            </a:r>
            <a:r>
              <a:rPr lang="en-US" dirty="0"/>
              <a:t> a </a:t>
            </a:r>
            <a:r>
              <a:rPr lang="en-US" dirty="0" err="1"/>
              <a:t>nákladov</a:t>
            </a:r>
            <a:r>
              <a:rPr lang="en-US" dirty="0"/>
              <a:t>?</a:t>
            </a:r>
            <a:endParaRPr lang="sk-SK" dirty="0"/>
          </a:p>
          <a:p>
            <a:r>
              <a:rPr lang="en-US" dirty="0"/>
              <a:t>2.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asi</a:t>
            </a:r>
            <a:r>
              <a:rPr lang="en-US" dirty="0"/>
              <a:t> </a:t>
            </a:r>
            <a:r>
              <a:rPr lang="en-US" dirty="0" err="1"/>
              <a:t>vyzeral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porovnávania</a:t>
            </a:r>
            <a:r>
              <a:rPr lang="en-US" dirty="0"/>
              <a:t> </a:t>
            </a:r>
            <a:r>
              <a:rPr lang="en-US" dirty="0" err="1"/>
              <a:t>ziskov</a:t>
            </a:r>
            <a:r>
              <a:rPr lang="en-US" dirty="0"/>
              <a:t> a </a:t>
            </a:r>
            <a:r>
              <a:rPr lang="en-US" dirty="0" err="1"/>
              <a:t>nákladov</a:t>
            </a:r>
            <a:r>
              <a:rPr lang="en-US" dirty="0"/>
              <a:t> v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?</a:t>
            </a:r>
            <a:endParaRPr lang="sk-SK" dirty="0"/>
          </a:p>
          <a:p>
            <a:r>
              <a:rPr lang="en-US" dirty="0"/>
              <a:t>3. </a:t>
            </a:r>
            <a:r>
              <a:rPr lang="en-US" dirty="0" err="1"/>
              <a:t>Akú</a:t>
            </a:r>
            <a:r>
              <a:rPr lang="en-US" dirty="0"/>
              <a:t> </a:t>
            </a:r>
            <a:r>
              <a:rPr lang="en-US" dirty="0" err="1"/>
              <a:t>úlohu</a:t>
            </a:r>
            <a:r>
              <a:rPr lang="en-US" dirty="0"/>
              <a:t> v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uvažovaní</a:t>
            </a:r>
            <a:r>
              <a:rPr lang="en-US" dirty="0"/>
              <a:t> </a:t>
            </a:r>
            <a:r>
              <a:rPr lang="en-US" dirty="0" err="1"/>
              <a:t>zohrávali</a:t>
            </a:r>
            <a:r>
              <a:rPr lang="en-US" dirty="0"/>
              <a:t> </a:t>
            </a:r>
            <a:r>
              <a:rPr lang="en-US" dirty="0" err="1"/>
              <a:t>nemateriálne</a:t>
            </a:r>
            <a:r>
              <a:rPr lang="en-US" dirty="0"/>
              <a:t> factory?</a:t>
            </a:r>
            <a:endParaRPr lang="sk-SK" dirty="0"/>
          </a:p>
          <a:p>
            <a:r>
              <a:rPr lang="en-US" dirty="0"/>
              <a:t>4.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najlepšie</a:t>
            </a:r>
            <a:r>
              <a:rPr lang="en-US" dirty="0"/>
              <a:t> </a:t>
            </a:r>
            <a:r>
              <a:rPr lang="en-US" dirty="0" err="1"/>
              <a:t>vysvetlí</a:t>
            </a:r>
            <a:r>
              <a:rPr lang="en-US" dirty="0"/>
              <a:t> 	</a:t>
            </a:r>
            <a:r>
              <a:rPr lang="en-US" dirty="0" err="1"/>
              <a:t>dianie</a:t>
            </a:r>
            <a:r>
              <a:rPr lang="en-US" dirty="0"/>
              <a:t> v </a:t>
            </a:r>
            <a:r>
              <a:rPr lang="en-US" dirty="0" err="1"/>
              <a:t>tejto</a:t>
            </a:r>
            <a:r>
              <a:rPr lang="en-US" dirty="0"/>
              <a:t> </a:t>
            </a:r>
            <a:r>
              <a:rPr lang="en-US" dirty="0" err="1"/>
              <a:t>hre</a:t>
            </a:r>
            <a:r>
              <a:rPr lang="en-US" dirty="0"/>
              <a:t>? </a:t>
            </a:r>
            <a:r>
              <a:rPr lang="en-US" dirty="0" err="1"/>
              <a:t>Prečo</a:t>
            </a:r>
            <a:r>
              <a:rPr lang="en-US" dirty="0"/>
              <a:t>?</a:t>
            </a:r>
            <a:endParaRPr lang="sk-S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97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41EB9-1951-C648-B88B-164C6580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Dilema</a:t>
            </a:r>
            <a:r>
              <a:rPr lang="en-US" dirty="0"/>
              <a:t> </a:t>
            </a:r>
            <a:r>
              <a:rPr lang="en-US" dirty="0" err="1"/>
              <a:t>väzňa</a:t>
            </a:r>
            <a:r>
              <a:rPr lang="en-US" dirty="0"/>
              <a:t> (large 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B8CFA-1791-3C49-847C-F58621018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Otázky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debrífing</a:t>
            </a:r>
            <a:r>
              <a:rPr lang="en-US" dirty="0"/>
              <a:t>:</a:t>
            </a:r>
            <a:endParaRPr lang="sk-SK" dirty="0"/>
          </a:p>
          <a:p>
            <a:r>
              <a:rPr lang="en-US" dirty="0"/>
              <a:t>1. </a:t>
            </a:r>
            <a:r>
              <a:rPr lang="en-US" dirty="0" err="1"/>
              <a:t>prečo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k </a:t>
            </a:r>
            <a:r>
              <a:rPr lang="en-US" dirty="0" err="1"/>
              <a:t>takémuto</a:t>
            </a:r>
            <a:r>
              <a:rPr lang="en-US" dirty="0"/>
              <a:t> </a:t>
            </a:r>
            <a:r>
              <a:rPr lang="en-US" dirty="0" err="1"/>
              <a:t>výsledku</a:t>
            </a:r>
            <a:r>
              <a:rPr lang="en-US" dirty="0"/>
              <a:t>?</a:t>
            </a:r>
            <a:endParaRPr lang="sk-SK" dirty="0"/>
          </a:p>
          <a:p>
            <a:r>
              <a:rPr lang="en-US" dirty="0"/>
              <a:t>2.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teória</a:t>
            </a:r>
            <a:r>
              <a:rPr lang="en-US" dirty="0"/>
              <a:t> KP </a:t>
            </a:r>
            <a:r>
              <a:rPr lang="en-US" dirty="0" err="1"/>
              <a:t>najlepšie</a:t>
            </a:r>
            <a:r>
              <a:rPr lang="en-US" dirty="0"/>
              <a:t> </a:t>
            </a:r>
            <a:r>
              <a:rPr lang="en-US" dirty="0" err="1"/>
              <a:t>vysvetlí</a:t>
            </a:r>
            <a:r>
              <a:rPr lang="en-US" dirty="0"/>
              <a:t>,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videli</a:t>
            </a:r>
            <a:r>
              <a:rPr lang="en-US" dirty="0"/>
              <a:t>?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1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Paradigmy</a:t>
            </a:r>
            <a:r>
              <a:rPr lang="en-US" dirty="0"/>
              <a:t> v </a:t>
            </a:r>
            <a:r>
              <a:rPr lang="en-US" dirty="0" err="1"/>
              <a:t>komp</a:t>
            </a:r>
            <a:r>
              <a:rPr lang="en-US" dirty="0"/>
              <a:t>. </a:t>
            </a:r>
            <a:r>
              <a:rPr lang="en-US" dirty="0" err="1"/>
              <a:t>politológii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racionalistická</a:t>
            </a:r>
            <a:r>
              <a:rPr lang="en-US" dirty="0"/>
              <a:t>: reasons</a:t>
            </a:r>
          </a:p>
          <a:p>
            <a:pPr marL="0" indent="0">
              <a:buNone/>
            </a:pPr>
            <a:r>
              <a:rPr lang="en-US" dirty="0" err="1"/>
              <a:t>kulturalistická</a:t>
            </a:r>
            <a:r>
              <a:rPr lang="en-US" dirty="0"/>
              <a:t>: rules</a:t>
            </a:r>
          </a:p>
          <a:p>
            <a:pPr marL="0" indent="0">
              <a:buNone/>
            </a:pPr>
            <a:r>
              <a:rPr lang="en-US" dirty="0" err="1"/>
              <a:t>štrukturalistická</a:t>
            </a:r>
            <a:r>
              <a:rPr lang="en-US" dirty="0"/>
              <a:t>: relations</a:t>
            </a:r>
          </a:p>
        </p:txBody>
      </p:sp>
    </p:spTree>
    <p:extLst>
      <p:ext uri="{BB962C8B-B14F-4D97-AF65-F5344CB8AC3E}">
        <p14:creationId xmlns:p14="http://schemas.microsoft.com/office/powerpoint/2010/main" val="12458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Racionalizmus: </a:t>
            </a:r>
            <a:r>
              <a:rPr lang="cs-CZ" dirty="0" err="1"/>
              <a:t>reasons</a:t>
            </a:r>
            <a:r>
              <a:rPr lang="cs-CZ" dirty="0"/>
              <a:t> 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Ontológia</a:t>
            </a:r>
            <a:r>
              <a:rPr lang="cs-CZ" dirty="0"/>
              <a:t>:</a:t>
            </a:r>
          </a:p>
          <a:p>
            <a:r>
              <a:rPr lang="cs-CZ" dirty="0"/>
              <a:t>metodologický individualizmus</a:t>
            </a:r>
          </a:p>
          <a:p>
            <a:r>
              <a:rPr lang="cs-CZ" dirty="0" err="1"/>
              <a:t>základom</a:t>
            </a:r>
            <a:r>
              <a:rPr lang="cs-CZ" dirty="0"/>
              <a:t> </a:t>
            </a:r>
            <a:r>
              <a:rPr lang="cs-CZ" dirty="0" err="1"/>
              <a:t>sveta</a:t>
            </a:r>
            <a:r>
              <a:rPr lang="cs-CZ" dirty="0"/>
              <a:t> sú jednotlivci, </a:t>
            </a:r>
            <a:r>
              <a:rPr lang="cs-CZ" dirty="0" err="1"/>
              <a:t>aktéri</a:t>
            </a:r>
            <a:r>
              <a:rPr lang="cs-CZ" dirty="0"/>
              <a:t>, </a:t>
            </a:r>
            <a:r>
              <a:rPr lang="cs-CZ" dirty="0" err="1"/>
              <a:t>ktorí</a:t>
            </a:r>
            <a:r>
              <a:rPr lang="cs-CZ" dirty="0"/>
              <a:t> jediní </a:t>
            </a:r>
            <a:r>
              <a:rPr lang="cs-CZ" dirty="0" err="1"/>
              <a:t>konajú</a:t>
            </a:r>
            <a:r>
              <a:rPr lang="cs-CZ" dirty="0"/>
              <a:t>, </a:t>
            </a:r>
            <a:r>
              <a:rPr lang="cs-CZ" dirty="0" err="1"/>
              <a:t>preferujú</a:t>
            </a:r>
            <a:r>
              <a:rPr lang="cs-CZ" dirty="0"/>
              <a:t>, </a:t>
            </a:r>
            <a:r>
              <a:rPr lang="cs-CZ" dirty="0" err="1"/>
              <a:t>rozhodujú</a:t>
            </a:r>
            <a:r>
              <a:rPr lang="cs-CZ" dirty="0"/>
              <a:t>, a pod.</a:t>
            </a:r>
          </a:p>
          <a:p>
            <a:r>
              <a:rPr lang="cs-CZ" dirty="0"/>
              <a:t>aktivity sú zvolené s jasným </a:t>
            </a:r>
            <a:r>
              <a:rPr lang="cs-CZ" dirty="0" err="1"/>
              <a:t>cieľom</a:t>
            </a:r>
            <a:r>
              <a:rPr lang="cs-CZ" dirty="0"/>
              <a:t> </a:t>
            </a:r>
          </a:p>
          <a:p>
            <a:r>
              <a:rPr lang="cs-CZ" dirty="0" err="1"/>
              <a:t>predstavujú</a:t>
            </a:r>
            <a:r>
              <a:rPr lang="cs-CZ" dirty="0"/>
              <a:t> </a:t>
            </a:r>
            <a:r>
              <a:rPr lang="cs-CZ" dirty="0" err="1"/>
              <a:t>optimálne</a:t>
            </a:r>
            <a:r>
              <a:rPr lang="cs-CZ" dirty="0"/>
              <a:t> </a:t>
            </a:r>
            <a:r>
              <a:rPr lang="cs-CZ" dirty="0" err="1"/>
              <a:t>stratégie</a:t>
            </a:r>
            <a:r>
              <a:rPr lang="cs-CZ" dirty="0"/>
              <a:t> </a:t>
            </a:r>
            <a:r>
              <a:rPr lang="cs-CZ" dirty="0" err="1"/>
              <a:t>dosahovania</a:t>
            </a:r>
            <a:r>
              <a:rPr lang="cs-CZ" dirty="0"/>
              <a:t> </a:t>
            </a:r>
            <a:r>
              <a:rPr lang="cs-CZ" dirty="0" err="1"/>
              <a:t>cieľov</a:t>
            </a:r>
            <a:r>
              <a:rPr lang="cs-CZ" dirty="0"/>
              <a:t> (</a:t>
            </a:r>
            <a:r>
              <a:rPr lang="cs-CZ" dirty="0" err="1"/>
              <a:t>maximalizáciu</a:t>
            </a:r>
            <a:r>
              <a:rPr lang="cs-CZ" dirty="0"/>
              <a:t> zisku)</a:t>
            </a:r>
            <a:r>
              <a:rPr lang="sk-SK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Racionalizmus: </a:t>
            </a:r>
            <a:r>
              <a:rPr lang="cs-CZ" dirty="0" err="1"/>
              <a:t>reasons</a:t>
            </a:r>
            <a:r>
              <a:rPr lang="cs-CZ" dirty="0"/>
              <a:t> 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cs-CZ" dirty="0" err="1"/>
              <a:t>skúmajú</a:t>
            </a:r>
            <a:r>
              <a:rPr lang="cs-CZ" dirty="0"/>
              <a:t> </a:t>
            </a:r>
            <a:r>
              <a:rPr lang="cs-CZ" dirty="0" err="1"/>
              <a:t>kolektívne</a:t>
            </a:r>
            <a:r>
              <a:rPr lang="cs-CZ" dirty="0"/>
              <a:t> procesy a aktivity,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zámerné</a:t>
            </a:r>
            <a:r>
              <a:rPr lang="cs-CZ" dirty="0"/>
              <a:t>, </a:t>
            </a:r>
            <a:r>
              <a:rPr lang="cs-CZ" dirty="0" err="1"/>
              <a:t>premyslené</a:t>
            </a:r>
            <a:endParaRPr lang="cs-CZ" dirty="0"/>
          </a:p>
          <a:p>
            <a:r>
              <a:rPr lang="cs-CZ" dirty="0"/>
              <a:t>t.j. sú </a:t>
            </a:r>
            <a:r>
              <a:rPr lang="cs-CZ" dirty="0" err="1"/>
              <a:t>výsledkom</a:t>
            </a:r>
            <a:r>
              <a:rPr lang="cs-CZ" dirty="0"/>
              <a:t> </a:t>
            </a:r>
            <a:r>
              <a:rPr lang="cs-CZ" dirty="0" err="1"/>
              <a:t>racionálneho</a:t>
            </a:r>
            <a:r>
              <a:rPr lang="cs-CZ" dirty="0"/>
              <a:t> </a:t>
            </a:r>
            <a:r>
              <a:rPr lang="cs-CZ" dirty="0" err="1"/>
              <a:t>rozhodnutia</a:t>
            </a:r>
            <a:r>
              <a:rPr lang="cs-CZ" dirty="0"/>
              <a:t> </a:t>
            </a:r>
            <a:r>
              <a:rPr lang="cs-CZ" dirty="0" err="1"/>
              <a:t>jednotlivcov</a:t>
            </a:r>
            <a:r>
              <a:rPr lang="sk-SK" dirty="0"/>
              <a:t> </a:t>
            </a:r>
          </a:p>
          <a:p>
            <a:r>
              <a:rPr lang="cs-CZ" dirty="0" err="1"/>
              <a:t>individuálna</a:t>
            </a:r>
            <a:r>
              <a:rPr lang="cs-CZ" dirty="0"/>
              <a:t> racionalita často </a:t>
            </a:r>
            <a:r>
              <a:rPr lang="cs-CZ" dirty="0" err="1"/>
              <a:t>vedie</a:t>
            </a:r>
            <a:r>
              <a:rPr lang="cs-CZ" dirty="0"/>
              <a:t> ku </a:t>
            </a:r>
            <a:r>
              <a:rPr lang="cs-CZ" dirty="0" err="1"/>
              <a:t>kolektívne</a:t>
            </a:r>
            <a:r>
              <a:rPr lang="cs-CZ" dirty="0"/>
              <a:t> </a:t>
            </a:r>
            <a:r>
              <a:rPr lang="cs-CZ" dirty="0" err="1"/>
              <a:t>suboptimálnym</a:t>
            </a:r>
            <a:r>
              <a:rPr lang="cs-CZ" dirty="0"/>
              <a:t> </a:t>
            </a:r>
            <a:r>
              <a:rPr lang="cs-CZ" dirty="0" err="1"/>
              <a:t>výsledkom</a:t>
            </a:r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1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Racionalizmus: </a:t>
            </a:r>
            <a:r>
              <a:rPr lang="cs-CZ" dirty="0" err="1"/>
              <a:t>reasons</a:t>
            </a:r>
            <a:r>
              <a:rPr lang="cs-CZ" dirty="0"/>
              <a:t> 3/3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Metodológia</a:t>
            </a:r>
            <a:r>
              <a:rPr lang="cs-CZ" dirty="0"/>
              <a:t>:</a:t>
            </a:r>
          </a:p>
          <a:p>
            <a:r>
              <a:rPr lang="cs-CZ" dirty="0" err="1"/>
              <a:t>aktéri</a:t>
            </a:r>
            <a:r>
              <a:rPr lang="cs-CZ" dirty="0"/>
              <a:t> </a:t>
            </a:r>
            <a:r>
              <a:rPr lang="cs-CZ" dirty="0" err="1"/>
              <a:t>menia</a:t>
            </a:r>
            <a:r>
              <a:rPr lang="cs-CZ" dirty="0"/>
              <a:t> svoje </a:t>
            </a:r>
            <a:r>
              <a:rPr lang="cs-CZ" dirty="0" err="1"/>
              <a:t>rozhodnutia</a:t>
            </a:r>
            <a:r>
              <a:rPr lang="cs-CZ" dirty="0"/>
              <a:t> pod </a:t>
            </a:r>
            <a:r>
              <a:rPr lang="cs-CZ" dirty="0" err="1"/>
              <a:t>vplyvom</a:t>
            </a:r>
            <a:r>
              <a:rPr lang="cs-CZ" dirty="0"/>
              <a:t> </a:t>
            </a:r>
            <a:r>
              <a:rPr lang="cs-CZ" dirty="0" err="1"/>
              <a:t>meniaceho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materiálního a </a:t>
            </a:r>
            <a:r>
              <a:rPr lang="cs-CZ" dirty="0" err="1"/>
              <a:t>objektívne</a:t>
            </a:r>
            <a:r>
              <a:rPr lang="cs-CZ" dirty="0"/>
              <a:t> </a:t>
            </a:r>
            <a:r>
              <a:rPr lang="cs-CZ" dirty="0" err="1"/>
              <a:t>existujúceho</a:t>
            </a:r>
            <a:r>
              <a:rPr lang="cs-CZ" dirty="0"/>
              <a:t> </a:t>
            </a:r>
            <a:r>
              <a:rPr lang="cs-CZ" dirty="0" err="1"/>
              <a:t>externého</a:t>
            </a:r>
            <a:r>
              <a:rPr lang="cs-CZ" dirty="0"/>
              <a:t> </a:t>
            </a:r>
            <a:r>
              <a:rPr lang="cs-CZ" dirty="0" err="1"/>
              <a:t>prostredia</a:t>
            </a:r>
            <a:endParaRPr lang="cs-CZ" dirty="0"/>
          </a:p>
          <a:p>
            <a:r>
              <a:rPr lang="cs-CZ" dirty="0" err="1"/>
              <a:t>Komparácia</a:t>
            </a:r>
            <a:r>
              <a:rPr lang="cs-CZ" dirty="0"/>
              <a:t>:</a:t>
            </a:r>
          </a:p>
          <a:p>
            <a:r>
              <a:rPr lang="cs-CZ" dirty="0" err="1"/>
              <a:t>zmyslom</a:t>
            </a:r>
            <a:r>
              <a:rPr lang="cs-CZ" dirty="0"/>
              <a:t> je </a:t>
            </a:r>
            <a:r>
              <a:rPr lang="cs-CZ" dirty="0" err="1"/>
              <a:t>formulovanie</a:t>
            </a:r>
            <a:r>
              <a:rPr lang="cs-CZ" dirty="0"/>
              <a:t> </a:t>
            </a:r>
            <a:r>
              <a:rPr lang="cs-CZ" dirty="0" err="1"/>
              <a:t>všeobecne</a:t>
            </a:r>
            <a:r>
              <a:rPr lang="cs-CZ" dirty="0"/>
              <a:t> platných zákonitostí (</a:t>
            </a:r>
            <a:r>
              <a:rPr lang="cs-CZ" dirty="0" err="1"/>
              <a:t>zovšeobecnení</a:t>
            </a:r>
            <a:r>
              <a:rPr lang="cs-CZ" dirty="0"/>
              <a:t>), často za pomoci </a:t>
            </a:r>
            <a:r>
              <a:rPr lang="cs-CZ" dirty="0" err="1"/>
              <a:t>kvantitatívnych</a:t>
            </a:r>
            <a:r>
              <a:rPr lang="cs-CZ" dirty="0"/>
              <a:t> </a:t>
            </a:r>
            <a:r>
              <a:rPr lang="cs-CZ" dirty="0" err="1"/>
              <a:t>metód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20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Kulturalizmus: </a:t>
            </a:r>
            <a:r>
              <a:rPr lang="cs-CZ" dirty="0" err="1"/>
              <a:t>rules</a:t>
            </a:r>
            <a:r>
              <a:rPr lang="cs-CZ" dirty="0"/>
              <a:t> 1/4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/>
              <a:t>Ontológia</a:t>
            </a:r>
            <a:r>
              <a:rPr lang="cs-CZ" dirty="0"/>
              <a:t>:</a:t>
            </a:r>
          </a:p>
          <a:p>
            <a:r>
              <a:rPr lang="cs-CZ" dirty="0"/>
              <a:t>jednotlivci sú </a:t>
            </a:r>
            <a:r>
              <a:rPr lang="cs-CZ" dirty="0" err="1"/>
              <a:t>pevne</a:t>
            </a:r>
            <a:r>
              <a:rPr lang="cs-CZ" dirty="0"/>
              <a:t> ukotvení v </a:t>
            </a:r>
            <a:r>
              <a:rPr lang="cs-CZ" dirty="0" err="1"/>
              <a:t>jedinečnej</a:t>
            </a:r>
            <a:r>
              <a:rPr lang="cs-CZ" dirty="0"/>
              <a:t> </a:t>
            </a:r>
            <a:r>
              <a:rPr lang="cs-CZ" dirty="0" err="1"/>
              <a:t>kultúre</a:t>
            </a:r>
            <a:r>
              <a:rPr lang="cs-CZ" dirty="0"/>
              <a:t> </a:t>
            </a:r>
          </a:p>
          <a:p>
            <a:r>
              <a:rPr lang="cs-CZ" dirty="0" err="1"/>
              <a:t>nasledujú</a:t>
            </a:r>
            <a:r>
              <a:rPr lang="cs-CZ" dirty="0"/>
              <a:t> </a:t>
            </a:r>
            <a:r>
              <a:rPr lang="cs-CZ" dirty="0" err="1"/>
              <a:t>sociálne</a:t>
            </a:r>
            <a:r>
              <a:rPr lang="cs-CZ" dirty="0"/>
              <a:t> </a:t>
            </a:r>
            <a:r>
              <a:rPr lang="cs-CZ" dirty="0" err="1"/>
              <a:t>pravidlá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vytvárajú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individulálne</a:t>
            </a:r>
            <a:r>
              <a:rPr lang="cs-CZ" dirty="0"/>
              <a:t> a </a:t>
            </a:r>
            <a:r>
              <a:rPr lang="cs-CZ" dirty="0" err="1"/>
              <a:t>kolektívne</a:t>
            </a:r>
            <a:r>
              <a:rPr lang="cs-CZ" dirty="0"/>
              <a:t> identity</a:t>
            </a:r>
          </a:p>
          <a:p>
            <a:r>
              <a:rPr lang="cs-CZ" dirty="0"/>
              <a:t>určitá skupina </a:t>
            </a:r>
            <a:r>
              <a:rPr lang="cs-CZ" dirty="0" err="1"/>
              <a:t>ľudí</a:t>
            </a:r>
            <a:r>
              <a:rPr lang="cs-CZ" dirty="0"/>
              <a:t> interpretuje </a:t>
            </a:r>
            <a:r>
              <a:rPr lang="cs-CZ" dirty="0" err="1"/>
              <a:t>svet</a:t>
            </a:r>
            <a:r>
              <a:rPr lang="cs-CZ" dirty="0"/>
              <a:t> okolo </a:t>
            </a:r>
            <a:r>
              <a:rPr lang="cs-CZ" dirty="0" err="1"/>
              <a:t>seba</a:t>
            </a:r>
            <a:r>
              <a:rPr lang="cs-CZ" dirty="0"/>
              <a:t> na základe </a:t>
            </a:r>
            <a:r>
              <a:rPr lang="cs-CZ" dirty="0" err="1"/>
              <a:t>symbolov</a:t>
            </a:r>
            <a:r>
              <a:rPr lang="cs-CZ" dirty="0"/>
              <a:t>, </a:t>
            </a:r>
            <a:r>
              <a:rPr lang="cs-CZ" dirty="0" err="1"/>
              <a:t>noriem</a:t>
            </a:r>
            <a:r>
              <a:rPr lang="cs-CZ" dirty="0"/>
              <a:t>, </a:t>
            </a:r>
            <a:r>
              <a:rPr lang="cs-CZ" dirty="0" err="1"/>
              <a:t>hodnôt</a:t>
            </a:r>
            <a:r>
              <a:rPr lang="cs-CZ" dirty="0"/>
              <a:t> a </a:t>
            </a:r>
            <a:r>
              <a:rPr lang="cs-CZ" dirty="0" err="1"/>
              <a:t>vzorov</a:t>
            </a:r>
            <a:r>
              <a:rPr lang="cs-CZ" dirty="0"/>
              <a:t> </a:t>
            </a:r>
            <a:r>
              <a:rPr lang="cs-CZ" dirty="0" err="1"/>
              <a:t>správania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6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Kulturalizmus: </a:t>
            </a:r>
            <a:r>
              <a:rPr lang="cs-CZ" dirty="0" err="1"/>
              <a:t>rules</a:t>
            </a:r>
            <a:r>
              <a:rPr lang="cs-CZ" dirty="0"/>
              <a:t> 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vnímanie</a:t>
            </a:r>
            <a:r>
              <a:rPr lang="cs-CZ" dirty="0"/>
              <a:t>/</a:t>
            </a:r>
            <a:r>
              <a:rPr lang="cs-CZ" dirty="0" err="1"/>
              <a:t>percepcia</a:t>
            </a:r>
            <a:r>
              <a:rPr lang="cs-CZ" dirty="0"/>
              <a:t> je </a:t>
            </a:r>
            <a:r>
              <a:rPr lang="cs-CZ" dirty="0" err="1"/>
              <a:t>dôležitejšie</a:t>
            </a:r>
            <a:r>
              <a:rPr lang="cs-CZ" dirty="0"/>
              <a:t> než </a:t>
            </a:r>
            <a:r>
              <a:rPr lang="cs-CZ" dirty="0" err="1"/>
              <a:t>objektívne</a:t>
            </a:r>
            <a:r>
              <a:rPr lang="cs-CZ" dirty="0"/>
              <a:t> </a:t>
            </a:r>
            <a:r>
              <a:rPr lang="cs-CZ" dirty="0" err="1"/>
              <a:t>materiálne</a:t>
            </a:r>
            <a:r>
              <a:rPr lang="cs-CZ" dirty="0"/>
              <a:t> </a:t>
            </a:r>
            <a:r>
              <a:rPr lang="cs-CZ" dirty="0" err="1"/>
              <a:t>podmienky</a:t>
            </a:r>
            <a:endParaRPr lang="cs-CZ" dirty="0"/>
          </a:p>
          <a:p>
            <a:r>
              <a:rPr lang="cs-CZ" dirty="0" err="1"/>
              <a:t>záujmy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sú </a:t>
            </a:r>
            <a:r>
              <a:rPr lang="cs-CZ" dirty="0" err="1"/>
              <a:t>jednotlivcom</a:t>
            </a:r>
            <a:r>
              <a:rPr lang="cs-CZ" dirty="0"/>
              <a:t> </a:t>
            </a:r>
            <a:r>
              <a:rPr lang="cs-CZ" dirty="0" err="1"/>
              <a:t>vopred</a:t>
            </a:r>
            <a:r>
              <a:rPr lang="cs-CZ" dirty="0"/>
              <a:t> dané</a:t>
            </a:r>
          </a:p>
          <a:p>
            <a:r>
              <a:rPr lang="cs-CZ" dirty="0"/>
              <a:t>racionalita </a:t>
            </a:r>
            <a:r>
              <a:rPr lang="cs-CZ" dirty="0" err="1"/>
              <a:t>nie</a:t>
            </a:r>
            <a:r>
              <a:rPr lang="cs-CZ" dirty="0"/>
              <a:t> je ani </a:t>
            </a:r>
            <a:r>
              <a:rPr lang="cs-CZ" dirty="0" err="1"/>
              <a:t>univerzálne</a:t>
            </a:r>
            <a:r>
              <a:rPr lang="cs-CZ" dirty="0"/>
              <a:t> platná ani nevyhnutná</a:t>
            </a:r>
          </a:p>
          <a:p>
            <a:r>
              <a:rPr lang="cs-CZ" dirty="0"/>
              <a:t>je </a:t>
            </a:r>
            <a:r>
              <a:rPr lang="cs-CZ" dirty="0" err="1"/>
              <a:t>skôr</a:t>
            </a:r>
            <a:r>
              <a:rPr lang="cs-CZ" dirty="0"/>
              <a:t> </a:t>
            </a:r>
            <a:r>
              <a:rPr lang="cs-CZ" dirty="0" err="1"/>
              <a:t>podmienená</a:t>
            </a:r>
            <a:r>
              <a:rPr lang="cs-CZ" dirty="0"/>
              <a:t> a náhodná, variuje v závislosti od </a:t>
            </a:r>
            <a:r>
              <a:rPr lang="cs-CZ" dirty="0" err="1"/>
              <a:t>dominantnej</a:t>
            </a:r>
            <a:r>
              <a:rPr lang="cs-CZ" dirty="0"/>
              <a:t> </a:t>
            </a:r>
            <a:r>
              <a:rPr lang="cs-CZ" dirty="0" err="1"/>
              <a:t>kultúry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66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Kulturalizmus: </a:t>
            </a:r>
            <a:r>
              <a:rPr lang="cs-CZ" dirty="0" err="1"/>
              <a:t>rules</a:t>
            </a:r>
            <a:r>
              <a:rPr lang="cs-CZ" dirty="0"/>
              <a:t> 3/4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kultúra</a:t>
            </a:r>
            <a:r>
              <a:rPr lang="cs-CZ" dirty="0"/>
              <a:t>: systém </a:t>
            </a:r>
            <a:r>
              <a:rPr lang="cs-CZ" dirty="0" err="1"/>
              <a:t>významov</a:t>
            </a:r>
            <a:r>
              <a:rPr lang="cs-CZ" dirty="0"/>
              <a:t> a </a:t>
            </a:r>
            <a:r>
              <a:rPr lang="cs-CZ" dirty="0" err="1"/>
              <a:t>identít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vysvetľuje</a:t>
            </a:r>
            <a:r>
              <a:rPr lang="cs-CZ" dirty="0"/>
              <a:t>, </a:t>
            </a:r>
            <a:r>
              <a:rPr lang="cs-CZ" dirty="0" err="1"/>
              <a:t>ako</a:t>
            </a:r>
            <a:r>
              <a:rPr lang="cs-CZ" dirty="0"/>
              <a:t> a </a:t>
            </a:r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ľudia</a:t>
            </a:r>
            <a:r>
              <a:rPr lang="cs-CZ" dirty="0"/>
              <a:t> </a:t>
            </a:r>
            <a:r>
              <a:rPr lang="cs-CZ" dirty="0" err="1"/>
              <a:t>konajú</a:t>
            </a:r>
            <a:r>
              <a:rPr lang="cs-CZ" dirty="0"/>
              <a:t> tak,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konajú</a:t>
            </a:r>
            <a:endParaRPr lang="sk-SK" dirty="0"/>
          </a:p>
          <a:p>
            <a:r>
              <a:rPr lang="cs-CZ" dirty="0" err="1"/>
              <a:t>Metodológia</a:t>
            </a:r>
            <a:r>
              <a:rPr lang="cs-CZ" dirty="0"/>
              <a:t>: </a:t>
            </a:r>
          </a:p>
          <a:p>
            <a:r>
              <a:rPr lang="cs-CZ" dirty="0" err="1"/>
              <a:t>cieľom</a:t>
            </a:r>
            <a:r>
              <a:rPr lang="cs-CZ" dirty="0"/>
              <a:t> je </a:t>
            </a:r>
            <a:r>
              <a:rPr lang="cs-CZ" dirty="0" err="1"/>
              <a:t>porozumenie</a:t>
            </a:r>
            <a:r>
              <a:rPr lang="cs-CZ" dirty="0"/>
              <a:t>, </a:t>
            </a:r>
            <a:r>
              <a:rPr lang="cs-CZ" dirty="0" err="1"/>
              <a:t>nie</a:t>
            </a:r>
            <a:r>
              <a:rPr lang="cs-CZ" dirty="0"/>
              <a:t> </a:t>
            </a:r>
            <a:r>
              <a:rPr lang="cs-CZ" dirty="0" err="1"/>
              <a:t>vysvetlenie</a:t>
            </a:r>
            <a:endParaRPr lang="cs-CZ" dirty="0"/>
          </a:p>
          <a:p>
            <a:r>
              <a:rPr lang="cs-CZ" dirty="0"/>
              <a:t>Musíte </a:t>
            </a:r>
            <a:r>
              <a:rPr lang="cs-CZ" dirty="0" err="1"/>
              <a:t>hľadať</a:t>
            </a:r>
            <a:r>
              <a:rPr lang="cs-CZ" dirty="0"/>
              <a:t> „za“ materiálními </a:t>
            </a:r>
            <a:r>
              <a:rPr lang="cs-CZ" dirty="0" err="1"/>
              <a:t>kauzálnymi</a:t>
            </a:r>
            <a:r>
              <a:rPr lang="cs-CZ" dirty="0"/>
              <a:t> </a:t>
            </a:r>
            <a:r>
              <a:rPr lang="cs-CZ" dirty="0" err="1"/>
              <a:t>vzťahmi</a:t>
            </a:r>
            <a:r>
              <a:rPr lang="cs-CZ" dirty="0"/>
              <a:t>, a </a:t>
            </a:r>
            <a:r>
              <a:rPr lang="cs-CZ" dirty="0" err="1"/>
              <a:t>hľadať</a:t>
            </a:r>
            <a:r>
              <a:rPr lang="cs-CZ" dirty="0"/>
              <a:t> </a:t>
            </a:r>
            <a:r>
              <a:rPr lang="cs-CZ" dirty="0" err="1"/>
              <a:t>vnútorný</a:t>
            </a:r>
            <a:r>
              <a:rPr lang="cs-CZ" dirty="0"/>
              <a:t> </a:t>
            </a:r>
            <a:r>
              <a:rPr lang="cs-CZ" dirty="0" err="1"/>
              <a:t>zmysel</a:t>
            </a:r>
            <a:r>
              <a:rPr lang="cs-CZ" dirty="0"/>
              <a:t> rozhodnutí </a:t>
            </a:r>
            <a:r>
              <a:rPr lang="cs-CZ" dirty="0" err="1"/>
              <a:t>aktérov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97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Kulturalizmus: </a:t>
            </a:r>
            <a:r>
              <a:rPr lang="cs-CZ" dirty="0" err="1"/>
              <a:t>rules</a:t>
            </a:r>
            <a:r>
              <a:rPr lang="cs-CZ" dirty="0"/>
              <a:t> 4/4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Komparácia</a:t>
            </a:r>
            <a:r>
              <a:rPr lang="cs-CZ" dirty="0"/>
              <a:t>:</a:t>
            </a:r>
          </a:p>
          <a:p>
            <a:r>
              <a:rPr lang="cs-CZ" dirty="0" err="1"/>
              <a:t>uprednostňujú</a:t>
            </a:r>
            <a:r>
              <a:rPr lang="cs-CZ" dirty="0"/>
              <a:t> </a:t>
            </a:r>
            <a:r>
              <a:rPr lang="cs-CZ" dirty="0" err="1"/>
              <a:t>prípadové</a:t>
            </a:r>
            <a:r>
              <a:rPr lang="cs-CZ" dirty="0"/>
              <a:t> </a:t>
            </a:r>
            <a:r>
              <a:rPr lang="cs-CZ" dirty="0" err="1"/>
              <a:t>štúdie</a:t>
            </a:r>
            <a:r>
              <a:rPr lang="cs-CZ" dirty="0"/>
              <a:t>,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jedinečnosť</a:t>
            </a:r>
            <a:endParaRPr lang="cs-CZ" dirty="0"/>
          </a:p>
          <a:p>
            <a:r>
              <a:rPr lang="cs-CZ" dirty="0" err="1"/>
              <a:t>zvýrazňujú</a:t>
            </a:r>
            <a:r>
              <a:rPr lang="cs-CZ" dirty="0"/>
              <a:t> </a:t>
            </a:r>
            <a:r>
              <a:rPr lang="cs-CZ" dirty="0" err="1"/>
              <a:t>rozdiely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jedinečnými cestami </a:t>
            </a:r>
            <a:r>
              <a:rPr lang="cs-CZ" dirty="0" err="1"/>
              <a:t>vývoja</a:t>
            </a:r>
            <a:r>
              <a:rPr lang="cs-CZ" dirty="0"/>
              <a:t> </a:t>
            </a:r>
            <a:r>
              <a:rPr lang="cs-CZ" dirty="0" err="1"/>
              <a:t>spoločnosti</a:t>
            </a:r>
            <a:endParaRPr lang="cs-CZ" dirty="0"/>
          </a:p>
          <a:p>
            <a:r>
              <a:rPr lang="cs-CZ" dirty="0" err="1"/>
              <a:t>Študujú</a:t>
            </a:r>
            <a:r>
              <a:rPr lang="cs-CZ" dirty="0"/>
              <a:t> </a:t>
            </a:r>
            <a:r>
              <a:rPr lang="cs-CZ" dirty="0" err="1"/>
              <a:t>sociálne</a:t>
            </a:r>
            <a:r>
              <a:rPr lang="cs-CZ" dirty="0"/>
              <a:t> </a:t>
            </a:r>
            <a:r>
              <a:rPr lang="cs-CZ" dirty="0" err="1"/>
              <a:t>javy</a:t>
            </a:r>
            <a:r>
              <a:rPr lang="cs-CZ" dirty="0"/>
              <a:t> v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lokálnych</a:t>
            </a:r>
            <a:r>
              <a:rPr lang="cs-CZ" dirty="0"/>
              <a:t> a </a:t>
            </a:r>
            <a:r>
              <a:rPr lang="cs-CZ" dirty="0" err="1"/>
              <a:t>konkrétnych</a:t>
            </a:r>
            <a:r>
              <a:rPr lang="cs-CZ" dirty="0"/>
              <a:t> historických </a:t>
            </a:r>
            <a:r>
              <a:rPr lang="cs-CZ" dirty="0" err="1"/>
              <a:t>kontextoch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752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1909</TotalTime>
  <Words>743</Words>
  <Application>Microsoft Macintosh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Capsules</vt:lpstr>
      <vt:lpstr>Paradigmy v komparatívnej politológii:  štrukturalizmus, racionalizmus a kulturalizmus </vt:lpstr>
      <vt:lpstr>Paradigmy v komp. politológii</vt:lpstr>
      <vt:lpstr>Racionalizmus: reasons 1/3</vt:lpstr>
      <vt:lpstr>Racionalizmus: reasons 2/3</vt:lpstr>
      <vt:lpstr>Racionalizmus: reasons 3/3</vt:lpstr>
      <vt:lpstr>Kulturalizmus: rules 1/4</vt:lpstr>
      <vt:lpstr>Kulturalizmus: rules 2/4</vt:lpstr>
      <vt:lpstr>Kulturalizmus: rules 3/4</vt:lpstr>
      <vt:lpstr>Kulturalizmus: rules 4/4</vt:lpstr>
      <vt:lpstr>Štrukturalizmus: relations</vt:lpstr>
      <vt:lpstr>Štrukturalizmus: relations 1/4</vt:lpstr>
      <vt:lpstr>Štrukturalizmus: relations 2/4</vt:lpstr>
      <vt:lpstr>Štrukturalizmus: relations 3/4</vt:lpstr>
      <vt:lpstr>Štrukturalizmus: relations 4/4</vt:lpstr>
      <vt:lpstr>Basketbal</vt:lpstr>
      <vt:lpstr>Ultimátum</vt:lpstr>
      <vt:lpstr>Zahodíte loptičku?  </vt:lpstr>
      <vt:lpstr>Dilema väzňa (large 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118</cp:revision>
  <dcterms:created xsi:type="dcterms:W3CDTF">2005-06-20T08:50:09Z</dcterms:created>
  <dcterms:modified xsi:type="dcterms:W3CDTF">2022-02-15T11:00:33Z</dcterms:modified>
</cp:coreProperties>
</file>