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37" r:id="rId3"/>
    <p:sldId id="291" r:id="rId4"/>
    <p:sldId id="334" r:id="rId5"/>
    <p:sldId id="335" r:id="rId6"/>
    <p:sldId id="270" r:id="rId7"/>
    <p:sldId id="294" r:id="rId8"/>
    <p:sldId id="293" r:id="rId9"/>
    <p:sldId id="258" r:id="rId10"/>
    <p:sldId id="259" r:id="rId11"/>
    <p:sldId id="260" r:id="rId12"/>
    <p:sldId id="261" r:id="rId13"/>
    <p:sldId id="262" r:id="rId14"/>
    <p:sldId id="263" r:id="rId15"/>
    <p:sldId id="311" r:id="rId16"/>
    <p:sldId id="305" r:id="rId17"/>
    <p:sldId id="304" r:id="rId18"/>
    <p:sldId id="326" r:id="rId19"/>
    <p:sldId id="327" r:id="rId20"/>
    <p:sldId id="317" r:id="rId21"/>
    <p:sldId id="318" r:id="rId22"/>
    <p:sldId id="328" r:id="rId23"/>
    <p:sldId id="330" r:id="rId24"/>
    <p:sldId id="331" r:id="rId25"/>
    <p:sldId id="332" r:id="rId26"/>
    <p:sldId id="312" r:id="rId27"/>
    <p:sldId id="313" r:id="rId28"/>
    <p:sldId id="325" r:id="rId29"/>
    <p:sldId id="324" r:id="rId30"/>
    <p:sldId id="336" r:id="rId31"/>
    <p:sldId id="33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k Rybář" initials="MR" lastIdx="1" clrIdx="0">
    <p:extLst>
      <p:ext uri="{19B8F6BF-5375-455C-9EA6-DF929625EA0E}">
        <p15:presenceInfo xmlns:p15="http://schemas.microsoft.com/office/powerpoint/2012/main" userId="S-1-5-21-271893136-264475109-1824216404-18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599"/>
  </p:normalViewPr>
  <p:slideViewPr>
    <p:cSldViewPr snapToGrid="0" snapToObjects="1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989B7-B0C1-1C4E-802A-AC703BCA2C85}" type="datetimeFigureOut">
              <a:rPr lang="en-US" smtClean="0"/>
              <a:t>4/5/22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EC702-B87D-774D-B523-C93719C6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5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FD96-1E40-AD4B-B81D-554ADD133902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49FE-0B6E-2746-9983-67D7848F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9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FD96-1E40-AD4B-B81D-554ADD133902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49FE-0B6E-2746-9983-67D7848F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5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FD96-1E40-AD4B-B81D-554ADD133902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49FE-0B6E-2746-9983-67D7848F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5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FD96-1E40-AD4B-B81D-554ADD133902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49FE-0B6E-2746-9983-67D7848F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7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FD96-1E40-AD4B-B81D-554ADD133902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49FE-0B6E-2746-9983-67D7848F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0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FD96-1E40-AD4B-B81D-554ADD133902}" type="datetimeFigureOut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49FE-0B6E-2746-9983-67D7848F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4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FD96-1E40-AD4B-B81D-554ADD133902}" type="datetimeFigureOut">
              <a:rPr lang="en-US" smtClean="0"/>
              <a:t>4/5/22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49FE-0B6E-2746-9983-67D7848F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0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FD96-1E40-AD4B-B81D-554ADD133902}" type="datetimeFigureOut">
              <a:rPr lang="en-US" smtClean="0"/>
              <a:t>4/5/22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49FE-0B6E-2746-9983-67D7848F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FD96-1E40-AD4B-B81D-554ADD133902}" type="datetimeFigureOut">
              <a:rPr lang="en-US" smtClean="0"/>
              <a:t>4/5/22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49FE-0B6E-2746-9983-67D7848F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7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FD96-1E40-AD4B-B81D-554ADD133902}" type="datetimeFigureOut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49FE-0B6E-2746-9983-67D7848F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0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FD96-1E40-AD4B-B81D-554ADD133902}" type="datetimeFigureOut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49FE-0B6E-2746-9983-67D7848F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0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5FD96-1E40-AD4B-B81D-554ADD133902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049FE-0B6E-2746-9983-67D7848F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Politické režimy: </a:t>
            </a:r>
            <a:br>
              <a:rPr lang="sk-SK" b="1" dirty="0"/>
            </a:br>
            <a:r>
              <a:rPr lang="sk-SK" b="1" dirty="0"/>
              <a:t>Definície a meranie</a:t>
            </a:r>
            <a:r>
              <a:rPr lang="en-SK" b="1" dirty="0"/>
              <a:t>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/>
              <a:t>Srovnávací</a:t>
            </a:r>
            <a:r>
              <a:rPr lang="sk-SK" dirty="0"/>
              <a:t> analýza politiky</a:t>
            </a:r>
            <a:endParaRPr lang="en-US" dirty="0"/>
          </a:p>
          <a:p>
            <a:r>
              <a:rPr lang="sk-SK" dirty="0"/>
              <a:t>jaro 2022</a:t>
            </a:r>
            <a:endParaRPr lang="en-US" dirty="0"/>
          </a:p>
          <a:p>
            <a:r>
              <a:rPr lang="en-US" dirty="0"/>
              <a:t>Doc. Marek </a:t>
            </a:r>
            <a:r>
              <a:rPr lang="en-US" dirty="0" err="1"/>
              <a:t>Rybář</a:t>
            </a:r>
            <a:r>
              <a:rPr lang="en-US" dirty="0"/>
              <a:t>, PhD.</a:t>
            </a:r>
          </a:p>
        </p:txBody>
      </p:sp>
    </p:spTree>
    <p:extLst>
      <p:ext uri="{BB962C8B-B14F-4D97-AF65-F5344CB8AC3E}">
        <p14:creationId xmlns:p14="http://schemas.microsoft.com/office/powerpoint/2010/main" val="1998603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Premena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demokracií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v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čase</a:t>
            </a:r>
            <a:endParaRPr lang="en-US" b="1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362201" y="1863090"/>
            <a:ext cx="7693025" cy="3901102"/>
          </a:xfrm>
        </p:spPr>
        <p:txBody>
          <a:bodyPr>
            <a:normAutofit/>
          </a:bodyPr>
          <a:lstStyle/>
          <a:p>
            <a:pPr algn="just"/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FRA, GER, SWI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všeobecné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volebné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právo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mužov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od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roku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1848, USA 1870</a:t>
            </a:r>
          </a:p>
          <a:p>
            <a:pPr algn="just"/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volebné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právo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žien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sa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šírilo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pomaly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: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Nový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Zéland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1883,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Austrália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1902,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Fínsko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1907,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Švajčiarsko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1971</a:t>
            </a:r>
          </a:p>
          <a:p>
            <a:pPr algn="just"/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vek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: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zvyčajne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od 25 do 21 a 18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rokov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v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niektorých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krajinách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16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rokov</a:t>
            </a:r>
            <a:endParaRPr lang="en-US" sz="3000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06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Premena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demokracií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v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čase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95446" y="1690688"/>
            <a:ext cx="7119816" cy="464066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000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2. </a:t>
            </a:r>
            <a:r>
              <a:rPr lang="en-US" sz="3000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zastúpenie</a:t>
            </a:r>
            <a:r>
              <a:rPr lang="en-US" sz="3000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: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právo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vytvárať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politické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organizácie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(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strany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) a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získať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parlamentné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zastúpenie</a:t>
            </a:r>
            <a:endParaRPr lang="en-US" sz="3000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just"/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mnohých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krajinách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v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podstate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to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isté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ako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zavedenie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cs-CZ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proporčných</a:t>
            </a:r>
            <a:r>
              <a:rPr lang="cs-CZ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volebných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systémov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endParaRPr lang="cs-CZ" sz="3000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just"/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sa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zvyčajne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zavádzali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preto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lebo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skupiny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voličov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/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strany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ktoré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nemali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právo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hlasovať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sa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časom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stali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silnejšími</a:t>
            </a:r>
            <a:endParaRPr lang="en-US" sz="3000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just"/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Fínsko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1907,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Holandsko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1917,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Nemecko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1918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1F87C37-D2B4-4E64-9CB2-65B9F9C33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61" y="2401888"/>
            <a:ext cx="4056185" cy="258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33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Premena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demokracií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v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čase</a:t>
            </a:r>
            <a:endParaRPr lang="en-US" b="1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267200" y="1771651"/>
            <a:ext cx="7166708" cy="442080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3.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úspech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organizovanej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opozície</a:t>
            </a:r>
            <a:endParaRPr lang="en-US" b="1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situácie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v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ktorých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sú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všetky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dôležité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demokratické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strany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akceptované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ako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legitímna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alternatíva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vládnutia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socialisti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vláde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nikdy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v USA,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Kanade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Luxembursku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prvý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socialistický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prielom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v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Austrálii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v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roku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1904 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socialisti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v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Európe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získali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moc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v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medzivojnovom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období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Rakúsko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Nemecko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Veľká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Británia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Fínsko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Nórsko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EAA6915-EB76-4B1E-9257-1042670D3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84" y="2352431"/>
            <a:ext cx="3434862" cy="309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29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7905"/>
          </a:xfrm>
        </p:spPr>
        <p:txBody>
          <a:bodyPr/>
          <a:lstStyle/>
          <a:p>
            <a:pPr algn="ctr"/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Nové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transformácie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362201" y="1657352"/>
            <a:ext cx="7693025" cy="4083692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občania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sú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nespokojní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s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niektorými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aspektmi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fungovania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demokracií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občianska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participácia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klesá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klesá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účasť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voľbách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oslabuje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identifikácia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voličov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so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stranami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klesá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miera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členstva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v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politických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stranách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voliči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menej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zaujímajú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politiku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=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zvyšuje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počet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"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nepolitických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"/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odborných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riešení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problémov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verejnej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politiky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9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6284"/>
          </a:xfrm>
        </p:spPr>
        <p:txBody>
          <a:bodyPr/>
          <a:lstStyle/>
          <a:p>
            <a:pPr algn="ctr"/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Nové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transformácie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638300" y="1321409"/>
            <a:ext cx="8915400" cy="5430474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nezávislé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agentúry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regulačné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orgány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centrálne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banky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alebo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externé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subjekty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ako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Európska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únia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predmetom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politickej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súťaže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stalo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postavenie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politikov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fungovanie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demokratických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inštitúcií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väčšie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slovo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dostali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voliči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referendá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participatívne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rozhodovanie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)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alebo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nestranické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inštitúcie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regulačné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orgány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agentúry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EÚ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atď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.) 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voľby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strany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stávajú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menej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dôležitými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ako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kedykoľvek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predtým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80D1E59-622E-4F8D-A882-8F2AB8932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07" y="4873256"/>
            <a:ext cx="3944815" cy="187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59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Autokratické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režimy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0846" y="1841340"/>
            <a:ext cx="8333772" cy="393442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nedemokratický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autokratický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režim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označenie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všetkých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režimov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ktoré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sú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plne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demokratické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líšia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vlastnosťami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svojich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vládcov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legitimitou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ktorú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nárokujú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prostriedkami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ktorými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kontrolujú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moc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veľmi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rôznorodá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kategória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cenzúra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represie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sú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pravdepodobne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jedinými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spoločnými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charakteristikami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2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Totalitný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vs.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autoritársky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režim</a:t>
            </a:r>
            <a:endParaRPr lang="en-US" b="1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9401"/>
            <a:ext cx="5431989" cy="4943473"/>
          </a:xfrm>
        </p:spPr>
        <p:txBody>
          <a:bodyPr>
            <a:noAutofit/>
          </a:bodyPr>
          <a:lstStyle/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rozdiely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rozpracoval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Juan J. Linz (1970)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obmedzený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politický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pluralizmus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chýbajúca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dobre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rozvinutá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ideológia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ospravedlňujúca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režim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absencia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politickej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mobilizácie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politické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vedenie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malá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skupina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alebo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jeden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vodca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),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ktorého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aktivity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sú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všeobecnosti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predvídateľné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obmedzené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svojvoľné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alebo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neobmedzené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8760F06-FEF8-473C-A79C-5A2697B72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338" y="1549401"/>
            <a:ext cx="3663462" cy="225338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4003B11-0D62-418F-87FB-DC3A5B082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397" y="4067541"/>
            <a:ext cx="3635403" cy="242533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Posttotalitné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a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sultánske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režimy</a:t>
            </a:r>
            <a:endParaRPr lang="en-US" b="1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>
          <a:xfrm>
            <a:off x="4017108" y="1825625"/>
            <a:ext cx="7549660" cy="385754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Linz a Stepan (1996)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identifikovali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oslabený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posttotalitný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režim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ktorý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nebol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schopný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plniť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svoje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vlastné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politické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ciele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okrem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toho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vyčlenili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absolutistické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personálne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diktatúry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-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sultánske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režimy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chýbajúca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ideologická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angažovanosti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totalitných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vodcov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"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strach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chamtivosť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"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ako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hlavné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motivácie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ich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stúpencov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8C53C38-AEAB-4935-AA7B-24BD7B516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32" y="1825625"/>
            <a:ext cx="2766645" cy="21431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2494B91-E404-46EE-B5B9-DD88E39A5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32" y="4245585"/>
            <a:ext cx="2766645" cy="175797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58039-8646-3B49-81DC-963E81FC2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Typy</a:t>
            </a:r>
            <a:r>
              <a:rPr lang="en-US" b="1" dirty="0"/>
              <a:t> </a:t>
            </a:r>
            <a:r>
              <a:rPr lang="en-US" b="1" dirty="0" err="1"/>
              <a:t>autoritárskych</a:t>
            </a:r>
            <a:r>
              <a:rPr lang="en-US" b="1" dirty="0"/>
              <a:t> </a:t>
            </a:r>
            <a:r>
              <a:rPr lang="en-US" b="1" dirty="0" err="1"/>
              <a:t>režimov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E725D-1CE6-8246-BFA1-0C8C788BF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776" y="1864489"/>
            <a:ext cx="7693025" cy="437916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650" b="1" dirty="0"/>
              <a:t>A) </a:t>
            </a:r>
            <a:r>
              <a:rPr lang="en-US" sz="2650" b="1" dirty="0" err="1"/>
              <a:t>Absolútne</a:t>
            </a:r>
            <a:r>
              <a:rPr lang="en-US" sz="2650" b="1" dirty="0"/>
              <a:t> (</a:t>
            </a:r>
            <a:r>
              <a:rPr lang="en-US" sz="2650" b="1" dirty="0" err="1"/>
              <a:t>vládnuce</a:t>
            </a:r>
            <a:r>
              <a:rPr lang="en-US" sz="2650" b="1" dirty="0"/>
              <a:t>) </a:t>
            </a:r>
            <a:r>
              <a:rPr lang="en-US" sz="2650" b="1" dirty="0" err="1"/>
              <a:t>monarchie</a:t>
            </a:r>
            <a:r>
              <a:rPr lang="en-US" sz="2650" b="1" dirty="0"/>
              <a:t> </a:t>
            </a:r>
          </a:p>
          <a:p>
            <a:pPr algn="just"/>
            <a:r>
              <a:rPr lang="en-US" sz="2650" dirty="0" err="1"/>
              <a:t>Saudská</a:t>
            </a:r>
            <a:r>
              <a:rPr lang="en-US" sz="2650" dirty="0"/>
              <a:t> </a:t>
            </a:r>
            <a:r>
              <a:rPr lang="en-US" sz="2650" dirty="0" err="1"/>
              <a:t>Arábia</a:t>
            </a:r>
            <a:r>
              <a:rPr lang="en-US" sz="2650" dirty="0"/>
              <a:t>, SAE, </a:t>
            </a:r>
            <a:r>
              <a:rPr lang="en-US" sz="2650" dirty="0" err="1"/>
              <a:t>Omán</a:t>
            </a:r>
            <a:r>
              <a:rPr lang="en-US" sz="2650" dirty="0"/>
              <a:t>, </a:t>
            </a:r>
            <a:r>
              <a:rPr lang="en-US" sz="2650" dirty="0" err="1"/>
              <a:t>Katar</a:t>
            </a:r>
            <a:r>
              <a:rPr lang="en-US" sz="2650" dirty="0"/>
              <a:t>, </a:t>
            </a:r>
            <a:r>
              <a:rPr lang="en-US" sz="2650" dirty="0" err="1"/>
              <a:t>Brunej</a:t>
            </a:r>
            <a:r>
              <a:rPr lang="en-US" sz="2650" dirty="0"/>
              <a:t> </a:t>
            </a:r>
          </a:p>
          <a:p>
            <a:pPr algn="just"/>
            <a:r>
              <a:rPr lang="en-US" sz="2650" dirty="0" err="1"/>
              <a:t>Pretrvávanie</a:t>
            </a:r>
            <a:r>
              <a:rPr lang="en-US" sz="2650" dirty="0"/>
              <a:t>? </a:t>
            </a:r>
          </a:p>
          <a:p>
            <a:pPr algn="just"/>
            <a:r>
              <a:rPr lang="en-US" sz="2650" dirty="0" err="1"/>
              <a:t>Dynastie</a:t>
            </a:r>
            <a:r>
              <a:rPr lang="en-US" sz="2650" dirty="0"/>
              <a:t>, </a:t>
            </a:r>
            <a:r>
              <a:rPr lang="en-US" sz="2650" dirty="0" err="1"/>
              <a:t>rentiérske</a:t>
            </a:r>
            <a:r>
              <a:rPr lang="en-US" sz="2650" dirty="0"/>
              <a:t> </a:t>
            </a:r>
            <a:r>
              <a:rPr lang="en-US" sz="2650" dirty="0" err="1"/>
              <a:t>štáty</a:t>
            </a:r>
            <a:r>
              <a:rPr lang="en-US" sz="2650" dirty="0"/>
              <a:t> (</a:t>
            </a:r>
            <a:r>
              <a:rPr lang="en-US" sz="2650" dirty="0" err="1"/>
              <a:t>ropa</a:t>
            </a:r>
            <a:r>
              <a:rPr lang="en-US" sz="2650" dirty="0"/>
              <a:t>), </a:t>
            </a:r>
            <a:r>
              <a:rPr lang="en-US" sz="2650" dirty="0" err="1"/>
              <a:t>koloniálne</a:t>
            </a:r>
            <a:r>
              <a:rPr lang="en-US" sz="2650" dirty="0"/>
              <a:t> </a:t>
            </a:r>
            <a:r>
              <a:rPr lang="en-US" sz="2650" dirty="0" err="1"/>
              <a:t>dedičstvo</a:t>
            </a:r>
            <a:r>
              <a:rPr lang="en-US" sz="2650" dirty="0"/>
              <a:t> </a:t>
            </a:r>
          </a:p>
          <a:p>
            <a:pPr algn="just"/>
            <a:r>
              <a:rPr lang="en-US" sz="2650" b="1" dirty="0"/>
              <a:t>B) </a:t>
            </a:r>
            <a:r>
              <a:rPr lang="en-US" sz="2650" b="1" dirty="0" err="1"/>
              <a:t>Osobní</a:t>
            </a:r>
            <a:r>
              <a:rPr lang="en-US" sz="2650" b="1" dirty="0"/>
              <a:t> </a:t>
            </a:r>
            <a:r>
              <a:rPr lang="en-US" sz="2650" b="1" dirty="0" err="1"/>
              <a:t>diktátori</a:t>
            </a:r>
            <a:r>
              <a:rPr lang="en-US" sz="2650" b="1" dirty="0"/>
              <a:t> a </a:t>
            </a:r>
            <a:r>
              <a:rPr lang="en-US" sz="2650" b="1" dirty="0" err="1"/>
              <a:t>silní</a:t>
            </a:r>
            <a:r>
              <a:rPr lang="en-US" sz="2650" b="1" dirty="0"/>
              <a:t> </a:t>
            </a:r>
            <a:r>
              <a:rPr lang="en-US" sz="2650" b="1" dirty="0" err="1"/>
              <a:t>vládcovia</a:t>
            </a:r>
            <a:r>
              <a:rPr lang="en-US" sz="2650" b="1" dirty="0"/>
              <a:t> </a:t>
            </a:r>
          </a:p>
          <a:p>
            <a:pPr algn="just"/>
            <a:r>
              <a:rPr lang="en-US" sz="2650" dirty="0"/>
              <a:t>Putin v </a:t>
            </a:r>
            <a:r>
              <a:rPr lang="en-US" sz="2650" dirty="0" err="1"/>
              <a:t>Rusku</a:t>
            </a:r>
            <a:r>
              <a:rPr lang="en-US" sz="2650" dirty="0"/>
              <a:t>, Suharto v </a:t>
            </a:r>
            <a:r>
              <a:rPr lang="en-US" sz="2650" dirty="0" err="1"/>
              <a:t>Indonézii</a:t>
            </a:r>
            <a:r>
              <a:rPr lang="en-US" sz="2650" dirty="0"/>
              <a:t>, Pinochet v </a:t>
            </a:r>
            <a:r>
              <a:rPr lang="en-US" sz="2650" dirty="0" err="1"/>
              <a:t>Čile</a:t>
            </a:r>
            <a:r>
              <a:rPr lang="en-US" sz="2650" dirty="0"/>
              <a:t>, Kim </a:t>
            </a:r>
            <a:r>
              <a:rPr lang="en-US" sz="2650" dirty="0" err="1"/>
              <a:t>Čong</a:t>
            </a:r>
            <a:r>
              <a:rPr lang="en-US" sz="2650" dirty="0"/>
              <a:t>-un v </a:t>
            </a:r>
            <a:r>
              <a:rPr lang="en-US" sz="2650" dirty="0" err="1"/>
              <a:t>Severnej</a:t>
            </a:r>
            <a:r>
              <a:rPr lang="en-US" sz="2650" dirty="0"/>
              <a:t> </a:t>
            </a:r>
            <a:r>
              <a:rPr lang="en-US" sz="2650" dirty="0" err="1"/>
              <a:t>Kórei</a:t>
            </a:r>
            <a:endParaRPr lang="en-US" sz="2650" dirty="0"/>
          </a:p>
          <a:p>
            <a:pPr algn="just"/>
            <a:r>
              <a:rPr lang="en-US" sz="2650" dirty="0" err="1"/>
              <a:t>Populistické</a:t>
            </a:r>
            <a:r>
              <a:rPr lang="en-US" sz="2650" dirty="0"/>
              <a:t> </a:t>
            </a:r>
            <a:r>
              <a:rPr lang="en-US" sz="2650" dirty="0" err="1"/>
              <a:t>voľby</a:t>
            </a:r>
            <a:r>
              <a:rPr lang="en-US" sz="2650" dirty="0"/>
              <a:t>, </a:t>
            </a:r>
            <a:r>
              <a:rPr lang="en-US" sz="2650" dirty="0" err="1"/>
              <a:t>vojenské</a:t>
            </a:r>
            <a:r>
              <a:rPr lang="en-US" sz="2650" dirty="0"/>
              <a:t> </a:t>
            </a:r>
            <a:r>
              <a:rPr lang="en-US" sz="2650" dirty="0" err="1"/>
              <a:t>prevraty</a:t>
            </a:r>
            <a:r>
              <a:rPr lang="en-US" sz="2650" dirty="0"/>
              <a:t>, </a:t>
            </a:r>
            <a:r>
              <a:rPr lang="en-US" sz="2650" dirty="0" err="1"/>
              <a:t>štáty</a:t>
            </a:r>
            <a:r>
              <a:rPr lang="en-US" sz="2650" dirty="0"/>
              <a:t> </a:t>
            </a:r>
            <a:r>
              <a:rPr lang="en-US" sz="2650" dirty="0" err="1"/>
              <a:t>jednej</a:t>
            </a:r>
            <a:r>
              <a:rPr lang="en-US" sz="2650" dirty="0"/>
              <a:t> </a:t>
            </a:r>
            <a:r>
              <a:rPr lang="en-US" sz="2650" dirty="0" err="1"/>
              <a:t>strany</a:t>
            </a:r>
            <a:endParaRPr lang="en-US" sz="2650" dirty="0"/>
          </a:p>
        </p:txBody>
      </p:sp>
    </p:spTree>
    <p:extLst>
      <p:ext uri="{BB962C8B-B14F-4D97-AF65-F5344CB8AC3E}">
        <p14:creationId xmlns:p14="http://schemas.microsoft.com/office/powerpoint/2010/main" val="2890797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39E22-63B6-1F4C-991C-E20AAA44F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Typy</a:t>
            </a:r>
            <a:r>
              <a:rPr lang="en-US" b="1" dirty="0"/>
              <a:t> </a:t>
            </a:r>
            <a:r>
              <a:rPr lang="en-US" b="1" dirty="0" err="1"/>
              <a:t>autoritárskych</a:t>
            </a:r>
            <a:r>
              <a:rPr lang="en-US" b="1" dirty="0"/>
              <a:t> </a:t>
            </a:r>
            <a:r>
              <a:rPr lang="en-US" b="1" dirty="0" err="1"/>
              <a:t>režimov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F30FC-B1E1-7E4F-887F-D8DB2865C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3628" y="1695328"/>
            <a:ext cx="4089326" cy="4351338"/>
          </a:xfrm>
        </p:spPr>
        <p:txBody>
          <a:bodyPr/>
          <a:lstStyle/>
          <a:p>
            <a:r>
              <a:rPr lang="en-US" b="1" dirty="0"/>
              <a:t>C) </a:t>
            </a:r>
            <a:r>
              <a:rPr lang="en-US" b="1" dirty="0" err="1"/>
              <a:t>Vojenská</a:t>
            </a:r>
            <a:r>
              <a:rPr lang="en-US" b="1" dirty="0"/>
              <a:t> </a:t>
            </a:r>
            <a:r>
              <a:rPr lang="en-US" b="1" dirty="0" err="1"/>
              <a:t>vláda</a:t>
            </a:r>
            <a:r>
              <a:rPr lang="en-US" b="1" dirty="0"/>
              <a:t> </a:t>
            </a:r>
          </a:p>
          <a:p>
            <a:r>
              <a:rPr lang="en-US" dirty="0" err="1"/>
              <a:t>Kolektívna</a:t>
            </a:r>
            <a:r>
              <a:rPr lang="en-US" dirty="0"/>
              <a:t>, </a:t>
            </a:r>
            <a:r>
              <a:rPr lang="en-US" dirty="0" err="1"/>
              <a:t>otvorená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skrytá</a:t>
            </a:r>
            <a:r>
              <a:rPr lang="en-US" dirty="0"/>
              <a:t>, </a:t>
            </a:r>
            <a:r>
              <a:rPr lang="en-US" dirty="0" err="1"/>
              <a:t>trvalá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prerušovaná</a:t>
            </a:r>
            <a:r>
              <a:rPr lang="en-US" dirty="0"/>
              <a:t> </a:t>
            </a:r>
          </a:p>
          <a:p>
            <a:r>
              <a:rPr lang="en-US" dirty="0" err="1"/>
              <a:t>Barma</a:t>
            </a:r>
            <a:r>
              <a:rPr lang="en-US" dirty="0"/>
              <a:t>, </a:t>
            </a:r>
            <a:r>
              <a:rPr lang="en-US" dirty="0" err="1"/>
              <a:t>Thajsko</a:t>
            </a:r>
            <a:r>
              <a:rPr lang="en-US" dirty="0"/>
              <a:t> </a:t>
            </a:r>
          </a:p>
          <a:p>
            <a:r>
              <a:rPr lang="en-US" b="1" dirty="0"/>
              <a:t>D) </a:t>
            </a:r>
            <a:r>
              <a:rPr lang="en-US" b="1" dirty="0" err="1"/>
              <a:t>Teokracie</a:t>
            </a:r>
            <a:r>
              <a:rPr lang="en-US" b="1" dirty="0"/>
              <a:t> </a:t>
            </a:r>
          </a:p>
          <a:p>
            <a:r>
              <a:rPr lang="en-US" dirty="0" err="1"/>
              <a:t>Iránska</a:t>
            </a:r>
            <a:r>
              <a:rPr lang="en-US" dirty="0"/>
              <a:t> Rada </a:t>
            </a:r>
            <a:r>
              <a:rPr lang="en-US" dirty="0" err="1"/>
              <a:t>strážcov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C30E9E-85AD-4D07-9E22-419D0D4E5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63" y="2328985"/>
            <a:ext cx="3447218" cy="234461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020E120-AD80-4E18-AD8B-D071954EB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924" y="2328985"/>
            <a:ext cx="378350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8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EE9AFD4-B201-4ECA-91A9-82BB8FB3E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0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92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Prečo</a:t>
            </a:r>
            <a:r>
              <a:rPr lang="en-AU" b="1" dirty="0"/>
              <a:t> </a:t>
            </a:r>
            <a:r>
              <a:rPr lang="en-AU" b="1" dirty="0" err="1"/>
              <a:t>autoritárske</a:t>
            </a:r>
            <a:r>
              <a:rPr lang="en-AU" b="1" dirty="0"/>
              <a:t> </a:t>
            </a:r>
            <a:r>
              <a:rPr lang="en-AU" b="1" dirty="0" err="1"/>
              <a:t>režimy</a:t>
            </a:r>
            <a:r>
              <a:rPr lang="en-AU" b="1" dirty="0"/>
              <a:t> </a:t>
            </a:r>
            <a:r>
              <a:rPr lang="en-AU" b="1" dirty="0" err="1"/>
              <a:t>pretrvávajú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487" y="1690688"/>
            <a:ext cx="7693025" cy="4379168"/>
          </a:xfrm>
        </p:spPr>
        <p:txBody>
          <a:bodyPr/>
          <a:lstStyle/>
          <a:p>
            <a:pPr algn="just"/>
            <a:r>
              <a:rPr lang="en-US" sz="2650" dirty="0" err="1"/>
              <a:t>autoritárske</a:t>
            </a:r>
            <a:r>
              <a:rPr lang="en-US" sz="2650" dirty="0"/>
              <a:t> </a:t>
            </a:r>
            <a:r>
              <a:rPr lang="en-US" sz="2650" dirty="0" err="1"/>
              <a:t>režimy</a:t>
            </a:r>
            <a:r>
              <a:rPr lang="en-US" sz="2650" dirty="0"/>
              <a:t> </a:t>
            </a:r>
            <a:r>
              <a:rPr lang="en-US" sz="2650" dirty="0" err="1"/>
              <a:t>na</a:t>
            </a:r>
            <a:r>
              <a:rPr lang="en-US" sz="2650" dirty="0"/>
              <a:t> </a:t>
            </a:r>
            <a:r>
              <a:rPr lang="en-US" sz="2650" dirty="0" err="1"/>
              <a:t>Blízkom</a:t>
            </a:r>
            <a:r>
              <a:rPr lang="en-US" sz="2650" dirty="0"/>
              <a:t> </a:t>
            </a:r>
            <a:r>
              <a:rPr lang="en-US" sz="2650" dirty="0" err="1"/>
              <a:t>východe</a:t>
            </a:r>
            <a:r>
              <a:rPr lang="en-US" sz="2650" dirty="0"/>
              <a:t> - </a:t>
            </a:r>
            <a:r>
              <a:rPr lang="en-US" sz="2650" dirty="0" err="1"/>
              <a:t>nepriaznivá</a:t>
            </a:r>
            <a:r>
              <a:rPr lang="en-US" sz="2650" dirty="0"/>
              <a:t> ("</a:t>
            </a:r>
            <a:r>
              <a:rPr lang="en-US" sz="2650" dirty="0" err="1"/>
              <a:t>islamská</a:t>
            </a:r>
            <a:r>
              <a:rPr lang="en-US" sz="2650" dirty="0"/>
              <a:t>") </a:t>
            </a:r>
            <a:r>
              <a:rPr lang="en-US" sz="2650" dirty="0" err="1"/>
              <a:t>politická</a:t>
            </a:r>
            <a:r>
              <a:rPr lang="en-US" sz="2650" dirty="0"/>
              <a:t> </a:t>
            </a:r>
            <a:r>
              <a:rPr lang="en-US" sz="2650" dirty="0" err="1"/>
              <a:t>kultúra</a:t>
            </a:r>
            <a:r>
              <a:rPr lang="en-US" sz="2650" dirty="0"/>
              <a:t> </a:t>
            </a:r>
          </a:p>
          <a:p>
            <a:pPr algn="just"/>
            <a:r>
              <a:rPr lang="en-US" sz="2650" dirty="0" err="1"/>
              <a:t>geografická</a:t>
            </a:r>
            <a:r>
              <a:rPr lang="en-US" sz="2650" dirty="0"/>
              <a:t> </a:t>
            </a:r>
            <a:r>
              <a:rPr lang="en-US" sz="2650" dirty="0" err="1"/>
              <a:t>izolácia</a:t>
            </a:r>
            <a:r>
              <a:rPr lang="en-US" sz="2650" dirty="0"/>
              <a:t> od </a:t>
            </a:r>
            <a:r>
              <a:rPr lang="en-US" sz="2650" dirty="0" err="1"/>
              <a:t>centier</a:t>
            </a:r>
            <a:r>
              <a:rPr lang="en-US" sz="2650" dirty="0"/>
              <a:t> </a:t>
            </a:r>
            <a:r>
              <a:rPr lang="en-US" sz="2650" dirty="0" err="1"/>
              <a:t>demokracie</a:t>
            </a:r>
            <a:r>
              <a:rPr lang="en-US" sz="2650" dirty="0"/>
              <a:t> (</a:t>
            </a:r>
            <a:r>
              <a:rPr lang="en-US" sz="2650" dirty="0" err="1"/>
              <a:t>len</a:t>
            </a:r>
            <a:r>
              <a:rPr lang="en-US" sz="2650" dirty="0"/>
              <a:t> </a:t>
            </a:r>
            <a:r>
              <a:rPr lang="en-US" sz="2650" dirty="0" err="1"/>
              <a:t>málo</a:t>
            </a:r>
            <a:r>
              <a:rPr lang="en-US" sz="2650" dirty="0"/>
              <a:t> </a:t>
            </a:r>
            <a:r>
              <a:rPr lang="en-US" sz="2650" dirty="0" err="1"/>
              <a:t>krajín</a:t>
            </a:r>
            <a:r>
              <a:rPr lang="en-US" sz="2650" dirty="0"/>
              <a:t> </a:t>
            </a:r>
            <a:r>
              <a:rPr lang="en-US" sz="2650" dirty="0" err="1"/>
              <a:t>hraničí</a:t>
            </a:r>
            <a:r>
              <a:rPr lang="en-US" sz="2650" dirty="0"/>
              <a:t> </a:t>
            </a:r>
            <a:r>
              <a:rPr lang="en-US" sz="2650" dirty="0" err="1"/>
              <a:t>priamo</a:t>
            </a:r>
            <a:r>
              <a:rPr lang="en-US" sz="2650" dirty="0"/>
              <a:t> s </a:t>
            </a:r>
            <a:r>
              <a:rPr lang="en-US" sz="2650" dirty="0" err="1"/>
              <a:t>úspešnými</a:t>
            </a:r>
            <a:r>
              <a:rPr lang="en-US" sz="2650" dirty="0"/>
              <a:t> </a:t>
            </a:r>
            <a:r>
              <a:rPr lang="en-US" sz="2650" dirty="0" err="1"/>
              <a:t>modelmi</a:t>
            </a:r>
            <a:r>
              <a:rPr lang="en-US" sz="2650" dirty="0"/>
              <a:t> </a:t>
            </a:r>
            <a:r>
              <a:rPr lang="en-US" sz="2650" dirty="0" err="1"/>
              <a:t>demokratického</a:t>
            </a:r>
            <a:r>
              <a:rPr lang="en-US" sz="2650" dirty="0"/>
              <a:t> </a:t>
            </a:r>
            <a:r>
              <a:rPr lang="en-US" sz="2650" dirty="0" err="1"/>
              <a:t>vládnutia</a:t>
            </a:r>
            <a:r>
              <a:rPr lang="en-US" sz="2650" dirty="0"/>
              <a:t>)  </a:t>
            </a:r>
          </a:p>
          <a:p>
            <a:pPr algn="just"/>
            <a:r>
              <a:rPr lang="en-US" sz="2650" dirty="0" err="1"/>
              <a:t>Blízky</a:t>
            </a:r>
            <a:r>
              <a:rPr lang="en-US" sz="2650" dirty="0"/>
              <a:t> </a:t>
            </a:r>
            <a:r>
              <a:rPr lang="en-US" sz="2650" dirty="0" err="1"/>
              <a:t>východ</a:t>
            </a:r>
            <a:r>
              <a:rPr lang="en-US" sz="2650" dirty="0"/>
              <a:t> a </a:t>
            </a:r>
            <a:r>
              <a:rPr lang="en-US" sz="2650" dirty="0" err="1"/>
              <a:t>severná</a:t>
            </a:r>
            <a:r>
              <a:rPr lang="en-US" sz="2650" dirty="0"/>
              <a:t> Afrika </a:t>
            </a:r>
            <a:r>
              <a:rPr lang="en-US" sz="2650" dirty="0" err="1"/>
              <a:t>nie</a:t>
            </a:r>
            <a:r>
              <a:rPr lang="en-US" sz="2650" dirty="0"/>
              <a:t> </a:t>
            </a:r>
            <a:r>
              <a:rPr lang="en-US" sz="2650" dirty="0" err="1"/>
              <a:t>sú</a:t>
            </a:r>
            <a:r>
              <a:rPr lang="en-US" sz="2650" dirty="0"/>
              <a:t> </a:t>
            </a:r>
            <a:r>
              <a:rPr lang="en-US" sz="2650" dirty="0" err="1"/>
              <a:t>jedinečné</a:t>
            </a:r>
            <a:r>
              <a:rPr lang="en-US" sz="2650" dirty="0"/>
              <a:t>, </a:t>
            </a:r>
            <a:r>
              <a:rPr lang="en-US" sz="2650" dirty="0" err="1"/>
              <a:t>pokiaľ</a:t>
            </a:r>
            <a:r>
              <a:rPr lang="en-US" sz="2650" dirty="0"/>
              <a:t> ide o ich </a:t>
            </a:r>
            <a:r>
              <a:rPr lang="en-US" sz="2650" dirty="0" err="1"/>
              <a:t>slabú</a:t>
            </a:r>
            <a:r>
              <a:rPr lang="en-US" sz="2650" dirty="0"/>
              <a:t> </a:t>
            </a:r>
            <a:r>
              <a:rPr lang="en-US" sz="2650" dirty="0" err="1"/>
              <a:t>vybavenosť</a:t>
            </a:r>
            <a:r>
              <a:rPr lang="en-US" sz="2650" dirty="0"/>
              <a:t> </a:t>
            </a:r>
            <a:r>
              <a:rPr lang="en-US" sz="2650" dirty="0" err="1"/>
              <a:t>predpokladmi</a:t>
            </a:r>
            <a:r>
              <a:rPr lang="en-US" sz="2650" dirty="0"/>
              <a:t> </a:t>
            </a:r>
            <a:r>
              <a:rPr lang="en-US" sz="2650" dirty="0" err="1"/>
              <a:t>demokracie</a:t>
            </a:r>
            <a:endParaRPr lang="en-US" sz="2650" dirty="0"/>
          </a:p>
          <a:p>
            <a:pPr algn="just"/>
            <a:r>
              <a:rPr lang="en-US" sz="2650" dirty="0" err="1"/>
              <a:t>Iné</a:t>
            </a:r>
            <a:r>
              <a:rPr lang="en-US" sz="2650" dirty="0"/>
              <a:t> </a:t>
            </a:r>
            <a:r>
              <a:rPr lang="en-US" sz="2650" dirty="0" err="1"/>
              <a:t>podobne</a:t>
            </a:r>
            <a:r>
              <a:rPr lang="en-US" sz="2650" dirty="0"/>
              <a:t> </a:t>
            </a:r>
            <a:r>
              <a:rPr lang="en-US" sz="2650" dirty="0" err="1"/>
              <a:t>znevýhodnené</a:t>
            </a:r>
            <a:r>
              <a:rPr lang="en-US" sz="2650" dirty="0"/>
              <a:t> </a:t>
            </a:r>
            <a:r>
              <a:rPr lang="en-US" sz="2650" dirty="0" err="1"/>
              <a:t>regióny</a:t>
            </a:r>
            <a:r>
              <a:rPr lang="en-US" sz="2650" dirty="0"/>
              <a:t> </a:t>
            </a:r>
            <a:r>
              <a:rPr lang="en-US" sz="2650" dirty="0" err="1"/>
              <a:t>dokázali</a:t>
            </a:r>
            <a:r>
              <a:rPr lang="en-US" sz="2650" dirty="0"/>
              <a:t> </a:t>
            </a:r>
            <a:r>
              <a:rPr lang="en-US" sz="2650" dirty="0" err="1"/>
              <a:t>uskutočniť</a:t>
            </a:r>
            <a:r>
              <a:rPr lang="en-US" sz="2650" dirty="0"/>
              <a:t> </a:t>
            </a:r>
            <a:r>
              <a:rPr lang="en-US" sz="2650" dirty="0" err="1"/>
              <a:t>prechod</a:t>
            </a:r>
            <a:r>
              <a:rPr lang="en-US" sz="2650" dirty="0"/>
              <a:t> k </a:t>
            </a:r>
            <a:r>
              <a:rPr lang="en-US" sz="2650" dirty="0" err="1"/>
              <a:t>demokracii</a:t>
            </a:r>
            <a:r>
              <a:rPr lang="en-US" sz="265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77129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Prečo</a:t>
            </a:r>
            <a:r>
              <a:rPr lang="en-AU" b="1" dirty="0"/>
              <a:t> </a:t>
            </a:r>
            <a:r>
              <a:rPr lang="en-AU" b="1" dirty="0" err="1"/>
              <a:t>autoritárske</a:t>
            </a:r>
            <a:r>
              <a:rPr lang="en-AU" b="1" dirty="0"/>
              <a:t> </a:t>
            </a:r>
            <a:r>
              <a:rPr lang="en-AU" b="1" dirty="0" err="1"/>
              <a:t>režimy</a:t>
            </a:r>
            <a:r>
              <a:rPr lang="en-AU" b="1" dirty="0"/>
              <a:t> </a:t>
            </a:r>
            <a:r>
              <a:rPr lang="en-AU" b="1" dirty="0" err="1"/>
              <a:t>pretrvávajú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3525" y="1690688"/>
            <a:ext cx="8542116" cy="4379168"/>
          </a:xfrm>
        </p:spPr>
        <p:txBody>
          <a:bodyPr>
            <a:normAutofit/>
          </a:bodyPr>
          <a:lstStyle/>
          <a:p>
            <a:r>
              <a:rPr lang="en-US" dirty="0"/>
              <a:t>Bellin: </a:t>
            </a:r>
            <a:r>
              <a:rPr lang="en-US" dirty="0" err="1"/>
              <a:t>Robustnosť</a:t>
            </a:r>
            <a:r>
              <a:rPr lang="en-US" dirty="0"/>
              <a:t> </a:t>
            </a:r>
            <a:r>
              <a:rPr lang="en-US" dirty="0" err="1"/>
              <a:t>donucovacieho</a:t>
            </a:r>
            <a:r>
              <a:rPr lang="en-US" dirty="0"/>
              <a:t> </a:t>
            </a:r>
            <a:r>
              <a:rPr lang="en-US" dirty="0" err="1"/>
              <a:t>aparátu</a:t>
            </a:r>
            <a:r>
              <a:rPr lang="en-US" dirty="0"/>
              <a:t> je </a:t>
            </a:r>
            <a:r>
              <a:rPr lang="en-US" dirty="0" err="1"/>
              <a:t>kľúčovou</a:t>
            </a:r>
            <a:r>
              <a:rPr lang="en-US" dirty="0"/>
              <a:t> </a:t>
            </a:r>
            <a:r>
              <a:rPr lang="en-US" dirty="0" err="1"/>
              <a:t>premennou</a:t>
            </a:r>
            <a:r>
              <a:rPr lang="en-US" dirty="0"/>
              <a:t>; </a:t>
            </a:r>
            <a:r>
              <a:rPr lang="en-US" dirty="0" err="1"/>
              <a:t>závisí</a:t>
            </a:r>
            <a:r>
              <a:rPr lang="en-US" dirty="0"/>
              <a:t> od</a:t>
            </a:r>
          </a:p>
          <a:p>
            <a:r>
              <a:rPr lang="en-US" b="1" dirty="0" err="1"/>
              <a:t>fiškálneho</a:t>
            </a:r>
            <a:r>
              <a:rPr lang="en-US" b="1" dirty="0"/>
              <a:t> </a:t>
            </a:r>
            <a:r>
              <a:rPr lang="en-US" b="1" dirty="0" err="1"/>
              <a:t>zdravia</a:t>
            </a:r>
            <a:r>
              <a:rPr lang="en-US" dirty="0"/>
              <a:t>: </a:t>
            </a:r>
            <a:r>
              <a:rPr lang="en-US" dirty="0" err="1"/>
              <a:t>Bezpečnostný</a:t>
            </a:r>
            <a:r>
              <a:rPr lang="en-US" dirty="0"/>
              <a:t> </a:t>
            </a:r>
            <a:r>
              <a:rPr lang="en-US" dirty="0" err="1"/>
              <a:t>establišment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menej</a:t>
            </a:r>
            <a:r>
              <a:rPr lang="en-US" dirty="0"/>
              <a:t> </a:t>
            </a:r>
            <a:r>
              <a:rPr lang="en-US" dirty="0" err="1"/>
              <a:t>lojálny</a:t>
            </a:r>
            <a:r>
              <a:rPr lang="en-US" dirty="0"/>
              <a:t>, </a:t>
            </a:r>
            <a:r>
              <a:rPr lang="en-US" dirty="0" err="1"/>
              <a:t>keď</a:t>
            </a:r>
            <a:r>
              <a:rPr lang="en-US" dirty="0"/>
              <a:t> je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financovanie</a:t>
            </a:r>
            <a:r>
              <a:rPr lang="en-US" dirty="0"/>
              <a:t> </a:t>
            </a:r>
            <a:r>
              <a:rPr lang="en-US" dirty="0" err="1"/>
              <a:t>vážne</a:t>
            </a:r>
            <a:r>
              <a:rPr lang="en-US" dirty="0"/>
              <a:t> </a:t>
            </a:r>
            <a:r>
              <a:rPr lang="en-US" dirty="0" err="1"/>
              <a:t>ohrozené</a:t>
            </a:r>
            <a:r>
              <a:rPr lang="en-US" dirty="0"/>
              <a:t> </a:t>
            </a:r>
          </a:p>
          <a:p>
            <a:r>
              <a:rPr lang="en-US" dirty="0" err="1"/>
              <a:t>medzinárodných</a:t>
            </a:r>
            <a:r>
              <a:rPr lang="en-US" dirty="0"/>
              <a:t> </a:t>
            </a:r>
            <a:r>
              <a:rPr lang="en-US" b="1" dirty="0" err="1"/>
              <a:t>podporných</a:t>
            </a:r>
            <a:r>
              <a:rPr lang="en-US" b="1" dirty="0"/>
              <a:t> </a:t>
            </a:r>
            <a:r>
              <a:rPr lang="en-US" b="1" dirty="0" err="1"/>
              <a:t>sietí</a:t>
            </a:r>
            <a:endParaRPr lang="en-US" b="1" dirty="0"/>
          </a:p>
          <a:p>
            <a:r>
              <a:rPr lang="en-US" dirty="0" err="1"/>
              <a:t>robustnosť</a:t>
            </a:r>
            <a:r>
              <a:rPr lang="en-US" dirty="0"/>
              <a:t> je </a:t>
            </a:r>
            <a:r>
              <a:rPr lang="en-US" dirty="0" err="1"/>
              <a:t>nepriamo</a:t>
            </a:r>
            <a:r>
              <a:rPr lang="en-US" dirty="0"/>
              <a:t> </a:t>
            </a:r>
            <a:r>
              <a:rPr lang="en-US" dirty="0" err="1"/>
              <a:t>úmerná</a:t>
            </a:r>
            <a:r>
              <a:rPr lang="en-US" dirty="0"/>
              <a:t> </a:t>
            </a:r>
            <a:r>
              <a:rPr lang="en-US" dirty="0" err="1"/>
              <a:t>úrovni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inštitucionalizácie</a:t>
            </a:r>
            <a:endParaRPr lang="en-US" dirty="0"/>
          </a:p>
          <a:p>
            <a:r>
              <a:rPr lang="en-US" b="1" dirty="0" err="1"/>
              <a:t>miery</a:t>
            </a:r>
            <a:r>
              <a:rPr lang="en-US" dirty="0"/>
              <a:t>, do </a:t>
            </a:r>
            <a:r>
              <a:rPr lang="en-US" dirty="0" err="1"/>
              <a:t>akej</a:t>
            </a:r>
            <a:r>
              <a:rPr lang="en-US" dirty="0"/>
              <a:t> </a:t>
            </a:r>
            <a:r>
              <a:rPr lang="en-US" dirty="0" err="1"/>
              <a:t>čelí</a:t>
            </a:r>
            <a:r>
              <a:rPr lang="en-US" dirty="0"/>
              <a:t> </a:t>
            </a:r>
            <a:r>
              <a:rPr lang="en-US" dirty="0" err="1"/>
              <a:t>vysokej</a:t>
            </a:r>
            <a:r>
              <a:rPr lang="en-US" dirty="0"/>
              <a:t> </a:t>
            </a:r>
            <a:r>
              <a:rPr lang="en-US" dirty="0" err="1"/>
              <a:t>úrovni</a:t>
            </a:r>
            <a:r>
              <a:rPr lang="en-US" dirty="0"/>
              <a:t> </a:t>
            </a:r>
            <a:r>
              <a:rPr lang="en-US" dirty="0" err="1"/>
              <a:t>mobilizácie</a:t>
            </a:r>
            <a:r>
              <a:rPr lang="en-US" dirty="0"/>
              <a:t> </a:t>
            </a:r>
            <a:r>
              <a:rPr lang="en-US" dirty="0" err="1"/>
              <a:t>obyvateľstva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70297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4A318-2B0E-2348-8A3C-D8D027243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Ako</a:t>
            </a:r>
            <a:r>
              <a:rPr lang="en-US" b="1" dirty="0"/>
              <a:t> </a:t>
            </a:r>
            <a:r>
              <a:rPr lang="en-US" b="1" dirty="0" err="1"/>
              <a:t>fungujú</a:t>
            </a:r>
            <a:r>
              <a:rPr lang="en-US" b="1" dirty="0"/>
              <a:t> </a:t>
            </a:r>
            <a:r>
              <a:rPr lang="en-US" b="1" dirty="0" err="1"/>
              <a:t>diktatúry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CBEA5-F5D1-9145-BF4E-4047B0B3B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46" y="1825625"/>
            <a:ext cx="7604568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k-SK" dirty="0" err="1"/>
              <a:t>Geddes</a:t>
            </a:r>
            <a:r>
              <a:rPr lang="sk-SK" dirty="0"/>
              <a:t> a </a:t>
            </a:r>
            <a:r>
              <a:rPr lang="sk-SK" dirty="0" err="1"/>
              <a:t>kol</a:t>
            </a:r>
            <a:r>
              <a:rPr lang="sk-SK" dirty="0"/>
              <a:t> (2018): 280 v rokoch 1945 až 2010</a:t>
            </a:r>
          </a:p>
          <a:p>
            <a:pPr algn="just"/>
            <a:r>
              <a:rPr lang="sk-SK" dirty="0"/>
              <a:t>45 % autoritárskych režimov v tomto období bolo výsledkom prevratov</a:t>
            </a:r>
          </a:p>
          <a:p>
            <a:pPr algn="just"/>
            <a:r>
              <a:rPr lang="sk-SK" dirty="0"/>
              <a:t>armády a politické strany sú skupinami, ktoré najčastejšie preberajú moc</a:t>
            </a:r>
          </a:p>
          <a:p>
            <a:pPr algn="just"/>
            <a:r>
              <a:rPr lang="sk-SK" dirty="0"/>
              <a:t>mnohé prevraty vyrastajú zo sťažností vojenských dôstojníkov, zvyčajne tých, ktorí boli vylúčení z povýšenia (napr. pre svoj etnický pôvod)</a:t>
            </a:r>
          </a:p>
          <a:p>
            <a:pPr algn="just"/>
            <a:r>
              <a:rPr lang="sk-SK" dirty="0"/>
              <a:t>keď sa autokrati dostanú k moci, musia spolupracovať s podriadenými, aby si vytvorili politickú základňu, ale zároveň si chcú udržať lojalitu svojich podporovateľov</a:t>
            </a:r>
          </a:p>
          <a:p>
            <a:pPr algn="just"/>
            <a:endParaRPr lang="sk-SK" dirty="0"/>
          </a:p>
          <a:p>
            <a:pPr algn="just"/>
            <a:endParaRPr lang="sk-SK" dirty="0"/>
          </a:p>
          <a:p>
            <a:pPr algn="just"/>
            <a:endParaRPr lang="sk-SK" dirty="0"/>
          </a:p>
          <a:p>
            <a:pPr algn="just"/>
            <a:endParaRPr lang="sk-SK" dirty="0" err="1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7EF7C9E-B0FD-407F-A29B-64156EC14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545" y="1825625"/>
            <a:ext cx="3769701" cy="24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22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AF162-8469-9446-B3EB-A7327831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Diktátorova dilema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84CD1-8EF6-604F-989A-9179E2B50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0627" y="1864489"/>
            <a:ext cx="7693025" cy="4163144"/>
          </a:xfrm>
        </p:spPr>
        <p:txBody>
          <a:bodyPr/>
          <a:lstStyle/>
          <a:p>
            <a:pPr algn="just"/>
            <a:r>
              <a:rPr lang="sk-SK" dirty="0"/>
              <a:t>musia poskytnúť svojim priaznivcom dostatok výhod, aby si zabezpečili ich lojalitu. </a:t>
            </a:r>
          </a:p>
          <a:p>
            <a:pPr algn="just"/>
            <a:r>
              <a:rPr lang="sk-SK" dirty="0"/>
              <a:t>ale nie toľko, aby sa niektorý z nich mohol stať vyzývateľom</a:t>
            </a:r>
          </a:p>
          <a:p>
            <a:pPr algn="just"/>
            <a:r>
              <a:rPr lang="sk-SK" dirty="0"/>
              <a:t>poskytovať nepretržitý tok výhod, pretože samotné sľuby nemôžu stačiť </a:t>
            </a:r>
          </a:p>
          <a:p>
            <a:pPr algn="just"/>
            <a:r>
              <a:rPr lang="sk-SK" dirty="0"/>
              <a:t>autokrati prežívajú vďaka delegovaniu právomocí a </a:t>
            </a:r>
            <a:r>
              <a:rPr lang="sk-SK" dirty="0" err="1"/>
              <a:t>patronáže</a:t>
            </a:r>
            <a:r>
              <a:rPr lang="sk-SK" dirty="0"/>
              <a:t> alebo prerozdeľovaniu pôdy a iných zdrojov</a:t>
            </a:r>
          </a:p>
        </p:txBody>
      </p:sp>
    </p:spTree>
    <p:extLst>
      <p:ext uri="{BB962C8B-B14F-4D97-AF65-F5344CB8AC3E}">
        <p14:creationId xmlns:p14="http://schemas.microsoft.com/office/powerpoint/2010/main" val="1752188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39A5D-7E56-7A43-B78B-F43DF1B2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Rola</a:t>
            </a:r>
            <a:r>
              <a:rPr lang="en-US" b="1" dirty="0"/>
              <a:t> </a:t>
            </a:r>
            <a:r>
              <a:rPr lang="en-US" b="1" dirty="0" err="1"/>
              <a:t>organizácií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8B034-2895-B342-9EF2-31C72F3C2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322" y="1825625"/>
            <a:ext cx="6682154" cy="4351338"/>
          </a:xfrm>
        </p:spPr>
        <p:txBody>
          <a:bodyPr/>
          <a:lstStyle/>
          <a:p>
            <a:pPr algn="just"/>
            <a:endParaRPr lang="en-US" dirty="0"/>
          </a:p>
          <a:p>
            <a:pPr algn="just"/>
            <a:r>
              <a:rPr lang="en-US" dirty="0" err="1"/>
              <a:t>autokracie</a:t>
            </a:r>
            <a:r>
              <a:rPr lang="en-US" dirty="0"/>
              <a:t> </a:t>
            </a:r>
            <a:r>
              <a:rPr lang="en-US" dirty="0" err="1"/>
              <a:t>založené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politických</a:t>
            </a:r>
            <a:r>
              <a:rPr lang="en-US" dirty="0"/>
              <a:t> </a:t>
            </a:r>
            <a:r>
              <a:rPr lang="en-US" dirty="0" err="1"/>
              <a:t>stranách</a:t>
            </a:r>
            <a:r>
              <a:rPr lang="en-US" dirty="0"/>
              <a:t>: </a:t>
            </a:r>
            <a:r>
              <a:rPr lang="en-US" dirty="0" err="1"/>
              <a:t>Strany</a:t>
            </a:r>
            <a:r>
              <a:rPr lang="en-US" dirty="0"/>
              <a:t> </a:t>
            </a:r>
            <a:r>
              <a:rPr lang="en-US" dirty="0" err="1"/>
              <a:t>mobilizujú</a:t>
            </a:r>
            <a:r>
              <a:rPr lang="en-US" dirty="0"/>
              <a:t> </a:t>
            </a:r>
            <a:r>
              <a:rPr lang="en-US" dirty="0" err="1"/>
              <a:t>spoločnosť</a:t>
            </a:r>
            <a:r>
              <a:rPr lang="en-US" dirty="0"/>
              <a:t> a </a:t>
            </a:r>
            <a:r>
              <a:rPr lang="en-US" dirty="0" err="1"/>
              <a:t>poskytujú</a:t>
            </a:r>
            <a:r>
              <a:rPr lang="en-US" dirty="0"/>
              <a:t> </a:t>
            </a:r>
            <a:r>
              <a:rPr lang="en-US" dirty="0" err="1"/>
              <a:t>občanom</a:t>
            </a:r>
            <a:r>
              <a:rPr lang="en-US" dirty="0"/>
              <a:t> </a:t>
            </a:r>
            <a:r>
              <a:rPr lang="en-US" dirty="0" err="1"/>
              <a:t>výhody</a:t>
            </a:r>
            <a:r>
              <a:rPr lang="en-US" dirty="0"/>
              <a:t>,</a:t>
            </a:r>
          </a:p>
          <a:p>
            <a:pPr algn="just"/>
            <a:r>
              <a:rPr lang="en-US" dirty="0"/>
              <a:t>t. j. </a:t>
            </a:r>
            <a:r>
              <a:rPr lang="en-US" dirty="0" err="1"/>
              <a:t>vytvárajú</a:t>
            </a:r>
            <a:r>
              <a:rPr lang="en-US" dirty="0"/>
              <a:t> </a:t>
            </a:r>
            <a:r>
              <a:rPr lang="en-US" dirty="0" err="1"/>
              <a:t>závislosť</a:t>
            </a:r>
            <a:r>
              <a:rPr lang="en-US" dirty="0"/>
              <a:t>, </a:t>
            </a:r>
            <a:r>
              <a:rPr lang="en-US" dirty="0" err="1"/>
              <a:t>ktorá</a:t>
            </a:r>
            <a:r>
              <a:rPr lang="en-US" dirty="0"/>
              <a:t> </a:t>
            </a:r>
            <a:r>
              <a:rPr lang="en-US" dirty="0" err="1"/>
              <a:t>zabezpečuje</a:t>
            </a:r>
            <a:r>
              <a:rPr lang="en-US" dirty="0"/>
              <a:t> </a:t>
            </a:r>
            <a:r>
              <a:rPr lang="en-US" dirty="0" err="1"/>
              <a:t>podporu</a:t>
            </a:r>
            <a:r>
              <a:rPr lang="en-US" dirty="0"/>
              <a:t> a </a:t>
            </a:r>
            <a:r>
              <a:rPr lang="en-US" dirty="0" err="1"/>
              <a:t>spoluúčasť</a:t>
            </a:r>
            <a:r>
              <a:rPr lang="en-US" dirty="0"/>
              <a:t> </a:t>
            </a:r>
            <a:r>
              <a:rPr lang="en-US" dirty="0" err="1"/>
              <a:t>obyvateľstva</a:t>
            </a:r>
            <a:endParaRPr lang="en-US" dirty="0"/>
          </a:p>
          <a:p>
            <a:pPr algn="just"/>
            <a:r>
              <a:rPr lang="en-US" dirty="0" err="1"/>
              <a:t>autokracie</a:t>
            </a:r>
            <a:r>
              <a:rPr lang="en-US" dirty="0"/>
              <a:t> </a:t>
            </a:r>
            <a:r>
              <a:rPr lang="en-US" dirty="0" err="1"/>
              <a:t>riadené</a:t>
            </a:r>
            <a:r>
              <a:rPr lang="en-US" dirty="0"/>
              <a:t> </a:t>
            </a:r>
            <a:r>
              <a:rPr lang="en-US" dirty="0" err="1"/>
              <a:t>hegemonickými</a:t>
            </a:r>
            <a:r>
              <a:rPr lang="en-US" dirty="0"/>
              <a:t> </a:t>
            </a:r>
            <a:r>
              <a:rPr lang="en-US" dirty="0" err="1"/>
              <a:t>politickými</a:t>
            </a:r>
            <a:r>
              <a:rPr lang="en-US" dirty="0"/>
              <a:t> </a:t>
            </a:r>
            <a:r>
              <a:rPr lang="en-US" dirty="0" err="1"/>
              <a:t>stranami</a:t>
            </a:r>
            <a:r>
              <a:rPr lang="en-US" dirty="0"/>
              <a:t> </a:t>
            </a:r>
            <a:r>
              <a:rPr lang="en-US" dirty="0" err="1"/>
              <a:t>trvajú</a:t>
            </a:r>
            <a:r>
              <a:rPr lang="en-US" dirty="0"/>
              <a:t> </a:t>
            </a:r>
            <a:r>
              <a:rPr lang="en-US" dirty="0" err="1"/>
              <a:t>dvakrát</a:t>
            </a:r>
            <a:r>
              <a:rPr lang="en-US" dirty="0"/>
              <a:t> </a:t>
            </a:r>
            <a:r>
              <a:rPr lang="en-US" dirty="0" err="1"/>
              <a:t>dlhšie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autokracie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ich </a:t>
            </a:r>
            <a:r>
              <a:rPr lang="en-US" dirty="0" err="1"/>
              <a:t>nemajú</a:t>
            </a:r>
            <a:endParaRPr lang="en-US" dirty="0"/>
          </a:p>
          <a:p>
            <a:pPr algn="just"/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FF692E-1544-4B9F-8194-D7B519034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91" y="2556607"/>
            <a:ext cx="4149970" cy="31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98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B0B11-2A26-6340-9FF8-2EC6DA075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Voľby</a:t>
            </a:r>
            <a:r>
              <a:rPr lang="en-US" b="1" dirty="0"/>
              <a:t> a </a:t>
            </a:r>
            <a:r>
              <a:rPr lang="en-US" b="1" dirty="0" err="1"/>
              <a:t>parlamenty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67AAF-3415-5648-9363-61DFD8AB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0294" y="1690688"/>
            <a:ext cx="8041231" cy="4307160"/>
          </a:xfrm>
        </p:spPr>
        <p:txBody>
          <a:bodyPr>
            <a:normAutofit/>
          </a:bodyPr>
          <a:lstStyle/>
          <a:p>
            <a:pPr algn="just"/>
            <a:r>
              <a:rPr lang="sk-SK" sz="2600" dirty="0"/>
              <a:t>podvodné voľby a slabé zákonodarné orgány sú pre autokratov užitočné: </a:t>
            </a:r>
          </a:p>
          <a:p>
            <a:pPr algn="just"/>
            <a:r>
              <a:rPr lang="sk-SK" sz="2600" dirty="0"/>
              <a:t>ponúkajú diktátorom spôsob, ako kontrolovať svoje vlastné režimy</a:t>
            </a:r>
          </a:p>
          <a:p>
            <a:pPr algn="just"/>
            <a:r>
              <a:rPr lang="sk-SK" sz="2600" dirty="0"/>
              <a:t>miestne voľby odhaľujú kompetencie nižších straníckych funkcionárov (nízka účasť = nízka schopnosť)</a:t>
            </a:r>
          </a:p>
          <a:p>
            <a:pPr algn="just"/>
            <a:r>
              <a:rPr lang="sk-SK" sz="2600" dirty="0"/>
              <a:t>celoštátne voľby signalizujú silu vlády potenciálnym vyzývateľom</a:t>
            </a:r>
          </a:p>
          <a:p>
            <a:pPr algn="just"/>
            <a:r>
              <a:rPr lang="sk-SK" sz="2600" dirty="0"/>
              <a:t>Parlamenty: na rozdelenie opozície prostredníctvom strategického prerozdelenia materiálnych výhod</a:t>
            </a:r>
          </a:p>
        </p:txBody>
      </p:sp>
    </p:spTree>
    <p:extLst>
      <p:ext uri="{BB962C8B-B14F-4D97-AF65-F5344CB8AC3E}">
        <p14:creationId xmlns:p14="http://schemas.microsoft.com/office/powerpoint/2010/main" val="1852127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Nové</a:t>
            </a:r>
            <a:r>
              <a:rPr lang="en-US" b="1" dirty="0"/>
              <a:t> </a:t>
            </a:r>
            <a:r>
              <a:rPr lang="en-US" b="1" dirty="0" err="1"/>
              <a:t>formy</a:t>
            </a:r>
            <a:r>
              <a:rPr lang="en-US" b="1" dirty="0"/>
              <a:t> </a:t>
            </a:r>
            <a:r>
              <a:rPr lang="en-US" b="1" dirty="0" err="1"/>
              <a:t>autokracie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1" y="1945511"/>
            <a:ext cx="7693025" cy="4163144"/>
          </a:xfrm>
        </p:spPr>
        <p:txBody>
          <a:bodyPr>
            <a:noAutofit/>
          </a:bodyPr>
          <a:lstStyle/>
          <a:p>
            <a:pPr algn="just"/>
            <a:r>
              <a:rPr lang="sk-SK" dirty="0" err="1"/>
              <a:t>Geddes</a:t>
            </a:r>
            <a:r>
              <a:rPr lang="sk-SK" dirty="0"/>
              <a:t> a kol. prehliadajú hybridné režimy, v ktorých sú podmienky hry naklonené vládnucim subjektom, aj keď výsledok konkrétnych volieb nie je vopred určený.</a:t>
            </a:r>
          </a:p>
          <a:p>
            <a:pPr algn="just"/>
            <a:r>
              <a:rPr lang="sk-SK" dirty="0"/>
              <a:t>v posledných dvoch desaťročiach približne 2/3 autokratických režimov organizujú voľby s účasťou viacerých strán</a:t>
            </a:r>
          </a:p>
          <a:p>
            <a:pPr algn="just"/>
            <a:r>
              <a:rPr lang="sk-SK" dirty="0"/>
              <a:t>absolútne autokracie </a:t>
            </a:r>
            <a:r>
              <a:rPr lang="sk-SK" dirty="0" err="1"/>
              <a:t>vs</a:t>
            </a:r>
            <a:r>
              <a:rPr lang="sk-SK" dirty="0"/>
              <a:t>. volebné autokracie: voľby sa konajú, ale nespĺňajú medzinárodné normy pre súťaž viacerých strán</a:t>
            </a:r>
          </a:p>
        </p:txBody>
      </p:sp>
    </p:spTree>
    <p:extLst>
      <p:ext uri="{BB962C8B-B14F-4D97-AF65-F5344CB8AC3E}">
        <p14:creationId xmlns:p14="http://schemas.microsoft.com/office/powerpoint/2010/main" val="90721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Nové</a:t>
            </a:r>
            <a:r>
              <a:rPr lang="en-US" b="1" dirty="0"/>
              <a:t> </a:t>
            </a:r>
            <a:r>
              <a:rPr lang="en-US" b="1" dirty="0" err="1"/>
              <a:t>formy</a:t>
            </a:r>
            <a:r>
              <a:rPr lang="en-US" b="1" dirty="0"/>
              <a:t> </a:t>
            </a:r>
            <a:r>
              <a:rPr lang="en-US" b="1" dirty="0" err="1"/>
              <a:t>autokracie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478" y="1574158"/>
            <a:ext cx="8634713" cy="437523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/>
              <a:t>manipulácia</a:t>
            </a:r>
            <a:r>
              <a:rPr lang="en-US" dirty="0"/>
              <a:t> </a:t>
            </a:r>
            <a:r>
              <a:rPr lang="en-US" dirty="0" err="1"/>
              <a:t>kľúčových</a:t>
            </a:r>
            <a:r>
              <a:rPr lang="en-US" dirty="0"/>
              <a:t> </a:t>
            </a:r>
            <a:r>
              <a:rPr lang="en-US" dirty="0" err="1"/>
              <a:t>politických</a:t>
            </a:r>
            <a:r>
              <a:rPr lang="en-US" dirty="0"/>
              <a:t> </a:t>
            </a:r>
            <a:r>
              <a:rPr lang="en-US" dirty="0" err="1"/>
              <a:t>inštitúcií</a:t>
            </a:r>
            <a:r>
              <a:rPr lang="en-US" dirty="0"/>
              <a:t>:</a:t>
            </a:r>
          </a:p>
          <a:p>
            <a:pPr algn="just"/>
            <a:r>
              <a:rPr lang="en-US" b="1" dirty="0" err="1"/>
              <a:t>parlamenty</a:t>
            </a:r>
            <a:r>
              <a:rPr lang="en-US" dirty="0"/>
              <a:t>: </a:t>
            </a:r>
            <a:r>
              <a:rPr lang="en-US" dirty="0" err="1"/>
              <a:t>obmedzené</a:t>
            </a:r>
            <a:r>
              <a:rPr lang="en-US" dirty="0"/>
              <a:t> </a:t>
            </a:r>
            <a:r>
              <a:rPr lang="en-US" dirty="0" err="1"/>
              <a:t>právomoci</a:t>
            </a:r>
            <a:r>
              <a:rPr lang="en-US" dirty="0"/>
              <a:t>, </a:t>
            </a:r>
            <a:r>
              <a:rPr lang="en-US" dirty="0" err="1"/>
              <a:t>manipulované</a:t>
            </a:r>
            <a:r>
              <a:rPr lang="en-US" dirty="0"/>
              <a:t> </a:t>
            </a:r>
            <a:r>
              <a:rPr lang="en-US" dirty="0" err="1"/>
              <a:t>zloženie</a:t>
            </a:r>
            <a:r>
              <a:rPr lang="en-US" dirty="0"/>
              <a:t>, </a:t>
            </a:r>
            <a:r>
              <a:rPr lang="en-US" dirty="0" err="1"/>
              <a:t>fragmentácia</a:t>
            </a:r>
            <a:endParaRPr lang="en-US" dirty="0"/>
          </a:p>
          <a:p>
            <a:pPr algn="just"/>
            <a:r>
              <a:rPr lang="en-US" b="1" dirty="0" err="1"/>
              <a:t>voľby</a:t>
            </a:r>
            <a:r>
              <a:rPr lang="en-US" dirty="0"/>
              <a:t>: </a:t>
            </a:r>
            <a:r>
              <a:rPr lang="en-US" dirty="0" err="1"/>
              <a:t>obmedzenia</a:t>
            </a:r>
            <a:r>
              <a:rPr lang="en-US" dirty="0"/>
              <a:t> </a:t>
            </a:r>
            <a:r>
              <a:rPr lang="en-US" dirty="0" err="1"/>
              <a:t>slobodných</a:t>
            </a:r>
            <a:r>
              <a:rPr lang="en-US" dirty="0"/>
              <a:t> </a:t>
            </a:r>
            <a:r>
              <a:rPr lang="en-US" dirty="0" err="1"/>
              <a:t>volieb</a:t>
            </a:r>
            <a:r>
              <a:rPr lang="en-US" dirty="0"/>
              <a:t>: </a:t>
            </a:r>
            <a:r>
              <a:rPr lang="en-US" dirty="0" err="1"/>
              <a:t>mnohí</a:t>
            </a:r>
            <a:r>
              <a:rPr lang="en-US" dirty="0"/>
              <a:t> </a:t>
            </a:r>
            <a:r>
              <a:rPr lang="en-US" dirty="0" err="1"/>
              <a:t>opoziční</a:t>
            </a:r>
            <a:r>
              <a:rPr lang="en-US" dirty="0"/>
              <a:t> </a:t>
            </a:r>
            <a:r>
              <a:rPr lang="en-US" dirty="0" err="1"/>
              <a:t>kandidáti</a:t>
            </a:r>
            <a:r>
              <a:rPr lang="en-US" dirty="0"/>
              <a:t> </a:t>
            </a:r>
            <a:r>
              <a:rPr lang="en-US" dirty="0" err="1"/>
              <a:t>nemajú</a:t>
            </a:r>
            <a:r>
              <a:rPr lang="en-US" dirty="0"/>
              <a:t> </a:t>
            </a:r>
            <a:r>
              <a:rPr lang="en-US" dirty="0" err="1"/>
              <a:t>právo</a:t>
            </a:r>
            <a:r>
              <a:rPr lang="en-US" dirty="0"/>
              <a:t> </a:t>
            </a:r>
            <a:r>
              <a:rPr lang="en-US" dirty="0" err="1"/>
              <a:t>kandidovať</a:t>
            </a:r>
            <a:r>
              <a:rPr lang="en-US" dirty="0"/>
              <a:t>, </a:t>
            </a:r>
            <a:r>
              <a:rPr lang="en-US" dirty="0" err="1"/>
              <a:t>výsledky</a:t>
            </a:r>
            <a:r>
              <a:rPr lang="en-US" dirty="0"/>
              <a:t> </a:t>
            </a:r>
            <a:r>
              <a:rPr lang="en-US" dirty="0" err="1"/>
              <a:t>volieb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zmanipulované</a:t>
            </a:r>
            <a:r>
              <a:rPr lang="en-US" dirty="0"/>
              <a:t>, </a:t>
            </a:r>
            <a:r>
              <a:rPr lang="en-US" dirty="0" err="1"/>
              <a:t>obmedzenia</a:t>
            </a:r>
            <a:r>
              <a:rPr lang="en-US" dirty="0"/>
              <a:t> </a:t>
            </a:r>
            <a:r>
              <a:rPr lang="en-US" dirty="0" err="1"/>
              <a:t>opozičných</a:t>
            </a:r>
            <a:r>
              <a:rPr lang="en-US" dirty="0"/>
              <a:t> </a:t>
            </a:r>
            <a:r>
              <a:rPr lang="en-US" dirty="0" err="1"/>
              <a:t>kampaní</a:t>
            </a:r>
            <a:r>
              <a:rPr lang="en-US" dirty="0"/>
              <a:t> </a:t>
            </a:r>
            <a:r>
              <a:rPr lang="en-US" dirty="0" err="1"/>
              <a:t>atď</a:t>
            </a:r>
            <a:r>
              <a:rPr lang="en-US" dirty="0"/>
              <a:t>.</a:t>
            </a:r>
          </a:p>
          <a:p>
            <a:pPr algn="just"/>
            <a:r>
              <a:rPr lang="en-US" b="1" dirty="0" err="1"/>
              <a:t>médiá</a:t>
            </a:r>
            <a:r>
              <a:rPr lang="en-US" dirty="0"/>
              <a:t>: </a:t>
            </a:r>
            <a:r>
              <a:rPr lang="en-US" dirty="0" err="1"/>
              <a:t>štátny</a:t>
            </a:r>
            <a:r>
              <a:rPr lang="en-US" dirty="0"/>
              <a:t> </a:t>
            </a:r>
            <a:r>
              <a:rPr lang="en-US" dirty="0" err="1"/>
              <a:t>monopol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tlačové</a:t>
            </a:r>
            <a:r>
              <a:rPr lang="en-US" dirty="0"/>
              <a:t> </a:t>
            </a:r>
            <a:r>
              <a:rPr lang="en-US" dirty="0" err="1"/>
              <a:t>kapacity</a:t>
            </a:r>
            <a:r>
              <a:rPr lang="en-US" dirty="0"/>
              <a:t> v </a:t>
            </a:r>
            <a:r>
              <a:rPr lang="en-US" dirty="0" err="1"/>
              <a:t>krajine</a:t>
            </a:r>
            <a:r>
              <a:rPr lang="en-US" dirty="0"/>
              <a:t>, </a:t>
            </a:r>
            <a:r>
              <a:rPr lang="en-US" dirty="0" err="1"/>
              <a:t>štátom</a:t>
            </a:r>
            <a:r>
              <a:rPr lang="en-US" dirty="0"/>
              <a:t> </a:t>
            </a:r>
            <a:r>
              <a:rPr lang="en-US" dirty="0" err="1"/>
              <a:t>sponzorované</a:t>
            </a:r>
            <a:r>
              <a:rPr lang="en-US" dirty="0"/>
              <a:t> </a:t>
            </a:r>
            <a:r>
              <a:rPr lang="en-US" dirty="0" err="1"/>
              <a:t>reklamy</a:t>
            </a:r>
            <a:r>
              <a:rPr lang="en-US" dirty="0"/>
              <a:t>, </a:t>
            </a:r>
            <a:r>
              <a:rPr lang="en-US" dirty="0" err="1"/>
              <a:t>fingované</a:t>
            </a:r>
            <a:r>
              <a:rPr lang="en-US" dirty="0"/>
              <a:t> </a:t>
            </a:r>
            <a:r>
              <a:rPr lang="en-US" dirty="0" err="1"/>
              <a:t>daňové</a:t>
            </a:r>
            <a:r>
              <a:rPr lang="en-US" dirty="0"/>
              <a:t> </a:t>
            </a:r>
            <a:r>
              <a:rPr lang="en-US" dirty="0" err="1"/>
              <a:t>problémy</a:t>
            </a:r>
            <a:r>
              <a:rPr lang="en-US" dirty="0"/>
              <a:t> </a:t>
            </a:r>
            <a:r>
              <a:rPr lang="en-US" dirty="0" err="1"/>
              <a:t>atď</a:t>
            </a:r>
            <a:r>
              <a:rPr lang="en-US" dirty="0"/>
              <a:t>.</a:t>
            </a:r>
          </a:p>
          <a:p>
            <a:pPr algn="just"/>
            <a:r>
              <a:rPr lang="en-US" b="1" dirty="0" err="1"/>
              <a:t>Dilemy</a:t>
            </a:r>
            <a:r>
              <a:rPr lang="en-US" b="1" dirty="0"/>
              <a:t> pre </a:t>
            </a:r>
            <a:r>
              <a:rPr lang="en-US" b="1" dirty="0" err="1"/>
              <a:t>opozíciu</a:t>
            </a:r>
            <a:r>
              <a:rPr lang="en-US" dirty="0"/>
              <a:t>: </a:t>
            </a:r>
            <a:r>
              <a:rPr lang="en-US" dirty="0" err="1"/>
              <a:t>zúčastniť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voľbách</a:t>
            </a:r>
            <a:r>
              <a:rPr lang="en-US" dirty="0"/>
              <a:t>, a </a:t>
            </a:r>
            <a:r>
              <a:rPr lang="en-US" dirty="0" err="1"/>
              <a:t>tým</a:t>
            </a:r>
            <a:r>
              <a:rPr lang="en-US" dirty="0"/>
              <a:t> </a:t>
            </a:r>
            <a:r>
              <a:rPr lang="en-US" dirty="0" err="1"/>
              <a:t>legitimizovať</a:t>
            </a:r>
            <a:r>
              <a:rPr lang="en-US" dirty="0"/>
              <a:t> </a:t>
            </a:r>
            <a:r>
              <a:rPr lang="en-US" dirty="0" err="1"/>
              <a:t>režim</a:t>
            </a:r>
            <a:r>
              <a:rPr lang="en-US" dirty="0"/>
              <a:t>, </a:t>
            </a:r>
            <a:r>
              <a:rPr lang="en-US" dirty="0" err="1"/>
              <a:t>alebo</a:t>
            </a:r>
            <a:r>
              <a:rPr lang="en-US" dirty="0"/>
              <a:t> ich </a:t>
            </a:r>
            <a:r>
              <a:rPr lang="en-US" dirty="0" err="1"/>
              <a:t>bojkotovať</a:t>
            </a:r>
            <a:r>
              <a:rPr lang="en-US" dirty="0"/>
              <a:t>, a </a:t>
            </a:r>
            <a:r>
              <a:rPr lang="en-US" dirty="0" err="1"/>
              <a:t>tým</a:t>
            </a:r>
            <a:r>
              <a:rPr lang="en-US" dirty="0"/>
              <a:t> </a:t>
            </a:r>
            <a:r>
              <a:rPr lang="en-US" dirty="0" err="1"/>
              <a:t>stratiť</a:t>
            </a:r>
            <a:r>
              <a:rPr lang="en-US" dirty="0"/>
              <a:t> </a:t>
            </a:r>
            <a:r>
              <a:rPr lang="en-US" dirty="0" err="1"/>
              <a:t>akúkoľvek</a:t>
            </a:r>
            <a:r>
              <a:rPr lang="en-US" dirty="0"/>
              <a:t> </a:t>
            </a:r>
            <a:r>
              <a:rPr lang="en-US" dirty="0" err="1"/>
              <a:t>možnosť</a:t>
            </a:r>
            <a:r>
              <a:rPr lang="en-US" dirty="0"/>
              <a:t> </a:t>
            </a:r>
            <a:r>
              <a:rPr lang="en-US" dirty="0" err="1"/>
              <a:t>ovplyvniť</a:t>
            </a:r>
            <a:r>
              <a:rPr lang="en-US" dirty="0"/>
              <a:t> ho?</a:t>
            </a:r>
          </a:p>
          <a:p>
            <a:pPr algn="just"/>
            <a:r>
              <a:rPr lang="en-US" b="1" dirty="0" err="1"/>
              <a:t>riziká</a:t>
            </a:r>
            <a:r>
              <a:rPr lang="en-US" b="1" dirty="0"/>
              <a:t> pre </a:t>
            </a:r>
            <a:r>
              <a:rPr lang="en-US" b="1" dirty="0" err="1"/>
              <a:t>režim</a:t>
            </a:r>
            <a:r>
              <a:rPr lang="en-US" dirty="0"/>
              <a:t>: </a:t>
            </a:r>
            <a:r>
              <a:rPr lang="en-US" dirty="0" err="1"/>
              <a:t>nie</a:t>
            </a:r>
            <a:r>
              <a:rPr lang="en-US" dirty="0"/>
              <a:t> je </a:t>
            </a:r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povoliť</a:t>
            </a:r>
            <a:r>
              <a:rPr lang="en-US" dirty="0"/>
              <a:t> </a:t>
            </a:r>
            <a:r>
              <a:rPr lang="en-US" dirty="0" err="1"/>
              <a:t>autonómne</a:t>
            </a:r>
            <a:r>
              <a:rPr lang="en-US" dirty="0"/>
              <a:t> </a:t>
            </a:r>
            <a:r>
              <a:rPr lang="en-US" dirty="0" err="1"/>
              <a:t>inštitúcie</a:t>
            </a:r>
            <a:r>
              <a:rPr lang="en-US" dirty="0"/>
              <a:t> A </a:t>
            </a:r>
            <a:r>
              <a:rPr lang="en-US" dirty="0" err="1"/>
              <a:t>úplne</a:t>
            </a:r>
            <a:r>
              <a:rPr lang="en-US" dirty="0"/>
              <a:t> </a:t>
            </a:r>
            <a:r>
              <a:rPr lang="en-US" dirty="0" err="1"/>
              <a:t>vylúčiť</a:t>
            </a:r>
            <a:r>
              <a:rPr lang="en-US" dirty="0"/>
              <a:t> </a:t>
            </a:r>
            <a:r>
              <a:rPr lang="en-US" dirty="0" err="1"/>
              <a:t>možnosť</a:t>
            </a:r>
            <a:r>
              <a:rPr lang="en-US" dirty="0"/>
              <a:t> </a:t>
            </a:r>
            <a:r>
              <a:rPr lang="en-US" dirty="0" err="1"/>
              <a:t>opozície</a:t>
            </a:r>
            <a:r>
              <a:rPr lang="en-US" dirty="0"/>
              <a:t> </a:t>
            </a:r>
            <a:r>
              <a:rPr lang="en-US" dirty="0" err="1"/>
              <a:t>prevziať</a:t>
            </a:r>
            <a:r>
              <a:rPr lang="en-US" dirty="0"/>
              <a:t> </a:t>
            </a:r>
            <a:r>
              <a:rPr lang="en-US" dirty="0" err="1"/>
              <a:t>moc</a:t>
            </a: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2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84F57F-C273-384D-BBFC-20DBEFB5B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37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CC24-953E-7948-97C7-A95E31DFC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Konsolidácia</a:t>
            </a:r>
            <a:r>
              <a:rPr lang="en-US" b="1" dirty="0"/>
              <a:t> a </a:t>
            </a:r>
            <a:r>
              <a:rPr lang="en-US" b="1" dirty="0" err="1"/>
              <a:t>dekonsolidácia</a:t>
            </a:r>
            <a:r>
              <a:rPr lang="en-US" b="1" dirty="0"/>
              <a:t> </a:t>
            </a:r>
            <a:r>
              <a:rPr lang="en-US" b="1" dirty="0" err="1"/>
              <a:t>demokracií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05148-BCCF-F44D-A084-F52F79A2D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0" y="1950221"/>
            <a:ext cx="6150707" cy="4126488"/>
          </a:xfrm>
        </p:spPr>
        <p:txBody>
          <a:bodyPr>
            <a:noAutofit/>
          </a:bodyPr>
          <a:lstStyle/>
          <a:p>
            <a:r>
              <a:rPr lang="en-US" dirty="0" err="1"/>
              <a:t>vedú</a:t>
            </a:r>
            <a:r>
              <a:rPr lang="en-US" dirty="0"/>
              <a:t> </a:t>
            </a:r>
            <a:r>
              <a:rPr lang="en-US" dirty="0" err="1"/>
              <a:t>postojové</a:t>
            </a:r>
            <a:r>
              <a:rPr lang="en-US" dirty="0"/>
              <a:t> </a:t>
            </a:r>
            <a:r>
              <a:rPr lang="en-US" dirty="0" err="1"/>
              <a:t>zmeny</a:t>
            </a:r>
            <a:r>
              <a:rPr lang="en-US" dirty="0"/>
              <a:t> k </a:t>
            </a:r>
            <a:r>
              <a:rPr lang="en-US" dirty="0" err="1"/>
              <a:t>inštitucionálnym</a:t>
            </a:r>
            <a:r>
              <a:rPr lang="en-US" dirty="0"/>
              <a:t> </a:t>
            </a:r>
            <a:r>
              <a:rPr lang="en-US" dirty="0" err="1"/>
              <a:t>zmenám</a:t>
            </a:r>
            <a:r>
              <a:rPr lang="en-US" dirty="0"/>
              <a:t>?</a:t>
            </a:r>
          </a:p>
          <a:p>
            <a:r>
              <a:rPr lang="en-US" dirty="0"/>
              <a:t>je </a:t>
            </a:r>
            <a:r>
              <a:rPr lang="en-US" dirty="0" err="1"/>
              <a:t>demokracia</a:t>
            </a:r>
            <a:r>
              <a:rPr lang="en-US" dirty="0"/>
              <a:t> </a:t>
            </a:r>
            <a:r>
              <a:rPr lang="en-US" dirty="0" err="1"/>
              <a:t>bezpečná</a:t>
            </a:r>
            <a:r>
              <a:rPr lang="en-US" dirty="0"/>
              <a:t> po </a:t>
            </a:r>
            <a:r>
              <a:rPr lang="en-US" dirty="0" err="1"/>
              <a:t>dosiahnutí</a:t>
            </a:r>
            <a:r>
              <a:rPr lang="en-US" dirty="0"/>
              <a:t> </a:t>
            </a:r>
            <a:r>
              <a:rPr lang="en-US" dirty="0" err="1"/>
              <a:t>konsolidácie</a:t>
            </a:r>
            <a:r>
              <a:rPr lang="en-US" dirty="0"/>
              <a:t> </a:t>
            </a:r>
            <a:r>
              <a:rPr lang="en-US" dirty="0" err="1"/>
              <a:t>demokracie</a:t>
            </a:r>
            <a:r>
              <a:rPr lang="en-US" dirty="0"/>
              <a:t>?</a:t>
            </a:r>
          </a:p>
          <a:p>
            <a:r>
              <a:rPr lang="en-US" dirty="0"/>
              <a:t>ÁNO: Huntington: test </a:t>
            </a:r>
            <a:r>
              <a:rPr lang="en-US" dirty="0" err="1"/>
              <a:t>dvoch</a:t>
            </a:r>
            <a:r>
              <a:rPr lang="en-US" dirty="0"/>
              <a:t> </a:t>
            </a:r>
            <a:r>
              <a:rPr lang="en-US" dirty="0" err="1"/>
              <a:t>výmen</a:t>
            </a:r>
            <a:r>
              <a:rPr lang="en-US" dirty="0"/>
              <a:t> </a:t>
            </a:r>
            <a:r>
              <a:rPr lang="en-US" dirty="0" err="1"/>
              <a:t>vlád</a:t>
            </a:r>
            <a:endParaRPr lang="en-US" dirty="0"/>
          </a:p>
          <a:p>
            <a:r>
              <a:rPr lang="en-US" dirty="0"/>
              <a:t>ÁNO: Linz a Stepan: </a:t>
            </a:r>
            <a:r>
              <a:rPr lang="en-US" dirty="0" err="1"/>
              <a:t>postojová</a:t>
            </a:r>
            <a:r>
              <a:rPr lang="en-US" dirty="0"/>
              <a:t>, </a:t>
            </a:r>
            <a:r>
              <a:rPr lang="en-US" dirty="0" err="1"/>
              <a:t>ústavná</a:t>
            </a:r>
            <a:r>
              <a:rPr lang="en-US" dirty="0"/>
              <a:t> a </a:t>
            </a:r>
            <a:r>
              <a:rPr lang="en-US" dirty="0" err="1"/>
              <a:t>behaviorálna</a:t>
            </a:r>
            <a:r>
              <a:rPr lang="en-US" dirty="0"/>
              <a:t> </a:t>
            </a:r>
            <a:r>
              <a:rPr lang="en-US" dirty="0" err="1"/>
              <a:t>dimenzia</a:t>
            </a:r>
            <a:r>
              <a:rPr lang="en-US" dirty="0"/>
              <a:t> </a:t>
            </a:r>
            <a:r>
              <a:rPr lang="en-US" dirty="0" err="1"/>
              <a:t>konsolidácie</a:t>
            </a:r>
            <a:r>
              <a:rPr lang="en-US" dirty="0"/>
              <a:t> </a:t>
            </a:r>
            <a:r>
              <a:rPr lang="en-US" dirty="0" err="1"/>
              <a:t>režimu</a:t>
            </a:r>
            <a:endParaRPr lang="en-US" dirty="0"/>
          </a:p>
          <a:p>
            <a:r>
              <a:rPr lang="en-US" dirty="0" err="1"/>
              <a:t>Skóre</a:t>
            </a:r>
            <a:r>
              <a:rPr lang="en-US" dirty="0"/>
              <a:t> </a:t>
            </a:r>
            <a:r>
              <a:rPr lang="en-US" dirty="0" err="1"/>
              <a:t>demokracie</a:t>
            </a:r>
            <a:r>
              <a:rPr lang="en-US" dirty="0"/>
              <a:t> Freedom House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znižuje</a:t>
            </a:r>
            <a:r>
              <a:rPr lang="en-US" dirty="0"/>
              <a:t> </a:t>
            </a:r>
            <a:r>
              <a:rPr lang="en-US" dirty="0" err="1"/>
              <a:t>kvôli</a:t>
            </a:r>
            <a:r>
              <a:rPr lang="en-US" dirty="0"/>
              <a:t> </a:t>
            </a:r>
            <a:r>
              <a:rPr lang="en-US" dirty="0" err="1"/>
              <a:t>hybridným</a:t>
            </a:r>
            <a:r>
              <a:rPr lang="en-US" dirty="0"/>
              <a:t> </a:t>
            </a:r>
            <a:r>
              <a:rPr lang="en-US" dirty="0" err="1"/>
              <a:t>režimom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078CEC-3C61-4A85-8470-4AFE1D2D7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19" y="1950222"/>
            <a:ext cx="4426012" cy="331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26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0B18-9E5C-B940-8CFE-DA0C1B3C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Ako</a:t>
            </a:r>
            <a:r>
              <a:rPr lang="en-US" b="1" dirty="0"/>
              <a:t> </a:t>
            </a:r>
            <a:r>
              <a:rPr lang="en-US" b="1" dirty="0" err="1"/>
              <a:t>chápať</a:t>
            </a:r>
            <a:r>
              <a:rPr lang="en-US" b="1" dirty="0"/>
              <a:t> </a:t>
            </a:r>
            <a:r>
              <a:rPr lang="en-US" b="1" dirty="0" err="1"/>
              <a:t>demokraciu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14E10-C305-DE4D-86BE-746E80BE8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1690" y="1825625"/>
            <a:ext cx="8423910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/>
              <a:t>demokracia</a:t>
            </a:r>
            <a:r>
              <a:rPr lang="en-US" dirty="0"/>
              <a:t> je ”z </a:t>
            </a:r>
            <a:r>
              <a:rPr lang="en-US" dirty="0" err="1"/>
              <a:t>podstaty</a:t>
            </a:r>
            <a:r>
              <a:rPr lang="en-US" dirty="0"/>
              <a:t> </a:t>
            </a:r>
            <a:r>
              <a:rPr lang="en-US" dirty="0" err="1"/>
              <a:t>sporný</a:t>
            </a:r>
            <a:r>
              <a:rPr lang="en-US" dirty="0"/>
              <a:t> </a:t>
            </a:r>
            <a:r>
              <a:rPr lang="en-US" dirty="0" err="1"/>
              <a:t>pojem</a:t>
            </a:r>
            <a:r>
              <a:rPr lang="en-US" dirty="0"/>
              <a:t>” (essentially contested concept), t. j. </a:t>
            </a:r>
            <a:r>
              <a:rPr lang="en-US" dirty="0" err="1"/>
              <a:t>pojem</a:t>
            </a:r>
            <a:r>
              <a:rPr lang="en-US" dirty="0"/>
              <a:t> s </a:t>
            </a:r>
            <a:r>
              <a:rPr lang="en-US" dirty="0" err="1"/>
              <a:t>mnohými</a:t>
            </a:r>
            <a:r>
              <a:rPr lang="en-US" dirty="0"/>
              <a:t> </a:t>
            </a:r>
            <a:r>
              <a:rPr lang="en-US" dirty="0" err="1"/>
              <a:t>definíciami</a:t>
            </a:r>
            <a:r>
              <a:rPr lang="en-US" dirty="0"/>
              <a:t>;</a:t>
            </a:r>
            <a:endParaRPr lang="cs-CZ" dirty="0"/>
          </a:p>
          <a:p>
            <a:pPr algn="just"/>
            <a:r>
              <a:rPr lang="cs-CZ" dirty="0"/>
              <a:t>Daný </a:t>
            </a:r>
            <a:r>
              <a:rPr lang="cs-CZ" dirty="0" err="1"/>
              <a:t>jav</a:t>
            </a:r>
            <a:r>
              <a:rPr lang="cs-CZ" dirty="0"/>
              <a:t> je </a:t>
            </a:r>
            <a:r>
              <a:rPr lang="cs-CZ" dirty="0" err="1"/>
              <a:t>vnútorne</a:t>
            </a:r>
            <a:r>
              <a:rPr lang="cs-CZ" dirty="0"/>
              <a:t> </a:t>
            </a:r>
            <a:r>
              <a:rPr lang="cs-CZ" dirty="0" err="1"/>
              <a:t>zložitý</a:t>
            </a:r>
            <a:r>
              <a:rPr lang="cs-CZ" dirty="0"/>
              <a:t>, má </a:t>
            </a:r>
            <a:r>
              <a:rPr lang="cs-CZ" dirty="0" err="1"/>
              <a:t>viacero</a:t>
            </a:r>
            <a:r>
              <a:rPr lang="cs-CZ" dirty="0"/>
              <a:t> </a:t>
            </a:r>
            <a:r>
              <a:rPr lang="cs-CZ" dirty="0" err="1"/>
              <a:t>dimenzií</a:t>
            </a:r>
            <a:r>
              <a:rPr lang="cs-CZ" dirty="0"/>
              <a:t> a jeho </a:t>
            </a:r>
            <a:r>
              <a:rPr lang="cs-CZ" dirty="0" err="1"/>
              <a:t>definičné</a:t>
            </a:r>
            <a:r>
              <a:rPr lang="cs-CZ" dirty="0"/>
              <a:t> znaky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dajú</a:t>
            </a:r>
            <a:r>
              <a:rPr lang="cs-CZ" dirty="0"/>
              <a:t> </a:t>
            </a:r>
            <a:r>
              <a:rPr lang="cs-CZ" dirty="0" err="1"/>
              <a:t>vykladať</a:t>
            </a:r>
            <a:r>
              <a:rPr lang="cs-CZ" dirty="0"/>
              <a:t> </a:t>
            </a:r>
            <a:r>
              <a:rPr lang="cs-CZ" dirty="0" err="1"/>
              <a:t>rozlične</a:t>
            </a:r>
            <a:r>
              <a:rPr lang="cs-CZ" dirty="0"/>
              <a:t> </a:t>
            </a:r>
          </a:p>
          <a:p>
            <a:pPr algn="just"/>
            <a:r>
              <a:rPr lang="cs-CZ" dirty="0" err="1"/>
              <a:t>naša</a:t>
            </a:r>
            <a:r>
              <a:rPr lang="cs-CZ" dirty="0"/>
              <a:t> </a:t>
            </a:r>
            <a:r>
              <a:rPr lang="cs-CZ" dirty="0" err="1"/>
              <a:t>neschopnosť</a:t>
            </a:r>
            <a:r>
              <a:rPr lang="cs-CZ" dirty="0"/>
              <a:t> </a:t>
            </a:r>
            <a:r>
              <a:rPr lang="cs-CZ" dirty="0" err="1"/>
              <a:t>zachytiť</a:t>
            </a:r>
            <a:r>
              <a:rPr lang="cs-CZ" dirty="0"/>
              <a:t> tento pojem </a:t>
            </a:r>
            <a:r>
              <a:rPr lang="cs-CZ" dirty="0" err="1"/>
              <a:t>vo</a:t>
            </a:r>
            <a:r>
              <a:rPr lang="cs-CZ" dirty="0"/>
              <a:t> </a:t>
            </a:r>
            <a:r>
              <a:rPr lang="cs-CZ" dirty="0" err="1"/>
              <a:t>všeobecne</a:t>
            </a:r>
            <a:r>
              <a:rPr lang="cs-CZ" dirty="0"/>
              <a:t> </a:t>
            </a:r>
            <a:r>
              <a:rPr lang="cs-CZ" dirty="0" err="1"/>
              <a:t>uznanej</a:t>
            </a:r>
            <a:r>
              <a:rPr lang="cs-CZ" dirty="0"/>
              <a:t> </a:t>
            </a:r>
            <a:r>
              <a:rPr lang="cs-CZ" dirty="0" err="1"/>
              <a:t>definícii</a:t>
            </a:r>
            <a:r>
              <a:rPr lang="cs-CZ" dirty="0"/>
              <a:t> je </a:t>
            </a:r>
            <a:r>
              <a:rPr lang="cs-CZ" dirty="0" err="1"/>
              <a:t>dôsledkom</a:t>
            </a:r>
            <a:r>
              <a:rPr lang="cs-CZ" dirty="0"/>
              <a:t> povahy samotného pojmu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diskusie</a:t>
            </a:r>
            <a:r>
              <a:rPr lang="en-US" dirty="0"/>
              <a:t> o tom,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definovať</a:t>
            </a:r>
            <a:r>
              <a:rPr lang="en-US" dirty="0"/>
              <a:t> </a:t>
            </a:r>
            <a:r>
              <a:rPr lang="en-US" dirty="0" err="1"/>
              <a:t>demokraciu</a:t>
            </a:r>
            <a:r>
              <a:rPr lang="en-US" dirty="0"/>
              <a:t>,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dôležitou</a:t>
            </a:r>
            <a:r>
              <a:rPr lang="en-US" dirty="0"/>
              <a:t> </a:t>
            </a:r>
            <a:r>
              <a:rPr lang="en-US" dirty="0" err="1"/>
              <a:t>súčasťou</a:t>
            </a:r>
            <a:r>
              <a:rPr lang="en-US" dirty="0"/>
              <a:t> </a:t>
            </a:r>
            <a:r>
              <a:rPr lang="en-US" dirty="0" err="1"/>
              <a:t>vedeckej</a:t>
            </a:r>
            <a:r>
              <a:rPr lang="en-US" dirty="0"/>
              <a:t> </a:t>
            </a:r>
            <a:r>
              <a:rPr lang="en-US" dirty="0" err="1"/>
              <a:t>diskusie</a:t>
            </a:r>
            <a:r>
              <a:rPr lang="en-US" dirty="0"/>
              <a:t> o </a:t>
            </a:r>
            <a:r>
              <a:rPr lang="en-US" dirty="0" err="1"/>
              <a:t>fungovaní</a:t>
            </a:r>
            <a:r>
              <a:rPr lang="en-US" dirty="0"/>
              <a:t> </a:t>
            </a:r>
            <a:r>
              <a:rPr lang="en-US" dirty="0" err="1"/>
              <a:t>demokratických</a:t>
            </a:r>
            <a:r>
              <a:rPr lang="en-US" dirty="0"/>
              <a:t> </a:t>
            </a:r>
            <a:r>
              <a:rPr lang="en-US" dirty="0" err="1"/>
              <a:t>režimov</a:t>
            </a:r>
            <a:endParaRPr lang="en-US" dirty="0"/>
          </a:p>
          <a:p>
            <a:pPr algn="just"/>
            <a:r>
              <a:rPr lang="en-US" dirty="0" err="1"/>
              <a:t>väčšina</a:t>
            </a:r>
            <a:r>
              <a:rPr lang="en-US" dirty="0"/>
              <a:t> </a:t>
            </a:r>
            <a:r>
              <a:rPr lang="en-US" dirty="0" err="1"/>
              <a:t>teoretikov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zhoduje</a:t>
            </a:r>
            <a:r>
              <a:rPr lang="en-US" dirty="0"/>
              <a:t> v tom,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b="1" dirty="0" err="1"/>
              <a:t>politické</a:t>
            </a:r>
            <a:r>
              <a:rPr lang="en-US" b="1" dirty="0"/>
              <a:t> </a:t>
            </a:r>
            <a:r>
              <a:rPr lang="en-US" b="1" dirty="0" err="1"/>
              <a:t>práva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voľby</a:t>
            </a:r>
            <a:r>
              <a:rPr lang="en-US" dirty="0"/>
              <a:t>) a </a:t>
            </a:r>
            <a:r>
              <a:rPr lang="en-US" b="1" dirty="0" err="1"/>
              <a:t>základné</a:t>
            </a:r>
            <a:r>
              <a:rPr lang="en-US" b="1" dirty="0"/>
              <a:t> </a:t>
            </a:r>
            <a:r>
              <a:rPr lang="en-US" b="1" dirty="0" err="1"/>
              <a:t>slobody</a:t>
            </a:r>
            <a:r>
              <a:rPr lang="en-US" b="1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neoddeliteľnou</a:t>
            </a:r>
            <a:r>
              <a:rPr lang="en-US" dirty="0"/>
              <a:t> </a:t>
            </a:r>
            <a:r>
              <a:rPr lang="en-US" dirty="0" err="1"/>
              <a:t>súčasťou</a:t>
            </a:r>
            <a:r>
              <a:rPr lang="en-US" dirty="0"/>
              <a:t> </a:t>
            </a:r>
            <a:r>
              <a:rPr lang="en-US" dirty="0" err="1"/>
              <a:t>demokracie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46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C1858AA-6A98-4D76-A725-2628DEEEF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00" y="1381513"/>
            <a:ext cx="10728600" cy="503569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68B7322-274F-4459-A198-89EC1E384DB5}"/>
              </a:ext>
            </a:extLst>
          </p:cNvPr>
          <p:cNvSpPr/>
          <p:nvPr/>
        </p:nvSpPr>
        <p:spPr>
          <a:xfrm>
            <a:off x="5447323" y="4407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https://stockholmcf.org/turkey-among-top-3-countries-with-steepest-decline-in-liberal-democracy-index-report/</a:t>
            </a:r>
          </a:p>
        </p:txBody>
      </p:sp>
    </p:spTree>
    <p:extLst>
      <p:ext uri="{BB962C8B-B14F-4D97-AF65-F5344CB8AC3E}">
        <p14:creationId xmlns:p14="http://schemas.microsoft.com/office/powerpoint/2010/main" val="1392039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192E2-494E-DA42-B380-86F9B99F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Rozklad demokracie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CD212-4B61-8441-A08A-B0A0BF614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1795040"/>
            <a:ext cx="7018216" cy="3783957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 </a:t>
            </a:r>
            <a:r>
              <a:rPr lang="en-US" dirty="0" err="1"/>
              <a:t>pomalé</a:t>
            </a:r>
            <a:r>
              <a:rPr lang="en-US" dirty="0"/>
              <a:t>, ale </a:t>
            </a:r>
            <a:r>
              <a:rPr lang="en-US" dirty="0" err="1"/>
              <a:t>sústavné</a:t>
            </a:r>
            <a:r>
              <a:rPr lang="en-US" dirty="0"/>
              <a:t> </a:t>
            </a:r>
            <a:r>
              <a:rPr lang="en-US" dirty="0" err="1"/>
              <a:t>podkopávanie</a:t>
            </a:r>
            <a:r>
              <a:rPr lang="en-US" dirty="0"/>
              <a:t> </a:t>
            </a:r>
            <a:r>
              <a:rPr lang="en-US" dirty="0" err="1"/>
              <a:t>noriem</a:t>
            </a:r>
            <a:r>
              <a:rPr lang="en-US" dirty="0"/>
              <a:t> a </a:t>
            </a:r>
            <a:r>
              <a:rPr lang="en-US" dirty="0" err="1"/>
              <a:t>inštitúcií</a:t>
            </a:r>
            <a:r>
              <a:rPr lang="en-US" dirty="0"/>
              <a:t> </a:t>
            </a:r>
            <a:r>
              <a:rPr lang="en-US" dirty="0" err="1"/>
              <a:t>predstavuje</a:t>
            </a:r>
            <a:r>
              <a:rPr lang="en-US" dirty="0"/>
              <a:t> </a:t>
            </a:r>
            <a:r>
              <a:rPr lang="en-US" dirty="0" err="1"/>
              <a:t>väčšiu</a:t>
            </a:r>
            <a:r>
              <a:rPr lang="en-US" dirty="0"/>
              <a:t> </a:t>
            </a:r>
            <a:r>
              <a:rPr lang="en-US" dirty="0" err="1"/>
              <a:t>hrozbu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náhle</a:t>
            </a:r>
            <a:r>
              <a:rPr lang="en-US" dirty="0"/>
              <a:t> </a:t>
            </a:r>
            <a:r>
              <a:rPr lang="en-US" dirty="0" err="1"/>
              <a:t>prevraty</a:t>
            </a:r>
            <a:endParaRPr lang="en-US" dirty="0"/>
          </a:p>
          <a:p>
            <a:pPr algn="just"/>
            <a:r>
              <a:rPr lang="en-US" dirty="0" err="1"/>
              <a:t>široká</a:t>
            </a:r>
            <a:r>
              <a:rPr lang="en-US" dirty="0"/>
              <a:t> </a:t>
            </a:r>
            <a:r>
              <a:rPr lang="en-US" dirty="0" err="1"/>
              <a:t>škála</a:t>
            </a:r>
            <a:r>
              <a:rPr lang="en-US" dirty="0"/>
              <a:t> </a:t>
            </a:r>
            <a:r>
              <a:rPr lang="en-US" dirty="0" err="1"/>
              <a:t>aktérov</a:t>
            </a:r>
            <a:r>
              <a:rPr lang="en-US" dirty="0"/>
              <a:t> </a:t>
            </a:r>
            <a:r>
              <a:rPr lang="en-US" dirty="0" err="1"/>
              <a:t>môže</a:t>
            </a:r>
            <a:r>
              <a:rPr lang="en-US" dirty="0"/>
              <a:t> </a:t>
            </a:r>
            <a:r>
              <a:rPr lang="en-US" dirty="0" err="1"/>
              <a:t>postupne</a:t>
            </a:r>
            <a:r>
              <a:rPr lang="en-US" dirty="0"/>
              <a:t> </a:t>
            </a:r>
            <a:r>
              <a:rPr lang="en-US" dirty="0" err="1"/>
              <a:t>podkopávať</a:t>
            </a:r>
            <a:r>
              <a:rPr lang="en-US" dirty="0"/>
              <a:t> </a:t>
            </a:r>
            <a:r>
              <a:rPr lang="en-US" dirty="0" err="1"/>
              <a:t>demokraciu</a:t>
            </a:r>
            <a:r>
              <a:rPr lang="en-US" dirty="0"/>
              <a:t> pod </a:t>
            </a:r>
            <a:r>
              <a:rPr lang="en-US" dirty="0" err="1"/>
              <a:t>rúškom</a:t>
            </a:r>
            <a:r>
              <a:rPr lang="en-US" dirty="0"/>
              <a:t> </a:t>
            </a:r>
            <a:r>
              <a:rPr lang="en-US" dirty="0" err="1"/>
              <a:t>zákonnosti</a:t>
            </a:r>
            <a:endParaRPr lang="en-US" dirty="0"/>
          </a:p>
          <a:p>
            <a:pPr algn="just"/>
            <a:r>
              <a:rPr lang="en-US" dirty="0" err="1"/>
              <a:t>potenciálni</a:t>
            </a:r>
            <a:r>
              <a:rPr lang="en-US" dirty="0"/>
              <a:t> </a:t>
            </a:r>
            <a:r>
              <a:rPr lang="en-US" dirty="0" err="1"/>
              <a:t>diktátori</a:t>
            </a:r>
            <a:r>
              <a:rPr lang="en-US" dirty="0"/>
              <a:t> </a:t>
            </a:r>
            <a:r>
              <a:rPr lang="en-US" dirty="0" err="1"/>
              <a:t>útočia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súdy</a:t>
            </a:r>
            <a:r>
              <a:rPr lang="en-US" dirty="0"/>
              <a:t>, </a:t>
            </a:r>
            <a:r>
              <a:rPr lang="en-US" dirty="0" err="1"/>
              <a:t>zastrašujú</a:t>
            </a:r>
            <a:r>
              <a:rPr lang="en-US" dirty="0"/>
              <a:t> </a:t>
            </a:r>
            <a:r>
              <a:rPr lang="en-US" dirty="0" err="1"/>
              <a:t>tlač</a:t>
            </a:r>
            <a:r>
              <a:rPr lang="en-US" dirty="0"/>
              <a:t>, </a:t>
            </a:r>
            <a:r>
              <a:rPr lang="en-US" dirty="0" err="1"/>
              <a:t>obmedzujú</a:t>
            </a:r>
            <a:r>
              <a:rPr lang="en-US" dirty="0"/>
              <a:t> </a:t>
            </a:r>
            <a:r>
              <a:rPr lang="en-US" dirty="0" err="1"/>
              <a:t>občiansku</a:t>
            </a:r>
            <a:r>
              <a:rPr lang="en-US" dirty="0"/>
              <a:t> </a:t>
            </a:r>
            <a:r>
              <a:rPr lang="en-US" dirty="0" err="1"/>
              <a:t>spoločnosť</a:t>
            </a:r>
            <a:r>
              <a:rPr lang="en-US" dirty="0"/>
              <a:t> a </a:t>
            </a:r>
            <a:r>
              <a:rPr lang="en-US" dirty="0" err="1"/>
              <a:t>využívajú</a:t>
            </a:r>
            <a:r>
              <a:rPr lang="en-US" dirty="0"/>
              <a:t> </a:t>
            </a:r>
            <a:r>
              <a:rPr lang="en-US" dirty="0" err="1"/>
              <a:t>parlamentnú</a:t>
            </a:r>
            <a:r>
              <a:rPr lang="en-US" dirty="0"/>
              <a:t> </a:t>
            </a:r>
            <a:r>
              <a:rPr lang="en-US" dirty="0" err="1"/>
              <a:t>väčšinu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presadenie</a:t>
            </a:r>
            <a:r>
              <a:rPr lang="en-US" dirty="0"/>
              <a:t> </a:t>
            </a:r>
            <a:r>
              <a:rPr lang="en-US" dirty="0" err="1"/>
              <a:t>nových</a:t>
            </a:r>
            <a:r>
              <a:rPr lang="en-US" dirty="0"/>
              <a:t> </a:t>
            </a:r>
            <a:r>
              <a:rPr lang="en-US" dirty="0" err="1"/>
              <a:t>zákonov</a:t>
            </a:r>
            <a:r>
              <a:rPr lang="en-US" dirty="0"/>
              <a:t> a </a:t>
            </a:r>
            <a:r>
              <a:rPr lang="en-US" dirty="0" err="1"/>
              <a:t>ústav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221D47-2DCD-4BC0-AB60-4B39855E1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870" y="1951404"/>
            <a:ext cx="4038502" cy="226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9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4C87B5-D218-4B7C-B3B9-5B65E20B7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Čo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je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demokracia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?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449184-DA60-4BD0-A77B-D1DBA31CE4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procedurálne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minimalistické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)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definície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:</a:t>
            </a:r>
          </a:p>
          <a:p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ako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režim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organizovaný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 </a:t>
            </a:r>
          </a:p>
          <a:p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aké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procesy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zabezpečujú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reprezentáciu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občanov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zodpovednosť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volených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zástupcov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legitimitu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režimu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typickými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príkladmi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sú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definície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J.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Schumpetera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Przeworského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D27B6D3-E90A-4EDC-8A4E-78052C0A66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6124" y="1825626"/>
            <a:ext cx="5600022" cy="4114066"/>
          </a:xfrm>
        </p:spPr>
      </p:pic>
    </p:spTree>
    <p:extLst>
      <p:ext uri="{BB962C8B-B14F-4D97-AF65-F5344CB8AC3E}">
        <p14:creationId xmlns:p14="http://schemas.microsoft.com/office/powerpoint/2010/main" val="373489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525E05-8291-4F37-A2F6-3F63847B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Schumpeter: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minimalistická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definícia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0A4C4C-88D8-4B7E-82CF-AC2638B24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4339"/>
            <a:ext cx="5181600" cy="458262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"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Demokratická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metóda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také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inštitucionálne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usporiadanie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prijímanie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politických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rozhodnutí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v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ktorom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jednotlivci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získavajú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právomoc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rozhodovať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prostredníctvom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konkurenčného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boja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hlasy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ľudí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"</a:t>
            </a:r>
          </a:p>
          <a:p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slobodná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súťaž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hlasy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mechanizmus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používaný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výber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odvolanie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politických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vodcov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vládcov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6DEA24CF-D919-4E7E-96D8-376BA2AA4F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080224"/>
            <a:ext cx="5257799" cy="3648270"/>
          </a:xfrm>
        </p:spPr>
      </p:pic>
    </p:spTree>
    <p:extLst>
      <p:ext uri="{BB962C8B-B14F-4D97-AF65-F5344CB8AC3E}">
        <p14:creationId xmlns:p14="http://schemas.microsoft.com/office/powerpoint/2010/main" val="786898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Dahl: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Polyarchia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67863" y="1701068"/>
            <a:ext cx="5812691" cy="4084881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Tie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možno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identifikovať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podľa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prítomnosti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určitých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kľúčových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politických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inštitúcií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volení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úradníci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slobodné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spravodlivé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voľby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inkluzívne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volebné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právo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právo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uchádzať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funkciu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5)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sloboda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prejavu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6)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alternatívne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informácie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7)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združovacia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autonómia</a:t>
            </a:r>
            <a:endParaRPr lang="en-US" sz="2500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447AFAD-7994-4B0A-9D0B-20A2B15B1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819" y="2420083"/>
            <a:ext cx="4083981" cy="281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4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6C970-AB21-3A42-9AFE-4AF689A12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latin typeface="Calibri" panose="020F0502020204030204" pitchFamily="34" charset="0"/>
                <a:cs typeface="Calibri" panose="020F0502020204030204" pitchFamily="34" charset="0"/>
              </a:rPr>
              <a:t>Plusy a mínusy?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50D47-FF9E-1D4F-AE70-8159999A8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0028" y="1825625"/>
            <a:ext cx="7725103" cy="4351338"/>
          </a:xfrm>
        </p:spPr>
        <p:txBody>
          <a:bodyPr/>
          <a:lstStyle/>
          <a:p>
            <a:pPr algn="just"/>
            <a:r>
              <a:rPr lang="en-US" dirty="0" err="1"/>
              <a:t>Širší</a:t>
            </a:r>
            <a:r>
              <a:rPr lang="en-US" dirty="0"/>
              <a:t> </a:t>
            </a:r>
            <a:r>
              <a:rPr lang="en-US" dirty="0" err="1"/>
              <a:t>koncept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voľby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Rozširuje</a:t>
            </a:r>
            <a:r>
              <a:rPr lang="en-US" dirty="0"/>
              <a:t> </a:t>
            </a:r>
            <a:r>
              <a:rPr lang="en-US" dirty="0" err="1"/>
              <a:t>rozsah</a:t>
            </a:r>
            <a:r>
              <a:rPr lang="en-US" dirty="0"/>
              <a:t> </a:t>
            </a:r>
            <a:r>
              <a:rPr lang="en-US" dirty="0" err="1"/>
              <a:t>občianskych</a:t>
            </a:r>
            <a:r>
              <a:rPr lang="en-US" dirty="0"/>
              <a:t> </a:t>
            </a:r>
            <a:r>
              <a:rPr lang="en-US" dirty="0" err="1"/>
              <a:t>slobôd</a:t>
            </a:r>
            <a:r>
              <a:rPr lang="en-US" dirty="0"/>
              <a:t> a </a:t>
            </a:r>
            <a:r>
              <a:rPr lang="en-US" dirty="0" err="1"/>
              <a:t>politických</a:t>
            </a:r>
            <a:r>
              <a:rPr lang="en-US" dirty="0"/>
              <a:t> </a:t>
            </a:r>
            <a:r>
              <a:rPr lang="en-US" dirty="0" err="1"/>
              <a:t>práv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Spoločný</a:t>
            </a:r>
            <a:r>
              <a:rPr lang="en-US" dirty="0"/>
              <a:t> </a:t>
            </a:r>
            <a:r>
              <a:rPr lang="en-US" dirty="0" err="1"/>
              <a:t>základ</a:t>
            </a:r>
            <a:r>
              <a:rPr lang="en-US" dirty="0"/>
              <a:t> pre </a:t>
            </a:r>
            <a:r>
              <a:rPr lang="en-US" dirty="0" err="1"/>
              <a:t>štandardné</a:t>
            </a:r>
            <a:r>
              <a:rPr lang="en-US" dirty="0"/>
              <a:t> </a:t>
            </a:r>
            <a:r>
              <a:rPr lang="en-US" dirty="0" err="1"/>
              <a:t>empirické</a:t>
            </a:r>
            <a:r>
              <a:rPr lang="en-US" dirty="0"/>
              <a:t> </a:t>
            </a:r>
            <a:r>
              <a:rPr lang="en-US" dirty="0" err="1"/>
              <a:t>merania</a:t>
            </a:r>
            <a:r>
              <a:rPr lang="en-US" dirty="0"/>
              <a:t> (Freedom House a Polity IV) </a:t>
            </a:r>
          </a:p>
          <a:p>
            <a:pPr algn="just"/>
            <a:r>
              <a:rPr lang="en-US" dirty="0" err="1"/>
              <a:t>Zameriava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negatívne</a:t>
            </a:r>
            <a:r>
              <a:rPr lang="en-US" dirty="0"/>
              <a:t> </a:t>
            </a:r>
            <a:r>
              <a:rPr lang="en-US" dirty="0" err="1"/>
              <a:t>slobody</a:t>
            </a:r>
            <a:r>
              <a:rPr lang="en-US" dirty="0"/>
              <a:t> - </a:t>
            </a:r>
            <a:r>
              <a:rPr lang="en-US" dirty="0" err="1"/>
              <a:t>snaží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chrániť</a:t>
            </a:r>
            <a:r>
              <a:rPr lang="en-US" dirty="0"/>
              <a:t> </a:t>
            </a:r>
            <a:r>
              <a:rPr lang="en-US" dirty="0" err="1"/>
              <a:t>občanov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štátnou</a:t>
            </a:r>
            <a:r>
              <a:rPr lang="en-US" dirty="0"/>
              <a:t> </a:t>
            </a:r>
            <a:r>
              <a:rPr lang="en-US" dirty="0" err="1"/>
              <a:t>mocou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pozitívne</a:t>
            </a:r>
            <a:r>
              <a:rPr lang="en-US" dirty="0"/>
              <a:t> </a:t>
            </a:r>
            <a:r>
              <a:rPr lang="en-US" dirty="0" err="1"/>
              <a:t>slobody</a:t>
            </a:r>
            <a:r>
              <a:rPr lang="en-US" dirty="0"/>
              <a:t> a </a:t>
            </a:r>
            <a:r>
              <a:rPr lang="en-US" dirty="0" err="1"/>
              <a:t>sociálna</a:t>
            </a:r>
            <a:r>
              <a:rPr lang="en-US" dirty="0"/>
              <a:t> </a:t>
            </a:r>
            <a:r>
              <a:rPr lang="en-US" dirty="0" err="1"/>
              <a:t>rovnosť</a:t>
            </a:r>
            <a:r>
              <a:rPr lang="en-US" dirty="0"/>
              <a:t>, </a:t>
            </a:r>
            <a:r>
              <a:rPr lang="en-US" dirty="0" err="1"/>
              <a:t>kultúrne</a:t>
            </a:r>
            <a:r>
              <a:rPr lang="en-US" dirty="0"/>
              <a:t> a </a:t>
            </a:r>
            <a:r>
              <a:rPr lang="en-US" dirty="0" err="1"/>
              <a:t>hospodárske</a:t>
            </a:r>
            <a:r>
              <a:rPr lang="en-US" dirty="0"/>
              <a:t> </a:t>
            </a:r>
            <a:r>
              <a:rPr lang="en-US" dirty="0" err="1"/>
              <a:t>práva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6366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2730D-C7A5-4948-A05B-4F397E87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latin typeface="Calibri" panose="020F0502020204030204" pitchFamily="34" charset="0"/>
                <a:cs typeface="Calibri" panose="020F0502020204030204" pitchFamily="34" charset="0"/>
              </a:rPr>
              <a:t>Čo minimalisti nezahrnú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20F2-FE06-8B46-838B-C214329D6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858" y="1825625"/>
            <a:ext cx="5974911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Nie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sú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zahrnuté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žiadne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sociálne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ekonomické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aspekty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Žiadne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meradlo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zúčtovatelsnosti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(accountability),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zodpovednosti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responzívnosti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alebo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reprezentácie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Žiadne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meradlo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slobody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slobôd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alebo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ľudských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práv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Žiadne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meradlo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účasti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napr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všeobecné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volebné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právo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Žiadny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odkaz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civilno-vojenské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vzťahy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sú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 "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konkurenčné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" (competitive)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voľby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AC022E-D0C1-4BA1-B359-9E8861BE0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122" y="3526203"/>
            <a:ext cx="3284415" cy="210526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E08EA02-86D5-40F3-822E-7B9997D57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677" y="1416844"/>
            <a:ext cx="2286000" cy="19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6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7905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Premena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demokracií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v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čase</a:t>
            </a:r>
            <a:endParaRPr lang="en-US" b="1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414585" y="2091842"/>
            <a:ext cx="4376615" cy="396171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1.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začlenenie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: 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Postupné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začleňovanie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dospelej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populácie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do </a:t>
            </a:r>
            <a:r>
              <a:rPr lang="en-US" i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demos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postupné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odstraňovanie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obmedzení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všeobecného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volebného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práva</a:t>
            </a:r>
            <a:r>
              <a:rPr lang="cs-CZ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pohlavie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majetok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vzdelanie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a rasa -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posledné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bolo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odstránené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v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Južnej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Afrike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až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v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roku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1994)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D825C78-6867-4A16-BDEC-470BA07F7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671" y="2091841"/>
            <a:ext cx="5398129" cy="396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47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2981</TotalTime>
  <Words>1531</Words>
  <Application>Microsoft Macintosh PowerPoint</Application>
  <PresentationFormat>Widescreen</PresentationFormat>
  <Paragraphs>157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Politické režimy:  Definície a meranie </vt:lpstr>
      <vt:lpstr>PowerPoint Presentation</vt:lpstr>
      <vt:lpstr>Ako chápať demokraciu</vt:lpstr>
      <vt:lpstr>Čo je demokracia?</vt:lpstr>
      <vt:lpstr>Schumpeter: minimalistická definícia</vt:lpstr>
      <vt:lpstr>Dahl: Polyarchia</vt:lpstr>
      <vt:lpstr>Plusy a mínusy?</vt:lpstr>
      <vt:lpstr>Čo minimalisti nezahrnú</vt:lpstr>
      <vt:lpstr>Premena demokracií v čase</vt:lpstr>
      <vt:lpstr>Premena demokracií v čase</vt:lpstr>
      <vt:lpstr>Premena demokracií v čase</vt:lpstr>
      <vt:lpstr>Premena demokracií v čase</vt:lpstr>
      <vt:lpstr>Nové transformácie?</vt:lpstr>
      <vt:lpstr>Nové transformácie?</vt:lpstr>
      <vt:lpstr>Autokratické režimy</vt:lpstr>
      <vt:lpstr>Totalitný vs. autoritársky režim</vt:lpstr>
      <vt:lpstr>Posttotalitné a sultánske režimy</vt:lpstr>
      <vt:lpstr>Typy autoritárskych režimov</vt:lpstr>
      <vt:lpstr>Typy autoritárskych režimov</vt:lpstr>
      <vt:lpstr>Prečo autoritárske režimy pretrvávajú</vt:lpstr>
      <vt:lpstr>Prečo autoritárske režimy pretrvávajú</vt:lpstr>
      <vt:lpstr>Ako fungujú diktatúry</vt:lpstr>
      <vt:lpstr>Diktátorova dilema</vt:lpstr>
      <vt:lpstr>Rola organizácií</vt:lpstr>
      <vt:lpstr>Voľby a parlamenty</vt:lpstr>
      <vt:lpstr>Nové formy autokracie</vt:lpstr>
      <vt:lpstr>Nové formy autokracie</vt:lpstr>
      <vt:lpstr>PowerPoint Presentation</vt:lpstr>
      <vt:lpstr>Konsolidácia a dekonsolidácia demokracií</vt:lpstr>
      <vt:lpstr>PowerPoint Presentation</vt:lpstr>
      <vt:lpstr>Rozklad demokracie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Demokracia a demokratizácia</dc:title>
  <dc:creator>Marek Rybar</dc:creator>
  <cp:lastModifiedBy>Marek Rybar</cp:lastModifiedBy>
  <cp:revision>85</cp:revision>
  <dcterms:created xsi:type="dcterms:W3CDTF">2017-11-08T15:15:54Z</dcterms:created>
  <dcterms:modified xsi:type="dcterms:W3CDTF">2022-04-05T11:27:30Z</dcterms:modified>
</cp:coreProperties>
</file>