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32"/>
  </p:notesMasterIdLst>
  <p:sldIdLst>
    <p:sldId id="256" r:id="rId2"/>
    <p:sldId id="341" r:id="rId3"/>
    <p:sldId id="315" r:id="rId4"/>
    <p:sldId id="342" r:id="rId5"/>
    <p:sldId id="316" r:id="rId6"/>
    <p:sldId id="343" r:id="rId7"/>
    <p:sldId id="317" r:id="rId8"/>
    <p:sldId id="318" r:id="rId9"/>
    <p:sldId id="319" r:id="rId10"/>
    <p:sldId id="320" r:id="rId11"/>
    <p:sldId id="321" r:id="rId12"/>
    <p:sldId id="324" r:id="rId13"/>
    <p:sldId id="325" r:id="rId14"/>
    <p:sldId id="326" r:id="rId15"/>
    <p:sldId id="327" r:id="rId16"/>
    <p:sldId id="347" r:id="rId17"/>
    <p:sldId id="328" r:id="rId18"/>
    <p:sldId id="344" r:id="rId19"/>
    <p:sldId id="329" r:id="rId20"/>
    <p:sldId id="330" r:id="rId21"/>
    <p:sldId id="331" r:id="rId22"/>
    <p:sldId id="332" r:id="rId23"/>
    <p:sldId id="336" r:id="rId24"/>
    <p:sldId id="338" r:id="rId25"/>
    <p:sldId id="340" r:id="rId26"/>
    <p:sldId id="278" r:id="rId27"/>
    <p:sldId id="257" r:id="rId28"/>
    <p:sldId id="258" r:id="rId29"/>
    <p:sldId id="348" r:id="rId30"/>
    <p:sldId id="349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601"/>
  </p:normalViewPr>
  <p:slideViewPr>
    <p:cSldViewPr>
      <p:cViewPr varScale="1">
        <p:scale>
          <a:sx n="104" d="100"/>
          <a:sy n="104" d="100"/>
        </p:scale>
        <p:origin x="164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D2682A-6816-7A4C-82EA-E40E22996C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sk-SK" sz="2400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sk-SK" sz="2400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1833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sk-SK" noProof="0"/>
              <a:t>Click to edit Master subtitle style</a:t>
            </a:r>
          </a:p>
        </p:txBody>
      </p:sp>
      <p:sp>
        <p:nvSpPr>
          <p:cNvPr id="18330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k-SK" noProof="0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Ctr="0"/>
          <a:lstStyle>
            <a:lvl1pPr>
              <a:defRPr/>
            </a:lvl1pPr>
          </a:lstStyle>
          <a:p>
            <a:fld id="{F66A4294-AA8B-B64C-814C-C5D82126B476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53258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81ADA7-B4AB-A546-BCA8-44D6CC358221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90661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9F56A-8B8D-1E47-BDF3-25DEF36D9E20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81702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760D44-E0EA-FE4C-906D-A91BDF5645FF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03012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6ECF7-35B6-3647-B4A0-B1E03031B786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5065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9E3074-8465-C345-BF12-041F6FE6D568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76238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7552BB-E960-0847-BE6F-2818539D26FC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46656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6F5C27-19E3-E44A-A3AB-85D2EB14BE89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92319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00602E-75FB-2A43-9097-1D76BA26E899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40876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E67A2-BA3C-2C47-9B28-9D1C0F4CFFA3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154618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C551B3-EB7F-6346-89E3-34BCCD64A397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00607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C4F0F0"/>
            </a:gs>
            <a:gs pos="25974">
              <a:srgbClr val="D8F5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8227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18227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8227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18228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</p:grpSp>
      <p:sp>
        <p:nvSpPr>
          <p:cNvPr id="18228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title style</a:t>
            </a:r>
          </a:p>
        </p:txBody>
      </p:sp>
      <p:sp>
        <p:nvSpPr>
          <p:cNvPr id="1822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</a:p>
        </p:txBody>
      </p:sp>
      <p:sp>
        <p:nvSpPr>
          <p:cNvPr id="1822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822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822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05861639-CD89-AF48-9BEF-9111F9579CA1}" type="slidenum">
              <a:rPr lang="sk-SK" altLang="en-US"/>
              <a:pPr/>
              <a:t>‹#›</a:t>
            </a:fld>
            <a:endParaRPr lang="sk-S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457200" y="1340768"/>
            <a:ext cx="8229600" cy="1905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cs-CZ" altLang="en-US" sz="4000" dirty="0"/>
              <a:t>Rozvoj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886200"/>
            <a:ext cx="6800850" cy="17526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en-US" dirty="0" err="1"/>
              <a:t>Srovnávací</a:t>
            </a:r>
            <a:r>
              <a:rPr lang="en-US" altLang="en-US" dirty="0"/>
              <a:t> </a:t>
            </a:r>
            <a:r>
              <a:rPr lang="en-US" altLang="en-US" dirty="0" err="1"/>
              <a:t>analýza</a:t>
            </a:r>
            <a:r>
              <a:rPr lang="en-US" altLang="en-US" dirty="0"/>
              <a:t> </a:t>
            </a:r>
            <a:r>
              <a:rPr lang="sk-SK" altLang="en-US" dirty="0"/>
              <a:t>politiky, jar 2022</a:t>
            </a:r>
            <a:endParaRPr lang="en-US" altLang="en-US" dirty="0"/>
          </a:p>
          <a:p>
            <a:pPr eaLnBrk="1" hangingPunct="1">
              <a:buFont typeface="Wingdings" charset="2"/>
              <a:buNone/>
            </a:pPr>
            <a:r>
              <a:rPr lang="sk-SK" altLang="en-US" dirty="0"/>
              <a:t>Doc. </a:t>
            </a:r>
            <a:r>
              <a:rPr lang="en-US" altLang="en-US" dirty="0"/>
              <a:t>Marek </a:t>
            </a:r>
            <a:r>
              <a:rPr lang="en-US" altLang="en-US" dirty="0" err="1"/>
              <a:t>Rybář</a:t>
            </a:r>
            <a:r>
              <a:rPr lang="en-US" altLang="en-US" dirty="0"/>
              <a:t>, PhD.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32656"/>
            <a:ext cx="7924800" cy="936104"/>
          </a:xfrm>
        </p:spPr>
        <p:txBody>
          <a:bodyPr/>
          <a:lstStyle/>
          <a:p>
            <a:pPr algn="ctr"/>
            <a:r>
              <a:rPr lang="en-US" dirty="0" err="1"/>
              <a:t>Topografia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4784"/>
            <a:ext cx="7693025" cy="4896544"/>
          </a:xfrm>
        </p:spPr>
        <p:txBody>
          <a:bodyPr/>
          <a:lstStyle/>
          <a:p>
            <a:pPr algn="just"/>
            <a:r>
              <a:rPr lang="en-US" dirty="0"/>
              <a:t>K. </a:t>
            </a:r>
            <a:r>
              <a:rPr lang="en-US" dirty="0" err="1"/>
              <a:t>Wittfogel</a:t>
            </a:r>
            <a:r>
              <a:rPr lang="en-US" dirty="0"/>
              <a:t> (1957): </a:t>
            </a:r>
            <a:r>
              <a:rPr lang="en-US" dirty="0" err="1"/>
              <a:t>Vznik</a:t>
            </a:r>
            <a:r>
              <a:rPr lang="en-US" dirty="0"/>
              <a:t> "</a:t>
            </a:r>
            <a:r>
              <a:rPr lang="en-US" dirty="0" err="1"/>
              <a:t>orientálneho</a:t>
            </a:r>
            <a:r>
              <a:rPr lang="en-US" dirty="0"/>
              <a:t> </a:t>
            </a:r>
            <a:r>
              <a:rPr lang="en-US" dirty="0" err="1"/>
              <a:t>despotizmu</a:t>
            </a:r>
            <a:r>
              <a:rPr lang="en-US" dirty="0"/>
              <a:t>": </a:t>
            </a:r>
          </a:p>
          <a:p>
            <a:pPr algn="just"/>
            <a:r>
              <a:rPr lang="en-US" dirty="0" err="1"/>
              <a:t>topografia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</a:t>
            </a:r>
            <a:r>
              <a:rPr lang="en-US" dirty="0" err="1"/>
              <a:t>technológia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dirty="0" err="1"/>
              <a:t>inštitúcie</a:t>
            </a:r>
            <a:r>
              <a:rPr lang="en-US" dirty="0"/>
              <a:t> </a:t>
            </a:r>
          </a:p>
          <a:p>
            <a:pPr algn="just"/>
            <a:r>
              <a:rPr lang="en-US" dirty="0" err="1"/>
              <a:t>rieky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dajú</a:t>
            </a:r>
            <a:r>
              <a:rPr lang="en-US" dirty="0"/>
              <a:t> </a:t>
            </a:r>
            <a:r>
              <a:rPr lang="en-US" dirty="0" err="1"/>
              <a:t>pomerne</a:t>
            </a:r>
            <a:r>
              <a:rPr lang="en-US" dirty="0"/>
              <a:t> </a:t>
            </a:r>
            <a:r>
              <a:rPr lang="en-US" dirty="0" err="1"/>
              <a:t>ľahko</a:t>
            </a:r>
            <a:r>
              <a:rPr lang="en-US" dirty="0"/>
              <a:t> </a:t>
            </a:r>
            <a:r>
              <a:rPr lang="en-US" dirty="0" err="1"/>
              <a:t>regulovať</a:t>
            </a:r>
            <a:r>
              <a:rPr lang="en-US" dirty="0"/>
              <a:t> a </a:t>
            </a:r>
            <a:r>
              <a:rPr lang="en-US" dirty="0" err="1"/>
              <a:t>kontrolovať</a:t>
            </a:r>
            <a:endParaRPr lang="en-US" dirty="0"/>
          </a:p>
          <a:p>
            <a:pPr algn="just"/>
            <a:r>
              <a:rPr lang="en-US" dirty="0" err="1"/>
              <a:t>Civilizácie</a:t>
            </a:r>
            <a:r>
              <a:rPr lang="en-US" dirty="0"/>
              <a:t> v </a:t>
            </a:r>
            <a:r>
              <a:rPr lang="en-US" dirty="0" err="1"/>
              <a:t>blízkosti</a:t>
            </a:r>
            <a:r>
              <a:rPr lang="en-US" dirty="0"/>
              <a:t> </a:t>
            </a:r>
            <a:r>
              <a:rPr lang="en-US" dirty="0" err="1"/>
              <a:t>riek</a:t>
            </a:r>
            <a:r>
              <a:rPr lang="en-US" dirty="0"/>
              <a:t> </a:t>
            </a:r>
            <a:r>
              <a:rPr lang="en-US" dirty="0" err="1"/>
              <a:t>vyvinuli</a:t>
            </a:r>
            <a:r>
              <a:rPr lang="en-US" dirty="0"/>
              <a:t> </a:t>
            </a:r>
            <a:r>
              <a:rPr lang="en-US" dirty="0" err="1"/>
              <a:t>sofistikovanú</a:t>
            </a:r>
            <a:r>
              <a:rPr lang="en-US" dirty="0"/>
              <a:t> </a:t>
            </a:r>
            <a:r>
              <a:rPr lang="en-US" dirty="0" err="1"/>
              <a:t>deľbu</a:t>
            </a:r>
            <a:r>
              <a:rPr lang="en-US" dirty="0"/>
              <a:t> </a:t>
            </a:r>
            <a:r>
              <a:rPr lang="en-US" dirty="0" err="1"/>
              <a:t>práce</a:t>
            </a:r>
            <a:r>
              <a:rPr lang="en-US" dirty="0"/>
              <a:t>, </a:t>
            </a:r>
            <a:r>
              <a:rPr lang="en-US" dirty="0" err="1"/>
              <a:t>úzka</a:t>
            </a:r>
            <a:r>
              <a:rPr lang="en-US" dirty="0"/>
              <a:t> </a:t>
            </a:r>
            <a:r>
              <a:rPr lang="en-US" dirty="0" err="1"/>
              <a:t>vládnuca</a:t>
            </a:r>
            <a:r>
              <a:rPr lang="en-US" dirty="0"/>
              <a:t> </a:t>
            </a:r>
            <a:r>
              <a:rPr lang="en-US" dirty="0" err="1"/>
              <a:t>trieda</a:t>
            </a:r>
            <a:r>
              <a:rPr lang="en-US" dirty="0"/>
              <a:t> </a:t>
            </a:r>
            <a:r>
              <a:rPr lang="en-US" dirty="0" err="1"/>
              <a:t>kontrolovala</a:t>
            </a:r>
            <a:r>
              <a:rPr lang="en-US" dirty="0"/>
              <a:t> </a:t>
            </a:r>
            <a:r>
              <a:rPr lang="en-US" dirty="0" err="1"/>
              <a:t>masovú</a:t>
            </a:r>
            <a:r>
              <a:rPr lang="en-US" dirty="0"/>
              <a:t> </a:t>
            </a:r>
            <a:r>
              <a:rPr lang="en-US" dirty="0" err="1"/>
              <a:t>pracovnú</a:t>
            </a:r>
            <a:r>
              <a:rPr lang="en-US" dirty="0"/>
              <a:t> </a:t>
            </a:r>
            <a:r>
              <a:rPr lang="en-US" dirty="0" err="1"/>
              <a:t>silu</a:t>
            </a:r>
            <a:endParaRPr lang="en-US" dirty="0"/>
          </a:p>
          <a:p>
            <a:pPr algn="just"/>
            <a:r>
              <a:rPr lang="en-US" dirty="0" err="1"/>
              <a:t>tá</a:t>
            </a:r>
            <a:r>
              <a:rPr lang="en-US" dirty="0"/>
              <a:t> bola </a:t>
            </a:r>
            <a:r>
              <a:rPr lang="en-US" dirty="0" err="1"/>
              <a:t>neskôr</a:t>
            </a:r>
            <a:r>
              <a:rPr lang="en-US" dirty="0"/>
              <a:t> </a:t>
            </a:r>
            <a:r>
              <a:rPr lang="en-US" dirty="0" err="1"/>
              <a:t>využitá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iné</a:t>
            </a:r>
            <a:r>
              <a:rPr lang="en-US" dirty="0"/>
              <a:t> </a:t>
            </a:r>
            <a:r>
              <a:rPr lang="en-US" dirty="0" err="1"/>
              <a:t>rozvojové</a:t>
            </a:r>
            <a:r>
              <a:rPr lang="en-US" dirty="0"/>
              <a:t> </a:t>
            </a:r>
            <a:r>
              <a:rPr lang="en-US" dirty="0" err="1"/>
              <a:t>projekty</a:t>
            </a:r>
            <a:r>
              <a:rPr lang="en-US" dirty="0"/>
              <a:t>: </a:t>
            </a:r>
            <a:r>
              <a:rPr lang="en-US" dirty="0" err="1"/>
              <a:t>budovanie</a:t>
            </a:r>
            <a:r>
              <a:rPr lang="en-US" dirty="0"/>
              <a:t> </a:t>
            </a:r>
            <a:r>
              <a:rPr lang="en-US" dirty="0" err="1"/>
              <a:t>ciest</a:t>
            </a:r>
            <a:r>
              <a:rPr lang="en-US" dirty="0"/>
              <a:t>, </a:t>
            </a:r>
            <a:r>
              <a:rPr lang="en-US" dirty="0" err="1"/>
              <a:t>kanálov</a:t>
            </a:r>
            <a:r>
              <a:rPr lang="en-US" dirty="0"/>
              <a:t>, </a:t>
            </a:r>
            <a:r>
              <a:rPr lang="en-US" dirty="0" err="1"/>
              <a:t>zavlažovacích</a:t>
            </a:r>
            <a:r>
              <a:rPr lang="en-US" dirty="0"/>
              <a:t> </a:t>
            </a:r>
            <a:r>
              <a:rPr lang="en-US" dirty="0" err="1"/>
              <a:t>systémov</a:t>
            </a:r>
            <a:r>
              <a:rPr lang="en-US" dirty="0"/>
              <a:t>, </a:t>
            </a:r>
            <a:r>
              <a:rPr lang="en-US" dirty="0" err="1"/>
              <a:t>monumentov</a:t>
            </a:r>
            <a:r>
              <a:rPr lang="en-US" dirty="0"/>
              <a:t> </a:t>
            </a:r>
            <a:r>
              <a:rPr lang="en-US" dirty="0" err="1"/>
              <a:t>atď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87770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0648"/>
            <a:ext cx="7924800" cy="936104"/>
          </a:xfrm>
        </p:spPr>
        <p:txBody>
          <a:bodyPr/>
          <a:lstStyle/>
          <a:p>
            <a:pPr algn="ctr"/>
            <a:r>
              <a:rPr lang="en-US" dirty="0" err="1"/>
              <a:t>Topografia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352928" cy="4824536"/>
          </a:xfrm>
        </p:spPr>
        <p:txBody>
          <a:bodyPr/>
          <a:lstStyle/>
          <a:p>
            <a:pPr algn="just"/>
            <a:r>
              <a:rPr lang="en-US" dirty="0"/>
              <a:t>V </a:t>
            </a:r>
            <a:r>
              <a:rPr lang="en-US" dirty="0" err="1"/>
              <a:t>Európe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 bola </a:t>
            </a:r>
            <a:r>
              <a:rPr lang="en-US" dirty="0" err="1"/>
              <a:t>situácia</a:t>
            </a:r>
            <a:r>
              <a:rPr lang="en-US" dirty="0"/>
              <a:t> </a:t>
            </a:r>
            <a:r>
              <a:rPr lang="en-US" dirty="0" err="1"/>
              <a:t>odlišná</a:t>
            </a:r>
            <a:r>
              <a:rPr lang="en-US" dirty="0"/>
              <a:t> (Jones a </a:t>
            </a:r>
            <a:r>
              <a:rPr lang="en-US" dirty="0" err="1"/>
              <a:t>Landes</a:t>
            </a:r>
            <a:r>
              <a:rPr lang="en-US" dirty="0"/>
              <a:t> 1998):</a:t>
            </a:r>
          </a:p>
          <a:p>
            <a:pPr algn="just"/>
            <a:r>
              <a:rPr lang="en-US" dirty="0" err="1"/>
              <a:t>Vysoké</a:t>
            </a:r>
            <a:r>
              <a:rPr lang="en-US" dirty="0"/>
              <a:t> </a:t>
            </a:r>
            <a:r>
              <a:rPr lang="en-US" dirty="0" err="1"/>
              <a:t>pohoria</a:t>
            </a:r>
            <a:r>
              <a:rPr lang="en-US" dirty="0"/>
              <a:t>, </a:t>
            </a:r>
            <a:r>
              <a:rPr lang="en-US" dirty="0" err="1"/>
              <a:t>rieky</a:t>
            </a:r>
            <a:r>
              <a:rPr lang="en-US" dirty="0"/>
              <a:t> bez delt, </a:t>
            </a:r>
            <a:r>
              <a:rPr lang="en-US" dirty="0" err="1"/>
              <a:t>rozsiahle</a:t>
            </a:r>
            <a:r>
              <a:rPr lang="en-US" dirty="0"/>
              <a:t> </a:t>
            </a:r>
            <a:r>
              <a:rPr lang="en-US" dirty="0" err="1"/>
              <a:t>lesy</a:t>
            </a:r>
            <a:r>
              <a:rPr lang="en-US" dirty="0"/>
              <a:t>, </a:t>
            </a:r>
            <a:r>
              <a:rPr lang="en-US" dirty="0" err="1"/>
              <a:t>nepravidelný</a:t>
            </a:r>
            <a:r>
              <a:rPr lang="en-US" dirty="0"/>
              <a:t> </a:t>
            </a:r>
            <a:r>
              <a:rPr lang="en-US" dirty="0" err="1"/>
              <a:t>tvar</a:t>
            </a:r>
            <a:r>
              <a:rPr lang="en-US" dirty="0"/>
              <a:t> </a:t>
            </a:r>
            <a:r>
              <a:rPr lang="en-US" dirty="0" err="1"/>
              <a:t>kontinentu</a:t>
            </a:r>
            <a:r>
              <a:rPr lang="en-US" dirty="0"/>
              <a:t> a </a:t>
            </a:r>
            <a:r>
              <a:rPr lang="en-US" dirty="0" err="1"/>
              <a:t>množstvo</a:t>
            </a:r>
            <a:r>
              <a:rPr lang="en-US" dirty="0"/>
              <a:t> </a:t>
            </a:r>
            <a:r>
              <a:rPr lang="en-US" dirty="0" err="1"/>
              <a:t>ostrovov</a:t>
            </a:r>
            <a:r>
              <a:rPr lang="en-US" dirty="0"/>
              <a:t>, to </a:t>
            </a:r>
            <a:r>
              <a:rPr lang="en-US" dirty="0" err="1"/>
              <a:t>všetko</a:t>
            </a:r>
            <a:r>
              <a:rPr lang="en-US" dirty="0"/>
              <a:t> </a:t>
            </a:r>
            <a:r>
              <a:rPr lang="en-US" dirty="0" err="1"/>
              <a:t>bránilo</a:t>
            </a:r>
            <a:r>
              <a:rPr lang="en-US" dirty="0"/>
              <a:t> </a:t>
            </a:r>
            <a:r>
              <a:rPr lang="en-US" dirty="0" err="1"/>
              <a:t>vzniku</a:t>
            </a:r>
            <a:r>
              <a:rPr lang="en-US" dirty="0"/>
              <a:t> </a:t>
            </a:r>
            <a:r>
              <a:rPr lang="en-US" dirty="0" err="1"/>
              <a:t>jednej</a:t>
            </a:r>
            <a:r>
              <a:rPr lang="en-US" dirty="0"/>
              <a:t> </a:t>
            </a:r>
            <a:r>
              <a:rPr lang="en-US" dirty="0" err="1"/>
              <a:t>civilizácie</a:t>
            </a:r>
            <a:endParaRPr lang="en-US" dirty="0"/>
          </a:p>
          <a:p>
            <a:pPr algn="just"/>
            <a:r>
              <a:rPr lang="en-US" dirty="0" err="1"/>
              <a:t>Žiadna</a:t>
            </a:r>
            <a:r>
              <a:rPr lang="en-US" dirty="0"/>
              <a:t> </a:t>
            </a:r>
            <a:r>
              <a:rPr lang="en-US" dirty="0" err="1"/>
              <a:t>závislosť</a:t>
            </a:r>
            <a:r>
              <a:rPr lang="en-US" dirty="0"/>
              <a:t> od </a:t>
            </a:r>
            <a:r>
              <a:rPr lang="en-US" dirty="0" err="1"/>
              <a:t>despotického</a:t>
            </a:r>
            <a:r>
              <a:rPr lang="en-US" dirty="0"/>
              <a:t> </a:t>
            </a:r>
            <a:r>
              <a:rPr lang="en-US" dirty="0" err="1"/>
              <a:t>vládcu</a:t>
            </a:r>
            <a:r>
              <a:rPr lang="en-US" dirty="0"/>
              <a:t>, </a:t>
            </a:r>
            <a:r>
              <a:rPr lang="en-US" dirty="0" err="1"/>
              <a:t>pretože</a:t>
            </a:r>
            <a:r>
              <a:rPr lang="en-US" dirty="0"/>
              <a:t> </a:t>
            </a:r>
            <a:r>
              <a:rPr lang="en-US" dirty="0" err="1"/>
              <a:t>farmári</a:t>
            </a:r>
            <a:r>
              <a:rPr lang="en-US" dirty="0"/>
              <a:t> </a:t>
            </a:r>
            <a:r>
              <a:rPr lang="en-US" dirty="0" err="1"/>
              <a:t>mali</a:t>
            </a:r>
            <a:r>
              <a:rPr lang="en-US" dirty="0"/>
              <a:t> </a:t>
            </a:r>
            <a:r>
              <a:rPr lang="en-US" dirty="0" err="1"/>
              <a:t>prístup</a:t>
            </a:r>
            <a:r>
              <a:rPr lang="en-US" dirty="0"/>
              <a:t> k </a:t>
            </a:r>
            <a:r>
              <a:rPr lang="en-US" dirty="0" err="1"/>
              <a:t>iným</a:t>
            </a:r>
            <a:r>
              <a:rPr lang="en-US" dirty="0"/>
              <a:t> </a:t>
            </a:r>
            <a:r>
              <a:rPr lang="en-US" dirty="0" err="1"/>
              <a:t>zdrojom</a:t>
            </a:r>
            <a:r>
              <a:rPr lang="en-US" dirty="0"/>
              <a:t> </a:t>
            </a:r>
            <a:r>
              <a:rPr lang="en-US" dirty="0" err="1"/>
              <a:t>vody</a:t>
            </a:r>
            <a:r>
              <a:rPr lang="en-US" dirty="0"/>
              <a:t> (</a:t>
            </a:r>
            <a:r>
              <a:rPr lang="en-US" dirty="0" err="1"/>
              <a:t>dážď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2151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0648"/>
            <a:ext cx="7924800" cy="864096"/>
          </a:xfrm>
        </p:spPr>
        <p:txBody>
          <a:bodyPr/>
          <a:lstStyle/>
          <a:p>
            <a:pPr algn="ctr"/>
            <a:r>
              <a:rPr lang="en-US" dirty="0" err="1"/>
              <a:t>Topografia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8760"/>
            <a:ext cx="7693025" cy="5373340"/>
          </a:xfrm>
        </p:spPr>
        <p:txBody>
          <a:bodyPr/>
          <a:lstStyle/>
          <a:p>
            <a:pPr algn="just"/>
            <a:r>
              <a:rPr lang="en-US" sz="2600" dirty="0"/>
              <a:t>Acemoglu et al (2002): </a:t>
            </a:r>
            <a:r>
              <a:rPr lang="en-US" sz="2600" dirty="0" err="1"/>
              <a:t>Európa</a:t>
            </a:r>
            <a:r>
              <a:rPr lang="en-US" sz="2600" dirty="0"/>
              <a:t> po </a:t>
            </a:r>
            <a:r>
              <a:rPr lang="en-US" sz="2600" dirty="0" err="1"/>
              <a:t>roku</a:t>
            </a:r>
            <a:r>
              <a:rPr lang="en-US" sz="2600" dirty="0"/>
              <a:t> 1500 </a:t>
            </a:r>
            <a:r>
              <a:rPr lang="en-US" sz="2600" dirty="0" err="1"/>
              <a:t>zbohatla</a:t>
            </a:r>
            <a:r>
              <a:rPr lang="en-US" sz="2600" dirty="0"/>
              <a:t> </a:t>
            </a:r>
            <a:r>
              <a:rPr lang="en-US" sz="2600" dirty="0" err="1"/>
              <a:t>vďaka</a:t>
            </a:r>
            <a:r>
              <a:rPr lang="en-US" sz="2600" dirty="0"/>
              <a:t> </a:t>
            </a:r>
            <a:r>
              <a:rPr lang="en-US" sz="2600" dirty="0" err="1"/>
              <a:t>obchodu</a:t>
            </a:r>
            <a:r>
              <a:rPr lang="en-US" sz="2600" dirty="0"/>
              <a:t> s </a:t>
            </a:r>
            <a:r>
              <a:rPr lang="en-US" sz="2600" dirty="0" err="1"/>
              <a:t>Amerikou</a:t>
            </a:r>
            <a:r>
              <a:rPr lang="en-US" sz="2600" dirty="0"/>
              <a:t>, </a:t>
            </a:r>
            <a:r>
              <a:rPr lang="en-US" sz="2600" dirty="0" err="1"/>
              <a:t>Indiou</a:t>
            </a:r>
            <a:r>
              <a:rPr lang="en-US" sz="2600" dirty="0"/>
              <a:t> a </a:t>
            </a:r>
            <a:r>
              <a:rPr lang="en-US" sz="2600" dirty="0" err="1"/>
              <a:t>východnou</a:t>
            </a:r>
            <a:r>
              <a:rPr lang="en-US" sz="2600" dirty="0"/>
              <a:t> </a:t>
            </a:r>
            <a:r>
              <a:rPr lang="en-US" sz="2600" dirty="0" err="1"/>
              <a:t>Áziou</a:t>
            </a:r>
            <a:endParaRPr lang="en-US" sz="2600" dirty="0"/>
          </a:p>
          <a:p>
            <a:pPr algn="just"/>
            <a:r>
              <a:rPr lang="en-US" sz="2600" dirty="0" err="1"/>
              <a:t>Ťažili</a:t>
            </a:r>
            <a:r>
              <a:rPr lang="en-US" sz="2600" dirty="0"/>
              <a:t> z toho </a:t>
            </a:r>
            <a:r>
              <a:rPr lang="en-US" sz="2600" dirty="0" err="1"/>
              <a:t>len</a:t>
            </a:r>
            <a:r>
              <a:rPr lang="en-US" sz="2600" dirty="0"/>
              <a:t> </a:t>
            </a:r>
            <a:r>
              <a:rPr lang="en-US" sz="2600" dirty="0" err="1"/>
              <a:t>krajiny</a:t>
            </a:r>
            <a:r>
              <a:rPr lang="en-US" sz="2600" dirty="0"/>
              <a:t> s </a:t>
            </a:r>
            <a:r>
              <a:rPr lang="en-US" sz="2600" dirty="0" err="1"/>
              <a:t>prístupom</a:t>
            </a:r>
            <a:r>
              <a:rPr lang="en-US" sz="2600" dirty="0"/>
              <a:t> k </a:t>
            </a:r>
            <a:r>
              <a:rPr lang="en-US" sz="2600" dirty="0" err="1"/>
              <a:t>moru</a:t>
            </a:r>
            <a:endParaRPr lang="en-US" sz="2600" dirty="0"/>
          </a:p>
          <a:p>
            <a:pPr algn="just"/>
            <a:r>
              <a:rPr lang="en-US" sz="2600" dirty="0" err="1"/>
              <a:t>Existuje</a:t>
            </a:r>
            <a:r>
              <a:rPr lang="en-US" sz="2600" dirty="0"/>
              <a:t> </a:t>
            </a:r>
            <a:r>
              <a:rPr lang="en-US" sz="2600" dirty="0" err="1"/>
              <a:t>súvislosť</a:t>
            </a:r>
            <a:r>
              <a:rPr lang="en-US" sz="2600" dirty="0"/>
              <a:t> </a:t>
            </a:r>
            <a:r>
              <a:rPr lang="en-US" sz="2600" dirty="0" err="1"/>
              <a:t>medzi</a:t>
            </a:r>
            <a:r>
              <a:rPr lang="en-US" sz="2600" dirty="0"/>
              <a:t> </a:t>
            </a:r>
            <a:r>
              <a:rPr lang="en-US" sz="2600" dirty="0" err="1"/>
              <a:t>medzinárodným</a:t>
            </a:r>
            <a:r>
              <a:rPr lang="en-US" sz="2600" dirty="0"/>
              <a:t> </a:t>
            </a:r>
            <a:r>
              <a:rPr lang="en-US" sz="2600" dirty="0" err="1"/>
              <a:t>obchodom</a:t>
            </a:r>
            <a:r>
              <a:rPr lang="en-US" sz="2600" dirty="0"/>
              <a:t> a </a:t>
            </a:r>
            <a:r>
              <a:rPr lang="en-US" sz="2600" dirty="0" err="1"/>
              <a:t>dobrými</a:t>
            </a:r>
            <a:r>
              <a:rPr lang="en-US" sz="2600" dirty="0"/>
              <a:t> </a:t>
            </a:r>
            <a:r>
              <a:rPr lang="en-US" sz="2600" dirty="0" err="1"/>
              <a:t>inštitúciami</a:t>
            </a:r>
            <a:r>
              <a:rPr lang="en-US" sz="2600" dirty="0"/>
              <a:t>: </a:t>
            </a:r>
          </a:p>
          <a:p>
            <a:pPr algn="just"/>
            <a:r>
              <a:rPr lang="en-US" sz="2600" dirty="0" err="1"/>
              <a:t>Obchod</a:t>
            </a:r>
            <a:r>
              <a:rPr lang="en-US" sz="2600" dirty="0"/>
              <a:t> </a:t>
            </a:r>
            <a:r>
              <a:rPr lang="en-US" sz="2600" dirty="0" err="1"/>
              <a:t>posilnil</a:t>
            </a:r>
            <a:r>
              <a:rPr lang="en-US" sz="2600" dirty="0"/>
              <a:t> </a:t>
            </a:r>
            <a:r>
              <a:rPr lang="en-US" sz="2600" dirty="0" err="1"/>
              <a:t>postavenie</a:t>
            </a:r>
            <a:r>
              <a:rPr lang="en-US" sz="2600" dirty="0"/>
              <a:t> </a:t>
            </a:r>
            <a:r>
              <a:rPr lang="en-US" sz="2600" dirty="0" err="1"/>
              <a:t>obchodníkov</a:t>
            </a:r>
            <a:r>
              <a:rPr lang="en-US" sz="2600" dirty="0"/>
              <a:t> (</a:t>
            </a:r>
            <a:r>
              <a:rPr lang="en-US" sz="2600" dirty="0" err="1"/>
              <a:t>nie</a:t>
            </a:r>
            <a:r>
              <a:rPr lang="en-US" sz="2600" dirty="0"/>
              <a:t> </a:t>
            </a:r>
            <a:r>
              <a:rPr lang="en-US" sz="2600" dirty="0" err="1"/>
              <a:t>tradične</a:t>
            </a:r>
            <a:r>
              <a:rPr lang="en-US" sz="2600" dirty="0"/>
              <a:t> </a:t>
            </a:r>
            <a:r>
              <a:rPr lang="en-US" sz="2600" dirty="0" err="1"/>
              <a:t>privilegovanej</a:t>
            </a:r>
            <a:r>
              <a:rPr lang="en-US" sz="2600" dirty="0"/>
              <a:t> </a:t>
            </a:r>
            <a:r>
              <a:rPr lang="en-US" sz="2600" dirty="0" err="1"/>
              <a:t>šľachty</a:t>
            </a:r>
            <a:r>
              <a:rPr lang="en-US" sz="2600" dirty="0"/>
              <a:t>), </a:t>
            </a:r>
            <a:r>
              <a:rPr lang="en-US" sz="2600" dirty="0" err="1"/>
              <a:t>ktorí</a:t>
            </a:r>
            <a:r>
              <a:rPr lang="en-US" sz="2600" dirty="0"/>
              <a:t> </a:t>
            </a:r>
            <a:r>
              <a:rPr lang="en-US" sz="2600" dirty="0" err="1"/>
              <a:t>hľadali</a:t>
            </a:r>
            <a:r>
              <a:rPr lang="en-US" sz="2600" dirty="0"/>
              <a:t> </a:t>
            </a:r>
            <a:r>
              <a:rPr lang="en-US" sz="2600" dirty="0" err="1"/>
              <a:t>záruky</a:t>
            </a:r>
            <a:r>
              <a:rPr lang="en-US" sz="2600" dirty="0"/>
              <a:t> pre </a:t>
            </a:r>
            <a:r>
              <a:rPr lang="en-US" sz="2600" dirty="0" err="1"/>
              <a:t>svoj</a:t>
            </a:r>
            <a:r>
              <a:rPr lang="en-US" sz="2600" dirty="0"/>
              <a:t> </a:t>
            </a:r>
            <a:r>
              <a:rPr lang="en-US" sz="2600" dirty="0" err="1"/>
              <a:t>novozískaný</a:t>
            </a:r>
            <a:r>
              <a:rPr lang="en-US" sz="2600" dirty="0"/>
              <a:t> </a:t>
            </a:r>
            <a:r>
              <a:rPr lang="en-US" sz="2600" dirty="0" err="1"/>
              <a:t>majetok</a:t>
            </a:r>
            <a:r>
              <a:rPr lang="en-US" sz="2600" dirty="0"/>
              <a:t> --&gt; </a:t>
            </a:r>
            <a:r>
              <a:rPr lang="en-US" sz="2600" dirty="0" err="1"/>
              <a:t>posilnenie</a:t>
            </a:r>
            <a:r>
              <a:rPr lang="en-US" sz="2600" dirty="0"/>
              <a:t> </a:t>
            </a:r>
            <a:r>
              <a:rPr lang="en-US" sz="2600" dirty="0" err="1"/>
              <a:t>vlastníckych</a:t>
            </a:r>
            <a:r>
              <a:rPr lang="en-US" sz="2600" dirty="0"/>
              <a:t> </a:t>
            </a:r>
            <a:r>
              <a:rPr lang="en-US" sz="2600" dirty="0" err="1"/>
              <a:t>práv</a:t>
            </a:r>
            <a:endParaRPr lang="en-US" sz="2600" dirty="0"/>
          </a:p>
          <a:p>
            <a:pPr algn="just"/>
            <a:r>
              <a:rPr lang="en-US" sz="2600" dirty="0" err="1"/>
              <a:t>topografia</a:t>
            </a:r>
            <a:r>
              <a:rPr lang="en-US" sz="2600" dirty="0"/>
              <a:t> </a:t>
            </a:r>
            <a:r>
              <a:rPr lang="en-US" sz="2600" dirty="0">
                <a:sym typeface="Wingdings"/>
              </a:rPr>
              <a:t> </a:t>
            </a:r>
            <a:r>
              <a:rPr lang="en-US" sz="2600" dirty="0" err="1"/>
              <a:t>vznik</a:t>
            </a:r>
            <a:r>
              <a:rPr lang="en-US" sz="2600" dirty="0"/>
              <a:t> </a:t>
            </a:r>
            <a:r>
              <a:rPr lang="en-US" sz="2600" dirty="0" err="1"/>
              <a:t>novej</a:t>
            </a:r>
            <a:r>
              <a:rPr lang="en-US" sz="2600" dirty="0"/>
              <a:t> </a:t>
            </a:r>
            <a:r>
              <a:rPr lang="en-US" sz="2600" dirty="0" err="1"/>
              <a:t>sociálnej</a:t>
            </a:r>
            <a:r>
              <a:rPr lang="en-US" sz="2600" dirty="0"/>
              <a:t> </a:t>
            </a:r>
            <a:r>
              <a:rPr lang="en-US" sz="2600" dirty="0" err="1"/>
              <a:t>skupiny</a:t>
            </a:r>
            <a:r>
              <a:rPr lang="en-US" sz="2600" dirty="0"/>
              <a:t> </a:t>
            </a:r>
            <a:r>
              <a:rPr lang="en-US" sz="2600" dirty="0">
                <a:sym typeface="Wingdings"/>
              </a:rPr>
              <a:t> </a:t>
            </a:r>
            <a:r>
              <a:rPr lang="en-US" sz="2600" dirty="0" err="1"/>
              <a:t>dobré</a:t>
            </a:r>
            <a:r>
              <a:rPr lang="en-US" sz="2600" dirty="0"/>
              <a:t> </a:t>
            </a:r>
            <a:r>
              <a:rPr lang="en-US" sz="2600" dirty="0" err="1"/>
              <a:t>inštitúcie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72359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0648"/>
            <a:ext cx="7924800" cy="864096"/>
          </a:xfrm>
        </p:spPr>
        <p:txBody>
          <a:bodyPr/>
          <a:lstStyle/>
          <a:p>
            <a:pPr algn="ctr"/>
            <a:r>
              <a:rPr lang="en-US" dirty="0" err="1"/>
              <a:t>Geológia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0769"/>
            <a:ext cx="7693025" cy="2592287"/>
          </a:xfrm>
        </p:spPr>
        <p:txBody>
          <a:bodyPr/>
          <a:lstStyle/>
          <a:p>
            <a:pPr algn="just"/>
            <a:r>
              <a:rPr lang="en-US" dirty="0" err="1"/>
              <a:t>Nebiologické</a:t>
            </a:r>
            <a:r>
              <a:rPr lang="en-US" dirty="0"/>
              <a:t> </a:t>
            </a:r>
            <a:r>
              <a:rPr lang="en-US" dirty="0" err="1"/>
              <a:t>podmienky</a:t>
            </a:r>
            <a:r>
              <a:rPr lang="en-US" dirty="0"/>
              <a:t> pod </a:t>
            </a:r>
            <a:r>
              <a:rPr lang="en-US" dirty="0" err="1"/>
              <a:t>povrchom</a:t>
            </a:r>
            <a:r>
              <a:rPr lang="en-US" dirty="0"/>
              <a:t> </a:t>
            </a:r>
            <a:r>
              <a:rPr lang="en-US" dirty="0" err="1"/>
              <a:t>Zeme</a:t>
            </a:r>
            <a:r>
              <a:rPr lang="en-US" dirty="0"/>
              <a:t>:</a:t>
            </a:r>
          </a:p>
          <a:p>
            <a:pPr algn="just"/>
            <a:r>
              <a:rPr lang="en-US" dirty="0" err="1"/>
              <a:t>charakter</a:t>
            </a:r>
            <a:r>
              <a:rPr lang="en-US" dirty="0"/>
              <a:t> </a:t>
            </a:r>
            <a:r>
              <a:rPr lang="en-US" dirty="0" err="1"/>
              <a:t>pôdy</a:t>
            </a:r>
            <a:r>
              <a:rPr lang="en-US" dirty="0"/>
              <a:t>, </a:t>
            </a:r>
            <a:r>
              <a:rPr lang="en-US" dirty="0" err="1"/>
              <a:t>kvalita</a:t>
            </a:r>
            <a:r>
              <a:rPr lang="en-US" dirty="0"/>
              <a:t> a </a:t>
            </a:r>
            <a:r>
              <a:rPr lang="en-US" dirty="0" err="1"/>
              <a:t>množstvo</a:t>
            </a:r>
            <a:r>
              <a:rPr lang="en-US" dirty="0"/>
              <a:t> </a:t>
            </a:r>
            <a:r>
              <a:rPr lang="en-US" dirty="0" err="1"/>
              <a:t>prírodných</a:t>
            </a:r>
            <a:r>
              <a:rPr lang="en-US" dirty="0"/>
              <a:t> </a:t>
            </a:r>
            <a:r>
              <a:rPr lang="en-US" dirty="0" err="1"/>
              <a:t>zdrojov</a:t>
            </a:r>
            <a:r>
              <a:rPr lang="en-US" dirty="0"/>
              <a:t>, </a:t>
            </a:r>
            <a:r>
              <a:rPr lang="en-US" dirty="0" err="1"/>
              <a:t>aktívne</a:t>
            </a:r>
            <a:r>
              <a:rPr lang="en-US" dirty="0"/>
              <a:t> </a:t>
            </a:r>
            <a:r>
              <a:rPr lang="en-US" dirty="0" err="1"/>
              <a:t>sopky</a:t>
            </a:r>
            <a:r>
              <a:rPr lang="en-US" dirty="0"/>
              <a:t>, </a:t>
            </a:r>
            <a:r>
              <a:rPr lang="en-US" dirty="0" err="1"/>
              <a:t>zemetrasenia</a:t>
            </a:r>
            <a:r>
              <a:rPr lang="en-US" dirty="0"/>
              <a:t> </a:t>
            </a:r>
            <a:r>
              <a:rPr lang="en-US" dirty="0" err="1"/>
              <a:t>atď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796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188640"/>
            <a:ext cx="7914457" cy="936104"/>
          </a:xfrm>
        </p:spPr>
        <p:txBody>
          <a:bodyPr/>
          <a:lstStyle/>
          <a:p>
            <a:pPr algn="ctr"/>
            <a:r>
              <a:rPr lang="en-US" dirty="0" err="1"/>
              <a:t>Geológia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279972"/>
            <a:ext cx="8424935" cy="4752528"/>
          </a:xfrm>
        </p:spPr>
        <p:txBody>
          <a:bodyPr/>
          <a:lstStyle/>
          <a:p>
            <a:pPr algn="just"/>
            <a:r>
              <a:rPr lang="en-US" dirty="0" err="1"/>
              <a:t>Prírodné</a:t>
            </a:r>
            <a:r>
              <a:rPr lang="en-US" dirty="0"/>
              <a:t> </a:t>
            </a:r>
            <a:r>
              <a:rPr lang="en-US" dirty="0" err="1"/>
              <a:t>zdroje</a:t>
            </a:r>
            <a:r>
              <a:rPr lang="en-US" dirty="0"/>
              <a:t>: </a:t>
            </a:r>
            <a:r>
              <a:rPr lang="en-US" dirty="0" err="1"/>
              <a:t>ropa</a:t>
            </a:r>
            <a:r>
              <a:rPr lang="en-US" dirty="0"/>
              <a:t>, </a:t>
            </a:r>
            <a:r>
              <a:rPr lang="en-US" dirty="0" err="1"/>
              <a:t>plyn</a:t>
            </a:r>
            <a:r>
              <a:rPr lang="en-US" dirty="0"/>
              <a:t>, </a:t>
            </a:r>
            <a:r>
              <a:rPr lang="en-US" dirty="0" err="1"/>
              <a:t>zlato</a:t>
            </a:r>
            <a:r>
              <a:rPr lang="en-US" dirty="0"/>
              <a:t>, </a:t>
            </a:r>
            <a:r>
              <a:rPr lang="en-US" dirty="0" err="1"/>
              <a:t>diamanty</a:t>
            </a:r>
            <a:r>
              <a:rPr lang="en-US" dirty="0"/>
              <a:t>, </a:t>
            </a:r>
            <a:r>
              <a:rPr lang="en-US" dirty="0" err="1"/>
              <a:t>meď</a:t>
            </a:r>
            <a:endParaRPr lang="en-US" dirty="0"/>
          </a:p>
          <a:p>
            <a:pPr algn="just"/>
            <a:r>
              <a:rPr lang="en-US" dirty="0" err="1"/>
              <a:t>Predpokladalo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príliš</a:t>
            </a:r>
            <a:r>
              <a:rPr lang="en-US" dirty="0"/>
              <a:t> </a:t>
            </a:r>
            <a:r>
              <a:rPr lang="en-US" dirty="0" err="1"/>
              <a:t>veľa</a:t>
            </a:r>
            <a:r>
              <a:rPr lang="en-US" dirty="0"/>
              <a:t> </a:t>
            </a:r>
            <a:r>
              <a:rPr lang="en-US" dirty="0" err="1"/>
              <a:t>prírodných</a:t>
            </a:r>
            <a:r>
              <a:rPr lang="en-US" dirty="0"/>
              <a:t> </a:t>
            </a:r>
            <a:r>
              <a:rPr lang="en-US" dirty="0" err="1"/>
              <a:t>zdrojov</a:t>
            </a:r>
            <a:r>
              <a:rPr lang="en-US" dirty="0"/>
              <a:t> </a:t>
            </a:r>
            <a:r>
              <a:rPr lang="en-US" dirty="0" err="1"/>
              <a:t>vedie</a:t>
            </a:r>
            <a:r>
              <a:rPr lang="en-US" dirty="0"/>
              <a:t> </a:t>
            </a:r>
            <a:r>
              <a:rPr lang="en-US" dirty="0" err="1"/>
              <a:t>ku</a:t>
            </a:r>
            <a:r>
              <a:rPr lang="en-US" dirty="0"/>
              <a:t> "</a:t>
            </a:r>
            <a:r>
              <a:rPr lang="en-US" dirty="0" err="1"/>
              <a:t>kliatbe</a:t>
            </a:r>
            <a:r>
              <a:rPr lang="en-US" dirty="0"/>
              <a:t> </a:t>
            </a:r>
            <a:r>
              <a:rPr lang="en-US" dirty="0" err="1"/>
              <a:t>zdrojov</a:t>
            </a:r>
            <a:r>
              <a:rPr lang="en-US" dirty="0"/>
              <a:t>":</a:t>
            </a:r>
          </a:p>
          <a:p>
            <a:pPr algn="just"/>
            <a:r>
              <a:rPr lang="en-US" dirty="0"/>
              <a:t>Od 70. </a:t>
            </a:r>
            <a:r>
              <a:rPr lang="en-US" dirty="0" err="1"/>
              <a:t>rokov</a:t>
            </a:r>
            <a:r>
              <a:rPr lang="en-US" dirty="0"/>
              <a:t> 20. </a:t>
            </a:r>
            <a:r>
              <a:rPr lang="en-US" dirty="0" err="1"/>
              <a:t>storočia</a:t>
            </a:r>
            <a:r>
              <a:rPr lang="en-US" dirty="0"/>
              <a:t>: </a:t>
            </a:r>
            <a:r>
              <a:rPr lang="en-US" dirty="0" err="1"/>
              <a:t>krajiny</a:t>
            </a:r>
            <a:r>
              <a:rPr lang="en-US" dirty="0"/>
              <a:t> s </a:t>
            </a:r>
            <a:r>
              <a:rPr lang="en-US" dirty="0" err="1"/>
              <a:t>veľkým</a:t>
            </a:r>
            <a:r>
              <a:rPr lang="en-US" dirty="0"/>
              <a:t> </a:t>
            </a:r>
            <a:r>
              <a:rPr lang="en-US" dirty="0" err="1"/>
              <a:t>množstvom</a:t>
            </a:r>
            <a:r>
              <a:rPr lang="en-US" dirty="0"/>
              <a:t> </a:t>
            </a:r>
            <a:r>
              <a:rPr lang="en-US" dirty="0" err="1"/>
              <a:t>prírodných</a:t>
            </a:r>
            <a:r>
              <a:rPr lang="en-US" dirty="0"/>
              <a:t> </a:t>
            </a:r>
            <a:r>
              <a:rPr lang="en-US" dirty="0" err="1"/>
              <a:t>zdrojov</a:t>
            </a:r>
            <a:r>
              <a:rPr lang="en-US" dirty="0"/>
              <a:t> </a:t>
            </a:r>
            <a:r>
              <a:rPr lang="en-US" dirty="0" err="1"/>
              <a:t>majú</a:t>
            </a:r>
            <a:r>
              <a:rPr lang="en-US" dirty="0"/>
              <a:t> </a:t>
            </a:r>
            <a:r>
              <a:rPr lang="en-US" dirty="0" err="1"/>
              <a:t>nižší</a:t>
            </a:r>
            <a:r>
              <a:rPr lang="en-US" dirty="0"/>
              <a:t> </a:t>
            </a:r>
            <a:r>
              <a:rPr lang="en-US" dirty="0" err="1"/>
              <a:t>hospodársky</a:t>
            </a:r>
            <a:r>
              <a:rPr lang="en-US" dirty="0"/>
              <a:t> </a:t>
            </a:r>
            <a:r>
              <a:rPr lang="en-US" dirty="0" err="1"/>
              <a:t>rast</a:t>
            </a:r>
            <a:r>
              <a:rPr lang="en-US" dirty="0"/>
              <a:t>, </a:t>
            </a:r>
            <a:r>
              <a:rPr lang="en-US" dirty="0" err="1"/>
              <a:t>menej</a:t>
            </a:r>
            <a:r>
              <a:rPr lang="en-US" dirty="0"/>
              <a:t> </a:t>
            </a:r>
            <a:r>
              <a:rPr lang="en-US" dirty="0" err="1"/>
              <a:t>demokracie</a:t>
            </a:r>
            <a:r>
              <a:rPr lang="en-US" dirty="0"/>
              <a:t> a </a:t>
            </a:r>
            <a:r>
              <a:rPr lang="en-US" dirty="0" err="1"/>
              <a:t>horšie</a:t>
            </a:r>
            <a:r>
              <a:rPr lang="en-US" dirty="0"/>
              <a:t> </a:t>
            </a:r>
            <a:r>
              <a:rPr lang="en-US" dirty="0" err="1"/>
              <a:t>výsledky</a:t>
            </a:r>
            <a:r>
              <a:rPr lang="en-US" dirty="0"/>
              <a:t> </a:t>
            </a:r>
            <a:r>
              <a:rPr lang="en-US" dirty="0" err="1"/>
              <a:t>rozvoja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krajiny</a:t>
            </a:r>
            <a:r>
              <a:rPr lang="en-US" dirty="0"/>
              <a:t> s </a:t>
            </a:r>
            <a:r>
              <a:rPr lang="en-US" dirty="0" err="1"/>
              <a:t>menším</a:t>
            </a:r>
            <a:r>
              <a:rPr lang="en-US" dirty="0"/>
              <a:t> </a:t>
            </a:r>
            <a:r>
              <a:rPr lang="en-US" dirty="0" err="1"/>
              <a:t>množstvom</a:t>
            </a:r>
            <a:r>
              <a:rPr lang="en-US" dirty="0"/>
              <a:t> </a:t>
            </a:r>
            <a:r>
              <a:rPr lang="en-US" dirty="0" err="1"/>
              <a:t>prírodných</a:t>
            </a:r>
            <a:r>
              <a:rPr lang="en-US" dirty="0"/>
              <a:t> </a:t>
            </a:r>
            <a:r>
              <a:rPr lang="en-US" dirty="0" err="1"/>
              <a:t>zdrojov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83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0648"/>
            <a:ext cx="7924800" cy="720080"/>
          </a:xfrm>
        </p:spPr>
        <p:txBody>
          <a:bodyPr/>
          <a:lstStyle/>
          <a:p>
            <a:pPr algn="ctr"/>
            <a:r>
              <a:rPr lang="en-US" dirty="0" err="1"/>
              <a:t>Geológia</a:t>
            </a:r>
            <a:r>
              <a:rPr lang="en-US" dirty="0"/>
              <a:t>: </a:t>
            </a:r>
            <a:r>
              <a:rPr lang="en-US" dirty="0" err="1"/>
              <a:t>kliatba</a:t>
            </a:r>
            <a:r>
              <a:rPr lang="en-US" dirty="0"/>
              <a:t> </a:t>
            </a:r>
            <a:r>
              <a:rPr lang="en-US" dirty="0" err="1"/>
              <a:t>zdrojov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8760"/>
            <a:ext cx="7693025" cy="5328592"/>
          </a:xfrm>
        </p:spPr>
        <p:txBody>
          <a:bodyPr/>
          <a:lstStyle/>
          <a:p>
            <a:pPr algn="just"/>
            <a:r>
              <a:rPr lang="en-US" b="1" dirty="0" err="1"/>
              <a:t>priamy</a:t>
            </a:r>
            <a:r>
              <a:rPr lang="en-US" b="1" dirty="0"/>
              <a:t> </a:t>
            </a:r>
            <a:r>
              <a:rPr lang="en-US" b="1" dirty="0" err="1"/>
              <a:t>ekonomický</a:t>
            </a:r>
            <a:r>
              <a:rPr lang="en-US" b="1" dirty="0"/>
              <a:t> </a:t>
            </a:r>
            <a:r>
              <a:rPr lang="en-US" b="1" dirty="0" err="1"/>
              <a:t>účinok</a:t>
            </a:r>
            <a:r>
              <a:rPr lang="en-US" b="1" dirty="0"/>
              <a:t>?</a:t>
            </a:r>
          </a:p>
          <a:p>
            <a:pPr algn="just"/>
            <a:r>
              <a:rPr lang="en-US" dirty="0" err="1"/>
              <a:t>Volatilita</a:t>
            </a:r>
            <a:r>
              <a:rPr lang="en-US" dirty="0"/>
              <a:t> </a:t>
            </a:r>
            <a:r>
              <a:rPr lang="en-US" dirty="0" err="1"/>
              <a:t>príjmov</a:t>
            </a:r>
            <a:r>
              <a:rPr lang="en-US" dirty="0"/>
              <a:t>: </a:t>
            </a:r>
            <a:r>
              <a:rPr lang="en-US" dirty="0" err="1"/>
              <a:t>Vysoká</a:t>
            </a:r>
            <a:r>
              <a:rPr lang="en-US" dirty="0"/>
              <a:t> </a:t>
            </a:r>
            <a:r>
              <a:rPr lang="en-US" dirty="0" err="1"/>
              <a:t>volatilita</a:t>
            </a:r>
            <a:r>
              <a:rPr lang="en-US" dirty="0"/>
              <a:t> </a:t>
            </a:r>
            <a:r>
              <a:rPr lang="en-US" dirty="0" err="1"/>
              <a:t>cien</a:t>
            </a:r>
            <a:r>
              <a:rPr lang="en-US" dirty="0"/>
              <a:t> </a:t>
            </a:r>
            <a:r>
              <a:rPr lang="en-US" dirty="0" err="1"/>
              <a:t>prírodných</a:t>
            </a:r>
            <a:r>
              <a:rPr lang="en-US" dirty="0"/>
              <a:t> </a:t>
            </a:r>
            <a:r>
              <a:rPr lang="en-US" dirty="0" err="1"/>
              <a:t>zdrojov</a:t>
            </a:r>
            <a:r>
              <a:rPr lang="en-US" dirty="0"/>
              <a:t> </a:t>
            </a:r>
            <a:r>
              <a:rPr lang="en-US" dirty="0" err="1"/>
              <a:t>vedie</a:t>
            </a:r>
            <a:r>
              <a:rPr lang="en-US" dirty="0"/>
              <a:t> k </a:t>
            </a:r>
            <a:r>
              <a:rPr lang="en-US" dirty="0" err="1"/>
              <a:t>náhlym</a:t>
            </a:r>
            <a:r>
              <a:rPr lang="en-US" dirty="0"/>
              <a:t> </a:t>
            </a:r>
            <a:r>
              <a:rPr lang="en-US" dirty="0" err="1"/>
              <a:t>zmenám</a:t>
            </a:r>
            <a:r>
              <a:rPr lang="en-US" dirty="0"/>
              <a:t> </a:t>
            </a:r>
            <a:r>
              <a:rPr lang="en-US" dirty="0" err="1"/>
              <a:t>sociálnych</a:t>
            </a:r>
            <a:r>
              <a:rPr lang="en-US" dirty="0"/>
              <a:t> </a:t>
            </a:r>
            <a:r>
              <a:rPr lang="en-US" dirty="0" err="1"/>
              <a:t>programov</a:t>
            </a:r>
            <a:r>
              <a:rPr lang="en-US" dirty="0"/>
              <a:t>, </a:t>
            </a:r>
            <a:r>
              <a:rPr lang="en-US" dirty="0" err="1"/>
              <a:t>erózii</a:t>
            </a:r>
            <a:r>
              <a:rPr lang="en-US" dirty="0"/>
              <a:t> </a:t>
            </a:r>
            <a:r>
              <a:rPr lang="en-US" dirty="0" err="1"/>
              <a:t>právneho</a:t>
            </a:r>
            <a:r>
              <a:rPr lang="en-US" dirty="0"/>
              <a:t> </a:t>
            </a:r>
            <a:r>
              <a:rPr lang="en-US" dirty="0" err="1"/>
              <a:t>štátu</a:t>
            </a:r>
            <a:r>
              <a:rPr lang="en-US" dirty="0"/>
              <a:t> a </a:t>
            </a:r>
            <a:r>
              <a:rPr lang="en-US" dirty="0" err="1"/>
              <a:t>poklesu</a:t>
            </a:r>
            <a:r>
              <a:rPr lang="en-US" dirty="0"/>
              <a:t> </a:t>
            </a:r>
            <a:r>
              <a:rPr lang="en-US" dirty="0" err="1"/>
              <a:t>podpory</a:t>
            </a:r>
            <a:r>
              <a:rPr lang="en-US" dirty="0"/>
              <a:t> </a:t>
            </a:r>
            <a:r>
              <a:rPr lang="en-US" dirty="0" err="1"/>
              <a:t>vlád</a:t>
            </a:r>
            <a:r>
              <a:rPr lang="en-US" dirty="0"/>
              <a:t> (</a:t>
            </a:r>
            <a:r>
              <a:rPr lang="en-US" dirty="0" err="1"/>
              <a:t>Nigéria</a:t>
            </a:r>
            <a:r>
              <a:rPr lang="en-US" dirty="0"/>
              <a:t>, Venezuela a </a:t>
            </a:r>
            <a:r>
              <a:rPr lang="en-US" dirty="0" err="1"/>
              <a:t>ceny</a:t>
            </a:r>
            <a:r>
              <a:rPr lang="en-US" dirty="0"/>
              <a:t> ropy).</a:t>
            </a:r>
          </a:p>
          <a:p>
            <a:pPr algn="just"/>
            <a:r>
              <a:rPr lang="en-US" dirty="0" err="1"/>
              <a:t>Nedostatok</a:t>
            </a:r>
            <a:r>
              <a:rPr lang="en-US" dirty="0"/>
              <a:t> </a:t>
            </a:r>
            <a:r>
              <a:rPr lang="en-US" dirty="0" err="1"/>
              <a:t>investícií</a:t>
            </a:r>
            <a:r>
              <a:rPr lang="en-US" dirty="0"/>
              <a:t>: </a:t>
            </a:r>
            <a:r>
              <a:rPr lang="en-US" dirty="0" err="1"/>
              <a:t>Spoločnosti</a:t>
            </a:r>
            <a:r>
              <a:rPr lang="en-US" dirty="0"/>
              <a:t> </a:t>
            </a:r>
            <a:r>
              <a:rPr lang="en-US" dirty="0" err="1"/>
              <a:t>vyvážajú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zisky</a:t>
            </a:r>
            <a:r>
              <a:rPr lang="en-US" dirty="0"/>
              <a:t> z </a:t>
            </a:r>
            <a:r>
              <a:rPr lang="en-US" dirty="0" err="1"/>
              <a:t>krajiny</a:t>
            </a:r>
            <a:r>
              <a:rPr lang="en-US" dirty="0"/>
              <a:t>, </a:t>
            </a:r>
            <a:r>
              <a:rPr lang="en-US" dirty="0" err="1"/>
              <a:t>žiadne</a:t>
            </a:r>
            <a:r>
              <a:rPr lang="en-US" dirty="0"/>
              <a:t> </a:t>
            </a:r>
            <a:r>
              <a:rPr lang="en-US" dirty="0" err="1"/>
              <a:t>investície</a:t>
            </a:r>
            <a:r>
              <a:rPr lang="en-US" dirty="0"/>
              <a:t> do </a:t>
            </a:r>
            <a:r>
              <a:rPr lang="en-US" dirty="0" err="1"/>
              <a:t>miestneho</a:t>
            </a:r>
            <a:r>
              <a:rPr lang="en-US" dirty="0"/>
              <a:t> </a:t>
            </a:r>
            <a:r>
              <a:rPr lang="en-US" dirty="0" err="1"/>
              <a:t>rozvoja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211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697DA-E9B5-FF4B-8BF5-C400F5B23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70" y="404664"/>
            <a:ext cx="7924800" cy="1143000"/>
          </a:xfrm>
        </p:spPr>
        <p:txBody>
          <a:bodyPr/>
          <a:lstStyle/>
          <a:p>
            <a:pPr algn="ctr"/>
            <a:r>
              <a:rPr lang="en-US" dirty="0" err="1"/>
              <a:t>Geológia</a:t>
            </a:r>
            <a:r>
              <a:rPr lang="en-US" dirty="0"/>
              <a:t>: </a:t>
            </a:r>
            <a:r>
              <a:rPr lang="en-US" dirty="0" err="1"/>
              <a:t>kliatba</a:t>
            </a:r>
            <a:r>
              <a:rPr lang="en-US" dirty="0"/>
              <a:t> </a:t>
            </a:r>
            <a:r>
              <a:rPr lang="en-US" dirty="0" err="1"/>
              <a:t>zdrojov</a:t>
            </a:r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AEC663A-108F-0E4F-A408-5398F69A9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457" y="1784909"/>
            <a:ext cx="7693025" cy="509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/>
              <a:t>Politické</a:t>
            </a:r>
            <a:r>
              <a:rPr lang="en-US" b="1" dirty="0"/>
              <a:t> </a:t>
            </a:r>
            <a:r>
              <a:rPr lang="en-US" b="1" dirty="0" err="1"/>
              <a:t>vysvetlenia</a:t>
            </a:r>
            <a:r>
              <a:rPr lang="en-US" b="1" dirty="0"/>
              <a:t>?</a:t>
            </a:r>
          </a:p>
          <a:p>
            <a:pPr algn="just"/>
            <a:r>
              <a:rPr lang="en-US" dirty="0"/>
              <a:t>"</a:t>
            </a:r>
            <a:r>
              <a:rPr lang="en-US" dirty="0" err="1"/>
              <a:t>Rýchle</a:t>
            </a:r>
            <a:r>
              <a:rPr lang="en-US" dirty="0"/>
              <a:t> </a:t>
            </a:r>
            <a:r>
              <a:rPr lang="en-US" dirty="0" err="1"/>
              <a:t>peniaze</a:t>
            </a:r>
            <a:r>
              <a:rPr lang="en-US" dirty="0"/>
              <a:t>": </a:t>
            </a:r>
            <a:r>
              <a:rPr lang="en-US" dirty="0" err="1"/>
              <a:t>nedostatok</a:t>
            </a:r>
            <a:r>
              <a:rPr lang="en-US" dirty="0"/>
              <a:t> </a:t>
            </a:r>
            <a:r>
              <a:rPr lang="en-US" dirty="0" err="1"/>
              <a:t>dlhodobých</a:t>
            </a:r>
            <a:r>
              <a:rPr lang="en-US" dirty="0"/>
              <a:t> </a:t>
            </a:r>
            <a:r>
              <a:rPr lang="en-US" dirty="0" err="1"/>
              <a:t>hospodárskych</a:t>
            </a:r>
            <a:r>
              <a:rPr lang="en-US" dirty="0"/>
              <a:t> </a:t>
            </a:r>
            <a:r>
              <a:rPr lang="en-US" dirty="0" err="1"/>
              <a:t>politík</a:t>
            </a:r>
            <a:endParaRPr lang="en-US" dirty="0"/>
          </a:p>
          <a:p>
            <a:pPr algn="just"/>
            <a:r>
              <a:rPr lang="en-US" dirty="0" err="1"/>
              <a:t>Príjmy</a:t>
            </a:r>
            <a:r>
              <a:rPr lang="en-US" dirty="0"/>
              <a:t> z </a:t>
            </a:r>
            <a:r>
              <a:rPr lang="en-US" dirty="0" err="1"/>
              <a:t>prírodných</a:t>
            </a:r>
            <a:r>
              <a:rPr lang="en-US" dirty="0"/>
              <a:t> </a:t>
            </a:r>
            <a:r>
              <a:rPr lang="en-US" dirty="0" err="1"/>
              <a:t>zdrojov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používajú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dotovanie</a:t>
            </a:r>
            <a:r>
              <a:rPr lang="en-US" dirty="0"/>
              <a:t> </a:t>
            </a:r>
            <a:r>
              <a:rPr lang="en-US" dirty="0" err="1"/>
              <a:t>nedostatočne</a:t>
            </a:r>
            <a:r>
              <a:rPr lang="en-US" dirty="0"/>
              <a:t> </a:t>
            </a:r>
            <a:r>
              <a:rPr lang="en-US" dirty="0" err="1"/>
              <a:t>výkonných</a:t>
            </a:r>
            <a:r>
              <a:rPr lang="en-US" dirty="0"/>
              <a:t> </a:t>
            </a:r>
            <a:r>
              <a:rPr lang="en-US" dirty="0" err="1"/>
              <a:t>odvetví</a:t>
            </a:r>
            <a:r>
              <a:rPr lang="en-US" dirty="0"/>
              <a:t> </a:t>
            </a:r>
            <a:r>
              <a:rPr lang="en-US" dirty="0" err="1"/>
              <a:t>hospodárstva</a:t>
            </a:r>
            <a:r>
              <a:rPr lang="en-US" dirty="0"/>
              <a:t> -&gt; </a:t>
            </a:r>
            <a:r>
              <a:rPr lang="en-US" dirty="0" err="1"/>
              <a:t>vysoké</a:t>
            </a:r>
            <a:r>
              <a:rPr lang="en-US" dirty="0"/>
              <a:t> </a:t>
            </a:r>
            <a:r>
              <a:rPr lang="en-US" dirty="0" err="1"/>
              <a:t>politické</a:t>
            </a:r>
            <a:r>
              <a:rPr lang="en-US" dirty="0"/>
              <a:t> </a:t>
            </a:r>
            <a:r>
              <a:rPr lang="en-US" dirty="0" err="1"/>
              <a:t>náklady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štrukturálne</a:t>
            </a:r>
            <a:r>
              <a:rPr lang="en-US" dirty="0"/>
              <a:t> </a:t>
            </a:r>
            <a:r>
              <a:rPr lang="en-US" dirty="0" err="1"/>
              <a:t>zmeny</a:t>
            </a:r>
            <a:endParaRPr lang="en-US" dirty="0"/>
          </a:p>
          <a:p>
            <a:pPr algn="just"/>
            <a:r>
              <a:rPr lang="en-US" dirty="0" err="1"/>
              <a:t>Násilie</a:t>
            </a:r>
            <a:r>
              <a:rPr lang="en-US" dirty="0"/>
              <a:t>: </a:t>
            </a:r>
            <a:r>
              <a:rPr lang="en-US" dirty="0" err="1"/>
              <a:t>etnopolitické</a:t>
            </a:r>
            <a:r>
              <a:rPr lang="en-US" dirty="0"/>
              <a:t> </a:t>
            </a:r>
            <a:r>
              <a:rPr lang="en-US" dirty="0" err="1"/>
              <a:t>skupiny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v </a:t>
            </a:r>
            <a:r>
              <a:rPr lang="en-US" dirty="0" err="1"/>
              <a:t>krajinách</a:t>
            </a:r>
            <a:r>
              <a:rPr lang="en-US" dirty="0"/>
              <a:t> </a:t>
            </a:r>
            <a:r>
              <a:rPr lang="en-US" dirty="0" err="1"/>
              <a:t>bohatých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zdroje</a:t>
            </a:r>
            <a:r>
              <a:rPr lang="en-US" dirty="0"/>
              <a:t> </a:t>
            </a:r>
            <a:r>
              <a:rPr lang="en-US" dirty="0" err="1"/>
              <a:t>častejšie</a:t>
            </a:r>
            <a:r>
              <a:rPr lang="en-US" dirty="0"/>
              <a:t> </a:t>
            </a:r>
            <a:r>
              <a:rPr lang="en-US" dirty="0" err="1"/>
              <a:t>uchyľujú</a:t>
            </a:r>
            <a:r>
              <a:rPr lang="en-US" dirty="0"/>
              <a:t> k </a:t>
            </a:r>
            <a:r>
              <a:rPr lang="en-US" dirty="0" err="1"/>
              <a:t>povstaniu</a:t>
            </a:r>
            <a:r>
              <a:rPr lang="en-US" dirty="0"/>
              <a:t>, </a:t>
            </a:r>
            <a:r>
              <a:rPr lang="en-US" dirty="0" err="1"/>
              <a:t>než</a:t>
            </a:r>
            <a:r>
              <a:rPr lang="en-US" dirty="0"/>
              <a:t> aby </a:t>
            </a:r>
            <a:r>
              <a:rPr lang="en-US" dirty="0" err="1"/>
              <a:t>využívali</a:t>
            </a:r>
            <a:r>
              <a:rPr lang="en-US" dirty="0"/>
              <a:t> </a:t>
            </a:r>
            <a:r>
              <a:rPr lang="en-US" dirty="0" err="1"/>
              <a:t>nenásilné</a:t>
            </a:r>
            <a:r>
              <a:rPr lang="en-US" dirty="0"/>
              <a:t> </a:t>
            </a:r>
            <a:r>
              <a:rPr lang="en-US" dirty="0" err="1"/>
              <a:t>prostriedky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28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0648"/>
            <a:ext cx="7924800" cy="792088"/>
          </a:xfrm>
        </p:spPr>
        <p:txBody>
          <a:bodyPr/>
          <a:lstStyle/>
          <a:p>
            <a:pPr algn="ctr"/>
            <a:r>
              <a:rPr lang="en-US" dirty="0" err="1"/>
              <a:t>Geológia</a:t>
            </a:r>
            <a:r>
              <a:rPr lang="en-US" dirty="0"/>
              <a:t>: </a:t>
            </a:r>
            <a:r>
              <a:rPr lang="en-US" dirty="0" err="1"/>
              <a:t>kliatba</a:t>
            </a:r>
            <a:r>
              <a:rPr lang="en-US" dirty="0"/>
              <a:t> </a:t>
            </a:r>
            <a:r>
              <a:rPr lang="en-US" dirty="0" err="1"/>
              <a:t>zdrojov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8760"/>
            <a:ext cx="7693025" cy="4817715"/>
          </a:xfrm>
        </p:spPr>
        <p:txBody>
          <a:bodyPr/>
          <a:lstStyle/>
          <a:p>
            <a:pPr algn="just"/>
            <a:r>
              <a:rPr lang="en-US" dirty="0" err="1"/>
              <a:t>Rentiérsky</a:t>
            </a:r>
            <a:r>
              <a:rPr lang="en-US" dirty="0"/>
              <a:t> </a:t>
            </a:r>
            <a:r>
              <a:rPr lang="en-US" dirty="0" err="1"/>
              <a:t>štát</a:t>
            </a:r>
            <a:r>
              <a:rPr lang="en-US" dirty="0"/>
              <a:t>: </a:t>
            </a:r>
            <a:r>
              <a:rPr lang="en-US" dirty="0" err="1"/>
              <a:t>vlády</a:t>
            </a:r>
            <a:r>
              <a:rPr lang="en-US" dirty="0"/>
              <a:t> </a:t>
            </a:r>
            <a:r>
              <a:rPr lang="en-US" dirty="0" err="1"/>
              <a:t>nevyberajú</a:t>
            </a:r>
            <a:r>
              <a:rPr lang="en-US" dirty="0"/>
              <a:t> </a:t>
            </a:r>
            <a:r>
              <a:rPr lang="en-US" dirty="0" err="1"/>
              <a:t>dane</a:t>
            </a:r>
            <a:r>
              <a:rPr lang="en-US" dirty="0"/>
              <a:t>,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teda</a:t>
            </a:r>
            <a:r>
              <a:rPr lang="en-US" dirty="0"/>
              <a:t> </a:t>
            </a:r>
            <a:r>
              <a:rPr lang="en-US" dirty="0" err="1"/>
              <a:t>menej</a:t>
            </a:r>
            <a:r>
              <a:rPr lang="en-US" dirty="0"/>
              <a:t> </a:t>
            </a:r>
            <a:r>
              <a:rPr lang="en-US" dirty="0" err="1"/>
              <a:t>zodpovedné</a:t>
            </a:r>
            <a:r>
              <a:rPr lang="en-US" dirty="0"/>
              <a:t>, </a:t>
            </a:r>
            <a:r>
              <a:rPr lang="en-US" dirty="0" err="1"/>
              <a:t>neposilňujú</a:t>
            </a:r>
            <a:r>
              <a:rPr lang="en-US" dirty="0"/>
              <a:t> </a:t>
            </a:r>
            <a:r>
              <a:rPr lang="en-US" dirty="0" err="1"/>
              <a:t>vlastnícke</a:t>
            </a:r>
            <a:r>
              <a:rPr lang="en-US" dirty="0"/>
              <a:t> </a:t>
            </a:r>
            <a:r>
              <a:rPr lang="en-US" dirty="0" err="1"/>
              <a:t>práva</a:t>
            </a:r>
            <a:r>
              <a:rPr lang="en-US" dirty="0"/>
              <a:t> a </a:t>
            </a:r>
            <a:r>
              <a:rPr lang="en-US" dirty="0" err="1"/>
              <a:t>celkové</a:t>
            </a:r>
            <a:r>
              <a:rPr lang="en-US" dirty="0"/>
              <a:t> </a:t>
            </a:r>
            <a:r>
              <a:rPr lang="en-US" dirty="0" err="1"/>
              <a:t>kapacity</a:t>
            </a:r>
            <a:r>
              <a:rPr lang="en-US" dirty="0"/>
              <a:t> </a:t>
            </a:r>
            <a:r>
              <a:rPr lang="en-US" dirty="0" err="1"/>
              <a:t>štátu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pomerne</a:t>
            </a:r>
            <a:r>
              <a:rPr lang="en-US" dirty="0"/>
              <a:t> </a:t>
            </a:r>
            <a:r>
              <a:rPr lang="en-US" dirty="0" err="1"/>
              <a:t>nízke</a:t>
            </a:r>
            <a:endParaRPr lang="en-US" dirty="0"/>
          </a:p>
          <a:p>
            <a:pPr algn="just"/>
            <a:r>
              <a:rPr lang="en-US" dirty="0" err="1"/>
              <a:t>Vzťah</a:t>
            </a:r>
            <a:r>
              <a:rPr lang="en-US" dirty="0"/>
              <a:t>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ropou</a:t>
            </a:r>
            <a:r>
              <a:rPr lang="en-US" dirty="0"/>
              <a:t> a </a:t>
            </a:r>
            <a:r>
              <a:rPr lang="en-US" dirty="0" err="1"/>
              <a:t>autoritárstvom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udržiava</a:t>
            </a:r>
            <a:r>
              <a:rPr lang="en-US" dirty="0"/>
              <a:t> </a:t>
            </a:r>
            <a:r>
              <a:rPr lang="en-US" dirty="0" err="1"/>
              <a:t>aj</a:t>
            </a:r>
            <a:r>
              <a:rPr lang="en-US" dirty="0"/>
              <a:t> po </a:t>
            </a:r>
            <a:r>
              <a:rPr lang="en-US" dirty="0" err="1"/>
              <a:t>skončení</a:t>
            </a:r>
            <a:r>
              <a:rPr lang="en-US" dirty="0"/>
              <a:t> </a:t>
            </a:r>
            <a:r>
              <a:rPr lang="en-US" dirty="0" err="1"/>
              <a:t>studenej</a:t>
            </a:r>
            <a:r>
              <a:rPr lang="en-US" dirty="0"/>
              <a:t> </a:t>
            </a:r>
            <a:r>
              <a:rPr lang="en-US" dirty="0" err="1"/>
              <a:t>vojny</a:t>
            </a:r>
            <a:r>
              <a:rPr lang="en-US" dirty="0"/>
              <a:t>: bez </a:t>
            </a:r>
            <a:r>
              <a:rPr lang="en-US" dirty="0" err="1"/>
              <a:t>podpory</a:t>
            </a:r>
            <a:r>
              <a:rPr lang="en-US" dirty="0"/>
              <a:t> USA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Sovietskeho</a:t>
            </a:r>
            <a:r>
              <a:rPr lang="en-US" dirty="0"/>
              <a:t> </a:t>
            </a:r>
            <a:r>
              <a:rPr lang="en-US" dirty="0" err="1"/>
              <a:t>zväzu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autoritárske</a:t>
            </a:r>
            <a:r>
              <a:rPr lang="en-US" dirty="0"/>
              <a:t> </a:t>
            </a:r>
            <a:r>
              <a:rPr lang="en-US" dirty="0" err="1"/>
              <a:t>režimy</a:t>
            </a:r>
            <a:r>
              <a:rPr lang="en-US" dirty="0"/>
              <a:t> </a:t>
            </a:r>
            <a:r>
              <a:rPr lang="en-US" dirty="0" err="1"/>
              <a:t>chudobné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zdroje</a:t>
            </a:r>
            <a:r>
              <a:rPr lang="en-US" dirty="0"/>
              <a:t> </a:t>
            </a:r>
            <a:r>
              <a:rPr lang="en-US" dirty="0" err="1"/>
              <a:t>demokratizovali</a:t>
            </a:r>
            <a:r>
              <a:rPr lang="en-US" dirty="0"/>
              <a:t>, </a:t>
            </a:r>
            <a:r>
              <a:rPr lang="en-US" dirty="0" err="1"/>
              <a:t>zatiaľ</a:t>
            </a:r>
            <a:r>
              <a:rPr lang="en-US" dirty="0"/>
              <a:t> </a:t>
            </a:r>
            <a:r>
              <a:rPr lang="en-US" dirty="0" err="1"/>
              <a:t>čo</a:t>
            </a:r>
            <a:r>
              <a:rPr lang="en-US" dirty="0"/>
              <a:t> </a:t>
            </a:r>
            <a:r>
              <a:rPr lang="en-US" dirty="0" err="1"/>
              <a:t>režimy</a:t>
            </a:r>
            <a:r>
              <a:rPr lang="en-US" dirty="0"/>
              <a:t> </a:t>
            </a:r>
            <a:r>
              <a:rPr lang="en-US" dirty="0" err="1"/>
              <a:t>bohaté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zdroje</a:t>
            </a:r>
            <a:r>
              <a:rPr lang="en-US" dirty="0"/>
              <a:t> </a:t>
            </a:r>
            <a:r>
              <a:rPr lang="en-US" dirty="0" err="1"/>
              <a:t>dokázali</a:t>
            </a:r>
            <a:r>
              <a:rPr lang="en-US" dirty="0"/>
              <a:t> </a:t>
            </a:r>
            <a:r>
              <a:rPr lang="en-US" dirty="0" err="1"/>
              <a:t>odolávať</a:t>
            </a:r>
            <a:r>
              <a:rPr lang="en-US" dirty="0"/>
              <a:t> </a:t>
            </a:r>
            <a:r>
              <a:rPr lang="en-US" dirty="0" err="1"/>
              <a:t>domácim</a:t>
            </a:r>
            <a:r>
              <a:rPr lang="en-US" dirty="0"/>
              <a:t> </a:t>
            </a:r>
            <a:r>
              <a:rPr lang="en-US" dirty="0" err="1"/>
              <a:t>tlakom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demokratizáciu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527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8640"/>
            <a:ext cx="7924800" cy="864096"/>
          </a:xfrm>
        </p:spPr>
        <p:txBody>
          <a:bodyPr/>
          <a:lstStyle/>
          <a:p>
            <a:pPr algn="ctr"/>
            <a:r>
              <a:rPr lang="en-US" dirty="0" err="1"/>
              <a:t>Biogeografia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6753"/>
            <a:ext cx="7693025" cy="2736303"/>
          </a:xfrm>
        </p:spPr>
        <p:txBody>
          <a:bodyPr/>
          <a:lstStyle/>
          <a:p>
            <a:r>
              <a:rPr lang="en-US" sz="3200" dirty="0"/>
              <a:t>"</a:t>
            </a:r>
            <a:r>
              <a:rPr lang="en-US" sz="3200" dirty="0" err="1"/>
              <a:t>geografia</a:t>
            </a:r>
            <a:r>
              <a:rPr lang="en-US" sz="3200" dirty="0"/>
              <a:t>" </a:t>
            </a:r>
            <a:r>
              <a:rPr lang="en-US" sz="3200" dirty="0" err="1"/>
              <a:t>živých</a:t>
            </a:r>
            <a:r>
              <a:rPr lang="en-US" sz="3200" dirty="0"/>
              <a:t> </a:t>
            </a:r>
            <a:r>
              <a:rPr lang="en-US" sz="3200" dirty="0" err="1"/>
              <a:t>organizmov</a:t>
            </a:r>
            <a:r>
              <a:rPr lang="en-US" sz="3200" dirty="0"/>
              <a:t> (NIE </a:t>
            </a:r>
            <a:r>
              <a:rPr lang="en-US" sz="3200" dirty="0" err="1"/>
              <a:t>ľudí</a:t>
            </a:r>
            <a:r>
              <a:rPr lang="en-US" sz="3200" dirty="0"/>
              <a:t>!)</a:t>
            </a:r>
          </a:p>
          <a:p>
            <a:r>
              <a:rPr lang="en-US" sz="3200" dirty="0" err="1"/>
              <a:t>Početnosť</a:t>
            </a:r>
            <a:r>
              <a:rPr lang="en-US" sz="3200" dirty="0"/>
              <a:t> a </a:t>
            </a:r>
            <a:r>
              <a:rPr lang="en-US" sz="3200" dirty="0" err="1"/>
              <a:t>charakter</a:t>
            </a:r>
            <a:r>
              <a:rPr lang="en-US" sz="3200" dirty="0"/>
              <a:t> </a:t>
            </a:r>
            <a:r>
              <a:rPr lang="en-US" sz="3200" dirty="0" err="1"/>
              <a:t>fauny</a:t>
            </a:r>
            <a:r>
              <a:rPr lang="en-US" sz="3200" dirty="0"/>
              <a:t> a </a:t>
            </a:r>
            <a:r>
              <a:rPr lang="en-US" sz="3200" dirty="0" err="1"/>
              <a:t>flóry</a:t>
            </a:r>
            <a:r>
              <a:rPr lang="en-US" sz="3200" dirty="0"/>
              <a:t>, </a:t>
            </a:r>
            <a:r>
              <a:rPr lang="en-US" sz="3200" dirty="0" err="1"/>
              <a:t>typ</a:t>
            </a:r>
            <a:r>
              <a:rPr lang="en-US" sz="3200" dirty="0"/>
              <a:t> </a:t>
            </a:r>
            <a:r>
              <a:rPr lang="en-US" sz="3200" dirty="0" err="1"/>
              <a:t>vegetácie</a:t>
            </a:r>
            <a:r>
              <a:rPr lang="en-US" sz="3200" dirty="0"/>
              <a:t>, </a:t>
            </a:r>
            <a:r>
              <a:rPr lang="en-US" sz="3200" dirty="0" err="1"/>
              <a:t>mikroorganizmy</a:t>
            </a:r>
            <a:r>
              <a:rPr lang="en-US" sz="3200" dirty="0"/>
              <a:t> (</a:t>
            </a:r>
            <a:r>
              <a:rPr lang="en-US" sz="3200" dirty="0" err="1"/>
              <a:t>baktérie</a:t>
            </a:r>
            <a:r>
              <a:rPr lang="en-US" sz="3200" dirty="0"/>
              <a:t>, </a:t>
            </a:r>
            <a:r>
              <a:rPr lang="en-US" sz="3200" dirty="0" err="1"/>
              <a:t>vírusy</a:t>
            </a:r>
            <a:r>
              <a:rPr lang="en-US" sz="32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298282"/>
            <a:ext cx="3378200" cy="240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4298282"/>
            <a:ext cx="3282991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59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8640"/>
            <a:ext cx="7924800" cy="743790"/>
          </a:xfrm>
        </p:spPr>
        <p:txBody>
          <a:bodyPr/>
          <a:lstStyle/>
          <a:p>
            <a:pPr algn="ctr"/>
            <a:r>
              <a:rPr lang="en-US" dirty="0" err="1"/>
              <a:t>Biogeografia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6752"/>
            <a:ext cx="7693025" cy="5544616"/>
          </a:xfrm>
        </p:spPr>
        <p:txBody>
          <a:bodyPr/>
          <a:lstStyle/>
          <a:p>
            <a:pPr algn="just"/>
            <a:r>
              <a:rPr lang="en-US" sz="2500" dirty="0"/>
              <a:t>J. Diamond: </a:t>
            </a:r>
            <a:r>
              <a:rPr lang="en-US" sz="2500" dirty="0" err="1"/>
              <a:t>rozdiely</a:t>
            </a:r>
            <a:r>
              <a:rPr lang="en-US" sz="2500" dirty="0"/>
              <a:t> v </a:t>
            </a:r>
            <a:r>
              <a:rPr lang="en-US" sz="2500" dirty="0" err="1"/>
              <a:t>biogeografických</a:t>
            </a:r>
            <a:r>
              <a:rPr lang="en-US" sz="2500" dirty="0"/>
              <a:t> </a:t>
            </a:r>
            <a:r>
              <a:rPr lang="en-US" sz="2500" dirty="0" err="1"/>
              <a:t>zdrojoch</a:t>
            </a:r>
            <a:r>
              <a:rPr lang="en-US" sz="2500" dirty="0"/>
              <a:t> v </a:t>
            </a:r>
            <a:r>
              <a:rPr lang="en-US" sz="2500" dirty="0" err="1"/>
              <a:t>neolite</a:t>
            </a:r>
            <a:r>
              <a:rPr lang="en-US" sz="2500" dirty="0"/>
              <a:t> </a:t>
            </a:r>
            <a:r>
              <a:rPr lang="en-US" sz="2500" dirty="0" err="1"/>
              <a:t>sa</a:t>
            </a:r>
            <a:r>
              <a:rPr lang="en-US" sz="2500" dirty="0"/>
              <a:t> po </a:t>
            </a:r>
            <a:r>
              <a:rPr lang="en-US" sz="2500" dirty="0" err="1"/>
              <a:t>roku</a:t>
            </a:r>
            <a:r>
              <a:rPr lang="en-US" sz="2500" dirty="0"/>
              <a:t> 1500 </a:t>
            </a:r>
            <a:r>
              <a:rPr lang="en-US" sz="2500" dirty="0" err="1"/>
              <a:t>naplno</a:t>
            </a:r>
            <a:r>
              <a:rPr lang="en-US" sz="2500" dirty="0"/>
              <a:t> </a:t>
            </a:r>
            <a:r>
              <a:rPr lang="en-US" sz="2500" dirty="0" err="1"/>
              <a:t>prejavili</a:t>
            </a:r>
            <a:r>
              <a:rPr lang="en-US" sz="2500" dirty="0"/>
              <a:t> v </a:t>
            </a:r>
            <a:r>
              <a:rPr lang="en-US" sz="2500" dirty="0" err="1"/>
              <a:t>rôznych</a:t>
            </a:r>
            <a:r>
              <a:rPr lang="en-US" sz="2500" dirty="0"/>
              <a:t> </a:t>
            </a:r>
            <a:r>
              <a:rPr lang="en-US" sz="2500" dirty="0" err="1"/>
              <a:t>vývojových</a:t>
            </a:r>
            <a:r>
              <a:rPr lang="en-US" sz="2500" dirty="0"/>
              <a:t> </a:t>
            </a:r>
            <a:r>
              <a:rPr lang="en-US" sz="2500" dirty="0" err="1"/>
              <a:t>trajektóriách</a:t>
            </a:r>
            <a:r>
              <a:rPr lang="en-US" sz="2500" dirty="0"/>
              <a:t> </a:t>
            </a:r>
            <a:r>
              <a:rPr lang="en-US" sz="2500" dirty="0" err="1"/>
              <a:t>kontinentov</a:t>
            </a:r>
            <a:endParaRPr lang="en-US" sz="2500" dirty="0"/>
          </a:p>
          <a:p>
            <a:pPr algn="just"/>
            <a:r>
              <a:rPr lang="en-US" sz="2500" dirty="0" err="1"/>
              <a:t>Priaznivé</a:t>
            </a:r>
            <a:r>
              <a:rPr lang="en-US" sz="2500" dirty="0"/>
              <a:t> </a:t>
            </a:r>
            <a:r>
              <a:rPr lang="en-US" sz="2500" dirty="0" err="1"/>
              <a:t>podmienky</a:t>
            </a:r>
            <a:r>
              <a:rPr lang="en-US" sz="2500" dirty="0"/>
              <a:t>: </a:t>
            </a:r>
            <a:r>
              <a:rPr lang="en-US" sz="2500" dirty="0" err="1"/>
              <a:t>zvieratá</a:t>
            </a:r>
            <a:r>
              <a:rPr lang="en-US" sz="2500" dirty="0"/>
              <a:t> </a:t>
            </a:r>
            <a:r>
              <a:rPr lang="en-US" sz="2500" dirty="0" err="1"/>
              <a:t>vhodné</a:t>
            </a:r>
            <a:r>
              <a:rPr lang="en-US" sz="2500" dirty="0"/>
              <a:t> </a:t>
            </a:r>
            <a:r>
              <a:rPr lang="en-US" sz="2500" dirty="0" err="1"/>
              <a:t>na</a:t>
            </a:r>
            <a:r>
              <a:rPr lang="en-US" sz="2500" dirty="0"/>
              <a:t> </a:t>
            </a:r>
            <a:r>
              <a:rPr lang="en-US" sz="2500" dirty="0" err="1"/>
              <a:t>domestikáciu</a:t>
            </a:r>
            <a:r>
              <a:rPr lang="en-US" sz="2500" dirty="0"/>
              <a:t> a </a:t>
            </a:r>
            <a:r>
              <a:rPr lang="en-US" sz="2500" dirty="0" err="1"/>
              <a:t>dostupnosť</a:t>
            </a:r>
            <a:r>
              <a:rPr lang="en-US" sz="2500" dirty="0"/>
              <a:t> </a:t>
            </a:r>
            <a:r>
              <a:rPr lang="en-US" sz="2500" dirty="0" err="1"/>
              <a:t>vysoko</a:t>
            </a:r>
            <a:r>
              <a:rPr lang="en-US" sz="2500" dirty="0"/>
              <a:t> </a:t>
            </a:r>
            <a:r>
              <a:rPr lang="en-US" sz="2500" dirty="0" err="1"/>
              <a:t>výživných</a:t>
            </a:r>
            <a:r>
              <a:rPr lang="en-US" sz="2500" dirty="0"/>
              <a:t> (a </a:t>
            </a:r>
            <a:r>
              <a:rPr lang="en-US" sz="2500" dirty="0" err="1"/>
              <a:t>skladovateľným</a:t>
            </a:r>
            <a:r>
              <a:rPr lang="en-US" sz="2500" dirty="0"/>
              <a:t>) </a:t>
            </a:r>
            <a:r>
              <a:rPr lang="en-US" sz="2500" dirty="0" err="1"/>
              <a:t>rastlinám</a:t>
            </a:r>
            <a:r>
              <a:rPr lang="en-US" sz="2500" dirty="0"/>
              <a:t>/</a:t>
            </a:r>
            <a:r>
              <a:rPr lang="en-US" sz="2500" dirty="0" err="1"/>
              <a:t>zrnám</a:t>
            </a:r>
            <a:endParaRPr lang="en-US" sz="2500" dirty="0"/>
          </a:p>
          <a:p>
            <a:pPr algn="just"/>
            <a:r>
              <a:rPr lang="en-US" sz="2500" dirty="0" err="1"/>
              <a:t>Eurázijský</a:t>
            </a:r>
            <a:r>
              <a:rPr lang="en-US" sz="2500" dirty="0"/>
              <a:t> </a:t>
            </a:r>
            <a:r>
              <a:rPr lang="en-US" sz="2500" dirty="0" err="1"/>
              <a:t>kontinent</a:t>
            </a:r>
            <a:r>
              <a:rPr lang="en-US" sz="2500" dirty="0"/>
              <a:t> (</a:t>
            </a:r>
            <a:r>
              <a:rPr lang="en-US" sz="2500" dirty="0" err="1"/>
              <a:t>orientácia</a:t>
            </a:r>
            <a:r>
              <a:rPr lang="en-US" sz="2500" dirty="0"/>
              <a:t> </a:t>
            </a:r>
            <a:r>
              <a:rPr lang="en-US" sz="2500" dirty="0" err="1"/>
              <a:t>východ</a:t>
            </a:r>
            <a:r>
              <a:rPr lang="en-US" sz="2500" dirty="0"/>
              <a:t> - </a:t>
            </a:r>
            <a:r>
              <a:rPr lang="en-US" sz="2500" dirty="0" err="1"/>
              <a:t>západ</a:t>
            </a:r>
            <a:r>
              <a:rPr lang="en-US" sz="2500" dirty="0"/>
              <a:t>) </a:t>
            </a:r>
            <a:r>
              <a:rPr lang="en-US" sz="2500" dirty="0" err="1"/>
              <a:t>priaznivý</a:t>
            </a:r>
            <a:r>
              <a:rPr lang="en-US" sz="2500" dirty="0"/>
              <a:t> pre </a:t>
            </a:r>
            <a:r>
              <a:rPr lang="en-US" sz="2500" dirty="0" err="1"/>
              <a:t>ľahký</a:t>
            </a:r>
            <a:r>
              <a:rPr lang="en-US" sz="2500" dirty="0"/>
              <a:t> </a:t>
            </a:r>
            <a:r>
              <a:rPr lang="en-US" sz="2500" dirty="0" err="1"/>
              <a:t>prenos</a:t>
            </a:r>
            <a:r>
              <a:rPr lang="en-US" sz="2500" dirty="0"/>
              <a:t> </a:t>
            </a:r>
            <a:r>
              <a:rPr lang="en-US" sz="2500" dirty="0" err="1"/>
              <a:t>moderných</a:t>
            </a:r>
            <a:r>
              <a:rPr lang="en-US" sz="2500" dirty="0"/>
              <a:t> </a:t>
            </a:r>
            <a:r>
              <a:rPr lang="en-US" sz="2500" dirty="0" err="1"/>
              <a:t>technológií</a:t>
            </a:r>
            <a:r>
              <a:rPr lang="en-US" sz="2500" dirty="0"/>
              <a:t> z </a:t>
            </a:r>
            <a:r>
              <a:rPr lang="en-US" sz="2500" dirty="0" err="1"/>
              <a:t>Blízkeho</a:t>
            </a:r>
            <a:r>
              <a:rPr lang="en-US" sz="2500" dirty="0"/>
              <a:t> </a:t>
            </a:r>
            <a:r>
              <a:rPr lang="en-US" sz="2500" dirty="0" err="1"/>
              <a:t>východu</a:t>
            </a:r>
            <a:r>
              <a:rPr lang="en-US" sz="2500" dirty="0"/>
              <a:t> ("</a:t>
            </a:r>
            <a:r>
              <a:rPr lang="en-US" sz="2500" dirty="0" err="1"/>
              <a:t>úrodného</a:t>
            </a:r>
            <a:r>
              <a:rPr lang="en-US" sz="2500" dirty="0"/>
              <a:t> </a:t>
            </a:r>
            <a:r>
              <a:rPr lang="en-US" sz="2500" dirty="0" err="1"/>
              <a:t>polmesiaca</a:t>
            </a:r>
            <a:r>
              <a:rPr lang="en-US" sz="2500" dirty="0"/>
              <a:t>") do </a:t>
            </a:r>
            <a:r>
              <a:rPr lang="en-US" sz="2500" dirty="0" err="1"/>
              <a:t>Európy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892559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Výskumný</a:t>
            </a:r>
            <a:r>
              <a:rPr lang="en-US" dirty="0"/>
              <a:t> </a:t>
            </a:r>
            <a:r>
              <a:rPr lang="en-US" dirty="0" err="1"/>
              <a:t>problém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dirty="0"/>
          </a:p>
          <a:p>
            <a:pPr algn="just"/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možno</a:t>
            </a:r>
            <a:r>
              <a:rPr lang="en-US" dirty="0"/>
              <a:t> </a:t>
            </a:r>
            <a:r>
              <a:rPr lang="en-US" dirty="0" err="1"/>
              <a:t>vysvetliť</a:t>
            </a:r>
            <a:r>
              <a:rPr lang="en-US" dirty="0"/>
              <a:t> </a:t>
            </a:r>
            <a:r>
              <a:rPr lang="en-US" dirty="0" err="1"/>
              <a:t>obrovské</a:t>
            </a:r>
            <a:r>
              <a:rPr lang="en-US" dirty="0"/>
              <a:t> </a:t>
            </a:r>
            <a:r>
              <a:rPr lang="en-US" dirty="0" err="1"/>
              <a:t>politické</a:t>
            </a:r>
            <a:r>
              <a:rPr lang="en-US" dirty="0"/>
              <a:t>, </a:t>
            </a:r>
            <a:r>
              <a:rPr lang="en-US" dirty="0" err="1"/>
              <a:t>hospodárske</a:t>
            </a:r>
            <a:r>
              <a:rPr lang="en-US" dirty="0"/>
              <a:t> a </a:t>
            </a:r>
            <a:r>
              <a:rPr lang="en-US" dirty="0" err="1"/>
              <a:t>sociálne</a:t>
            </a:r>
            <a:r>
              <a:rPr lang="en-US" dirty="0"/>
              <a:t> </a:t>
            </a:r>
            <a:r>
              <a:rPr lang="en-US" dirty="0" err="1"/>
              <a:t>rozdiely</a:t>
            </a:r>
            <a:r>
              <a:rPr lang="en-US" dirty="0"/>
              <a:t>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krajinami</a:t>
            </a:r>
            <a:r>
              <a:rPr lang="en-US" dirty="0"/>
              <a:t> </a:t>
            </a:r>
            <a:r>
              <a:rPr lang="en-US" dirty="0" err="1"/>
              <a:t>súčasného</a:t>
            </a:r>
            <a:r>
              <a:rPr lang="en-US" dirty="0"/>
              <a:t> </a:t>
            </a:r>
            <a:r>
              <a:rPr lang="en-US" dirty="0" err="1"/>
              <a:t>sveta</a:t>
            </a:r>
            <a:r>
              <a:rPr lang="en-US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691559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8640"/>
            <a:ext cx="7924800" cy="864096"/>
          </a:xfrm>
        </p:spPr>
        <p:txBody>
          <a:bodyPr/>
          <a:lstStyle/>
          <a:p>
            <a:pPr algn="ctr"/>
            <a:r>
              <a:rPr lang="en-US" dirty="0" err="1"/>
              <a:t>Biogeografia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6752"/>
            <a:ext cx="7693025" cy="5112568"/>
          </a:xfrm>
        </p:spPr>
        <p:txBody>
          <a:bodyPr/>
          <a:lstStyle/>
          <a:p>
            <a:pPr algn="just"/>
            <a:r>
              <a:rPr lang="en-US" dirty="0" err="1"/>
              <a:t>Technológie</a:t>
            </a:r>
            <a:r>
              <a:rPr lang="en-US" dirty="0"/>
              <a:t> </a:t>
            </a:r>
            <a:r>
              <a:rPr lang="en-US" dirty="0" err="1"/>
              <a:t>vtedajších</a:t>
            </a:r>
            <a:r>
              <a:rPr lang="en-US" dirty="0"/>
              <a:t> </a:t>
            </a:r>
            <a:r>
              <a:rPr lang="en-US" dirty="0" err="1"/>
              <a:t>juhoamerických</a:t>
            </a:r>
            <a:r>
              <a:rPr lang="en-US" dirty="0"/>
              <a:t> </a:t>
            </a:r>
            <a:r>
              <a:rPr lang="en-US" dirty="0" err="1"/>
              <a:t>civilizácií</a:t>
            </a:r>
            <a:r>
              <a:rPr lang="en-US" dirty="0"/>
              <a:t> "</a:t>
            </a:r>
            <a:r>
              <a:rPr lang="en-US" dirty="0" err="1"/>
              <a:t>necestovali</a:t>
            </a:r>
            <a:r>
              <a:rPr lang="en-US" dirty="0"/>
              <a:t>" (</a:t>
            </a:r>
            <a:r>
              <a:rPr lang="en-US" dirty="0" err="1"/>
              <a:t>orientácia</a:t>
            </a:r>
            <a:r>
              <a:rPr lang="en-US" dirty="0"/>
              <a:t> </a:t>
            </a:r>
            <a:r>
              <a:rPr lang="en-US" dirty="0" err="1"/>
              <a:t>Ameriky</a:t>
            </a:r>
            <a:r>
              <a:rPr lang="en-US" dirty="0"/>
              <a:t> </a:t>
            </a:r>
            <a:r>
              <a:rPr lang="en-US" dirty="0" err="1"/>
              <a:t>juh</a:t>
            </a:r>
            <a:r>
              <a:rPr lang="en-US" dirty="0"/>
              <a:t>-sever </a:t>
            </a:r>
            <a:r>
              <a:rPr lang="en-US" dirty="0" err="1"/>
              <a:t>menej</a:t>
            </a:r>
            <a:r>
              <a:rPr lang="en-US" dirty="0"/>
              <a:t> </a:t>
            </a:r>
            <a:r>
              <a:rPr lang="en-US" dirty="0" err="1"/>
              <a:t>priaznivá</a:t>
            </a:r>
            <a:r>
              <a:rPr lang="en-US" dirty="0"/>
              <a:t>)</a:t>
            </a:r>
          </a:p>
          <a:p>
            <a:pPr algn="just"/>
            <a:r>
              <a:rPr lang="en-US" dirty="0" err="1"/>
              <a:t>Eurázia</a:t>
            </a:r>
            <a:r>
              <a:rPr lang="en-US" dirty="0"/>
              <a:t>: </a:t>
            </a:r>
            <a:r>
              <a:rPr lang="en-US" dirty="0" err="1"/>
              <a:t>skorý</a:t>
            </a:r>
            <a:r>
              <a:rPr lang="en-US" dirty="0"/>
              <a:t> </a:t>
            </a:r>
            <a:r>
              <a:rPr lang="en-US" dirty="0" err="1"/>
              <a:t>prechod</a:t>
            </a:r>
            <a:r>
              <a:rPr lang="en-US" dirty="0"/>
              <a:t> od </a:t>
            </a:r>
            <a:r>
              <a:rPr lang="en-US" dirty="0" err="1"/>
              <a:t>zberu</a:t>
            </a:r>
            <a:r>
              <a:rPr lang="en-US" dirty="0"/>
              <a:t> a </a:t>
            </a:r>
            <a:r>
              <a:rPr lang="en-US" dirty="0" err="1"/>
              <a:t>lovu</a:t>
            </a:r>
            <a:r>
              <a:rPr lang="en-US" dirty="0"/>
              <a:t> k </a:t>
            </a:r>
            <a:r>
              <a:rPr lang="en-US" dirty="0" err="1"/>
              <a:t>poľnohospodárstvu</a:t>
            </a:r>
            <a:r>
              <a:rPr lang="en-US" dirty="0"/>
              <a:t> v </a:t>
            </a:r>
            <a:r>
              <a:rPr lang="en-US" dirty="0" err="1"/>
              <a:t>Eurázii</a:t>
            </a:r>
            <a:r>
              <a:rPr lang="en-US" dirty="0"/>
              <a:t> </a:t>
            </a:r>
          </a:p>
          <a:p>
            <a:pPr algn="just"/>
            <a:r>
              <a:rPr lang="en-US" dirty="0" err="1"/>
              <a:t>viedol</a:t>
            </a:r>
            <a:r>
              <a:rPr lang="en-US" dirty="0"/>
              <a:t> k </a:t>
            </a:r>
            <a:r>
              <a:rPr lang="en-US" dirty="0" err="1"/>
              <a:t>deľbe</a:t>
            </a:r>
            <a:r>
              <a:rPr lang="en-US" dirty="0"/>
              <a:t> </a:t>
            </a:r>
            <a:r>
              <a:rPr lang="en-US" dirty="0" err="1"/>
              <a:t>práce</a:t>
            </a:r>
            <a:r>
              <a:rPr lang="en-US" dirty="0"/>
              <a:t>, </a:t>
            </a:r>
            <a:r>
              <a:rPr lang="en-US" dirty="0" err="1"/>
              <a:t>obchodu</a:t>
            </a:r>
            <a:r>
              <a:rPr lang="en-US" dirty="0"/>
              <a:t>, </a:t>
            </a:r>
            <a:r>
              <a:rPr lang="en-US" dirty="0" err="1"/>
              <a:t>urbanizácii</a:t>
            </a:r>
            <a:r>
              <a:rPr lang="en-US" dirty="0"/>
              <a:t> a </a:t>
            </a:r>
            <a:r>
              <a:rPr lang="en-US" dirty="0" err="1"/>
              <a:t>silnému</a:t>
            </a:r>
            <a:r>
              <a:rPr lang="en-US" dirty="0"/>
              <a:t> </a:t>
            </a:r>
            <a:r>
              <a:rPr lang="en-US" dirty="0" err="1"/>
              <a:t>politickému</a:t>
            </a:r>
            <a:r>
              <a:rPr lang="en-US" dirty="0"/>
              <a:t> </a:t>
            </a:r>
            <a:r>
              <a:rPr lang="en-US" dirty="0" err="1"/>
              <a:t>rozvoju</a:t>
            </a:r>
            <a:endParaRPr lang="en-US" dirty="0"/>
          </a:p>
          <a:p>
            <a:pPr algn="just"/>
            <a:r>
              <a:rPr lang="en-US" dirty="0" err="1"/>
              <a:t>Nasledoval</a:t>
            </a:r>
            <a:r>
              <a:rPr lang="en-US" dirty="0"/>
              <a:t> </a:t>
            </a:r>
            <a:r>
              <a:rPr lang="en-US" dirty="0" err="1"/>
              <a:t>rýchly</a:t>
            </a:r>
            <a:r>
              <a:rPr lang="en-US" dirty="0"/>
              <a:t> </a:t>
            </a:r>
            <a:r>
              <a:rPr lang="en-US" dirty="0" err="1"/>
              <a:t>technologický</a:t>
            </a:r>
            <a:r>
              <a:rPr lang="en-US" dirty="0"/>
              <a:t> </a:t>
            </a:r>
            <a:r>
              <a:rPr lang="en-US" dirty="0" err="1"/>
              <a:t>rozvoj</a:t>
            </a:r>
            <a:r>
              <a:rPr lang="en-US" dirty="0"/>
              <a:t> a po </a:t>
            </a:r>
            <a:r>
              <a:rPr lang="en-US" dirty="0" err="1"/>
              <a:t>roku</a:t>
            </a:r>
            <a:r>
              <a:rPr lang="en-US" dirty="0"/>
              <a:t> 1500 dal </a:t>
            </a:r>
            <a:r>
              <a:rPr lang="en-US" dirty="0" err="1"/>
              <a:t>Európanom</a:t>
            </a:r>
            <a:r>
              <a:rPr lang="en-US" dirty="0"/>
              <a:t> </a:t>
            </a:r>
            <a:r>
              <a:rPr lang="en-US" dirty="0" err="1"/>
              <a:t>možnosť</a:t>
            </a:r>
            <a:r>
              <a:rPr lang="en-US" dirty="0"/>
              <a:t> </a:t>
            </a:r>
            <a:r>
              <a:rPr lang="en-US" dirty="0" err="1"/>
              <a:t>ovládnuť</a:t>
            </a:r>
            <a:r>
              <a:rPr lang="en-US" dirty="0"/>
              <a:t> </a:t>
            </a:r>
            <a:r>
              <a:rPr lang="en-US" dirty="0" err="1"/>
              <a:t>Nový</a:t>
            </a:r>
            <a:r>
              <a:rPr lang="en-US" dirty="0"/>
              <a:t> </a:t>
            </a:r>
            <a:r>
              <a:rPr lang="en-US" dirty="0" err="1"/>
              <a:t>svet</a:t>
            </a:r>
            <a:r>
              <a:rPr lang="en-US" dirty="0"/>
              <a:t> (</a:t>
            </a:r>
            <a:r>
              <a:rPr lang="en-US" dirty="0" err="1"/>
              <a:t>Španielsko</a:t>
            </a:r>
            <a:r>
              <a:rPr lang="en-US" dirty="0"/>
              <a:t> vs. </a:t>
            </a:r>
            <a:r>
              <a:rPr lang="en-US" dirty="0" err="1"/>
              <a:t>Aztékovia</a:t>
            </a:r>
            <a:r>
              <a:rPr lang="en-US" dirty="0"/>
              <a:t> a </a:t>
            </a:r>
            <a:r>
              <a:rPr lang="en-US" dirty="0" err="1"/>
              <a:t>Inkovia</a:t>
            </a:r>
            <a:r>
              <a:rPr lang="en-US" dirty="0"/>
              <a:t>), a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naopak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284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8640"/>
            <a:ext cx="7924800" cy="936104"/>
          </a:xfrm>
        </p:spPr>
        <p:txBody>
          <a:bodyPr/>
          <a:lstStyle/>
          <a:p>
            <a:pPr algn="ctr"/>
            <a:r>
              <a:rPr lang="en-US" dirty="0" err="1"/>
              <a:t>Biogeografia</a:t>
            </a:r>
            <a:r>
              <a:rPr lang="en-US" dirty="0"/>
              <a:t> a </a:t>
            </a:r>
            <a:r>
              <a:rPr lang="en-US" dirty="0" err="1"/>
              <a:t>inštitúcie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0768"/>
            <a:ext cx="7693025" cy="5112568"/>
          </a:xfrm>
        </p:spPr>
        <p:txBody>
          <a:bodyPr/>
          <a:lstStyle/>
          <a:p>
            <a:pPr algn="just"/>
            <a:r>
              <a:rPr lang="en-US" dirty="0"/>
              <a:t>Diamond </a:t>
            </a:r>
            <a:r>
              <a:rPr lang="en-US" dirty="0" err="1"/>
              <a:t>nedokáže</a:t>
            </a:r>
            <a:r>
              <a:rPr lang="en-US" dirty="0"/>
              <a:t> </a:t>
            </a:r>
            <a:r>
              <a:rPr lang="en-US" dirty="0" err="1"/>
              <a:t>vysvetliť</a:t>
            </a:r>
            <a:r>
              <a:rPr lang="en-US" dirty="0"/>
              <a:t> </a:t>
            </a:r>
            <a:r>
              <a:rPr lang="en-US" dirty="0" err="1"/>
              <a:t>pretrvávanie</a:t>
            </a:r>
            <a:r>
              <a:rPr lang="en-US" dirty="0"/>
              <a:t> </a:t>
            </a:r>
            <a:r>
              <a:rPr lang="en-US" dirty="0" err="1"/>
              <a:t>inštitúcií</a:t>
            </a:r>
            <a:r>
              <a:rPr lang="en-US" dirty="0"/>
              <a:t> po </a:t>
            </a:r>
            <a:r>
              <a:rPr lang="en-US" dirty="0" err="1"/>
              <a:t>roku</a:t>
            </a:r>
            <a:r>
              <a:rPr lang="en-US" dirty="0"/>
              <a:t> 1500 ani to, </a:t>
            </a:r>
            <a:r>
              <a:rPr lang="en-US" dirty="0" err="1"/>
              <a:t>prečo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následné</a:t>
            </a:r>
            <a:r>
              <a:rPr lang="en-US" dirty="0"/>
              <a:t> </a:t>
            </a:r>
            <a:r>
              <a:rPr lang="en-US" dirty="0" err="1"/>
              <a:t>technologické</a:t>
            </a:r>
            <a:r>
              <a:rPr lang="en-US" dirty="0"/>
              <a:t> </a:t>
            </a:r>
            <a:r>
              <a:rPr lang="en-US" dirty="0" err="1"/>
              <a:t>zmeny</a:t>
            </a:r>
            <a:r>
              <a:rPr lang="en-US" dirty="0"/>
              <a:t> </a:t>
            </a:r>
            <a:r>
              <a:rPr lang="en-US" dirty="0" err="1"/>
              <a:t>nevyužili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iných</a:t>
            </a:r>
            <a:r>
              <a:rPr lang="en-US" dirty="0"/>
              <a:t> </a:t>
            </a:r>
            <a:r>
              <a:rPr lang="en-US" dirty="0" err="1"/>
              <a:t>kontinentoch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preklenutie</a:t>
            </a:r>
            <a:r>
              <a:rPr lang="en-US" dirty="0"/>
              <a:t> </a:t>
            </a:r>
            <a:r>
              <a:rPr lang="en-US" dirty="0" err="1"/>
              <a:t>zaostávania</a:t>
            </a:r>
            <a:r>
              <a:rPr lang="en-US" dirty="0"/>
              <a:t> </a:t>
            </a:r>
          </a:p>
          <a:p>
            <a:pPr algn="just"/>
            <a:r>
              <a:rPr lang="en-US" b="1" dirty="0"/>
              <a:t>Acemoglu, Johnson a Robinson (2001):</a:t>
            </a:r>
          </a:p>
          <a:p>
            <a:pPr algn="just"/>
            <a:r>
              <a:rPr lang="en-US" dirty="0" err="1"/>
              <a:t>rozdiely</a:t>
            </a:r>
            <a:r>
              <a:rPr lang="en-US" dirty="0"/>
              <a:t> v </a:t>
            </a:r>
            <a:r>
              <a:rPr lang="en-US" dirty="0" err="1"/>
              <a:t>európskej</a:t>
            </a:r>
            <a:r>
              <a:rPr lang="en-US" dirty="0"/>
              <a:t> </a:t>
            </a:r>
            <a:r>
              <a:rPr lang="en-US" dirty="0" err="1"/>
              <a:t>úmrtnosti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odhad</a:t>
            </a:r>
            <a:r>
              <a:rPr lang="en-US" dirty="0"/>
              <a:t> </a:t>
            </a:r>
            <a:r>
              <a:rPr lang="en-US" dirty="0" err="1"/>
              <a:t>vplyvu</a:t>
            </a:r>
            <a:r>
              <a:rPr lang="en-US" dirty="0"/>
              <a:t> </a:t>
            </a:r>
            <a:r>
              <a:rPr lang="en-US" dirty="0" err="1"/>
              <a:t>inštitúcií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ekonomickú</a:t>
            </a:r>
            <a:r>
              <a:rPr lang="en-US" dirty="0"/>
              <a:t> </a:t>
            </a:r>
            <a:r>
              <a:rPr lang="en-US" dirty="0" err="1"/>
              <a:t>výkonnosť</a:t>
            </a:r>
            <a:r>
              <a:rPr lang="en-US" dirty="0"/>
              <a:t>: </a:t>
            </a:r>
          </a:p>
          <a:p>
            <a:pPr algn="just"/>
            <a:r>
              <a:rPr lang="en-US" dirty="0" err="1"/>
              <a:t>prepojenie</a:t>
            </a:r>
            <a:r>
              <a:rPr lang="en-US" dirty="0"/>
              <a:t>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mikro</a:t>
            </a:r>
            <a:r>
              <a:rPr lang="en-US" dirty="0"/>
              <a:t>/</a:t>
            </a:r>
            <a:r>
              <a:rPr lang="en-US" dirty="0" err="1"/>
              <a:t>biogeografickými</a:t>
            </a:r>
            <a:r>
              <a:rPr lang="en-US" dirty="0"/>
              <a:t> </a:t>
            </a:r>
            <a:r>
              <a:rPr lang="en-US" dirty="0" err="1"/>
              <a:t>podmienkami</a:t>
            </a:r>
            <a:r>
              <a:rPr lang="en-US" dirty="0"/>
              <a:t> a </a:t>
            </a:r>
            <a:r>
              <a:rPr lang="en-US" dirty="0" err="1"/>
              <a:t>kvalitou</a:t>
            </a:r>
            <a:r>
              <a:rPr lang="en-US" dirty="0"/>
              <a:t> </a:t>
            </a:r>
            <a:r>
              <a:rPr lang="en-US" dirty="0" err="1"/>
              <a:t>správy</a:t>
            </a:r>
            <a:r>
              <a:rPr lang="en-US" dirty="0"/>
              <a:t> </a:t>
            </a:r>
            <a:r>
              <a:rPr lang="en-US" dirty="0" err="1"/>
              <a:t>vecí</a:t>
            </a:r>
            <a:r>
              <a:rPr lang="en-US" dirty="0"/>
              <a:t> </a:t>
            </a:r>
            <a:r>
              <a:rPr lang="en-US" dirty="0" err="1"/>
              <a:t>verejných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431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6632"/>
            <a:ext cx="7924800" cy="792088"/>
          </a:xfrm>
        </p:spPr>
        <p:txBody>
          <a:bodyPr/>
          <a:lstStyle/>
          <a:p>
            <a:pPr algn="ctr"/>
            <a:r>
              <a:rPr lang="en-US" dirty="0" err="1"/>
              <a:t>Biogeografia</a:t>
            </a:r>
            <a:r>
              <a:rPr lang="en-US" dirty="0"/>
              <a:t> a </a:t>
            </a:r>
            <a:r>
              <a:rPr lang="en-US" dirty="0" err="1"/>
              <a:t>inštitúcie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4744"/>
            <a:ext cx="7693025" cy="5472608"/>
          </a:xfrm>
        </p:spPr>
        <p:txBody>
          <a:bodyPr/>
          <a:lstStyle/>
          <a:p>
            <a:r>
              <a:rPr lang="en-US" dirty="0" err="1"/>
              <a:t>drvivú</a:t>
            </a:r>
            <a:r>
              <a:rPr lang="en-US" dirty="0"/>
              <a:t> </a:t>
            </a:r>
            <a:r>
              <a:rPr lang="en-US" dirty="0" err="1"/>
              <a:t>väčšinu</a:t>
            </a:r>
            <a:r>
              <a:rPr lang="en-US" dirty="0"/>
              <a:t> </a:t>
            </a:r>
            <a:r>
              <a:rPr lang="en-US" dirty="0" err="1"/>
              <a:t>úmrtí</a:t>
            </a:r>
            <a:r>
              <a:rPr lang="en-US" dirty="0"/>
              <a:t> </a:t>
            </a:r>
            <a:r>
              <a:rPr lang="en-US" dirty="0" err="1"/>
              <a:t>Európanov</a:t>
            </a:r>
            <a:r>
              <a:rPr lang="en-US" dirty="0"/>
              <a:t> v </a:t>
            </a:r>
            <a:r>
              <a:rPr lang="en-US" dirty="0" err="1"/>
              <a:t>kolóniách</a:t>
            </a:r>
            <a:r>
              <a:rPr lang="en-US" dirty="0"/>
              <a:t> </a:t>
            </a:r>
            <a:r>
              <a:rPr lang="en-US" dirty="0" err="1"/>
              <a:t>spôsobila</a:t>
            </a:r>
            <a:r>
              <a:rPr lang="en-US" dirty="0"/>
              <a:t> </a:t>
            </a:r>
            <a:r>
              <a:rPr lang="en-US" dirty="0" err="1"/>
              <a:t>malária</a:t>
            </a:r>
            <a:r>
              <a:rPr lang="en-US" dirty="0"/>
              <a:t> a </a:t>
            </a:r>
            <a:r>
              <a:rPr lang="en-US" dirty="0" err="1"/>
              <a:t>žltá</a:t>
            </a:r>
            <a:r>
              <a:rPr lang="en-US" dirty="0"/>
              <a:t> </a:t>
            </a:r>
            <a:r>
              <a:rPr lang="en-US" dirty="0" err="1"/>
              <a:t>zimnica</a:t>
            </a:r>
            <a:r>
              <a:rPr lang="en-US" dirty="0"/>
              <a:t> </a:t>
            </a:r>
          </a:p>
          <a:p>
            <a:r>
              <a:rPr lang="en-US" dirty="0" err="1"/>
              <a:t>malária</a:t>
            </a:r>
            <a:r>
              <a:rPr lang="en-US" dirty="0"/>
              <a:t> a </a:t>
            </a:r>
            <a:r>
              <a:rPr lang="en-US" dirty="0" err="1"/>
              <a:t>žltá</a:t>
            </a:r>
            <a:r>
              <a:rPr lang="en-US" dirty="0"/>
              <a:t> </a:t>
            </a:r>
            <a:r>
              <a:rPr lang="en-US" dirty="0" err="1"/>
              <a:t>zimnica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</a:t>
            </a:r>
            <a:r>
              <a:rPr lang="en-US" dirty="0" err="1"/>
              <a:t>extrakčné</a:t>
            </a:r>
            <a:r>
              <a:rPr lang="en-US" dirty="0"/>
              <a:t> </a:t>
            </a:r>
            <a:r>
              <a:rPr lang="en-US" dirty="0" err="1"/>
              <a:t>inštitúcie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</a:t>
            </a:r>
            <a:r>
              <a:rPr lang="en-US" dirty="0" err="1"/>
              <a:t>slabá</a:t>
            </a:r>
            <a:r>
              <a:rPr lang="en-US" dirty="0"/>
              <a:t> </a:t>
            </a:r>
            <a:r>
              <a:rPr lang="en-US" dirty="0" err="1"/>
              <a:t>ochrana</a:t>
            </a:r>
            <a:r>
              <a:rPr lang="en-US" dirty="0"/>
              <a:t> </a:t>
            </a:r>
            <a:r>
              <a:rPr lang="en-US" dirty="0" err="1"/>
              <a:t>právneho</a:t>
            </a:r>
            <a:r>
              <a:rPr lang="en-US" dirty="0"/>
              <a:t> </a:t>
            </a:r>
            <a:r>
              <a:rPr lang="en-US" dirty="0" err="1"/>
              <a:t>štátu</a:t>
            </a:r>
            <a:r>
              <a:rPr lang="en-US" dirty="0"/>
              <a:t>, </a:t>
            </a:r>
            <a:r>
              <a:rPr lang="en-US" dirty="0" err="1"/>
              <a:t>osobnej</a:t>
            </a:r>
            <a:r>
              <a:rPr lang="en-US" dirty="0"/>
              <a:t> </a:t>
            </a:r>
            <a:r>
              <a:rPr lang="en-US" dirty="0" err="1"/>
              <a:t>slobody</a:t>
            </a:r>
            <a:r>
              <a:rPr lang="en-US" dirty="0"/>
              <a:t> a </a:t>
            </a:r>
            <a:r>
              <a:rPr lang="en-US" dirty="0" err="1"/>
              <a:t>majetku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</a:t>
            </a:r>
            <a:r>
              <a:rPr lang="en-US" dirty="0" err="1"/>
              <a:t>slabý</a:t>
            </a:r>
            <a:r>
              <a:rPr lang="en-US" dirty="0"/>
              <a:t> </a:t>
            </a:r>
            <a:r>
              <a:rPr lang="en-US" dirty="0" err="1"/>
              <a:t>následný</a:t>
            </a:r>
            <a:r>
              <a:rPr lang="en-US" dirty="0"/>
              <a:t> </a:t>
            </a:r>
            <a:r>
              <a:rPr lang="en-US" dirty="0" err="1"/>
              <a:t>hospodársky</a:t>
            </a:r>
            <a:r>
              <a:rPr lang="en-US" dirty="0"/>
              <a:t> a </a:t>
            </a:r>
            <a:r>
              <a:rPr lang="en-US" dirty="0" err="1"/>
              <a:t>politický</a:t>
            </a:r>
            <a:r>
              <a:rPr lang="en-US" dirty="0"/>
              <a:t> </a:t>
            </a:r>
            <a:r>
              <a:rPr lang="en-US" dirty="0" err="1"/>
              <a:t>rozvoj</a:t>
            </a:r>
            <a:endParaRPr lang="en-US" dirty="0"/>
          </a:p>
          <a:p>
            <a:r>
              <a:rPr lang="en-US" dirty="0" err="1"/>
              <a:t>priaznivé</a:t>
            </a:r>
            <a:r>
              <a:rPr lang="en-US" dirty="0"/>
              <a:t> </a:t>
            </a:r>
            <a:r>
              <a:rPr lang="en-US" dirty="0" err="1"/>
              <a:t>mikro</a:t>
            </a:r>
            <a:r>
              <a:rPr lang="en-US" dirty="0"/>
              <a:t>/</a:t>
            </a:r>
            <a:r>
              <a:rPr lang="en-US" dirty="0" err="1"/>
              <a:t>biogeografické</a:t>
            </a:r>
            <a:r>
              <a:rPr lang="en-US" dirty="0"/>
              <a:t> </a:t>
            </a:r>
            <a:r>
              <a:rPr lang="en-US" dirty="0" err="1"/>
              <a:t>podmienky</a:t>
            </a:r>
            <a:r>
              <a:rPr lang="en-US" dirty="0">
                <a:sym typeface="Wingdings"/>
              </a:rPr>
              <a:t> </a:t>
            </a:r>
            <a:r>
              <a:rPr lang="en-US" dirty="0"/>
              <a:t> </a:t>
            </a:r>
            <a:r>
              <a:rPr lang="en-US" dirty="0" err="1"/>
              <a:t>trvalé</a:t>
            </a:r>
            <a:r>
              <a:rPr lang="en-US" dirty="0"/>
              <a:t> </a:t>
            </a:r>
            <a:r>
              <a:rPr lang="en-US" dirty="0" err="1"/>
              <a:t>osídlenie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</a:t>
            </a:r>
            <a:r>
              <a:rPr lang="en-US" dirty="0" err="1"/>
              <a:t>dobré</a:t>
            </a:r>
            <a:r>
              <a:rPr lang="en-US" dirty="0"/>
              <a:t> </a:t>
            </a:r>
            <a:r>
              <a:rPr lang="en-US" dirty="0" err="1"/>
              <a:t>inštitúcie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</a:t>
            </a:r>
            <a:r>
              <a:rPr lang="en-US" dirty="0" err="1"/>
              <a:t>stabilný</a:t>
            </a:r>
            <a:r>
              <a:rPr lang="en-US" dirty="0"/>
              <a:t> </a:t>
            </a:r>
            <a:r>
              <a:rPr lang="en-US" dirty="0" err="1"/>
              <a:t>hospodársky</a:t>
            </a:r>
            <a:r>
              <a:rPr lang="en-US" dirty="0"/>
              <a:t> a </a:t>
            </a:r>
            <a:r>
              <a:rPr lang="en-US" dirty="0" err="1"/>
              <a:t>politický</a:t>
            </a:r>
            <a:r>
              <a:rPr lang="en-US" dirty="0"/>
              <a:t> </a:t>
            </a:r>
            <a:r>
              <a:rPr lang="en-US" dirty="0" err="1"/>
              <a:t>rozvoj</a:t>
            </a:r>
            <a:endParaRPr lang="en-US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2621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altLang="en-US" dirty="0"/>
              <a:t>Inštitucionálne vysvetlenia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altLang="en-US" dirty="0" err="1"/>
              <a:t>Acemoglu</a:t>
            </a:r>
            <a:r>
              <a:rPr lang="sk-SK" altLang="en-US" dirty="0"/>
              <a:t> a </a:t>
            </a:r>
            <a:r>
              <a:rPr lang="sk-SK" altLang="en-US" dirty="0" err="1"/>
              <a:t>Robinson</a:t>
            </a:r>
            <a:r>
              <a:rPr lang="sk-SK" altLang="en-US" dirty="0"/>
              <a:t> </a:t>
            </a:r>
            <a:r>
              <a:rPr lang="sk-SK" altLang="en-US" dirty="0" err="1"/>
              <a:t>Why</a:t>
            </a:r>
            <a:r>
              <a:rPr lang="sk-SK" altLang="en-US" dirty="0"/>
              <a:t> </a:t>
            </a:r>
            <a:r>
              <a:rPr lang="sk-SK" altLang="en-US" dirty="0" err="1"/>
              <a:t>Nations</a:t>
            </a:r>
            <a:r>
              <a:rPr lang="sk-SK" altLang="en-US" dirty="0"/>
              <a:t> </a:t>
            </a:r>
            <a:r>
              <a:rPr lang="sk-SK" altLang="en-US" dirty="0" err="1"/>
              <a:t>Fail</a:t>
            </a:r>
            <a:r>
              <a:rPr lang="sk-SK" altLang="en-US" dirty="0"/>
              <a:t> (2012): </a:t>
            </a:r>
          </a:p>
          <a:p>
            <a:r>
              <a:rPr lang="sk-SK" altLang="en-US" dirty="0"/>
              <a:t>krátke video AKA 500 strán za 5 minút:</a:t>
            </a:r>
          </a:p>
          <a:p>
            <a:pPr marL="0" indent="0">
              <a:buNone/>
            </a:pPr>
            <a:endParaRPr lang="en-US" altLang="en-US" dirty="0"/>
          </a:p>
          <a:p>
            <a:pPr algn="ctr">
              <a:buFont typeface="Wingdings" charset="2"/>
              <a:buNone/>
            </a:pPr>
            <a:r>
              <a:rPr lang="nl-NL" altLang="en-US" sz="1600" dirty="0" err="1"/>
              <a:t>https</a:t>
            </a:r>
            <a:r>
              <a:rPr lang="nl-NL" altLang="en-US" sz="1600" dirty="0"/>
              <a:t>://</a:t>
            </a:r>
            <a:r>
              <a:rPr lang="nl-NL" altLang="en-US" sz="1600" dirty="0" err="1"/>
              <a:t>www.youtube.com</a:t>
            </a:r>
            <a:r>
              <a:rPr lang="nl-NL" altLang="en-US" sz="1600" dirty="0"/>
              <a:t>/</a:t>
            </a:r>
            <a:r>
              <a:rPr lang="nl-NL" altLang="en-US" sz="1600" dirty="0" err="1"/>
              <a:t>watch?v</a:t>
            </a:r>
            <a:r>
              <a:rPr lang="nl-NL" altLang="en-US" sz="1600" dirty="0"/>
              <a:t>=2z5RAZlv2UQ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53412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8640"/>
            <a:ext cx="7924800" cy="1008112"/>
          </a:xfrm>
        </p:spPr>
        <p:txBody>
          <a:bodyPr/>
          <a:lstStyle/>
          <a:p>
            <a:pPr algn="ctr"/>
            <a:r>
              <a:rPr lang="en-US" altLang="en-US" dirty="0" err="1"/>
              <a:t>Inštitucionálne</a:t>
            </a:r>
            <a:r>
              <a:rPr lang="en-US" altLang="en-US" dirty="0"/>
              <a:t> </a:t>
            </a:r>
            <a:r>
              <a:rPr lang="en-US" altLang="en-US" dirty="0" err="1"/>
              <a:t>vysvetlenia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4784"/>
            <a:ext cx="7693025" cy="5040560"/>
          </a:xfrm>
        </p:spPr>
        <p:txBody>
          <a:bodyPr/>
          <a:lstStyle/>
          <a:p>
            <a:pPr algn="just"/>
            <a:r>
              <a:rPr lang="en-US" altLang="en-US" sz="3000" dirty="0" err="1"/>
              <a:t>Dobré</a:t>
            </a:r>
            <a:r>
              <a:rPr lang="en-US" altLang="en-US" sz="3000" dirty="0"/>
              <a:t> </a:t>
            </a:r>
            <a:r>
              <a:rPr lang="en-US" altLang="en-US" sz="3000" dirty="0" err="1"/>
              <a:t>inštitúcie</a:t>
            </a:r>
            <a:r>
              <a:rPr lang="en-US" altLang="en-US" sz="3000" dirty="0"/>
              <a:t> </a:t>
            </a:r>
            <a:r>
              <a:rPr lang="en-US" altLang="en-US" sz="3000" dirty="0" err="1"/>
              <a:t>podporujú</a:t>
            </a:r>
            <a:r>
              <a:rPr lang="en-US" altLang="en-US" sz="3000" dirty="0"/>
              <a:t> </a:t>
            </a:r>
            <a:r>
              <a:rPr lang="en-US" altLang="en-US" sz="3000" dirty="0" err="1"/>
              <a:t>sebarealizáciu</a:t>
            </a:r>
            <a:r>
              <a:rPr lang="en-US" altLang="en-US" sz="3000" dirty="0"/>
              <a:t>, </a:t>
            </a:r>
            <a:r>
              <a:rPr lang="en-US" altLang="en-US" sz="3000" dirty="0" err="1"/>
              <a:t>inovácie</a:t>
            </a:r>
            <a:r>
              <a:rPr lang="en-US" altLang="en-US" sz="3000" dirty="0"/>
              <a:t>, </a:t>
            </a:r>
            <a:r>
              <a:rPr lang="en-US" altLang="en-US" sz="3000" dirty="0" err="1"/>
              <a:t>slobodu</a:t>
            </a:r>
            <a:r>
              <a:rPr lang="en-US" altLang="en-US" sz="3000" dirty="0"/>
              <a:t> </a:t>
            </a:r>
            <a:r>
              <a:rPr lang="en-US" altLang="en-US" sz="3000" dirty="0" err="1"/>
              <a:t>prejavu</a:t>
            </a:r>
            <a:r>
              <a:rPr lang="en-US" altLang="en-US" sz="3000" dirty="0"/>
              <a:t>, </a:t>
            </a:r>
            <a:r>
              <a:rPr lang="en-US" altLang="en-US" sz="3000" dirty="0" err="1"/>
              <a:t>rovnosť</a:t>
            </a:r>
            <a:r>
              <a:rPr lang="en-US" altLang="en-US" sz="3000" dirty="0"/>
              <a:t> </a:t>
            </a:r>
            <a:r>
              <a:rPr lang="en-US" altLang="en-US" sz="3000" dirty="0" err="1"/>
              <a:t>pred</a:t>
            </a:r>
            <a:r>
              <a:rPr lang="en-US" altLang="en-US" sz="3000" dirty="0"/>
              <a:t> </a:t>
            </a:r>
            <a:r>
              <a:rPr lang="en-US" altLang="en-US" sz="3000" dirty="0" err="1"/>
              <a:t>zákonom</a:t>
            </a:r>
            <a:r>
              <a:rPr lang="en-US" altLang="en-US" sz="3000" dirty="0"/>
              <a:t> a </a:t>
            </a:r>
            <a:r>
              <a:rPr lang="en-US" altLang="en-US" sz="3000" dirty="0" err="1"/>
              <a:t>chránia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politickú</a:t>
            </a:r>
            <a:r>
              <a:rPr lang="en-US" altLang="en-US" sz="3000" dirty="0"/>
              <a:t> a </a:t>
            </a:r>
            <a:r>
              <a:rPr lang="en-US" altLang="en-US" sz="3000" dirty="0" err="1"/>
              <a:t>hospodársku</a:t>
            </a:r>
            <a:r>
              <a:rPr lang="en-US" altLang="en-US" sz="3000" dirty="0"/>
              <a:t> </a:t>
            </a:r>
            <a:r>
              <a:rPr lang="en-US" altLang="en-US" sz="3000" dirty="0" err="1"/>
              <a:t>súťaž</a:t>
            </a:r>
            <a:r>
              <a:rPr lang="en-US" altLang="en-US" sz="3000" dirty="0"/>
              <a:t>.</a:t>
            </a:r>
          </a:p>
          <a:p>
            <a:pPr algn="just"/>
            <a:r>
              <a:rPr lang="en-US" altLang="en-US" sz="3000" dirty="0" err="1"/>
              <a:t>Severná</a:t>
            </a:r>
            <a:r>
              <a:rPr lang="en-US" altLang="en-US" sz="3000" dirty="0"/>
              <a:t> Amerika: </a:t>
            </a:r>
            <a:r>
              <a:rPr lang="en-US" altLang="en-US" sz="3000" dirty="0" err="1"/>
              <a:t>Anglickí</a:t>
            </a:r>
            <a:r>
              <a:rPr lang="en-US" altLang="en-US" sz="3000" dirty="0"/>
              <a:t> </a:t>
            </a:r>
            <a:r>
              <a:rPr lang="en-US" altLang="en-US" sz="3000" dirty="0" err="1"/>
              <a:t>kolonizátori</a:t>
            </a:r>
            <a:r>
              <a:rPr lang="en-US" altLang="en-US" sz="3000" dirty="0"/>
              <a:t> </a:t>
            </a:r>
            <a:r>
              <a:rPr lang="en-US" altLang="en-US" sz="3000" dirty="0" err="1"/>
              <a:t>sa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najprv</a:t>
            </a:r>
            <a:r>
              <a:rPr lang="en-US" altLang="en-US" sz="3000" dirty="0"/>
              <a:t> </a:t>
            </a:r>
            <a:r>
              <a:rPr lang="en-US" altLang="en-US" sz="3000" dirty="0" err="1"/>
              <a:t>pokúsili</a:t>
            </a:r>
            <a:r>
              <a:rPr lang="en-US" altLang="en-US" sz="3000" dirty="0"/>
              <a:t> o </a:t>
            </a:r>
            <a:r>
              <a:rPr lang="en-US" altLang="en-US" sz="3000" dirty="0" err="1"/>
              <a:t>stratégie</a:t>
            </a:r>
            <a:r>
              <a:rPr lang="en-US" altLang="en-US" sz="3000" dirty="0"/>
              <a:t>, </a:t>
            </a:r>
            <a:r>
              <a:rPr lang="en-US" altLang="en-US" sz="3000" dirty="0" err="1"/>
              <a:t>ktoré</a:t>
            </a:r>
            <a:r>
              <a:rPr lang="en-US" altLang="en-US" sz="3000" dirty="0"/>
              <a:t> </a:t>
            </a:r>
            <a:r>
              <a:rPr lang="en-US" altLang="en-US" sz="3000" dirty="0" err="1"/>
              <a:t>ako</a:t>
            </a:r>
            <a:r>
              <a:rPr lang="en-US" altLang="en-US" sz="3000" dirty="0"/>
              <a:t> </a:t>
            </a:r>
            <a:r>
              <a:rPr lang="en-US" altLang="en-US" sz="3000" dirty="0" err="1"/>
              <a:t>prví</a:t>
            </a:r>
            <a:r>
              <a:rPr lang="en-US" altLang="en-US" sz="3000" dirty="0"/>
              <a:t> </a:t>
            </a:r>
            <a:r>
              <a:rPr lang="en-US" altLang="en-US" sz="3000" dirty="0" err="1"/>
              <a:t>použili</a:t>
            </a:r>
            <a:r>
              <a:rPr lang="en-US" altLang="en-US" sz="3000" dirty="0"/>
              <a:t> </a:t>
            </a:r>
            <a:r>
              <a:rPr lang="en-US" altLang="en-US" sz="3000" dirty="0" err="1"/>
              <a:t>Španieli</a:t>
            </a:r>
            <a:r>
              <a:rPr lang="en-US" altLang="en-US" sz="3000" dirty="0"/>
              <a:t> v </a:t>
            </a:r>
            <a:r>
              <a:rPr lang="en-US" altLang="en-US" sz="3000" dirty="0" err="1"/>
              <a:t>Južnej</a:t>
            </a:r>
            <a:r>
              <a:rPr lang="en-US" altLang="en-US" sz="3000" dirty="0"/>
              <a:t> </a:t>
            </a:r>
            <a:r>
              <a:rPr lang="en-US" altLang="en-US" sz="3000" dirty="0" err="1"/>
              <a:t>Amerike</a:t>
            </a:r>
            <a:r>
              <a:rPr lang="en-US" altLang="en-US" sz="3000" dirty="0"/>
              <a:t>, ale </a:t>
            </a:r>
            <a:r>
              <a:rPr lang="en-US" altLang="en-US" sz="3000" dirty="0" err="1"/>
              <a:t>miestne</a:t>
            </a:r>
            <a:r>
              <a:rPr lang="en-US" altLang="en-US" sz="3000" dirty="0"/>
              <a:t> </a:t>
            </a:r>
            <a:r>
              <a:rPr lang="en-US" altLang="en-US" sz="3000" dirty="0" err="1"/>
              <a:t>podmienky</a:t>
            </a:r>
            <a:r>
              <a:rPr lang="en-US" altLang="en-US" sz="3000" dirty="0"/>
              <a:t> </a:t>
            </a:r>
            <a:r>
              <a:rPr lang="en-US" altLang="en-US" sz="3000" dirty="0" err="1"/>
              <a:t>neboli</a:t>
            </a:r>
            <a:r>
              <a:rPr lang="en-US" altLang="en-US" sz="3000" dirty="0"/>
              <a:t> </a:t>
            </a:r>
            <a:r>
              <a:rPr lang="en-US" altLang="en-US" sz="3000" dirty="0" err="1"/>
              <a:t>priaznivé</a:t>
            </a:r>
            <a:r>
              <a:rPr lang="en-US" altLang="en-US" sz="3000" dirty="0"/>
              <a:t> pre ich </a:t>
            </a:r>
            <a:r>
              <a:rPr lang="en-US" altLang="en-US" sz="3000" dirty="0" err="1"/>
              <a:t>stratégiu</a:t>
            </a:r>
            <a:endParaRPr lang="en-US" altLang="en-US" sz="3000" dirty="0"/>
          </a:p>
          <a:p>
            <a:pPr algn="just"/>
            <a:r>
              <a:rPr lang="en-US" altLang="en-US" sz="3000" dirty="0" err="1"/>
              <a:t>Zastupiteľské</a:t>
            </a:r>
            <a:r>
              <a:rPr lang="en-US" altLang="en-US" sz="3000" dirty="0"/>
              <a:t> </a:t>
            </a:r>
            <a:r>
              <a:rPr lang="en-US" altLang="en-US" sz="3000" dirty="0" err="1"/>
              <a:t>inštitúcie</a:t>
            </a:r>
            <a:r>
              <a:rPr lang="en-US" altLang="en-US" sz="3000" dirty="0"/>
              <a:t> </a:t>
            </a:r>
            <a:r>
              <a:rPr lang="en-US" altLang="en-US" sz="3000" dirty="0" err="1"/>
              <a:t>boli</a:t>
            </a:r>
            <a:r>
              <a:rPr lang="en-US" altLang="en-US" sz="3000" dirty="0"/>
              <a:t> </a:t>
            </a:r>
            <a:r>
              <a:rPr lang="en-US" altLang="en-US" sz="3000" dirty="0" err="1"/>
              <a:t>zavedené</a:t>
            </a:r>
            <a:r>
              <a:rPr lang="en-US" altLang="en-US" sz="3000" dirty="0"/>
              <a:t> </a:t>
            </a:r>
            <a:r>
              <a:rPr lang="en-US" altLang="en-US" sz="3000" dirty="0" err="1"/>
              <a:t>len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ako</a:t>
            </a:r>
            <a:r>
              <a:rPr lang="en-US" altLang="en-US" sz="3000" dirty="0"/>
              <a:t> "</a:t>
            </a:r>
            <a:r>
              <a:rPr lang="en-US" altLang="en-US" sz="3000" dirty="0" err="1"/>
              <a:t>plán</a:t>
            </a:r>
            <a:r>
              <a:rPr lang="en-US" altLang="en-US" sz="3000" dirty="0"/>
              <a:t> B"</a:t>
            </a:r>
          </a:p>
        </p:txBody>
      </p:sp>
    </p:spTree>
    <p:extLst>
      <p:ext uri="{BB962C8B-B14F-4D97-AF65-F5344CB8AC3E}">
        <p14:creationId xmlns:p14="http://schemas.microsoft.com/office/powerpoint/2010/main" val="1792339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6632"/>
            <a:ext cx="7924800" cy="792088"/>
          </a:xfrm>
        </p:spPr>
        <p:txBody>
          <a:bodyPr/>
          <a:lstStyle/>
          <a:p>
            <a:pPr algn="ctr"/>
            <a:r>
              <a:rPr lang="en-US" dirty="0" err="1"/>
              <a:t>Otázky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472608"/>
          </a:xfrm>
        </p:spPr>
        <p:txBody>
          <a:bodyPr/>
          <a:lstStyle/>
          <a:p>
            <a:pPr algn="just"/>
            <a:r>
              <a:rPr lang="en-US" dirty="0"/>
              <a:t>AKO PRESNE </a:t>
            </a:r>
            <a:r>
              <a:rPr lang="en-US" dirty="0" err="1"/>
              <a:t>vplývajú</a:t>
            </a:r>
            <a:r>
              <a:rPr lang="en-US" dirty="0"/>
              <a:t> </a:t>
            </a:r>
            <a:r>
              <a:rPr lang="en-US" dirty="0" err="1"/>
              <a:t>rozhodnutia</a:t>
            </a:r>
            <a:r>
              <a:rPr lang="en-US" dirty="0"/>
              <a:t> z </a:t>
            </a:r>
            <a:r>
              <a:rPr lang="en-US" dirty="0" err="1"/>
              <a:t>minulosti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dnešnú</a:t>
            </a:r>
            <a:r>
              <a:rPr lang="en-US" dirty="0"/>
              <a:t> </a:t>
            </a:r>
            <a:r>
              <a:rPr lang="en-US" dirty="0" err="1"/>
              <a:t>politickú</a:t>
            </a:r>
            <a:r>
              <a:rPr lang="en-US" dirty="0"/>
              <a:t> a </a:t>
            </a:r>
            <a:r>
              <a:rPr lang="en-US" dirty="0" err="1"/>
              <a:t>sociálnu</a:t>
            </a:r>
            <a:r>
              <a:rPr lang="en-US" dirty="0"/>
              <a:t> </a:t>
            </a:r>
            <a:r>
              <a:rPr lang="en-US" dirty="0" err="1"/>
              <a:t>realitu</a:t>
            </a:r>
            <a:r>
              <a:rPr lang="en-US" dirty="0"/>
              <a:t>?</a:t>
            </a:r>
          </a:p>
          <a:p>
            <a:pPr algn="just"/>
            <a:r>
              <a:rPr lang="en-US" dirty="0"/>
              <a:t>"</a:t>
            </a:r>
            <a:r>
              <a:rPr lang="en-US" dirty="0" err="1"/>
              <a:t>klasická</a:t>
            </a:r>
            <a:r>
              <a:rPr lang="en-US" dirty="0"/>
              <a:t> </a:t>
            </a:r>
            <a:r>
              <a:rPr lang="en-US" dirty="0" err="1"/>
              <a:t>geografia</a:t>
            </a:r>
            <a:r>
              <a:rPr lang="en-US" dirty="0"/>
              <a:t>": </a:t>
            </a:r>
            <a:r>
              <a:rPr lang="en-US" dirty="0" err="1"/>
              <a:t>fixné</a:t>
            </a:r>
            <a:r>
              <a:rPr lang="en-US" dirty="0"/>
              <a:t> </a:t>
            </a:r>
            <a:r>
              <a:rPr lang="en-US" dirty="0" err="1"/>
              <a:t>geografické</a:t>
            </a:r>
            <a:r>
              <a:rPr lang="en-US" dirty="0"/>
              <a:t> </a:t>
            </a:r>
            <a:r>
              <a:rPr lang="en-US" dirty="0" err="1"/>
              <a:t>faktory</a:t>
            </a:r>
            <a:r>
              <a:rPr lang="en-US" dirty="0"/>
              <a:t> (</a:t>
            </a:r>
            <a:r>
              <a:rPr lang="en-US" dirty="0" err="1"/>
              <a:t>ekológia</a:t>
            </a:r>
            <a:r>
              <a:rPr lang="en-US" dirty="0"/>
              <a:t>, </a:t>
            </a:r>
            <a:r>
              <a:rPr lang="en-US" dirty="0" err="1"/>
              <a:t>klíma</a:t>
            </a:r>
            <a:r>
              <a:rPr lang="en-US" dirty="0"/>
              <a:t>, </a:t>
            </a:r>
            <a:r>
              <a:rPr lang="en-US" dirty="0" err="1"/>
              <a:t>zdroje</a:t>
            </a:r>
            <a:r>
              <a:rPr lang="en-US" dirty="0"/>
              <a:t>) </a:t>
            </a:r>
            <a:r>
              <a:rPr lang="en-US" dirty="0" err="1"/>
              <a:t>majú</a:t>
            </a:r>
            <a:r>
              <a:rPr lang="en-US" dirty="0"/>
              <a:t> </a:t>
            </a:r>
            <a:r>
              <a:rPr lang="en-US" dirty="0" err="1"/>
              <a:t>dnes</a:t>
            </a:r>
            <a:r>
              <a:rPr lang="en-US" dirty="0"/>
              <a:t> </a:t>
            </a:r>
            <a:r>
              <a:rPr lang="en-US" dirty="0" err="1"/>
              <a:t>rovnaký</a:t>
            </a:r>
            <a:r>
              <a:rPr lang="en-US" dirty="0"/>
              <a:t> </a:t>
            </a:r>
            <a:r>
              <a:rPr lang="en-US" dirty="0" err="1"/>
              <a:t>vplyv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v </a:t>
            </a:r>
            <a:r>
              <a:rPr lang="en-US" dirty="0" err="1"/>
              <a:t>minulosti</a:t>
            </a:r>
            <a:r>
              <a:rPr lang="en-US" dirty="0"/>
              <a:t> - </a:t>
            </a:r>
            <a:r>
              <a:rPr lang="en-US" dirty="0" err="1"/>
              <a:t>priamo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ľudí</a:t>
            </a:r>
            <a:endParaRPr lang="en-US" dirty="0"/>
          </a:p>
          <a:p>
            <a:pPr algn="just"/>
            <a:r>
              <a:rPr lang="en-US" dirty="0" err="1"/>
              <a:t>Sofistikovanejšie</a:t>
            </a:r>
            <a:r>
              <a:rPr lang="en-US" dirty="0"/>
              <a:t> </a:t>
            </a:r>
            <a:r>
              <a:rPr lang="en-US" dirty="0" err="1"/>
              <a:t>vysvetlenia</a:t>
            </a:r>
            <a:r>
              <a:rPr lang="en-US" dirty="0"/>
              <a:t> </a:t>
            </a:r>
            <a:r>
              <a:rPr lang="en-US" dirty="0" err="1"/>
              <a:t>zdôrazňujú</a:t>
            </a:r>
            <a:r>
              <a:rPr lang="en-US" dirty="0"/>
              <a:t> </a:t>
            </a:r>
            <a:r>
              <a:rPr lang="en-US" dirty="0" err="1"/>
              <a:t>sprostredkujúcu</a:t>
            </a:r>
            <a:r>
              <a:rPr lang="en-US" dirty="0"/>
              <a:t> </a:t>
            </a:r>
            <a:r>
              <a:rPr lang="en-US" dirty="0" err="1"/>
              <a:t>úlohu</a:t>
            </a:r>
            <a:r>
              <a:rPr lang="en-US" dirty="0"/>
              <a:t> </a:t>
            </a:r>
            <a:r>
              <a:rPr lang="en-US" dirty="0" err="1"/>
              <a:t>inštitúcií</a:t>
            </a:r>
            <a:r>
              <a:rPr lang="en-US" dirty="0"/>
              <a:t> 	</a:t>
            </a:r>
          </a:p>
          <a:p>
            <a:pPr algn="just"/>
            <a:r>
              <a:rPr lang="en-US" dirty="0"/>
              <a:t>Acemoglu a </a:t>
            </a:r>
            <a:r>
              <a:rPr lang="en-US" dirty="0" err="1"/>
              <a:t>kol</a:t>
            </a:r>
            <a:r>
              <a:rPr lang="en-US" dirty="0"/>
              <a:t>. </a:t>
            </a:r>
            <a:r>
              <a:rPr lang="en-US" dirty="0" err="1"/>
              <a:t>pracujú</a:t>
            </a:r>
            <a:r>
              <a:rPr lang="en-US" dirty="0"/>
              <a:t> so </a:t>
            </a:r>
            <a:r>
              <a:rPr lang="en-US" dirty="0" err="1"/>
              <a:t>široko</a:t>
            </a:r>
            <a:r>
              <a:rPr lang="en-US" dirty="0"/>
              <a:t> </a:t>
            </a:r>
            <a:r>
              <a:rPr lang="en-US" dirty="0" err="1"/>
              <a:t>koncipovanými</a:t>
            </a:r>
            <a:r>
              <a:rPr lang="en-US" dirty="0"/>
              <a:t> </a:t>
            </a:r>
            <a:r>
              <a:rPr lang="en-US" dirty="0" err="1"/>
              <a:t>súbormi</a:t>
            </a:r>
            <a:r>
              <a:rPr lang="en-US" dirty="0"/>
              <a:t> </a:t>
            </a:r>
            <a:r>
              <a:rPr lang="en-US" dirty="0" err="1"/>
              <a:t>inštitúcií</a:t>
            </a:r>
            <a:r>
              <a:rPr lang="en-US" dirty="0"/>
              <a:t>, </a:t>
            </a:r>
            <a:r>
              <a:rPr lang="en-US" dirty="0" err="1"/>
              <a:t>presný</a:t>
            </a:r>
            <a:r>
              <a:rPr lang="en-US" dirty="0"/>
              <a:t> </a:t>
            </a:r>
            <a:r>
              <a:rPr lang="en-US" dirty="0" err="1"/>
              <a:t>mechanizmus</a:t>
            </a:r>
            <a:r>
              <a:rPr lang="en-US" dirty="0"/>
              <a:t> ich </a:t>
            </a:r>
            <a:r>
              <a:rPr lang="en-US" dirty="0" err="1"/>
              <a:t>vplyvu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je </a:t>
            </a:r>
            <a:r>
              <a:rPr lang="en-US" dirty="0" err="1"/>
              <a:t>jasný</a:t>
            </a:r>
            <a:r>
              <a:rPr lang="en-US" dirty="0"/>
              <a:t> (</a:t>
            </a:r>
            <a:r>
              <a:rPr lang="en-US" dirty="0" err="1"/>
              <a:t>ako</a:t>
            </a:r>
            <a:r>
              <a:rPr lang="en-US" dirty="0"/>
              <a:t> a </a:t>
            </a:r>
            <a:r>
              <a:rPr lang="en-US" dirty="0" err="1"/>
              <a:t>prečo</a:t>
            </a:r>
            <a:r>
              <a:rPr lang="en-US" dirty="0"/>
              <a:t> </a:t>
            </a:r>
            <a:r>
              <a:rPr lang="en-US" dirty="0" err="1"/>
              <a:t>inštitúcie</a:t>
            </a:r>
            <a:r>
              <a:rPr lang="en-US" dirty="0"/>
              <a:t> </a:t>
            </a:r>
            <a:r>
              <a:rPr lang="en-US" dirty="0" err="1"/>
              <a:t>pretrvávajú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4903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err="1"/>
              <a:t>Nerovnosť</a:t>
            </a:r>
            <a:r>
              <a:rPr lang="en-US" altLang="en-US" dirty="0"/>
              <a:t> </a:t>
            </a:r>
            <a:r>
              <a:rPr lang="en-US" altLang="en-US" dirty="0" err="1"/>
              <a:t>ako</a:t>
            </a:r>
            <a:r>
              <a:rPr lang="en-US" altLang="en-US" dirty="0"/>
              <a:t> </a:t>
            </a:r>
            <a:r>
              <a:rPr lang="en-US" altLang="en-US" dirty="0" err="1"/>
              <a:t>priamy</a:t>
            </a:r>
            <a:r>
              <a:rPr lang="en-US" altLang="en-US" dirty="0"/>
              <a:t> </a:t>
            </a:r>
            <a:r>
              <a:rPr lang="en-US" altLang="en-US" dirty="0" err="1"/>
              <a:t>dôsledok</a:t>
            </a:r>
            <a:r>
              <a:rPr lang="en-US" altLang="en-US" dirty="0"/>
              <a:t> </a:t>
            </a:r>
            <a:r>
              <a:rPr lang="en-US" altLang="en-US" dirty="0" err="1"/>
              <a:t>minulosti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235450"/>
          </a:xfrm>
        </p:spPr>
        <p:txBody>
          <a:bodyPr/>
          <a:lstStyle/>
          <a:p>
            <a:pPr algn="just"/>
            <a:r>
              <a:rPr lang="en-US" sz="2600" dirty="0" err="1"/>
              <a:t>význam</a:t>
            </a:r>
            <a:r>
              <a:rPr lang="en-US" sz="2600" dirty="0"/>
              <a:t> </a:t>
            </a:r>
            <a:r>
              <a:rPr lang="en-US" sz="2600" dirty="0" err="1"/>
              <a:t>obchodu</a:t>
            </a:r>
            <a:r>
              <a:rPr lang="en-US" sz="2600" dirty="0"/>
              <a:t> s </a:t>
            </a:r>
            <a:r>
              <a:rPr lang="en-US" sz="2600" dirty="0" err="1"/>
              <a:t>otrokmi</a:t>
            </a:r>
            <a:r>
              <a:rPr lang="en-US" sz="2600" dirty="0"/>
              <a:t> v </a:t>
            </a:r>
            <a:r>
              <a:rPr lang="en-US" sz="2600" dirty="0" err="1"/>
              <a:t>Afrike</a:t>
            </a:r>
            <a:r>
              <a:rPr lang="en-US" sz="2600" dirty="0"/>
              <a:t> </a:t>
            </a:r>
            <a:r>
              <a:rPr lang="en-US" sz="2600" dirty="0" err="1"/>
              <a:t>pri</a:t>
            </a:r>
            <a:r>
              <a:rPr lang="en-US" sz="2600" dirty="0"/>
              <a:t> </a:t>
            </a:r>
            <a:r>
              <a:rPr lang="en-US" sz="2600" dirty="0" err="1"/>
              <a:t>formovaní</a:t>
            </a:r>
            <a:r>
              <a:rPr lang="en-US" sz="2600" dirty="0"/>
              <a:t> </a:t>
            </a:r>
            <a:r>
              <a:rPr lang="en-US" sz="2600" dirty="0" err="1"/>
              <a:t>následného</a:t>
            </a:r>
            <a:r>
              <a:rPr lang="en-US" sz="2600" dirty="0"/>
              <a:t> </a:t>
            </a:r>
            <a:r>
              <a:rPr lang="en-US" sz="2600" dirty="0" err="1"/>
              <a:t>hospodárskeho</a:t>
            </a:r>
            <a:r>
              <a:rPr lang="en-US" sz="2600" dirty="0"/>
              <a:t> </a:t>
            </a:r>
            <a:r>
              <a:rPr lang="en-US" sz="2600" dirty="0" err="1"/>
              <a:t>rozvoja</a:t>
            </a:r>
            <a:r>
              <a:rPr lang="en-US" sz="2600" dirty="0"/>
              <a:t>:</a:t>
            </a:r>
          </a:p>
          <a:p>
            <a:pPr algn="just"/>
            <a:r>
              <a:rPr lang="en-US" sz="2600" dirty="0" err="1"/>
              <a:t>silný</a:t>
            </a:r>
            <a:r>
              <a:rPr lang="en-US" sz="2600" dirty="0"/>
              <a:t> </a:t>
            </a:r>
            <a:r>
              <a:rPr lang="en-US" sz="2600" dirty="0" err="1"/>
              <a:t>negatívny</a:t>
            </a:r>
            <a:r>
              <a:rPr lang="en-US" sz="2600" dirty="0"/>
              <a:t> </a:t>
            </a:r>
            <a:r>
              <a:rPr lang="en-US" sz="2600" dirty="0" err="1"/>
              <a:t>vzťah</a:t>
            </a:r>
            <a:r>
              <a:rPr lang="en-US" sz="2600" dirty="0"/>
              <a:t> </a:t>
            </a:r>
            <a:r>
              <a:rPr lang="en-US" sz="2600" dirty="0" err="1"/>
              <a:t>medzi</a:t>
            </a:r>
            <a:r>
              <a:rPr lang="en-US" sz="2600" dirty="0"/>
              <a:t> </a:t>
            </a:r>
            <a:r>
              <a:rPr lang="en-US" sz="2600" dirty="0" err="1"/>
              <a:t>počtom</a:t>
            </a:r>
            <a:r>
              <a:rPr lang="en-US" sz="2600" dirty="0"/>
              <a:t> </a:t>
            </a:r>
            <a:r>
              <a:rPr lang="en-US" sz="2600" dirty="0" err="1"/>
              <a:t>otrokov</a:t>
            </a:r>
            <a:r>
              <a:rPr lang="en-US" sz="2600" dirty="0"/>
              <a:t> </a:t>
            </a:r>
            <a:r>
              <a:rPr lang="en-US" sz="2600" dirty="0" err="1"/>
              <a:t>vyvezených</a:t>
            </a:r>
            <a:r>
              <a:rPr lang="en-US" sz="2600" dirty="0"/>
              <a:t> z </a:t>
            </a:r>
            <a:r>
              <a:rPr lang="en-US" sz="2600" dirty="0" err="1"/>
              <a:t>krajiny</a:t>
            </a:r>
            <a:r>
              <a:rPr lang="en-US" sz="2600" dirty="0"/>
              <a:t> a </a:t>
            </a:r>
            <a:r>
              <a:rPr lang="en-US" sz="2600" dirty="0" err="1"/>
              <a:t>jej</a:t>
            </a:r>
            <a:r>
              <a:rPr lang="en-US" sz="2600" dirty="0"/>
              <a:t> </a:t>
            </a:r>
            <a:r>
              <a:rPr lang="en-US" sz="2600" dirty="0" err="1"/>
              <a:t>následným</a:t>
            </a:r>
            <a:r>
              <a:rPr lang="en-US" sz="2600" dirty="0"/>
              <a:t> </a:t>
            </a:r>
            <a:r>
              <a:rPr lang="en-US" sz="2600" dirty="0" err="1"/>
              <a:t>hospodárskym</a:t>
            </a:r>
            <a:r>
              <a:rPr lang="en-US" sz="2600" dirty="0"/>
              <a:t> </a:t>
            </a:r>
            <a:r>
              <a:rPr lang="en-US" sz="2600" dirty="0" err="1"/>
              <a:t>rozvojom</a:t>
            </a:r>
            <a:endParaRPr lang="en-US" sz="2600" dirty="0"/>
          </a:p>
          <a:p>
            <a:pPr algn="just"/>
            <a:r>
              <a:rPr lang="en-US" sz="2600" dirty="0" err="1"/>
              <a:t>obchody</a:t>
            </a:r>
            <a:r>
              <a:rPr lang="en-US" sz="2600" dirty="0"/>
              <a:t> s </a:t>
            </a:r>
            <a:r>
              <a:rPr lang="en-US" sz="2600" dirty="0" err="1"/>
              <a:t>otrokmi</a:t>
            </a:r>
            <a:r>
              <a:rPr lang="en-US" sz="2600" dirty="0"/>
              <a:t> </a:t>
            </a:r>
            <a:r>
              <a:rPr lang="en-US" sz="2600" dirty="0" err="1"/>
              <a:t>bránili</a:t>
            </a:r>
            <a:r>
              <a:rPr lang="en-US" sz="2600" dirty="0"/>
              <a:t> </a:t>
            </a:r>
            <a:r>
              <a:rPr lang="en-US" sz="2600" dirty="0" err="1"/>
              <a:t>vytváraniu</a:t>
            </a:r>
            <a:r>
              <a:rPr lang="en-US" sz="2600" dirty="0"/>
              <a:t> </a:t>
            </a:r>
            <a:r>
              <a:rPr lang="en-US" sz="2600" dirty="0" err="1"/>
              <a:t>širších</a:t>
            </a:r>
            <a:r>
              <a:rPr lang="en-US" sz="2600" dirty="0"/>
              <a:t> </a:t>
            </a:r>
            <a:r>
              <a:rPr lang="en-US" sz="2600" dirty="0" err="1"/>
              <a:t>etnických</a:t>
            </a:r>
            <a:r>
              <a:rPr lang="en-US" sz="2600" dirty="0"/>
              <a:t> </a:t>
            </a:r>
            <a:r>
              <a:rPr lang="en-US" sz="2600" dirty="0" err="1"/>
              <a:t>skupín</a:t>
            </a:r>
            <a:r>
              <a:rPr lang="en-US" sz="2600" dirty="0"/>
              <a:t>, </a:t>
            </a:r>
            <a:r>
              <a:rPr lang="en-US" sz="2600" dirty="0" err="1"/>
              <a:t>čo</a:t>
            </a:r>
            <a:r>
              <a:rPr lang="en-US" sz="2600" dirty="0"/>
              <a:t> </a:t>
            </a:r>
            <a:r>
              <a:rPr lang="en-US" sz="2600" dirty="0" err="1"/>
              <a:t>viedlo</a:t>
            </a:r>
            <a:r>
              <a:rPr lang="en-US" sz="2600" dirty="0"/>
              <a:t> k </a:t>
            </a:r>
            <a:r>
              <a:rPr lang="en-US" sz="2600" dirty="0" err="1"/>
              <a:t>etnickej</a:t>
            </a:r>
            <a:r>
              <a:rPr lang="en-US" sz="2600" dirty="0"/>
              <a:t> </a:t>
            </a:r>
            <a:r>
              <a:rPr lang="en-US" sz="2600" dirty="0" err="1"/>
              <a:t>frakcionalizácii</a:t>
            </a:r>
            <a:r>
              <a:rPr lang="en-US" sz="2600" dirty="0"/>
              <a:t>, a </a:t>
            </a:r>
            <a:r>
              <a:rPr lang="en-US" sz="2600" dirty="0" err="1"/>
              <a:t>obchod</a:t>
            </a:r>
            <a:r>
              <a:rPr lang="en-US" sz="2600" dirty="0"/>
              <a:t> s </a:t>
            </a:r>
            <a:r>
              <a:rPr lang="en-US" sz="2600" dirty="0" err="1"/>
              <a:t>otrokmi</a:t>
            </a:r>
            <a:r>
              <a:rPr lang="en-US" sz="2600" dirty="0"/>
              <a:t> </a:t>
            </a:r>
            <a:r>
              <a:rPr lang="en-US" sz="2600" dirty="0" err="1"/>
              <a:t>viedol</a:t>
            </a:r>
            <a:r>
              <a:rPr lang="en-US" sz="2600" dirty="0"/>
              <a:t> k </a:t>
            </a:r>
            <a:r>
              <a:rPr lang="en-US" sz="2600" dirty="0" err="1"/>
              <a:t>oslabeniu</a:t>
            </a:r>
            <a:r>
              <a:rPr lang="en-US" sz="2600" dirty="0"/>
              <a:t> a </a:t>
            </a:r>
            <a:r>
              <a:rPr lang="en-US" sz="2600" dirty="0" err="1"/>
              <a:t>nedostatočnému</a:t>
            </a:r>
            <a:r>
              <a:rPr lang="en-US" sz="2600" dirty="0"/>
              <a:t> </a:t>
            </a:r>
            <a:r>
              <a:rPr lang="en-US" sz="2600" dirty="0" err="1"/>
              <a:t>rozvoju</a:t>
            </a:r>
            <a:r>
              <a:rPr lang="en-US" sz="2600" dirty="0"/>
              <a:t> </a:t>
            </a:r>
            <a:r>
              <a:rPr lang="en-US" sz="2600" dirty="0" err="1"/>
              <a:t>politických</a:t>
            </a:r>
            <a:r>
              <a:rPr lang="en-US" sz="2600" dirty="0"/>
              <a:t> </a:t>
            </a:r>
            <a:r>
              <a:rPr lang="en-US" sz="2600" dirty="0" err="1"/>
              <a:t>štruktúr</a:t>
            </a:r>
            <a:r>
              <a:rPr lang="en-US" sz="2600" dirty="0"/>
              <a:t>: </a:t>
            </a:r>
            <a:r>
              <a:rPr lang="en-US" sz="2600" dirty="0" err="1"/>
              <a:t>koloniálny</a:t>
            </a:r>
            <a:r>
              <a:rPr lang="en-US" sz="2600" dirty="0"/>
              <a:t> </a:t>
            </a:r>
            <a:r>
              <a:rPr lang="en-US" sz="2600" dirty="0" err="1"/>
              <a:t>pôvod</a:t>
            </a:r>
            <a:r>
              <a:rPr lang="en-US" sz="2600" dirty="0"/>
              <a:t> </a:t>
            </a:r>
            <a:r>
              <a:rPr lang="en-US" sz="2600" dirty="0" err="1"/>
              <a:t>dôvery</a:t>
            </a:r>
            <a:r>
              <a:rPr lang="en-US" sz="2600" dirty="0"/>
              <a:t>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8375-064B-B443-8146-3FF9A2CDF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/>
              <a:t>Meritokratická</a:t>
            </a:r>
            <a:r>
              <a:rPr lang="sk-SK" dirty="0"/>
              <a:t> byrokracia a hospodársky rast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22F58-0B7F-6747-82AA-0FEA2F67A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019128"/>
          </a:xfrm>
        </p:spPr>
        <p:txBody>
          <a:bodyPr/>
          <a:lstStyle/>
          <a:p>
            <a:pPr algn="just"/>
            <a:r>
              <a:rPr lang="en-US" dirty="0"/>
              <a:t>Weber: </a:t>
            </a:r>
            <a:r>
              <a:rPr lang="en-US" dirty="0" err="1"/>
              <a:t>byrokracia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jeden</a:t>
            </a:r>
            <a:r>
              <a:rPr lang="en-US" dirty="0"/>
              <a:t> z </a:t>
            </a:r>
            <a:r>
              <a:rPr lang="en-US" dirty="0" err="1"/>
              <a:t>inštitucionálnych</a:t>
            </a:r>
            <a:r>
              <a:rPr lang="en-US" dirty="0"/>
              <a:t> </a:t>
            </a:r>
            <a:r>
              <a:rPr lang="en-US" dirty="0" err="1"/>
              <a:t>základov</a:t>
            </a:r>
            <a:r>
              <a:rPr lang="en-US" dirty="0"/>
              <a:t> </a:t>
            </a:r>
            <a:r>
              <a:rPr lang="en-US" dirty="0" err="1"/>
              <a:t>kapitalistického</a:t>
            </a:r>
            <a:r>
              <a:rPr lang="en-US" dirty="0"/>
              <a:t> </a:t>
            </a:r>
            <a:r>
              <a:rPr lang="en-US" dirty="0" err="1"/>
              <a:t>rastu</a:t>
            </a:r>
            <a:r>
              <a:rPr lang="en-US" dirty="0"/>
              <a:t> </a:t>
            </a:r>
          </a:p>
          <a:p>
            <a:pPr algn="just"/>
            <a:r>
              <a:rPr lang="en-US" dirty="0" err="1"/>
              <a:t>organizácie</a:t>
            </a:r>
            <a:r>
              <a:rPr lang="en-US" dirty="0"/>
              <a:t> </a:t>
            </a:r>
            <a:r>
              <a:rPr lang="en-US" dirty="0" err="1"/>
              <a:t>verejnej</a:t>
            </a:r>
            <a:r>
              <a:rPr lang="en-US" dirty="0"/>
              <a:t> </a:t>
            </a:r>
            <a:r>
              <a:rPr lang="en-US" dirty="0" err="1"/>
              <a:t>správy</a:t>
            </a:r>
            <a:r>
              <a:rPr lang="en-US" dirty="0"/>
              <a:t>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vyznačujú</a:t>
            </a:r>
            <a:r>
              <a:rPr lang="en-US" dirty="0"/>
              <a:t> </a:t>
            </a:r>
            <a:r>
              <a:rPr lang="en-US" dirty="0" err="1"/>
              <a:t>meritokratickým</a:t>
            </a:r>
            <a:r>
              <a:rPr lang="en-US" dirty="0"/>
              <a:t> </a:t>
            </a:r>
            <a:r>
              <a:rPr lang="en-US" dirty="0" err="1"/>
              <a:t>náborom</a:t>
            </a:r>
            <a:r>
              <a:rPr lang="en-US" dirty="0"/>
              <a:t> a </a:t>
            </a:r>
            <a:r>
              <a:rPr lang="en-US" dirty="0" err="1"/>
              <a:t>predvídateľným</a:t>
            </a:r>
            <a:r>
              <a:rPr lang="en-US" dirty="0"/>
              <a:t>, </a:t>
            </a:r>
            <a:r>
              <a:rPr lang="en-US" dirty="0" err="1"/>
              <a:t>dlhodobým</a:t>
            </a:r>
            <a:r>
              <a:rPr lang="en-US" dirty="0"/>
              <a:t> </a:t>
            </a:r>
            <a:r>
              <a:rPr lang="en-US" dirty="0" err="1"/>
              <a:t>kariérnym</a:t>
            </a:r>
            <a:r>
              <a:rPr lang="en-US" dirty="0"/>
              <a:t> </a:t>
            </a:r>
            <a:r>
              <a:rPr lang="en-US" dirty="0" err="1"/>
              <a:t>postupom</a:t>
            </a:r>
            <a:r>
              <a:rPr lang="en-US" dirty="0"/>
              <a:t>, </a:t>
            </a:r>
            <a:r>
              <a:rPr lang="en-US" dirty="0" err="1"/>
              <a:t>budú</a:t>
            </a:r>
            <a:r>
              <a:rPr lang="en-US" dirty="0"/>
              <a:t> </a:t>
            </a:r>
            <a:r>
              <a:rPr lang="en-US" dirty="0" err="1"/>
              <a:t>efektívnejšie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generovaní</a:t>
            </a:r>
            <a:r>
              <a:rPr lang="en-US" dirty="0"/>
              <a:t> </a:t>
            </a:r>
            <a:r>
              <a:rPr lang="en-US" dirty="0" err="1"/>
              <a:t>hospodárskeho</a:t>
            </a:r>
            <a:r>
              <a:rPr lang="en-US" dirty="0"/>
              <a:t> </a:t>
            </a:r>
            <a:r>
              <a:rPr lang="en-US" dirty="0" err="1"/>
              <a:t>rastu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iné</a:t>
            </a:r>
            <a:r>
              <a:rPr lang="en-US" dirty="0"/>
              <a:t> </a:t>
            </a:r>
            <a:r>
              <a:rPr lang="en-US" dirty="0" err="1"/>
              <a:t>formy</a:t>
            </a:r>
            <a:r>
              <a:rPr lang="en-US" dirty="0"/>
              <a:t> </a:t>
            </a:r>
            <a:r>
              <a:rPr lang="en-US" dirty="0" err="1"/>
              <a:t>štátnej</a:t>
            </a:r>
            <a:r>
              <a:rPr lang="en-US" dirty="0"/>
              <a:t> </a:t>
            </a:r>
            <a:r>
              <a:rPr lang="en-US" dirty="0" err="1"/>
              <a:t>organizácie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06163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F7B10-338F-5945-B1C6-4423083C7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Profesionálna</a:t>
            </a:r>
            <a:r>
              <a:rPr lang="en-US" dirty="0"/>
              <a:t> </a:t>
            </a:r>
            <a:r>
              <a:rPr lang="en-US" dirty="0" err="1"/>
              <a:t>byrokracia</a:t>
            </a:r>
            <a:r>
              <a:rPr lang="en-US" dirty="0"/>
              <a:t> a </a:t>
            </a:r>
            <a:r>
              <a:rPr lang="en-US" dirty="0" err="1"/>
              <a:t>hospodársky</a:t>
            </a:r>
            <a:r>
              <a:rPr lang="en-US" dirty="0"/>
              <a:t> </a:t>
            </a:r>
            <a:r>
              <a:rPr lang="en-US" dirty="0" err="1"/>
              <a:t>rast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40CB8-73D1-0F44-8310-7540EC42F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05000"/>
            <a:ext cx="7620000" cy="4476328"/>
          </a:xfrm>
        </p:spPr>
        <p:txBody>
          <a:bodyPr/>
          <a:lstStyle/>
          <a:p>
            <a:pPr algn="just"/>
            <a:r>
              <a:rPr lang="en-US" dirty="0"/>
              <a:t>Evans a Rauch: </a:t>
            </a:r>
            <a:r>
              <a:rPr lang="en-US" dirty="0" err="1"/>
              <a:t>silná</a:t>
            </a:r>
            <a:r>
              <a:rPr lang="en-US" dirty="0"/>
              <a:t> a </a:t>
            </a:r>
            <a:r>
              <a:rPr lang="en-US" dirty="0" err="1"/>
              <a:t>významná</a:t>
            </a:r>
            <a:r>
              <a:rPr lang="en-US" dirty="0"/>
              <a:t> </a:t>
            </a:r>
            <a:r>
              <a:rPr lang="en-US" dirty="0" err="1"/>
              <a:t>korelácia</a:t>
            </a:r>
            <a:r>
              <a:rPr lang="en-US" dirty="0"/>
              <a:t>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skóre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škále</a:t>
            </a:r>
            <a:r>
              <a:rPr lang="en-US" dirty="0"/>
              <a:t> "</a:t>
            </a:r>
            <a:r>
              <a:rPr lang="en-US" dirty="0" err="1"/>
              <a:t>weberiánstva</a:t>
            </a:r>
            <a:r>
              <a:rPr lang="en-US" dirty="0"/>
              <a:t>" a </a:t>
            </a:r>
            <a:r>
              <a:rPr lang="en-US" dirty="0" err="1"/>
              <a:t>celkovým</a:t>
            </a:r>
            <a:r>
              <a:rPr lang="en-US" dirty="0"/>
              <a:t> </a:t>
            </a:r>
            <a:r>
              <a:rPr lang="en-US" dirty="0" err="1"/>
              <a:t>rastom</a:t>
            </a:r>
            <a:r>
              <a:rPr lang="en-US" dirty="0"/>
              <a:t> </a:t>
            </a:r>
            <a:r>
              <a:rPr lang="en-US" dirty="0" err="1"/>
              <a:t>reálneho</a:t>
            </a:r>
            <a:r>
              <a:rPr lang="en-US" dirty="0"/>
              <a:t> HDP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obyvateľa</a:t>
            </a:r>
            <a:r>
              <a:rPr lang="en-US" dirty="0"/>
              <a:t> v </a:t>
            </a:r>
            <a:r>
              <a:rPr lang="en-US" dirty="0" err="1"/>
              <a:t>období</a:t>
            </a:r>
            <a:r>
              <a:rPr lang="en-US" dirty="0"/>
              <a:t> 1970-1990 (r = ,67; p &lt; ,001)</a:t>
            </a:r>
          </a:p>
          <a:p>
            <a:pPr algn="just"/>
            <a:r>
              <a:rPr lang="en-US" dirty="0" err="1"/>
              <a:t>Keďže</a:t>
            </a:r>
            <a:r>
              <a:rPr lang="en-US" dirty="0"/>
              <a:t> </a:t>
            </a:r>
            <a:r>
              <a:rPr lang="en-US" dirty="0" err="1"/>
              <a:t>údaje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týkajú</a:t>
            </a:r>
            <a:r>
              <a:rPr lang="en-US" dirty="0"/>
              <a:t> </a:t>
            </a:r>
            <a:r>
              <a:rPr lang="en-US" dirty="0" err="1"/>
              <a:t>predovšetkým</a:t>
            </a:r>
            <a:r>
              <a:rPr lang="en-US" dirty="0"/>
              <a:t> </a:t>
            </a:r>
            <a:r>
              <a:rPr lang="en-US" dirty="0" err="1"/>
              <a:t>hlavných</a:t>
            </a:r>
            <a:r>
              <a:rPr lang="en-US" dirty="0"/>
              <a:t> </a:t>
            </a:r>
            <a:r>
              <a:rPr lang="en-US" dirty="0" err="1"/>
              <a:t>hospodárskych</a:t>
            </a:r>
            <a:r>
              <a:rPr lang="en-US" dirty="0"/>
              <a:t> </a:t>
            </a:r>
            <a:r>
              <a:rPr lang="en-US" dirty="0" err="1"/>
              <a:t>agentúr</a:t>
            </a:r>
            <a:r>
              <a:rPr lang="en-US" dirty="0"/>
              <a:t>, </a:t>
            </a:r>
            <a:r>
              <a:rPr lang="en-US" dirty="0" err="1"/>
              <a:t>nevyplýva</a:t>
            </a:r>
            <a:r>
              <a:rPr lang="en-US" dirty="0"/>
              <a:t> z toho,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celý</a:t>
            </a:r>
            <a:r>
              <a:rPr lang="en-US" dirty="0"/>
              <a:t> </a:t>
            </a:r>
            <a:r>
              <a:rPr lang="en-US" dirty="0" err="1"/>
              <a:t>byrokratický</a:t>
            </a:r>
            <a:r>
              <a:rPr lang="en-US" dirty="0"/>
              <a:t> </a:t>
            </a:r>
            <a:r>
              <a:rPr lang="en-US" dirty="0" err="1"/>
              <a:t>aparát</a:t>
            </a:r>
            <a:r>
              <a:rPr lang="en-US" dirty="0"/>
              <a:t> </a:t>
            </a:r>
            <a:r>
              <a:rPr lang="en-US" dirty="0" err="1"/>
              <a:t>musí</a:t>
            </a:r>
            <a:r>
              <a:rPr lang="en-US" dirty="0"/>
              <a:t> </a:t>
            </a:r>
            <a:r>
              <a:rPr lang="en-US" dirty="0" err="1"/>
              <a:t>byť</a:t>
            </a:r>
            <a:r>
              <a:rPr lang="en-US" dirty="0"/>
              <a:t> </a:t>
            </a:r>
            <a:r>
              <a:rPr lang="en-US" dirty="0" err="1"/>
              <a:t>takto</a:t>
            </a:r>
            <a:r>
              <a:rPr lang="en-US" dirty="0"/>
              <a:t> </a:t>
            </a:r>
            <a:r>
              <a:rPr lang="en-US" dirty="0" err="1"/>
              <a:t>štruktúrovaný</a:t>
            </a:r>
            <a:r>
              <a:rPr lang="en-US" dirty="0"/>
              <a:t>, aby mal </a:t>
            </a:r>
            <a:r>
              <a:rPr lang="en-US" dirty="0" err="1"/>
              <a:t>pozitívny</a:t>
            </a:r>
            <a:r>
              <a:rPr lang="en-US" dirty="0"/>
              <a:t> </a:t>
            </a:r>
            <a:r>
              <a:rPr lang="en-US" dirty="0" err="1"/>
              <a:t>vplyv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rast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36692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B31DD-6F7F-4849-A15C-CA76E7FEE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A. Sen: </a:t>
            </a:r>
            <a:r>
              <a:rPr lang="en-US" dirty="0" err="1"/>
              <a:t>Rozvoj</a:t>
            </a:r>
            <a:r>
              <a:rPr lang="en-US" dirty="0"/>
              <a:t> (Development)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5B392-FE38-BF47-8916-D65895F1A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nie</a:t>
            </a:r>
            <a:r>
              <a:rPr lang="en-US" dirty="0"/>
              <a:t> je to </a:t>
            </a:r>
            <a:r>
              <a:rPr lang="en-US" dirty="0" err="1"/>
              <a:t>isté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hospodársky</a:t>
            </a:r>
            <a:r>
              <a:rPr lang="en-US" dirty="0"/>
              <a:t> </a:t>
            </a:r>
            <a:r>
              <a:rPr lang="en-US" dirty="0" err="1"/>
              <a:t>rast</a:t>
            </a:r>
            <a:endParaRPr lang="en-US" dirty="0"/>
          </a:p>
          <a:p>
            <a:pPr algn="just"/>
            <a:r>
              <a:rPr lang="en-US" dirty="0" err="1"/>
              <a:t>hospodársky</a:t>
            </a:r>
            <a:r>
              <a:rPr lang="en-US" dirty="0"/>
              <a:t> </a:t>
            </a:r>
            <a:r>
              <a:rPr lang="en-US" dirty="0" err="1"/>
              <a:t>rast</a:t>
            </a:r>
            <a:r>
              <a:rPr lang="en-US" dirty="0"/>
              <a:t> by mal </a:t>
            </a:r>
            <a:r>
              <a:rPr lang="en-US" dirty="0" err="1"/>
              <a:t>zlepšiť</a:t>
            </a:r>
            <a:r>
              <a:rPr lang="en-US" dirty="0"/>
              <a:t> </a:t>
            </a:r>
            <a:r>
              <a:rPr lang="en-US" dirty="0" err="1"/>
              <a:t>životné</a:t>
            </a:r>
            <a:r>
              <a:rPr lang="en-US" dirty="0"/>
              <a:t> </a:t>
            </a:r>
            <a:r>
              <a:rPr lang="en-US" dirty="0" err="1"/>
              <a:t>podmienky</a:t>
            </a:r>
            <a:r>
              <a:rPr lang="en-US" dirty="0"/>
              <a:t> </a:t>
            </a:r>
            <a:r>
              <a:rPr lang="en-US" dirty="0" err="1"/>
              <a:t>ľudí</a:t>
            </a:r>
            <a:r>
              <a:rPr lang="en-US" dirty="0"/>
              <a:t>, </a:t>
            </a:r>
            <a:r>
              <a:rPr lang="en-US" dirty="0" err="1"/>
              <a:t>existuje</a:t>
            </a:r>
            <a:r>
              <a:rPr lang="en-US" dirty="0"/>
              <a:t> ale </a:t>
            </a:r>
            <a:r>
              <a:rPr lang="en-US" dirty="0" err="1"/>
              <a:t>mnoho</a:t>
            </a:r>
            <a:r>
              <a:rPr lang="en-US" dirty="0"/>
              <a:t> </a:t>
            </a:r>
            <a:r>
              <a:rPr lang="en-US" dirty="0" err="1"/>
              <a:t>ďalších</a:t>
            </a:r>
            <a:r>
              <a:rPr lang="en-US" dirty="0"/>
              <a:t> </a:t>
            </a:r>
            <a:r>
              <a:rPr lang="en-US" dirty="0" err="1"/>
              <a:t>premenných</a:t>
            </a:r>
            <a:r>
              <a:rPr lang="en-US" dirty="0"/>
              <a:t>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tiež</a:t>
            </a:r>
            <a:r>
              <a:rPr lang="en-US" dirty="0"/>
              <a:t> </a:t>
            </a:r>
            <a:r>
              <a:rPr lang="en-US" dirty="0" err="1"/>
              <a:t>ovplyvňujú</a:t>
            </a:r>
            <a:r>
              <a:rPr lang="en-US" dirty="0"/>
              <a:t> </a:t>
            </a:r>
            <a:r>
              <a:rPr lang="en-US" dirty="0" err="1"/>
              <a:t>životné</a:t>
            </a:r>
            <a:r>
              <a:rPr lang="en-US" dirty="0"/>
              <a:t> </a:t>
            </a:r>
            <a:r>
              <a:rPr lang="en-US" dirty="0" err="1"/>
              <a:t>podmienky</a:t>
            </a:r>
            <a:endParaRPr lang="en-US" dirty="0"/>
          </a:p>
          <a:p>
            <a:pPr algn="just"/>
            <a:r>
              <a:rPr lang="en-US" dirty="0" err="1"/>
              <a:t>priemerná</a:t>
            </a:r>
            <a:r>
              <a:rPr lang="en-US" dirty="0"/>
              <a:t> </a:t>
            </a:r>
            <a:r>
              <a:rPr lang="en-US" dirty="0" err="1"/>
              <a:t>dĺžka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 </a:t>
            </a:r>
            <a:r>
              <a:rPr lang="en-US" dirty="0" err="1"/>
              <a:t>môže</a:t>
            </a:r>
            <a:r>
              <a:rPr lang="en-US" dirty="0"/>
              <a:t> </a:t>
            </a:r>
            <a:r>
              <a:rPr lang="en-US" dirty="0" err="1"/>
              <a:t>slúžiť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náhradný</a:t>
            </a:r>
            <a:r>
              <a:rPr lang="en-US" dirty="0"/>
              <a:t> </a:t>
            </a:r>
            <a:r>
              <a:rPr lang="en-US" dirty="0" err="1"/>
              <a:t>ukazovateľ</a:t>
            </a:r>
            <a:r>
              <a:rPr lang="en-US" dirty="0"/>
              <a:t> pre </a:t>
            </a:r>
            <a:r>
              <a:rPr lang="en-US" dirty="0" err="1"/>
              <a:t>tieto</a:t>
            </a:r>
            <a:r>
              <a:rPr lang="en-US" dirty="0"/>
              <a:t> </a:t>
            </a:r>
            <a:r>
              <a:rPr lang="en-US" dirty="0" err="1"/>
              <a:t>iné</a:t>
            </a:r>
            <a:r>
              <a:rPr lang="en-US" dirty="0"/>
              <a:t> </a:t>
            </a:r>
            <a:r>
              <a:rPr lang="en-US" dirty="0" err="1"/>
              <a:t>premenné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70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8640"/>
            <a:ext cx="7924800" cy="936104"/>
          </a:xfrm>
        </p:spPr>
        <p:txBody>
          <a:bodyPr/>
          <a:lstStyle/>
          <a:p>
            <a:pPr algn="ctr"/>
            <a:r>
              <a:rPr lang="en-US" dirty="0" err="1"/>
              <a:t>Geografické</a:t>
            </a:r>
            <a:r>
              <a:rPr lang="en-US" dirty="0"/>
              <a:t> </a:t>
            </a:r>
            <a:r>
              <a:rPr lang="en-US" dirty="0" err="1"/>
              <a:t>faktory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2776"/>
            <a:ext cx="7693025" cy="1800200"/>
          </a:xfrm>
        </p:spPr>
        <p:txBody>
          <a:bodyPr/>
          <a:lstStyle/>
          <a:p>
            <a:r>
              <a:rPr lang="en-US" dirty="0"/>
              <a:t>Hall a Jones (1999): </a:t>
            </a:r>
            <a:r>
              <a:rPr lang="en-US" dirty="0" err="1"/>
              <a:t>existuje</a:t>
            </a:r>
            <a:r>
              <a:rPr lang="en-US" dirty="0"/>
              <a:t> </a:t>
            </a:r>
            <a:r>
              <a:rPr lang="en-US" dirty="0" err="1"/>
              <a:t>silná</a:t>
            </a:r>
            <a:r>
              <a:rPr lang="en-US" dirty="0"/>
              <a:t> </a:t>
            </a:r>
            <a:r>
              <a:rPr lang="en-US" dirty="0" err="1"/>
              <a:t>pozitívna</a:t>
            </a:r>
            <a:r>
              <a:rPr lang="en-US" dirty="0"/>
              <a:t> </a:t>
            </a:r>
            <a:r>
              <a:rPr lang="en-US" dirty="0" err="1"/>
              <a:t>korelácia</a:t>
            </a:r>
            <a:r>
              <a:rPr lang="en-US" dirty="0"/>
              <a:t>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vzdialenosťou</a:t>
            </a:r>
            <a:r>
              <a:rPr lang="en-US" dirty="0"/>
              <a:t> </a:t>
            </a:r>
            <a:r>
              <a:rPr lang="en-US" dirty="0" err="1"/>
              <a:t>krajiny</a:t>
            </a:r>
            <a:r>
              <a:rPr lang="en-US" dirty="0"/>
              <a:t> od </a:t>
            </a:r>
            <a:r>
              <a:rPr lang="en-US" dirty="0" err="1"/>
              <a:t>rovníku</a:t>
            </a:r>
            <a:r>
              <a:rPr lang="en-US" dirty="0"/>
              <a:t> a </a:t>
            </a:r>
            <a:r>
              <a:rPr lang="en-US" dirty="0" err="1"/>
              <a:t>kvalitou</a:t>
            </a:r>
            <a:r>
              <a:rPr lang="en-US" dirty="0"/>
              <a:t> 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inštitúcií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4B57B2-722F-284A-B390-E94644194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212976"/>
            <a:ext cx="698500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85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340DA-7C3C-5E49-9606-44D45D175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 Sen: </a:t>
            </a:r>
            <a:r>
              <a:rPr lang="en-US" dirty="0" err="1"/>
              <a:t>Rozvoj</a:t>
            </a:r>
            <a:r>
              <a:rPr lang="en-US" dirty="0"/>
              <a:t> (Development)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28281-BC60-F147-885D-AF945D6F4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“</a:t>
            </a:r>
            <a:r>
              <a:rPr lang="en-US" dirty="0" err="1"/>
              <a:t>rozvoj</a:t>
            </a:r>
            <a:r>
              <a:rPr lang="en-US" dirty="0"/>
              <a:t>” je do </a:t>
            </a:r>
            <a:r>
              <a:rPr lang="en-US" dirty="0" err="1"/>
              <a:t>istej</a:t>
            </a:r>
            <a:r>
              <a:rPr lang="en-US" dirty="0"/>
              <a:t> </a:t>
            </a:r>
            <a:r>
              <a:rPr lang="en-US" dirty="0" err="1"/>
              <a:t>miery</a:t>
            </a:r>
            <a:r>
              <a:rPr lang="en-US" dirty="0"/>
              <a:t> </a:t>
            </a:r>
            <a:r>
              <a:rPr lang="en-US" dirty="0" err="1"/>
              <a:t>normatívny</a:t>
            </a:r>
            <a:r>
              <a:rPr lang="en-US" dirty="0"/>
              <a:t> </a:t>
            </a:r>
            <a:r>
              <a:rPr lang="en-US" dirty="0" err="1"/>
              <a:t>pojem</a:t>
            </a:r>
            <a:endParaRPr lang="en-US" dirty="0"/>
          </a:p>
          <a:p>
            <a:pPr algn="just"/>
            <a:r>
              <a:rPr lang="en-US" dirty="0" err="1"/>
              <a:t>keďže</a:t>
            </a:r>
            <a:r>
              <a:rPr lang="en-US" dirty="0"/>
              <a:t> </a:t>
            </a:r>
            <a:r>
              <a:rPr lang="en-US" dirty="0" err="1"/>
              <a:t>rozvoj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týka</a:t>
            </a:r>
            <a:r>
              <a:rPr lang="en-US" dirty="0"/>
              <a:t> </a:t>
            </a:r>
            <a:r>
              <a:rPr lang="en-US" dirty="0" err="1"/>
              <a:t>dosiahnutia</a:t>
            </a:r>
            <a:r>
              <a:rPr lang="en-US" dirty="0"/>
              <a:t> </a:t>
            </a:r>
            <a:r>
              <a:rPr lang="en-US" dirty="0" err="1"/>
              <a:t>lepšieho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, </a:t>
            </a:r>
            <a:r>
              <a:rPr lang="en-US" dirty="0" err="1"/>
              <a:t>analýza</a:t>
            </a:r>
            <a:r>
              <a:rPr lang="en-US" dirty="0"/>
              <a:t> </a:t>
            </a:r>
            <a:r>
              <a:rPr lang="en-US" dirty="0" err="1"/>
              <a:t>rozvoja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musí</a:t>
            </a:r>
            <a:r>
              <a:rPr lang="en-US" dirty="0"/>
              <a:t> </a:t>
            </a:r>
            <a:r>
              <a:rPr lang="en-US" dirty="0" err="1"/>
              <a:t>zamerať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povahu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, </a:t>
            </a:r>
            <a:r>
              <a:rPr lang="en-US" dirty="0" err="1"/>
              <a:t>ktorý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ľuďom</a:t>
            </a:r>
            <a:r>
              <a:rPr lang="en-US" dirty="0"/>
              <a:t> </a:t>
            </a:r>
            <a:r>
              <a:rPr lang="en-US" dirty="0" err="1"/>
              <a:t>darí</a:t>
            </a:r>
            <a:r>
              <a:rPr lang="en-US" dirty="0"/>
              <a:t> </a:t>
            </a:r>
            <a:r>
              <a:rPr lang="en-US" dirty="0" err="1"/>
              <a:t>žiť</a:t>
            </a:r>
            <a:endParaRPr lang="en-US" dirty="0"/>
          </a:p>
          <a:p>
            <a:pPr algn="just"/>
            <a:r>
              <a:rPr lang="en-US" dirty="0"/>
              <a:t>to, </a:t>
            </a:r>
            <a:r>
              <a:rPr lang="en-US" dirty="0" err="1"/>
              <a:t>čo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považuje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nepovažuje</a:t>
            </a:r>
            <a:r>
              <a:rPr lang="en-US" dirty="0"/>
              <a:t> za "</a:t>
            </a:r>
            <a:r>
              <a:rPr lang="en-US" dirty="0" err="1"/>
              <a:t>rozvoj</a:t>
            </a:r>
            <a:r>
              <a:rPr lang="en-US" dirty="0"/>
              <a:t>", </a:t>
            </a:r>
            <a:r>
              <a:rPr lang="en-US" dirty="0" err="1"/>
              <a:t>nevyhnutne</a:t>
            </a:r>
            <a:r>
              <a:rPr lang="en-US" dirty="0"/>
              <a:t> </a:t>
            </a:r>
            <a:r>
              <a:rPr lang="en-US" dirty="0" err="1"/>
              <a:t>závisí</a:t>
            </a:r>
            <a:r>
              <a:rPr lang="en-US" dirty="0"/>
              <a:t> od </a:t>
            </a:r>
            <a:r>
              <a:rPr lang="en-US" dirty="0" err="1"/>
              <a:t>našej</a:t>
            </a:r>
            <a:r>
              <a:rPr lang="en-US" dirty="0"/>
              <a:t> </a:t>
            </a:r>
            <a:r>
              <a:rPr lang="en-US" dirty="0" err="1"/>
              <a:t>predstavy</a:t>
            </a:r>
            <a:r>
              <a:rPr lang="en-US" dirty="0"/>
              <a:t> o tom,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veci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hodné</a:t>
            </a:r>
            <a:r>
              <a:rPr lang="en-US" dirty="0"/>
              <a:t> </a:t>
            </a:r>
            <a:r>
              <a:rPr lang="en-US" dirty="0" err="1"/>
              <a:t>podpory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40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Geografické</a:t>
            </a:r>
            <a:r>
              <a:rPr lang="en-US" dirty="0"/>
              <a:t> </a:t>
            </a:r>
            <a:r>
              <a:rPr lang="en-US" dirty="0" err="1"/>
              <a:t>faktory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3200" dirty="0" err="1"/>
              <a:t>Čo</a:t>
            </a:r>
            <a:r>
              <a:rPr lang="en-US" sz="3200" dirty="0"/>
              <a:t> </a:t>
            </a:r>
            <a:r>
              <a:rPr lang="en-US" sz="3200" dirty="0" err="1"/>
              <a:t>presne</a:t>
            </a:r>
            <a:r>
              <a:rPr lang="en-US" sz="3200" dirty="0"/>
              <a:t> </a:t>
            </a:r>
            <a:r>
              <a:rPr lang="en-US" sz="3200" dirty="0" err="1"/>
              <a:t>máme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mysli</a:t>
            </a:r>
            <a:r>
              <a:rPr lang="en-US" sz="3200" dirty="0"/>
              <a:t>, </a:t>
            </a:r>
            <a:r>
              <a:rPr lang="en-US" sz="3200" dirty="0" err="1"/>
              <a:t>keď</a:t>
            </a:r>
            <a:r>
              <a:rPr lang="en-US" sz="3200" dirty="0"/>
              <a:t> </a:t>
            </a:r>
            <a:r>
              <a:rPr lang="en-US" sz="3200" dirty="0" err="1"/>
              <a:t>hovoríme</a:t>
            </a:r>
            <a:r>
              <a:rPr lang="en-US" sz="3200" dirty="0"/>
              <a:t> o </a:t>
            </a:r>
            <a:r>
              <a:rPr lang="en-US" sz="3200" dirty="0" err="1"/>
              <a:t>geografii</a:t>
            </a:r>
            <a:r>
              <a:rPr lang="en-US" sz="3200" dirty="0"/>
              <a:t>?</a:t>
            </a:r>
          </a:p>
          <a:p>
            <a:pPr algn="just"/>
            <a:r>
              <a:rPr lang="en-US" sz="3200" dirty="0" err="1"/>
              <a:t>Čo</a:t>
            </a:r>
            <a:r>
              <a:rPr lang="en-US" sz="3200" dirty="0"/>
              <a:t> </a:t>
            </a:r>
            <a:r>
              <a:rPr lang="en-US" sz="3200" dirty="0" err="1"/>
              <a:t>presne</a:t>
            </a:r>
            <a:r>
              <a:rPr lang="en-US" sz="3200" dirty="0"/>
              <a:t> </a:t>
            </a:r>
            <a:r>
              <a:rPr lang="en-US" sz="3200" dirty="0" err="1"/>
              <a:t>ovplyvňuje</a:t>
            </a:r>
            <a:r>
              <a:rPr lang="en-US" sz="3200" dirty="0"/>
              <a:t> </a:t>
            </a:r>
            <a:r>
              <a:rPr lang="en-US" sz="3200" dirty="0" err="1"/>
              <a:t>geografia</a:t>
            </a:r>
            <a:r>
              <a:rPr lang="en-US" sz="3200" dirty="0"/>
              <a:t>?</a:t>
            </a:r>
          </a:p>
          <a:p>
            <a:pPr algn="just"/>
            <a:r>
              <a:rPr lang="en-US" sz="3200" dirty="0" err="1"/>
              <a:t>Aké</a:t>
            </a:r>
            <a:r>
              <a:rPr lang="en-US" sz="3200" dirty="0"/>
              <a:t> </a:t>
            </a:r>
            <a:r>
              <a:rPr lang="en-US" sz="3200" dirty="0" err="1"/>
              <a:t>sú</a:t>
            </a:r>
            <a:r>
              <a:rPr lang="en-US" sz="3200" dirty="0"/>
              <a:t> </a:t>
            </a:r>
            <a:r>
              <a:rPr lang="en-US" sz="3200" dirty="0" err="1"/>
              <a:t>presné</a:t>
            </a:r>
            <a:r>
              <a:rPr lang="en-US" sz="3200" dirty="0"/>
              <a:t> </a:t>
            </a:r>
            <a:r>
              <a:rPr lang="en-US" sz="3200" dirty="0" err="1"/>
              <a:t>mechanizmy</a:t>
            </a:r>
            <a:r>
              <a:rPr lang="en-US" sz="3200" dirty="0"/>
              <a:t> </a:t>
            </a:r>
            <a:r>
              <a:rPr lang="en-US" sz="3200" dirty="0" err="1"/>
              <a:t>takéhoto</a:t>
            </a:r>
            <a:r>
              <a:rPr lang="en-US" sz="3200" dirty="0"/>
              <a:t> </a:t>
            </a:r>
            <a:r>
              <a:rPr lang="en-US" sz="3200" dirty="0" err="1"/>
              <a:t>vplyvu</a:t>
            </a:r>
            <a:r>
              <a:rPr lang="en-US" sz="3200" dirty="0"/>
              <a:t>/</a:t>
            </a:r>
            <a:r>
              <a:rPr lang="en-US" sz="3200" dirty="0" err="1"/>
              <a:t>ovplyvňovania</a:t>
            </a:r>
            <a:r>
              <a:rPr lang="en-US" sz="3200" dirty="0"/>
              <a:t>?</a:t>
            </a:r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3001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044160" cy="1143000"/>
          </a:xfrm>
        </p:spPr>
        <p:txBody>
          <a:bodyPr/>
          <a:lstStyle/>
          <a:p>
            <a:r>
              <a:rPr lang="en-US" dirty="0" err="1"/>
              <a:t>Geografické</a:t>
            </a:r>
            <a:r>
              <a:rPr lang="en-US" dirty="0"/>
              <a:t> </a:t>
            </a:r>
            <a:r>
              <a:rPr lang="en-US" dirty="0" err="1"/>
              <a:t>faktory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362200"/>
            <a:ext cx="3661792" cy="3724275"/>
          </a:xfrm>
        </p:spPr>
        <p:txBody>
          <a:bodyPr/>
          <a:lstStyle/>
          <a:p>
            <a:r>
              <a:rPr lang="en-US" dirty="0" err="1"/>
              <a:t>klíma</a:t>
            </a:r>
            <a:endParaRPr lang="en-US" dirty="0"/>
          </a:p>
          <a:p>
            <a:r>
              <a:rPr lang="en-US" dirty="0" err="1"/>
              <a:t>topografia</a:t>
            </a:r>
            <a:endParaRPr lang="en-US" dirty="0"/>
          </a:p>
          <a:p>
            <a:r>
              <a:rPr lang="en-US" dirty="0" err="1"/>
              <a:t>geológia</a:t>
            </a:r>
            <a:endParaRPr lang="en-US" dirty="0"/>
          </a:p>
          <a:p>
            <a:r>
              <a:rPr lang="en-US" dirty="0" err="1"/>
              <a:t>biogeografia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761999"/>
            <a:ext cx="3298056" cy="568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6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4664"/>
            <a:ext cx="7924800" cy="936104"/>
          </a:xfrm>
        </p:spPr>
        <p:txBody>
          <a:bodyPr/>
          <a:lstStyle/>
          <a:p>
            <a:pPr algn="ctr"/>
            <a:r>
              <a:rPr lang="en-US" dirty="0" err="1"/>
              <a:t>Klíma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628800"/>
            <a:ext cx="5112568" cy="5040560"/>
          </a:xfrm>
        </p:spPr>
        <p:txBody>
          <a:bodyPr/>
          <a:lstStyle/>
          <a:p>
            <a:pPr algn="just"/>
            <a:r>
              <a:rPr lang="en-US" dirty="0" err="1"/>
              <a:t>Podmienky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zemskom</a:t>
            </a:r>
            <a:r>
              <a:rPr lang="en-US" dirty="0"/>
              <a:t> </a:t>
            </a:r>
            <a:r>
              <a:rPr lang="en-US" dirty="0" err="1"/>
              <a:t>povrchu</a:t>
            </a:r>
            <a:r>
              <a:rPr lang="en-US" dirty="0"/>
              <a:t>: </a:t>
            </a:r>
          </a:p>
          <a:p>
            <a:pPr algn="just"/>
            <a:r>
              <a:rPr lang="en-US" dirty="0" err="1"/>
              <a:t>teplota</a:t>
            </a:r>
            <a:r>
              <a:rPr lang="en-US" dirty="0"/>
              <a:t>, </a:t>
            </a:r>
            <a:r>
              <a:rPr lang="en-US" dirty="0" err="1"/>
              <a:t>zrážky</a:t>
            </a:r>
            <a:r>
              <a:rPr lang="en-US" dirty="0"/>
              <a:t>, </a:t>
            </a:r>
            <a:r>
              <a:rPr lang="en-US" dirty="0" err="1"/>
              <a:t>slnečné</a:t>
            </a:r>
            <a:r>
              <a:rPr lang="en-US" dirty="0"/>
              <a:t> </a:t>
            </a:r>
            <a:r>
              <a:rPr lang="en-US" dirty="0" err="1"/>
              <a:t>žiarenie</a:t>
            </a:r>
            <a:r>
              <a:rPr lang="en-US" dirty="0"/>
              <a:t>, </a:t>
            </a:r>
            <a:r>
              <a:rPr lang="en-US" dirty="0" err="1"/>
              <a:t>vlhkosť</a:t>
            </a:r>
            <a:r>
              <a:rPr lang="en-US" dirty="0"/>
              <a:t> a </a:t>
            </a:r>
            <a:r>
              <a:rPr lang="en-US" dirty="0" err="1"/>
              <a:t>prúdy</a:t>
            </a:r>
            <a:endParaRPr lang="en-US" dirty="0"/>
          </a:p>
          <a:p>
            <a:pPr algn="just"/>
            <a:r>
              <a:rPr lang="en-US" dirty="0" err="1"/>
              <a:t>Dôležité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len</a:t>
            </a:r>
            <a:r>
              <a:rPr lang="en-US" dirty="0"/>
              <a:t> </a:t>
            </a:r>
            <a:r>
              <a:rPr lang="en-US" dirty="0" err="1"/>
              <a:t>priemerné</a:t>
            </a:r>
            <a:r>
              <a:rPr lang="en-US" dirty="0"/>
              <a:t> </a:t>
            </a:r>
            <a:r>
              <a:rPr lang="en-US" dirty="0" err="1"/>
              <a:t>hodnoty</a:t>
            </a:r>
            <a:r>
              <a:rPr lang="en-US" dirty="0"/>
              <a:t>, ale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dirty="0" err="1"/>
              <a:t>absencia</a:t>
            </a:r>
            <a:r>
              <a:rPr lang="en-US" dirty="0"/>
              <a:t> </a:t>
            </a:r>
            <a:r>
              <a:rPr lang="en-US" dirty="0" err="1"/>
              <a:t>extrémov</a:t>
            </a:r>
            <a:r>
              <a:rPr lang="en-US" dirty="0"/>
              <a:t> (</a:t>
            </a:r>
            <a:r>
              <a:rPr lang="en-US" dirty="0" err="1"/>
              <a:t>vlny</a:t>
            </a:r>
            <a:r>
              <a:rPr lang="en-US" dirty="0"/>
              <a:t> </a:t>
            </a:r>
            <a:r>
              <a:rPr lang="en-US" dirty="0" err="1"/>
              <a:t>horúčav</a:t>
            </a:r>
            <a:r>
              <a:rPr lang="en-US" dirty="0"/>
              <a:t>, </a:t>
            </a:r>
            <a:r>
              <a:rPr lang="en-US" dirty="0" err="1"/>
              <a:t>silné</a:t>
            </a:r>
            <a:r>
              <a:rPr lang="en-US" dirty="0"/>
              <a:t> </a:t>
            </a:r>
            <a:r>
              <a:rPr lang="en-US" dirty="0" err="1"/>
              <a:t>lejaky</a:t>
            </a:r>
            <a:r>
              <a:rPr lang="en-US" dirty="0"/>
              <a:t> a </a:t>
            </a:r>
            <a:r>
              <a:rPr lang="en-US" dirty="0" err="1"/>
              <a:t>suchá</a:t>
            </a:r>
            <a:r>
              <a:rPr lang="en-US" dirty="0"/>
              <a:t>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64088" y="2060848"/>
            <a:ext cx="3563934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45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8640"/>
            <a:ext cx="7924800" cy="1008112"/>
          </a:xfrm>
        </p:spPr>
        <p:txBody>
          <a:bodyPr/>
          <a:lstStyle/>
          <a:p>
            <a:pPr algn="ctr"/>
            <a:r>
              <a:rPr lang="en-US" dirty="0" err="1"/>
              <a:t>Klíma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340768"/>
            <a:ext cx="8712200" cy="5112568"/>
          </a:xfrm>
        </p:spPr>
        <p:txBody>
          <a:bodyPr/>
          <a:lstStyle/>
          <a:p>
            <a:pPr algn="just"/>
            <a:r>
              <a:rPr lang="en-US" sz="3100" dirty="0"/>
              <a:t>Montesquieu: </a:t>
            </a:r>
            <a:r>
              <a:rPr lang="en-US" sz="3100" dirty="0" err="1"/>
              <a:t>Duch</a:t>
            </a:r>
            <a:r>
              <a:rPr lang="en-US" sz="3100" dirty="0"/>
              <a:t> </a:t>
            </a:r>
            <a:r>
              <a:rPr lang="en-US" sz="3100" dirty="0" err="1"/>
              <a:t>zákonov</a:t>
            </a:r>
            <a:r>
              <a:rPr lang="en-US" sz="3100" dirty="0"/>
              <a:t> (1748): </a:t>
            </a:r>
            <a:r>
              <a:rPr lang="en-US" sz="3100" dirty="0" err="1"/>
              <a:t>teplota</a:t>
            </a:r>
            <a:endParaRPr lang="en-US" sz="3100" dirty="0"/>
          </a:p>
          <a:p>
            <a:pPr algn="just"/>
            <a:r>
              <a:rPr lang="en-US" sz="3100" dirty="0" err="1"/>
              <a:t>Ľudia</a:t>
            </a:r>
            <a:r>
              <a:rPr lang="en-US" sz="3100" dirty="0"/>
              <a:t> </a:t>
            </a:r>
            <a:r>
              <a:rPr lang="en-US" sz="3100" dirty="0" err="1"/>
              <a:t>sú</a:t>
            </a:r>
            <a:r>
              <a:rPr lang="en-US" sz="3100" dirty="0"/>
              <a:t> v </a:t>
            </a:r>
            <a:r>
              <a:rPr lang="en-US" sz="3100" dirty="0" err="1"/>
              <a:t>chladnejšom</a:t>
            </a:r>
            <a:r>
              <a:rPr lang="en-US" sz="3100" dirty="0"/>
              <a:t> </a:t>
            </a:r>
            <a:r>
              <a:rPr lang="en-US" sz="3100" dirty="0" err="1"/>
              <a:t>podnebí</a:t>
            </a:r>
            <a:r>
              <a:rPr lang="en-US" sz="3100" dirty="0"/>
              <a:t> </a:t>
            </a:r>
            <a:r>
              <a:rPr lang="en-US" sz="3100" dirty="0" err="1"/>
              <a:t>odvážnejší</a:t>
            </a:r>
            <a:r>
              <a:rPr lang="en-US" sz="3100" dirty="0"/>
              <a:t>, </a:t>
            </a:r>
            <a:r>
              <a:rPr lang="en-US" sz="3100" dirty="0" err="1"/>
              <a:t>dôverčivejší</a:t>
            </a:r>
            <a:r>
              <a:rPr lang="en-US" sz="3100" dirty="0"/>
              <a:t>, </a:t>
            </a:r>
            <a:r>
              <a:rPr lang="en-US" sz="3100" dirty="0" err="1"/>
              <a:t>rozhodnejší</a:t>
            </a:r>
            <a:r>
              <a:rPr lang="en-US" sz="3100" dirty="0"/>
              <a:t> a </a:t>
            </a:r>
            <a:r>
              <a:rPr lang="en-US" sz="3100" dirty="0" err="1"/>
              <a:t>disciplinovanejší</a:t>
            </a:r>
            <a:endParaRPr lang="en-US" sz="3100" dirty="0"/>
          </a:p>
          <a:p>
            <a:pPr algn="just"/>
            <a:r>
              <a:rPr lang="en-US" sz="3100" dirty="0"/>
              <a:t>V </a:t>
            </a:r>
            <a:r>
              <a:rPr lang="en-US" sz="3100" dirty="0" err="1"/>
              <a:t>teplejšom</a:t>
            </a:r>
            <a:r>
              <a:rPr lang="en-US" sz="3100" dirty="0"/>
              <a:t> </a:t>
            </a:r>
            <a:r>
              <a:rPr lang="en-US" sz="3100" dirty="0" err="1"/>
              <a:t>podnebí</a:t>
            </a:r>
            <a:r>
              <a:rPr lang="en-US" sz="3100" dirty="0"/>
              <a:t> </a:t>
            </a:r>
            <a:r>
              <a:rPr lang="en-US" sz="3100" dirty="0" err="1"/>
              <a:t>sú</a:t>
            </a:r>
            <a:r>
              <a:rPr lang="en-US" sz="3100" dirty="0"/>
              <a:t> </a:t>
            </a:r>
            <a:r>
              <a:rPr lang="en-US" sz="3100" dirty="0" err="1"/>
              <a:t>lenivejší</a:t>
            </a:r>
            <a:r>
              <a:rPr lang="en-US" sz="3100" dirty="0"/>
              <a:t>, </a:t>
            </a:r>
            <a:r>
              <a:rPr lang="en-US" sz="3100" dirty="0" err="1"/>
              <a:t>mocní</a:t>
            </a:r>
            <a:r>
              <a:rPr lang="en-US" sz="3100" dirty="0"/>
              <a:t> </a:t>
            </a:r>
            <a:r>
              <a:rPr lang="en-US" sz="3100" dirty="0" err="1"/>
              <a:t>prinútia</a:t>
            </a:r>
            <a:r>
              <a:rPr lang="en-US" sz="3100" dirty="0"/>
              <a:t> </a:t>
            </a:r>
            <a:r>
              <a:rPr lang="en-US" sz="3100" dirty="0" err="1"/>
              <a:t>slabších</a:t>
            </a:r>
            <a:r>
              <a:rPr lang="en-US" sz="3100" dirty="0"/>
              <a:t> </a:t>
            </a:r>
            <a:r>
              <a:rPr lang="en-US" sz="3100" dirty="0" err="1"/>
              <a:t>ľudí</a:t>
            </a:r>
            <a:r>
              <a:rPr lang="en-US" sz="3100" dirty="0"/>
              <a:t>, aby pre </a:t>
            </a:r>
            <a:r>
              <a:rPr lang="en-US" sz="3100" dirty="0" err="1"/>
              <a:t>nich</a:t>
            </a:r>
            <a:r>
              <a:rPr lang="en-US" sz="3100" dirty="0"/>
              <a:t> </a:t>
            </a:r>
            <a:r>
              <a:rPr lang="en-US" sz="3100" dirty="0" err="1"/>
              <a:t>pracovali</a:t>
            </a:r>
            <a:r>
              <a:rPr lang="en-US" sz="3100" dirty="0"/>
              <a:t> (</a:t>
            </a:r>
            <a:r>
              <a:rPr lang="en-US" sz="3100" dirty="0" err="1"/>
              <a:t>otroctvo</a:t>
            </a:r>
            <a:r>
              <a:rPr lang="en-US" sz="3100" dirty="0"/>
              <a:t>): </a:t>
            </a:r>
          </a:p>
          <a:p>
            <a:pPr algn="just"/>
            <a:r>
              <a:rPr lang="en-US" sz="3100" dirty="0" err="1"/>
              <a:t>podnebie</a:t>
            </a:r>
            <a:r>
              <a:rPr lang="en-US" sz="3100" dirty="0"/>
              <a:t> </a:t>
            </a:r>
            <a:r>
              <a:rPr lang="en-US" sz="3100" dirty="0">
                <a:sym typeface="Wingdings"/>
              </a:rPr>
              <a:t></a:t>
            </a:r>
            <a:r>
              <a:rPr lang="en-US" sz="3100" dirty="0" err="1"/>
              <a:t>ľudské</a:t>
            </a:r>
            <a:r>
              <a:rPr lang="en-US" sz="3100" dirty="0"/>
              <a:t> </a:t>
            </a:r>
            <a:r>
              <a:rPr lang="en-US" sz="3100" dirty="0" err="1"/>
              <a:t>aktivity</a:t>
            </a:r>
            <a:r>
              <a:rPr lang="en-US" sz="3100" dirty="0"/>
              <a:t> </a:t>
            </a:r>
            <a:r>
              <a:rPr lang="en-US" sz="3100" dirty="0">
                <a:sym typeface="Wingdings"/>
              </a:rPr>
              <a:t></a:t>
            </a:r>
            <a:r>
              <a:rPr lang="en-US" sz="3100" dirty="0"/>
              <a:t> </a:t>
            </a:r>
            <a:r>
              <a:rPr lang="en-US" sz="3100" dirty="0" err="1"/>
              <a:t>inštitúcie</a:t>
            </a:r>
            <a:endParaRPr lang="en-US" sz="3100" dirty="0"/>
          </a:p>
          <a:p>
            <a:pPr algn="just"/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774451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8640"/>
            <a:ext cx="7924800" cy="864096"/>
          </a:xfrm>
        </p:spPr>
        <p:txBody>
          <a:bodyPr/>
          <a:lstStyle/>
          <a:p>
            <a:pPr algn="ctr"/>
            <a:r>
              <a:rPr lang="en-US" dirty="0" err="1"/>
              <a:t>Klíma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412776"/>
            <a:ext cx="5832648" cy="5112568"/>
          </a:xfrm>
        </p:spPr>
        <p:txBody>
          <a:bodyPr/>
          <a:lstStyle/>
          <a:p>
            <a:pPr algn="just"/>
            <a:r>
              <a:rPr lang="en-US" sz="3000" dirty="0"/>
              <a:t>D. </a:t>
            </a:r>
            <a:r>
              <a:rPr lang="en-US" sz="3000" dirty="0" err="1"/>
              <a:t>Landes</a:t>
            </a:r>
            <a:r>
              <a:rPr lang="en-US" sz="3000" dirty="0"/>
              <a:t> (1998): </a:t>
            </a:r>
            <a:r>
              <a:rPr lang="en-US" sz="3000" dirty="0" err="1"/>
              <a:t>nepohodlie</a:t>
            </a:r>
            <a:r>
              <a:rPr lang="en-US" sz="3000" dirty="0"/>
              <a:t> </a:t>
            </a:r>
            <a:r>
              <a:rPr lang="en-US" sz="3000" dirty="0" err="1"/>
              <a:t>spôsobené</a:t>
            </a:r>
            <a:r>
              <a:rPr lang="en-US" sz="3000" dirty="0"/>
              <a:t> </a:t>
            </a:r>
            <a:r>
              <a:rPr lang="en-US" sz="3000" dirty="0" err="1"/>
              <a:t>teplom</a:t>
            </a:r>
            <a:r>
              <a:rPr lang="en-US" sz="3000" dirty="0"/>
              <a:t> je </a:t>
            </a:r>
            <a:r>
              <a:rPr lang="en-US" sz="3000" dirty="0" err="1"/>
              <a:t>väčšie</a:t>
            </a:r>
            <a:r>
              <a:rPr lang="en-US" sz="3000" dirty="0"/>
              <a:t> </a:t>
            </a:r>
            <a:r>
              <a:rPr lang="en-US" sz="3000" dirty="0" err="1"/>
              <a:t>ako</a:t>
            </a:r>
            <a:r>
              <a:rPr lang="en-US" sz="3000" dirty="0"/>
              <a:t> </a:t>
            </a:r>
            <a:r>
              <a:rPr lang="en-US" sz="3000" dirty="0" err="1"/>
              <a:t>nepohodlie</a:t>
            </a:r>
            <a:r>
              <a:rPr lang="en-US" sz="3000" dirty="0"/>
              <a:t> </a:t>
            </a:r>
            <a:r>
              <a:rPr lang="en-US" sz="3000" dirty="0" err="1"/>
              <a:t>spôsobené</a:t>
            </a:r>
            <a:r>
              <a:rPr lang="en-US" sz="3000" dirty="0"/>
              <a:t> </a:t>
            </a:r>
            <a:r>
              <a:rPr lang="en-US" sz="3000" dirty="0" err="1"/>
              <a:t>chladným</a:t>
            </a:r>
            <a:r>
              <a:rPr lang="en-US" sz="3000" dirty="0"/>
              <a:t> </a:t>
            </a:r>
            <a:r>
              <a:rPr lang="en-US" sz="3000" dirty="0" err="1"/>
              <a:t>podnebím</a:t>
            </a:r>
            <a:endParaRPr lang="en-US" sz="3000" dirty="0"/>
          </a:p>
          <a:p>
            <a:pPr algn="just"/>
            <a:r>
              <a:rPr lang="en-US" sz="3000" dirty="0" err="1"/>
              <a:t>Belosi</a:t>
            </a:r>
            <a:r>
              <a:rPr lang="en-US" sz="3000" dirty="0"/>
              <a:t> </a:t>
            </a:r>
            <a:r>
              <a:rPr lang="en-US" sz="3000" dirty="0" err="1"/>
              <a:t>si</a:t>
            </a:r>
            <a:r>
              <a:rPr lang="en-US" sz="3000" dirty="0"/>
              <a:t> </a:t>
            </a:r>
            <a:r>
              <a:rPr lang="en-US" sz="3000" dirty="0" err="1"/>
              <a:t>nezvykli</a:t>
            </a:r>
            <a:r>
              <a:rPr lang="en-US" sz="3000" dirty="0"/>
              <a:t> </a:t>
            </a:r>
            <a:r>
              <a:rPr lang="en-US" sz="3000" dirty="0" err="1"/>
              <a:t>pracovať</a:t>
            </a:r>
            <a:r>
              <a:rPr lang="en-US" sz="3000" dirty="0"/>
              <a:t> </a:t>
            </a:r>
            <a:r>
              <a:rPr lang="en-US" sz="3000" dirty="0" err="1"/>
              <a:t>na</a:t>
            </a:r>
            <a:r>
              <a:rPr lang="en-US" sz="3000" dirty="0"/>
              <a:t> </a:t>
            </a:r>
            <a:r>
              <a:rPr lang="en-US" sz="3000" dirty="0" err="1"/>
              <a:t>plantážach</a:t>
            </a:r>
            <a:r>
              <a:rPr lang="en-US" sz="3000" dirty="0"/>
              <a:t>: </a:t>
            </a:r>
            <a:r>
              <a:rPr lang="en-US" sz="3000" dirty="0" err="1"/>
              <a:t>otroctvo</a:t>
            </a:r>
            <a:endParaRPr lang="en-US" sz="3000" dirty="0"/>
          </a:p>
          <a:p>
            <a:pPr algn="just"/>
            <a:r>
              <a:rPr lang="en-US" sz="3000" dirty="0" err="1"/>
              <a:t>zrážky</a:t>
            </a:r>
            <a:r>
              <a:rPr lang="en-US" sz="3000" dirty="0"/>
              <a:t>: </a:t>
            </a:r>
            <a:r>
              <a:rPr lang="en-US" sz="3000" dirty="0" err="1"/>
              <a:t>priaznivé</a:t>
            </a:r>
            <a:r>
              <a:rPr lang="en-US" sz="3000" dirty="0"/>
              <a:t> </a:t>
            </a:r>
            <a:r>
              <a:rPr lang="en-US" sz="3000" dirty="0" err="1"/>
              <a:t>prúdy</a:t>
            </a:r>
            <a:r>
              <a:rPr lang="en-US" sz="3000" dirty="0"/>
              <a:t> a </a:t>
            </a:r>
            <a:r>
              <a:rPr lang="en-US" sz="3000" dirty="0" err="1"/>
              <a:t>zrážky</a:t>
            </a:r>
            <a:r>
              <a:rPr lang="en-US" sz="3000" dirty="0"/>
              <a:t> </a:t>
            </a:r>
            <a:r>
              <a:rPr lang="en-US" sz="3000" dirty="0" err="1"/>
              <a:t>obdarili</a:t>
            </a:r>
            <a:r>
              <a:rPr lang="en-US" sz="3000" dirty="0"/>
              <a:t> </a:t>
            </a:r>
            <a:r>
              <a:rPr lang="en-US" sz="3000" dirty="0" err="1"/>
              <a:t>Európu</a:t>
            </a:r>
            <a:r>
              <a:rPr lang="en-US" sz="3000" dirty="0"/>
              <a:t> </a:t>
            </a:r>
            <a:r>
              <a:rPr lang="en-US" sz="3000" dirty="0" err="1"/>
              <a:t>vyhovujúcou</a:t>
            </a:r>
            <a:r>
              <a:rPr lang="en-US" sz="3000" dirty="0"/>
              <a:t> </a:t>
            </a:r>
            <a:r>
              <a:rPr lang="en-US" sz="3000" dirty="0" err="1"/>
              <a:t>klímou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560835"/>
            <a:ext cx="3112948" cy="481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2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4664"/>
            <a:ext cx="7924800" cy="936104"/>
          </a:xfrm>
        </p:spPr>
        <p:txBody>
          <a:bodyPr/>
          <a:lstStyle/>
          <a:p>
            <a:pPr algn="ctr"/>
            <a:r>
              <a:rPr lang="en-US" dirty="0" err="1"/>
              <a:t>Topografia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4785"/>
            <a:ext cx="7693025" cy="2808312"/>
          </a:xfrm>
        </p:spPr>
        <p:txBody>
          <a:bodyPr/>
          <a:lstStyle/>
          <a:p>
            <a:pPr algn="just"/>
            <a:r>
              <a:rPr lang="en-US" dirty="0" err="1"/>
              <a:t>Všeobecné</a:t>
            </a:r>
            <a:r>
              <a:rPr lang="en-US" dirty="0"/>
              <a:t> </a:t>
            </a:r>
            <a:r>
              <a:rPr lang="en-US" dirty="0" err="1"/>
              <a:t>nebiologické</a:t>
            </a:r>
            <a:r>
              <a:rPr lang="en-US" dirty="0"/>
              <a:t> </a:t>
            </a:r>
            <a:r>
              <a:rPr lang="en-US" dirty="0" err="1"/>
              <a:t>podmienky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povrchu</a:t>
            </a:r>
            <a:r>
              <a:rPr lang="en-US" dirty="0"/>
              <a:t> </a:t>
            </a:r>
            <a:r>
              <a:rPr lang="en-US" dirty="0" err="1"/>
              <a:t>Zeme</a:t>
            </a:r>
            <a:endParaRPr lang="en-US" dirty="0"/>
          </a:p>
          <a:p>
            <a:pPr algn="just"/>
            <a:r>
              <a:rPr lang="en-US" dirty="0" err="1"/>
              <a:t>pohoria</a:t>
            </a:r>
            <a:r>
              <a:rPr lang="en-US" dirty="0"/>
              <a:t>, </a:t>
            </a:r>
            <a:r>
              <a:rPr lang="en-US" dirty="0" err="1"/>
              <a:t>oceány</a:t>
            </a:r>
            <a:r>
              <a:rPr lang="en-US" dirty="0"/>
              <a:t>, </a:t>
            </a:r>
            <a:r>
              <a:rPr lang="en-US" dirty="0" err="1"/>
              <a:t>ostrovy</a:t>
            </a:r>
            <a:r>
              <a:rPr lang="en-US" dirty="0"/>
              <a:t>, </a:t>
            </a:r>
            <a:r>
              <a:rPr lang="en-US" dirty="0" err="1"/>
              <a:t>dĺžka</a:t>
            </a:r>
            <a:r>
              <a:rPr lang="en-US" dirty="0"/>
              <a:t> </a:t>
            </a:r>
            <a:r>
              <a:rPr lang="en-US" dirty="0" err="1"/>
              <a:t>riek</a:t>
            </a:r>
            <a:r>
              <a:rPr lang="en-US" dirty="0"/>
              <a:t>, ich </a:t>
            </a:r>
            <a:r>
              <a:rPr lang="en-US" dirty="0" err="1"/>
              <a:t>splavnosť</a:t>
            </a:r>
            <a:r>
              <a:rPr lang="en-US" dirty="0"/>
              <a:t> a </a:t>
            </a:r>
            <a:r>
              <a:rPr lang="en-US" dirty="0" err="1"/>
              <a:t>premenlivosť</a:t>
            </a:r>
            <a:r>
              <a:rPr lang="en-US" dirty="0"/>
              <a:t> </a:t>
            </a:r>
            <a:r>
              <a:rPr lang="en-US" dirty="0" err="1"/>
              <a:t>počas</a:t>
            </a:r>
            <a:r>
              <a:rPr lang="en-US" dirty="0"/>
              <a:t> </a:t>
            </a:r>
            <a:r>
              <a:rPr lang="en-US" dirty="0" err="1"/>
              <a:t>ročných</a:t>
            </a:r>
            <a:r>
              <a:rPr lang="en-US" dirty="0"/>
              <a:t> </a:t>
            </a:r>
            <a:r>
              <a:rPr lang="en-US" dirty="0" err="1"/>
              <a:t>období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005064"/>
            <a:ext cx="7272808" cy="267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188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6|1.6|1.7"/>
</p:tagLst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11658</TotalTime>
  <Words>1374</Words>
  <Application>Microsoft Macintosh PowerPoint</Application>
  <PresentationFormat>On-screen Show (4:3)</PresentationFormat>
  <Paragraphs>121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Times New Roman</vt:lpstr>
      <vt:lpstr>Wingdings</vt:lpstr>
      <vt:lpstr>Capsules</vt:lpstr>
      <vt:lpstr>Rozvoj</vt:lpstr>
      <vt:lpstr>Výskumný problém</vt:lpstr>
      <vt:lpstr>Geografické faktory</vt:lpstr>
      <vt:lpstr>Geografické faktory</vt:lpstr>
      <vt:lpstr>Geografické faktory</vt:lpstr>
      <vt:lpstr>Klíma</vt:lpstr>
      <vt:lpstr>Klíma</vt:lpstr>
      <vt:lpstr>Klíma</vt:lpstr>
      <vt:lpstr>Topografia</vt:lpstr>
      <vt:lpstr>Topografia</vt:lpstr>
      <vt:lpstr>Topografia</vt:lpstr>
      <vt:lpstr>Topografia</vt:lpstr>
      <vt:lpstr>Geológia</vt:lpstr>
      <vt:lpstr>Geológia</vt:lpstr>
      <vt:lpstr>Geológia: kliatba zdrojov</vt:lpstr>
      <vt:lpstr>Geológia: kliatba zdrojov</vt:lpstr>
      <vt:lpstr>Geológia: kliatba zdrojov</vt:lpstr>
      <vt:lpstr>Biogeografia</vt:lpstr>
      <vt:lpstr>Biogeografia</vt:lpstr>
      <vt:lpstr>Biogeografia</vt:lpstr>
      <vt:lpstr>Biogeografia a inštitúcie</vt:lpstr>
      <vt:lpstr>Biogeografia a inštitúcie</vt:lpstr>
      <vt:lpstr>Inštitucionálne vysvetlenia</vt:lpstr>
      <vt:lpstr>Inštitucionálne vysvetlenia</vt:lpstr>
      <vt:lpstr>Otázky</vt:lpstr>
      <vt:lpstr>Nerovnosť ako priamy dôsledok minulosti</vt:lpstr>
      <vt:lpstr>Meritokratická byrokracia a hospodársky rast</vt:lpstr>
      <vt:lpstr>Profesionálna byrokracia a hospodársky rast</vt:lpstr>
      <vt:lpstr>A. Sen: Rozvoj (Development)</vt:lpstr>
      <vt:lpstr>A. Sen: Rozvoj (Development)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Marek Rybar</dc:creator>
  <cp:lastModifiedBy>Marek Rybar</cp:lastModifiedBy>
  <cp:revision>371</cp:revision>
  <dcterms:created xsi:type="dcterms:W3CDTF">2005-06-20T08:50:09Z</dcterms:created>
  <dcterms:modified xsi:type="dcterms:W3CDTF">2022-03-29T11:03:37Z</dcterms:modified>
</cp:coreProperties>
</file>