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3" r:id="rId6"/>
    <p:sldId id="275" r:id="rId7"/>
    <p:sldId id="258" r:id="rId8"/>
    <p:sldId id="268" r:id="rId9"/>
    <p:sldId id="259" r:id="rId10"/>
    <p:sldId id="272" r:id="rId11"/>
    <p:sldId id="260" r:id="rId12"/>
    <p:sldId id="264" r:id="rId13"/>
    <p:sldId id="265" r:id="rId14"/>
    <p:sldId id="276" r:id="rId15"/>
    <p:sldId id="269" r:id="rId16"/>
    <p:sldId id="271" r:id="rId17"/>
    <p:sldId id="270" r:id="rId18"/>
    <p:sldId id="261" r:id="rId19"/>
    <p:sldId id="266" r:id="rId20"/>
    <p:sldId id="273" r:id="rId21"/>
    <p:sldId id="277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53D99-961E-4783-8848-8D2B6E349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D0CFD7-D71A-4AB4-8EB9-4B6745B17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48943A-8D48-4C62-AA95-DC5652DA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B34F9F-92C4-4D2E-8190-35EF3D1A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624E1F-4983-4E0D-9950-4E2B65B6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49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07908-C41A-4EA8-B1E3-62387311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41406B-E0D3-43DC-8FD4-BE87B257B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AE292-0B22-45E4-9E9C-4E40ED82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6EA8C9-668E-43B5-94E9-6B64B5BB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A8E434-7253-4556-B84F-07BED378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3EF7632-2700-4E8D-BC6D-3B6DC7796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13E680-0F50-4498-B854-B1EBA8C9C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DE329D-1760-4C65-9368-3821E373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F74B08-A6D8-46A1-AAC9-920D1AA7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08F717-0ECC-49EB-95A5-496DEBE9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958DD-8733-4034-8B83-402FC7E5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734F9A-C945-471B-9042-E98827226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1C3A89-FDAB-43DC-95C3-25509A09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A2B9E9-E5B9-4C0C-B8C5-94EBADB4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64CC8-347C-4537-B5BE-7328354D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5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9257B-9B6D-4F3F-ABE3-C74C8D01B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763E5D-44C1-4EEA-890D-340A20B6D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29CC42-EE95-4E9F-8F82-0889CC09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39733D-CDBA-4FA2-B0CB-A898FE7A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6027A7-F305-4281-9A8F-83374F8C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32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E2B03-5427-4BBA-ADFB-FF18B457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CF8FA-5545-409A-883D-347202668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9F19E5-ACDA-4034-BBD4-5227C9176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F97A43-00BA-4D02-843A-E1C5EC1D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DD17B0-41F5-4BB5-9383-279AFB06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916C31-7E4A-4580-8292-60E2688E8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8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59B5C-0F55-40BB-97EA-5DB42B35A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1D06D2-103D-4742-AC59-0F7EBFCF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040847-3927-4454-8EED-90596DC13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0576A44-809E-4ABA-82C0-6C31BE08A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E2B6E9-393C-4117-8369-B4993C2D0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B0072B3-97C6-4173-91E1-3D585E94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0ED7AD-82D0-4438-BA99-76C4E9A2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E1B15E-4DA5-4F0C-A7CE-CD9B2A64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19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08EE1-5E91-4169-B9F6-21A7C3A8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BB615E-6C00-4749-B872-01A7CF73A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3C39A2-4987-4015-8D9F-90AE3C1F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485ADC-60C8-4509-B3E4-8B240240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7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362909-881E-4315-940A-57F066953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143D85-12D0-44E6-8FC1-C71B76D7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F7AEEE-C7CB-470A-B26D-0830366B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22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845AF-40E8-43CA-8EF4-39AE4DD39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18730-D434-4A6A-A676-66F8C9C88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2E185D-45AE-4A45-AF90-96ED2392D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E52917-9F26-4F12-8671-F9194FB7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04B134-0BA4-4FF3-A277-58ED7008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13FB33-34D6-4533-8DFF-FFD779CE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8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45E6E-ED52-4961-8644-559A3CC1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CA3A2E-F63E-403A-B288-3D532A8F2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B3EA26-4CFB-42A8-8E03-E50DD2A63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692B2C-C2D8-4689-BFF7-31B74309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C9D657-364E-4D17-81B4-6897C07B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85237D-7DF8-4E96-8DD9-B42DB37B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68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295536-0C5D-4FDC-B991-962B90B6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336461-B2D3-4F88-A2C3-B5E010A70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50791-CC3A-4D50-90E6-3A1CE7AE3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ABF4-07FC-4C10-A817-06937C609B0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910C01-D7E2-4E2A-AF4F-237544725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860B3C-7984-49A1-8B8A-5BD0728F0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C8B1-6BE7-49E0-A2A6-3567CC471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40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otevrena_data_pro_vysledky_scitani_lidu_domu_a_bytu_2011_sldb_2011" TargetMode="External"/><Relationship Id="rId2" Type="http://schemas.openxmlformats.org/officeDocument/2006/relationships/hyperlink" Target="https://www.czso.cz/csu/czso/vysledky-scitani-2021-otevrena-dat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94C99-F465-42E3-BD14-B99F3CF841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  <a:br>
              <a:rPr lang="cs-CZ" dirty="0"/>
            </a:br>
            <a:r>
              <a:rPr lang="cs-CZ" dirty="0"/>
              <a:t>- komentář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594298-235F-4BA3-A956-F4996A5BE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337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2A6E6-BAE0-4274-95D8-EBACC56A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3D3F540-E7B9-4442-8D6E-87A057197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2307" y="1114425"/>
            <a:ext cx="10851192" cy="4320382"/>
          </a:xfrm>
        </p:spPr>
      </p:pic>
    </p:spTree>
    <p:extLst>
      <p:ext uri="{BB962C8B-B14F-4D97-AF65-F5344CB8AC3E}">
        <p14:creationId xmlns:p14="http://schemas.microsoft.com/office/powerpoint/2010/main" val="68244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3A251-E0B8-4380-9996-DAD2C51D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2BD3D-761D-4672-9299-F358196EA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Vyjádření se k teoretickým předpokladům</a:t>
            </a:r>
          </a:p>
          <a:p>
            <a:r>
              <a:rPr lang="cs-CZ" dirty="0"/>
              <a:t>Založena na hodnotách B a Beta</a:t>
            </a:r>
          </a:p>
          <a:p>
            <a:r>
              <a:rPr lang="cs-CZ" dirty="0"/>
              <a:t>Srovnání </a:t>
            </a:r>
            <a:r>
              <a:rPr lang="cs-CZ"/>
              <a:t>mezi kandidáty</a:t>
            </a:r>
          </a:p>
        </p:txBody>
      </p:sp>
    </p:spTree>
    <p:extLst>
      <p:ext uri="{BB962C8B-B14F-4D97-AF65-F5344CB8AC3E}">
        <p14:creationId xmlns:p14="http://schemas.microsoft.com/office/powerpoint/2010/main" val="367791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AAFBD-52D0-43F1-8F6D-09640B6C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2F6F0-852F-4F06-B408-F310ECA82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 nemá vysvětlovací sílu</a:t>
            </a:r>
          </a:p>
          <a:p>
            <a:r>
              <a:rPr lang="cs-CZ" dirty="0"/>
              <a:t>44,1 % případů tento model vysvětluje</a:t>
            </a:r>
          </a:p>
          <a:p>
            <a:r>
              <a:rPr lang="cs-CZ" dirty="0"/>
              <a:t>Index determinace vysvětluje „jen“ 44 %.</a:t>
            </a:r>
          </a:p>
          <a:p>
            <a:r>
              <a:rPr lang="cs-CZ" dirty="0"/>
              <a:t>40 % variability je vysvětleno proměnnými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48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08C3A-54EA-44A4-9D90-41E2E036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Nestandardizované koeficienty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AB57C-213A-4CCF-A885-AF4060B72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Dummy</a:t>
            </a:r>
            <a:endParaRPr lang="cs-CZ" dirty="0"/>
          </a:p>
          <a:p>
            <a:pPr lvl="1"/>
            <a:r>
              <a:rPr lang="cs-CZ" dirty="0"/>
              <a:t>Obce v sousedství Králík volili o 15 % více tohoto kandidáta než ostatní obce</a:t>
            </a:r>
          </a:p>
          <a:p>
            <a:pPr lvl="1"/>
            <a:r>
              <a:rPr lang="cs-CZ" dirty="0"/>
              <a:t>Nejvíce pozitivní vazbu tak můžeme vidět u výsledku kandidátky s obyvateli z vesnic pod 1000 obyvatel, kdy s každým obyvatelem takovéto vesnice vzrostl elektorát Bochníčkové o 0,07 </a:t>
            </a:r>
            <a:r>
              <a:rPr lang="cs-CZ" dirty="0" err="1"/>
              <a:t>pr</a:t>
            </a:r>
            <a:r>
              <a:rPr lang="cs-CZ" dirty="0"/>
              <a:t>. Bodu</a:t>
            </a:r>
          </a:p>
          <a:p>
            <a:pPr lvl="1"/>
            <a:r>
              <a:rPr lang="cs-CZ" dirty="0"/>
              <a:t>Kandidáta v okolí domácí obce podpořilo o 3 </a:t>
            </a:r>
            <a:r>
              <a:rPr lang="cs-CZ" dirty="0" err="1"/>
              <a:t>p.b</a:t>
            </a:r>
            <a:r>
              <a:rPr lang="cs-CZ" dirty="0"/>
              <a:t>. více voličů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782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8F04B-B6F1-49B4-908E-A4D5CA0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Efekty kardinálních proměnných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512C8-9CFE-4170-AF13-E5E4A2E28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nedá se tedy jednoznačně potvrdit, že obce s vyšším podílem seniorů výrazně více volí ANO</a:t>
            </a:r>
          </a:p>
          <a:p>
            <a:r>
              <a:rPr lang="cs-CZ" dirty="0"/>
              <a:t>je patrné, že u zaměstnanců je volba kandidáta ODS méně pravděpodobná</a:t>
            </a:r>
          </a:p>
          <a:p>
            <a:r>
              <a:rPr lang="pl-PL" dirty="0"/>
              <a:t>S každým procentem podnikatelů v populaci klesala pravděpodobnost volby kandidáta</a:t>
            </a:r>
          </a:p>
          <a:p>
            <a:r>
              <a:rPr lang="cs-CZ" dirty="0"/>
              <a:t>Na zisky Staňka působí nejsilněji výskyt lidí v důchodovém věku a mladí lidé</a:t>
            </a:r>
          </a:p>
          <a:p>
            <a:r>
              <a:rPr lang="cs-CZ" dirty="0"/>
              <a:t>proměnné podíl nezaměstnaných osob má na kandidáta X pozitivní efekt</a:t>
            </a:r>
          </a:p>
          <a:p>
            <a:r>
              <a:rPr lang="cs-CZ" dirty="0"/>
              <a:t>Kladný vztah měly výsledky kandidáta také k zemědělcům</a:t>
            </a:r>
            <a:endParaRPr lang="pl-PL" dirty="0"/>
          </a:p>
          <a:p>
            <a:r>
              <a:rPr lang="cs-CZ" dirty="0"/>
              <a:t>vyšší podíl vysokoškolsky vzdělaných v obci kandidátovi škodil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62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EBED0-8064-42BC-A5DC-000682AB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Standardizovaný koeficient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5DDECA-66F9-42A8-A3AE-0FE345C9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nejsilnějši</a:t>
            </a:r>
            <a:r>
              <a:rPr lang="cs-CZ" dirty="0"/>
              <a:t> efekt má proměnná sousedství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4A461C7-830C-4C4A-A321-5D1D86E3E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929" y="2348706"/>
            <a:ext cx="5326511" cy="41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724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2DE75-7631-4B2C-AC57-9F030687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1C279-6576-42A4-A535-F0B58A1DD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úvah je vhodné zařadit konstelaci volební soutěže</a:t>
            </a:r>
          </a:p>
          <a:p>
            <a:r>
              <a:rPr lang="cs-CZ" dirty="0"/>
              <a:t>Např. v duelu KDU-ČSL x ČSSD se z KDU stane pravicová strana</a:t>
            </a:r>
          </a:p>
          <a:p>
            <a:r>
              <a:rPr lang="cs-CZ" dirty="0"/>
              <a:t>Ale v duelu KDU X ODS bude struktura podpory KDU spíše levicová</a:t>
            </a:r>
          </a:p>
          <a:p>
            <a:r>
              <a:rPr lang="cs-CZ" dirty="0"/>
              <a:t>Obvykle dochází k poklesu efektů z prvního kola</a:t>
            </a:r>
          </a:p>
          <a:p>
            <a:r>
              <a:rPr lang="cs-CZ" dirty="0"/>
              <a:t>Zejména u sousedského efektu</a:t>
            </a:r>
          </a:p>
        </p:txBody>
      </p:sp>
    </p:spTree>
    <p:extLst>
      <p:ext uri="{BB962C8B-B14F-4D97-AF65-F5344CB8AC3E}">
        <p14:creationId xmlns:p14="http://schemas.microsoft.com/office/powerpoint/2010/main" val="31373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00AEF-BA72-48BD-A122-12E107D5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550E0-CAAF-4045-98DF-E28471327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je v tomto spíše venkovském obvodu velmi málo VŠ vzdělaných</a:t>
            </a:r>
          </a:p>
          <a:p>
            <a:r>
              <a:rPr lang="cs-CZ" dirty="0"/>
              <a:t>Moc nechápu, jak je možné, že kandidát ČSSD byl více volen v místech s vyšším počtem OSVČ</a:t>
            </a:r>
          </a:p>
          <a:p>
            <a:r>
              <a:rPr lang="cs-CZ" dirty="0"/>
              <a:t>vidíme jasný negativní vliv „velkoměsta“ na výsledek KSČM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73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5D93E-3CD6-49BF-AEBE-EF6769D10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334B9-0427-46A6-B13B-3F678347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pozor na rozdíl procentní bod  a procento</a:t>
            </a:r>
          </a:p>
          <a:p>
            <a:r>
              <a:rPr lang="cs-CZ" dirty="0"/>
              <a:t>Ze sledovaných proměnných jsou jen dvě statisticky významné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4705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623D2-A71E-49E0-9017-5F40C7EE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Mapa reziduí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80F4D-E769-4C21-9ED5-4DB948502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FE3EF3-67EC-4836-8812-674D287C1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038350"/>
            <a:ext cx="6772930" cy="39878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AE416CC-C958-4113-9585-491210616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0" y="1674812"/>
            <a:ext cx="56578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4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559B8-9D56-418A-8788-AA925D60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regresí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C940C-E4C2-4E16-A2D0-0140F78B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-&gt; výběr proměnných</a:t>
            </a:r>
          </a:p>
          <a:p>
            <a:pPr lvl="1"/>
            <a:r>
              <a:rPr lang="cs-CZ" dirty="0"/>
              <a:t>Identifikace důležitých faktorů </a:t>
            </a:r>
          </a:p>
          <a:p>
            <a:pPr lvl="2"/>
            <a:r>
              <a:rPr lang="cs-CZ" dirty="0"/>
              <a:t>teorie konfliktních linií, kontextuální faktory</a:t>
            </a:r>
          </a:p>
          <a:p>
            <a:pPr lvl="1"/>
            <a:r>
              <a:rPr lang="cs-CZ" dirty="0"/>
              <a:t>Vyplývá z literatury nebo nějaké argumentované úvahy</a:t>
            </a:r>
          </a:p>
          <a:p>
            <a:pPr lvl="1"/>
            <a:r>
              <a:rPr lang="cs-CZ" dirty="0"/>
              <a:t>Strana=kandidát / strana ≠ kandidát</a:t>
            </a:r>
          </a:p>
          <a:p>
            <a:pPr lvl="1"/>
            <a:r>
              <a:rPr lang="cs-CZ" dirty="0"/>
              <a:t>Mechanismus efektu?</a:t>
            </a:r>
          </a:p>
          <a:p>
            <a:pPr lvl="1"/>
            <a:r>
              <a:rPr lang="cs-CZ" dirty="0"/>
              <a:t>Charakter efektu – kompozitní x kontextuální</a:t>
            </a:r>
          </a:p>
        </p:txBody>
      </p:sp>
    </p:spTree>
    <p:extLst>
      <p:ext uri="{BB962C8B-B14F-4D97-AF65-F5344CB8AC3E}">
        <p14:creationId xmlns:p14="http://schemas.microsoft.com/office/powerpoint/2010/main" val="3443361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F4D8B-3399-49E7-BA6C-BCC14523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za městské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DF1E7-B6CF-4A8D-A661-408CDAE3B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Jen pro členěná statutární města</a:t>
            </a:r>
          </a:p>
          <a:p>
            <a:pPr lvl="1"/>
            <a:r>
              <a:rPr lang="cs-CZ" dirty="0"/>
              <a:t>Praha, Brno, Ostrava, Plzeň, Ústí nad Labem, Pardubice, Liberec, Opava</a:t>
            </a:r>
          </a:p>
          <a:p>
            <a:r>
              <a:rPr lang="cs-CZ" dirty="0">
                <a:hlinkClick r:id="rId2"/>
              </a:rPr>
              <a:t>https://www.czso.cz/csu/czso/vysledky-scitani-2021-otevrena-data</a:t>
            </a:r>
            <a:endParaRPr lang="cs-CZ" dirty="0"/>
          </a:p>
          <a:p>
            <a:r>
              <a:rPr lang="cs-CZ" dirty="0">
                <a:hlinkClick r:id="rId3"/>
              </a:rPr>
              <a:t>https://www.czso.cz/csu/czso/otevrena_data_pro_vysledky_scitani_lidu_domu_a_bytu_2011_sldb_2011</a:t>
            </a:r>
            <a:endParaRPr lang="cs-CZ" dirty="0"/>
          </a:p>
          <a:p>
            <a:r>
              <a:rPr lang="cs-CZ" dirty="0"/>
              <a:t>Otevřená data volby.cz obsahují v položce obec rovnou data za městské části</a:t>
            </a:r>
          </a:p>
          <a:p>
            <a:pPr lvl="1"/>
            <a:r>
              <a:rPr lang="cs-CZ" dirty="0"/>
              <a:t>V případě „běžných“ měst potřeba pracovat s volebními okrsky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45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43774-6734-461C-A625-1FC27ACB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SLDB 2011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E7455-9753-43E3-9095-1B6B8D3A0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Seznam území</a:t>
            </a:r>
          </a:p>
          <a:p>
            <a:r>
              <a:rPr lang="cs-CZ" dirty="0" err="1"/>
              <a:t>Vyfiltrovnání</a:t>
            </a:r>
            <a:r>
              <a:rPr lang="cs-CZ" dirty="0"/>
              <a:t> městských částí</a:t>
            </a:r>
          </a:p>
          <a:p>
            <a:r>
              <a:rPr lang="cs-CZ" dirty="0"/>
              <a:t>Kód + sloupec městská část</a:t>
            </a:r>
          </a:p>
          <a:p>
            <a:r>
              <a:rPr lang="cs-CZ" dirty="0"/>
              <a:t>Připojení k datům</a:t>
            </a:r>
          </a:p>
          <a:p>
            <a:endParaRPr lang="cs-CZ" dirty="0"/>
          </a:p>
          <a:p>
            <a:r>
              <a:rPr lang="cs-CZ" dirty="0"/>
              <a:t>Pro „běžná“ města lze vytvořit z dat na úrovni ZSJ</a:t>
            </a:r>
          </a:p>
          <a:p>
            <a:pPr lvl="1"/>
            <a:r>
              <a:rPr lang="cs-CZ" dirty="0"/>
              <a:t>Zdá se že již/ještě nejsou veřejně dostupná</a:t>
            </a:r>
          </a:p>
          <a:p>
            <a:pPr lvl="1"/>
            <a:r>
              <a:rPr lang="cs-CZ" dirty="0"/>
              <a:t>Možné získat na žádost</a:t>
            </a:r>
          </a:p>
        </p:txBody>
      </p:sp>
    </p:spTree>
    <p:extLst>
      <p:ext uri="{BB962C8B-B14F-4D97-AF65-F5344CB8AC3E}">
        <p14:creationId xmlns:p14="http://schemas.microsoft.com/office/powerpoint/2010/main" val="1108204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8688E-8BB6-40B3-93A1-28E74F08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SLDB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34947-8ABE-408A-88C3-6862F5373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Data v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csv</a:t>
            </a:r>
            <a:endParaRPr lang="cs-CZ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r>
              <a:rPr lang="cs-CZ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vložení dat do Excelu </a:t>
            </a:r>
          </a:p>
          <a:p>
            <a:pPr lvl="1"/>
            <a:r>
              <a:rPr lang="cs-CZ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Data -&gt; Načíst externí data -&gt; Z textu a nastavit správný oddělovač (čárka) a typ souboru (UTF-8)</a:t>
            </a:r>
          </a:p>
          <a:p>
            <a:r>
              <a:rPr lang="cs-CZ" dirty="0">
                <a:solidFill>
                  <a:srgbClr val="333333"/>
                </a:solidFill>
                <a:latin typeface="Tahoma" panose="020B0604030504040204" pitchFamily="34" charset="0"/>
              </a:rPr>
              <a:t>Městské části filtr -&gt; cis=44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0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293D8-3AF3-4626-ABC3-BC3AA433B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1D387-9A98-45D4-A3C7-24B55BA7E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proměnné: věk, sousedský efekt, vzdělání, nezaměstnanost, velikost obce a volební účast, kdy každá z těchto proměnných má svůj důvod.</a:t>
            </a:r>
          </a:p>
          <a:p>
            <a:endParaRPr lang="cs-CZ" dirty="0"/>
          </a:p>
          <a:p>
            <a:r>
              <a:rPr lang="cs-CZ" dirty="0"/>
              <a:t>budou využita demografická data jako například věk voličských skupin, nezaměstnanost v obcích, či nejvyšší dosažené vzdělání obyvatel obcí</a:t>
            </a:r>
          </a:p>
          <a:p>
            <a:endParaRPr lang="cs-CZ" dirty="0"/>
          </a:p>
          <a:p>
            <a:r>
              <a:rPr lang="cs-CZ" dirty="0" err="1"/>
              <a:t>voličmi</a:t>
            </a:r>
            <a:r>
              <a:rPr lang="cs-CZ" dirty="0"/>
              <a:t> SMERU-SD sú </a:t>
            </a:r>
            <a:r>
              <a:rPr lang="cs-CZ" dirty="0" err="1"/>
              <a:t>primárne</a:t>
            </a:r>
            <a:r>
              <a:rPr lang="cs-CZ" dirty="0"/>
              <a:t> </a:t>
            </a:r>
            <a:r>
              <a:rPr lang="cs-CZ" dirty="0" err="1"/>
              <a:t>občania</a:t>
            </a:r>
            <a:r>
              <a:rPr lang="cs-CZ" dirty="0"/>
              <a:t> v </a:t>
            </a:r>
            <a:r>
              <a:rPr lang="cs-CZ" dirty="0" err="1"/>
              <a:t>dôchodcovskom</a:t>
            </a:r>
            <a:r>
              <a:rPr lang="cs-CZ" dirty="0"/>
              <a:t> veku.</a:t>
            </a:r>
          </a:p>
          <a:p>
            <a:endParaRPr lang="cs-CZ" dirty="0"/>
          </a:p>
          <a:p>
            <a:r>
              <a:rPr lang="cs-CZ" dirty="0"/>
              <a:t>Kdybych měl predikovat, tipoval bych, že kandidátka KDU-ČSL bude jasně nejvíce volena katolíky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90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CCA73-DD26-4730-A225-B96F0E12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proměnné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DDCB5-3669-4164-ACEF-6A443CEC1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účast</a:t>
            </a:r>
          </a:p>
          <a:p>
            <a:r>
              <a:rPr lang="cs-CZ" dirty="0"/>
              <a:t>Kombinace proměnných měřících tutéž věc:</a:t>
            </a:r>
          </a:p>
          <a:p>
            <a:pPr lvl="1"/>
            <a:r>
              <a:rPr lang="cs-CZ" dirty="0"/>
              <a:t>Podíl </a:t>
            </a:r>
            <a:r>
              <a:rPr lang="cs-CZ" dirty="0" err="1"/>
              <a:t>zš</a:t>
            </a:r>
            <a:r>
              <a:rPr lang="cs-CZ" dirty="0"/>
              <a:t>, podíl </a:t>
            </a:r>
            <a:r>
              <a:rPr lang="cs-CZ" dirty="0" err="1"/>
              <a:t>sš</a:t>
            </a:r>
            <a:r>
              <a:rPr lang="cs-CZ" dirty="0"/>
              <a:t>, podíl </a:t>
            </a:r>
            <a:r>
              <a:rPr lang="cs-CZ" dirty="0" err="1"/>
              <a:t>vš</a:t>
            </a:r>
            <a:endParaRPr lang="cs-CZ" dirty="0"/>
          </a:p>
          <a:p>
            <a:pPr lvl="1"/>
            <a:r>
              <a:rPr lang="cs-CZ" dirty="0"/>
              <a:t>Mladí, střední, starší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Velikost obce</a:t>
            </a:r>
          </a:p>
          <a:p>
            <a:pPr lvl="1"/>
            <a:r>
              <a:rPr lang="cs-CZ" dirty="0"/>
              <a:t>Volba nějakých funkčních kategorií</a:t>
            </a:r>
          </a:p>
          <a:p>
            <a:pPr lvl="2"/>
            <a:r>
              <a:rPr lang="cs-CZ" dirty="0"/>
              <a:t>1) Velkoměsto (Obce nad 1000 obyvatel) </a:t>
            </a:r>
          </a:p>
          <a:p>
            <a:pPr lvl="2"/>
            <a:r>
              <a:rPr lang="cs-CZ" dirty="0"/>
              <a:t>2) Maloměsto (Obce od 251-1000 obyvatel)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58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7ACEC-7E88-46EF-8A6D-C30F676F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861B2-F015-448B-A1D6-4C573609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Obce s vysokým podílem osob nad 65 let budou volit KSČM</a:t>
            </a:r>
          </a:p>
          <a:p>
            <a:r>
              <a:rPr lang="cs-CZ" dirty="0"/>
              <a:t>ANO přilákalo spíše starší voliče</a:t>
            </a:r>
          </a:p>
          <a:p>
            <a:r>
              <a:rPr lang="cs-CZ" dirty="0"/>
              <a:t>Kandidáta ODS budou preferovat spíše podnikatelé/OSVČ než zaměstnanci</a:t>
            </a:r>
          </a:p>
          <a:p>
            <a:r>
              <a:rPr lang="cs-CZ" dirty="0"/>
              <a:t>Sousedský efekt pro KDU-ČSL bude silnější v druhém kole než v prvním.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78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739A6-87FB-41B1-AC06-3D1C740D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výběru/vytvoření proměnných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D0EEC-F183-4ACE-955D-CB03C815D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operacionalizace</a:t>
            </a:r>
          </a:p>
          <a:p>
            <a:r>
              <a:rPr lang="cs-CZ" dirty="0"/>
              <a:t>Seznámení se s vlastnostmi proměnných</a:t>
            </a:r>
          </a:p>
          <a:p>
            <a:pPr lvl="1"/>
            <a:r>
              <a:rPr lang="cs-CZ" dirty="0"/>
              <a:t>Variance</a:t>
            </a:r>
          </a:p>
          <a:p>
            <a:pPr lvl="1"/>
            <a:r>
              <a:rPr lang="cs-CZ" dirty="0"/>
              <a:t>Chybějící hodnoty</a:t>
            </a:r>
          </a:p>
          <a:p>
            <a:pPr lvl="1"/>
            <a:r>
              <a:rPr lang="cs-CZ" dirty="0"/>
              <a:t>korelace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79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DECFA-5CDD-448D-93DC-BFE52F04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C5CEC-753B-434E-A8F7-598496DDB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váhy</a:t>
            </a:r>
          </a:p>
          <a:p>
            <a:r>
              <a:rPr lang="cs-CZ" dirty="0"/>
              <a:t>Nepřehlcení proměnnými</a:t>
            </a:r>
          </a:p>
          <a:p>
            <a:r>
              <a:rPr lang="cs-CZ" dirty="0"/>
              <a:t>Kontrola </a:t>
            </a:r>
            <a:r>
              <a:rPr lang="cs-CZ" dirty="0" err="1"/>
              <a:t>multikolinearity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58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B9614-CA9A-42C8-AD40-17834E3D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18" y="23381"/>
            <a:ext cx="10383982" cy="1094220"/>
          </a:xfrm>
        </p:spPr>
        <p:txBody>
          <a:bodyPr/>
          <a:lstStyle/>
          <a:p>
            <a:r>
              <a:rPr lang="cs-CZ" dirty="0" err="1"/>
              <a:t>multikolinearita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E3B3AD4-A0A4-49D2-984F-336AE6F8B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410" y="805008"/>
            <a:ext cx="9578950" cy="5903496"/>
          </a:xfrm>
        </p:spPr>
      </p:pic>
    </p:spTree>
    <p:extLst>
      <p:ext uri="{BB962C8B-B14F-4D97-AF65-F5344CB8AC3E}">
        <p14:creationId xmlns:p14="http://schemas.microsoft.com/office/powerpoint/2010/main" val="60042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3BE49-A0A0-4F28-9F6D-0A16CF51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0F41A-D709-4B6F-B708-19AC3EEA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Postačuje R2, B a Beta (+ konstanta)</a:t>
            </a:r>
          </a:p>
          <a:p>
            <a:r>
              <a:rPr lang="cs-CZ" dirty="0"/>
              <a:t>Signifikance není nutná, nikam se nezobecňuje</a:t>
            </a:r>
          </a:p>
          <a:p>
            <a:r>
              <a:rPr lang="cs-CZ" dirty="0"/>
              <a:t>Pro prezentaci výsledku je vhodné přejmenovat proměnné</a:t>
            </a:r>
          </a:p>
          <a:p>
            <a:r>
              <a:rPr lang="cs-CZ" dirty="0"/>
              <a:t>Desetinná místa</a:t>
            </a:r>
          </a:p>
          <a:p>
            <a:r>
              <a:rPr lang="cs-CZ" dirty="0"/>
              <a:t>Přeložení do češtiny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783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12948</TotalTime>
  <Words>725</Words>
  <Application>Microsoft Office PowerPoint</Application>
  <PresentationFormat>Širokoúhlá obrazovka</PresentationFormat>
  <Paragraphs>105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Motiv Office</vt:lpstr>
      <vt:lpstr>Regresní analýza - komentář</vt:lpstr>
      <vt:lpstr>Před regresí</vt:lpstr>
      <vt:lpstr>Prezentace aplikace PowerPoint</vt:lpstr>
      <vt:lpstr>Problematické proměnné</vt:lpstr>
      <vt:lpstr>Formulace hypotéz</vt:lpstr>
      <vt:lpstr>Po výběru/vytvoření proměnných</vt:lpstr>
      <vt:lpstr>Regrese</vt:lpstr>
      <vt:lpstr>multikolinearita</vt:lpstr>
      <vt:lpstr>Prezentace výsledků</vt:lpstr>
      <vt:lpstr>Prezentace aplikace PowerPoint</vt:lpstr>
      <vt:lpstr>Interpretace</vt:lpstr>
      <vt:lpstr>R2</vt:lpstr>
      <vt:lpstr>Nestandardizované koeficienty</vt:lpstr>
      <vt:lpstr>Efekty kardinálních proměnných</vt:lpstr>
      <vt:lpstr>Standardizovaný koeficient</vt:lpstr>
      <vt:lpstr>2. kolo</vt:lpstr>
      <vt:lpstr>Prezentace aplikace PowerPoint</vt:lpstr>
      <vt:lpstr>Prezentace aplikace PowerPoint</vt:lpstr>
      <vt:lpstr>Mapa reziduí</vt:lpstr>
      <vt:lpstr>Data za městské části</vt:lpstr>
      <vt:lpstr>SLDB 2011</vt:lpstr>
      <vt:lpstr>SLDB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 Voda</dc:creator>
  <cp:lastModifiedBy>Petr Voda</cp:lastModifiedBy>
  <cp:revision>9</cp:revision>
  <dcterms:created xsi:type="dcterms:W3CDTF">2021-05-12T05:41:36Z</dcterms:created>
  <dcterms:modified xsi:type="dcterms:W3CDTF">2022-04-27T12:02:39Z</dcterms:modified>
</cp:coreProperties>
</file>