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58" r:id="rId7"/>
    <p:sldId id="263" r:id="rId8"/>
    <p:sldId id="264" r:id="rId9"/>
    <p:sldId id="260" r:id="rId10"/>
    <p:sldId id="269" r:id="rId11"/>
    <p:sldId id="268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8448AF-15CB-42D0-B5CD-5FB4267B10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VOLEBNÍ EXPERIMENTY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0FCC78D-FBAB-4296-BA42-F7D7152231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343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7FF06B-3743-42F0-B31E-33266A4B2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MÉNĚ OBVYKLÉ experimentální DESIGNY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8D9A92-87DB-4775-84E5-538CF448F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Deliberativní</a:t>
            </a:r>
            <a:r>
              <a:rPr lang="cs-CZ" b="1" dirty="0"/>
              <a:t> experimenty </a:t>
            </a:r>
            <a:r>
              <a:rPr lang="cs-CZ" dirty="0"/>
              <a:t>(volební reformy v Kanadě, Evropské volby 2009): deliberace (NP) a zájem o politickou participaci/volební chování (ZP)</a:t>
            </a:r>
          </a:p>
        </p:txBody>
      </p:sp>
    </p:spTree>
    <p:extLst>
      <p:ext uri="{BB962C8B-B14F-4D97-AF65-F5344CB8AC3E}">
        <p14:creationId xmlns:p14="http://schemas.microsoft.com/office/powerpoint/2010/main" val="1960553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B3DB6F-370B-4EC5-8B93-195935269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Survey</a:t>
            </a:r>
            <a:r>
              <a:rPr lang="cs-CZ" dirty="0"/>
              <a:t> VOLEBNÍ experimenty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778FD1-D05D-4DAB-A1AE-573296BB0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Kompromis mezi laboratorními a </a:t>
            </a:r>
            <a:r>
              <a:rPr lang="cs-CZ" dirty="0" err="1"/>
              <a:t>field</a:t>
            </a:r>
            <a:r>
              <a:rPr lang="cs-CZ" dirty="0"/>
              <a:t> experimenty</a:t>
            </a:r>
          </a:p>
          <a:p>
            <a:r>
              <a:rPr lang="cs-CZ" dirty="0"/>
              <a:t>Menší/malá umělost (</a:t>
            </a:r>
            <a:r>
              <a:rPr lang="cs-CZ" dirty="0" err="1"/>
              <a:t>embedded</a:t>
            </a:r>
            <a:r>
              <a:rPr lang="cs-CZ" dirty="0"/>
              <a:t> formát), menší etické problémy</a:t>
            </a:r>
          </a:p>
          <a:p>
            <a:r>
              <a:rPr lang="cs-CZ" dirty="0"/>
              <a:t>Může se zaměřit jen na některé otázky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0627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0A67B-0038-49D9-A803-8CB4BCC23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HARFST, BOL, LASLIER 2021: „DESIGNING </a:t>
            </a:r>
            <a:r>
              <a:rPr lang="cs-CZ" dirty="0" err="1"/>
              <a:t>PREFEReNCE</a:t>
            </a:r>
            <a:r>
              <a:rPr lang="cs-CZ" dirty="0"/>
              <a:t> VOTING“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AC9A9E-EBDC-4800-8F53-DAACD5489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42067"/>
            <a:ext cx="10131425" cy="3649133"/>
          </a:xfrm>
        </p:spPr>
        <p:txBody>
          <a:bodyPr/>
          <a:lstStyle/>
          <a:p>
            <a:r>
              <a:rPr lang="cs-CZ" dirty="0"/>
              <a:t>Výzkumná otázka: záleží na konkrétním způsobu preferenčního hlasování?</a:t>
            </a:r>
          </a:p>
          <a:p>
            <a:r>
              <a:rPr lang="cs-CZ" dirty="0"/>
              <a:t>Metoda: (</a:t>
            </a:r>
            <a:r>
              <a:rPr lang="cs-CZ" dirty="0" err="1"/>
              <a:t>Embedded</a:t>
            </a:r>
            <a:r>
              <a:rPr lang="cs-CZ" dirty="0"/>
              <a:t>) </a:t>
            </a:r>
            <a:r>
              <a:rPr lang="cs-CZ" dirty="0" err="1"/>
              <a:t>survey</a:t>
            </a:r>
            <a:r>
              <a:rPr lang="cs-CZ" dirty="0"/>
              <a:t> experiment, Rakousko</a:t>
            </a:r>
          </a:p>
          <a:p>
            <a:r>
              <a:rPr lang="cs-CZ" dirty="0"/>
              <a:t>Manipulovaná proměnná: technika preferenčního hlasování (schvalovací, evaluativní pozitivní 0,1,2, evaluativní negativní -1,0,1)</a:t>
            </a:r>
          </a:p>
          <a:p>
            <a:r>
              <a:rPr lang="cs-CZ" dirty="0"/>
              <a:t>Výhody: masivní </a:t>
            </a:r>
            <a:r>
              <a:rPr lang="cs-CZ" dirty="0" err="1"/>
              <a:t>survey</a:t>
            </a:r>
            <a:r>
              <a:rPr lang="cs-CZ" dirty="0"/>
              <a:t>, eticky neproblematické</a:t>
            </a:r>
          </a:p>
          <a:p>
            <a:r>
              <a:rPr lang="cs-CZ" dirty="0"/>
              <a:t>Problémy: reální kandidáti (</a:t>
            </a:r>
            <a:r>
              <a:rPr lang="cs-CZ" dirty="0" err="1"/>
              <a:t>generalizovatelnost</a:t>
            </a:r>
            <a:r>
              <a:rPr lang="cs-CZ" dirty="0"/>
              <a:t> závěrů?)</a:t>
            </a:r>
          </a:p>
          <a:p>
            <a:r>
              <a:rPr lang="cs-CZ" dirty="0"/>
              <a:t>Zajímavá zjištění: nejsme zvyklí na extrémy, různá pohlaví mají různé preferenční zvyklosti</a:t>
            </a:r>
          </a:p>
        </p:txBody>
      </p:sp>
    </p:spTree>
    <p:extLst>
      <p:ext uri="{BB962C8B-B14F-4D97-AF65-F5344CB8AC3E}">
        <p14:creationId xmlns:p14="http://schemas.microsoft.com/office/powerpoint/2010/main" val="535382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22E96-73D5-40B1-AE98-1A34BAA4A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PLESCIA, BLAIS, HOEGSTROM 2020: do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a </a:t>
            </a:r>
            <a:r>
              <a:rPr lang="cs-CZ" dirty="0" err="1"/>
              <a:t>fairer</a:t>
            </a:r>
            <a:r>
              <a:rPr lang="cs-CZ" dirty="0"/>
              <a:t> </a:t>
            </a:r>
            <a:r>
              <a:rPr lang="cs-CZ" dirty="0" err="1"/>
              <a:t>electoral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A7CC4F-2AA1-4015-8324-C1B54207C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rozhraní empirického a normativního výzkumu</a:t>
            </a:r>
          </a:p>
          <a:p>
            <a:r>
              <a:rPr lang="cs-CZ" dirty="0"/>
              <a:t>Považuje proporcionalitu VS za klíčovou vlastnost, související s férovostí volebního systému</a:t>
            </a:r>
          </a:p>
          <a:p>
            <a:r>
              <a:rPr lang="cs-CZ" dirty="0"/>
              <a:t>Design, který má otestovat hodnocení férovosti volebních pravidel</a:t>
            </a:r>
          </a:p>
          <a:p>
            <a:r>
              <a:rPr lang="cs-CZ" dirty="0"/>
              <a:t>Skvěle se hodí do </a:t>
            </a:r>
            <a:r>
              <a:rPr lang="cs-CZ" dirty="0" err="1"/>
              <a:t>embedded</a:t>
            </a:r>
            <a:r>
              <a:rPr lang="cs-CZ" dirty="0"/>
              <a:t> </a:t>
            </a:r>
            <a:r>
              <a:rPr lang="cs-CZ" dirty="0" err="1"/>
              <a:t>survey</a:t>
            </a:r>
            <a:r>
              <a:rPr lang="cs-CZ" dirty="0"/>
              <a:t> experimentu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636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850541-21E2-4764-A11E-2324FD7C2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PLESCIA ET AL. 2020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3B4BAE-8DA5-4C9A-B421-D1FA1F34F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MANIPULOVANÁ PROMĚNNÉ: PROPORCIONALITA VOLEBNÍHO VÝSLEDKU CELKOVÁ, PROPORCIONALITA VE VZTAHU KE STRANĚ, KTEROU PREFERUJE</a:t>
            </a:r>
          </a:p>
          <a:p>
            <a:r>
              <a:rPr lang="cs-CZ" dirty="0"/>
              <a:t>ZÁVISLÉ PROMĚNNÉ: SPOKOJENOST S VÝSLEDKEM VOLEB, SPOKOJENOST S PŘEPOČTEM HLASŮ NA MANDÁTY</a:t>
            </a:r>
          </a:p>
          <a:p>
            <a:r>
              <a:rPr lang="cs-CZ" dirty="0"/>
              <a:t> CROSS-COUNTRY DESIGN (VELMI RŮZNÁ ZKUŠENOST S PROPORCIONALITOU)</a:t>
            </a:r>
          </a:p>
          <a:p>
            <a:r>
              <a:rPr lang="cs-CZ" dirty="0"/>
              <a:t>ZÁVĚR: PROPOČNĚJŠÍ PRAVIDLA HODNOTÍ I ZVÝHODNĚNÍ LÉPE NEŽ DISPROPORIČNÍ, NEPOTVRDILI ANI SQ BIAS</a:t>
            </a:r>
          </a:p>
        </p:txBody>
      </p:sp>
    </p:spTree>
    <p:extLst>
      <p:ext uri="{BB962C8B-B14F-4D97-AF65-F5344CB8AC3E}">
        <p14:creationId xmlns:p14="http://schemas.microsoft.com/office/powerpoint/2010/main" val="2496883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3EACD7-FF71-4043-A4D4-B336173D3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Tucker</a:t>
            </a:r>
            <a:r>
              <a:rPr lang="cs-CZ" dirty="0"/>
              <a:t>, </a:t>
            </a:r>
            <a:r>
              <a:rPr lang="cs-CZ" dirty="0" err="1"/>
              <a:t>duelL</a:t>
            </a:r>
            <a:r>
              <a:rPr lang="cs-CZ" dirty="0"/>
              <a:t> 2018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6245FE-3C17-4823-BEE3-23B49EE41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Spíš minoritní součást volebního výzkumu</a:t>
            </a:r>
          </a:p>
          <a:p>
            <a:r>
              <a:rPr lang="cs-CZ" dirty="0"/>
              <a:t>Odkazuje se a řeší často klasické teorie, formulované v rámci běžných observačních metod (</a:t>
            </a:r>
            <a:r>
              <a:rPr lang="cs-CZ" dirty="0" err="1"/>
              <a:t>Duverger</a:t>
            </a:r>
            <a:r>
              <a:rPr lang="cs-CZ" dirty="0"/>
              <a:t>) či je přebírá z ekonomie (formální modely maximalizace užitku).</a:t>
            </a:r>
          </a:p>
          <a:p>
            <a:r>
              <a:rPr lang="cs-CZ" dirty="0"/>
              <a:t>Podobný hlavní zájem (vztah volebního systému/pravidla a dalších institucí, chování či postojů)</a:t>
            </a:r>
          </a:p>
          <a:p>
            <a:r>
              <a:rPr lang="cs-CZ" dirty="0"/>
              <a:t>Hlavní otázka je, jak jakýkoliv z následujících designů dobře odhaduje kauzální efekty v reálném světě</a:t>
            </a:r>
          </a:p>
        </p:txBody>
      </p:sp>
    </p:spTree>
    <p:extLst>
      <p:ext uri="{BB962C8B-B14F-4D97-AF65-F5344CB8AC3E}">
        <p14:creationId xmlns:p14="http://schemas.microsoft.com/office/powerpoint/2010/main" val="96746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772B5A-F14C-4AD1-B8FE-C2FA45415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LABORATORNÍ EXPERIMENTY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873FB5-7219-4D3D-B0FF-06A9447A6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Ekonomická tradice, volební pravidlo manipulovaná proměnná</a:t>
            </a:r>
          </a:p>
          <a:p>
            <a:r>
              <a:rPr lang="cs-CZ" dirty="0"/>
              <a:t>Formální teorie/modely, obvykle se testují silné teoretické předpoklady</a:t>
            </a:r>
          </a:p>
          <a:p>
            <a:r>
              <a:rPr lang="cs-CZ" dirty="0"/>
              <a:t>Volební pravidla zpočátku klasická (různá většinová- FPTP, </a:t>
            </a:r>
            <a:r>
              <a:rPr lang="cs-CZ" dirty="0" err="1"/>
              <a:t>Borda</a:t>
            </a:r>
            <a:r>
              <a:rPr lang="cs-CZ" dirty="0"/>
              <a:t>), později zájem např. o sekvenční hlasování (americké prostředí) o proporční nebo smíšené systémy (Evropa)</a:t>
            </a:r>
          </a:p>
          <a:p>
            <a:r>
              <a:rPr lang="cs-CZ" dirty="0"/>
              <a:t>Hlavní témata (závislé proměnné): míra strategického hlasování, volební účast, míra sociálního užitku, reprezentace menšin, maximalizace individuálního užitku </a:t>
            </a:r>
          </a:p>
          <a:p>
            <a:r>
              <a:rPr lang="cs-CZ" dirty="0"/>
              <a:t>Diskuse o vlivu „laboratoře“ (izolace efektu vs. umělost prostředí)</a:t>
            </a:r>
          </a:p>
          <a:p>
            <a:r>
              <a:rPr lang="cs-CZ" dirty="0"/>
              <a:t>Reálně nejpočetnější</a:t>
            </a:r>
          </a:p>
        </p:txBody>
      </p:sp>
    </p:spTree>
    <p:extLst>
      <p:ext uri="{BB962C8B-B14F-4D97-AF65-F5344CB8AC3E}">
        <p14:creationId xmlns:p14="http://schemas.microsoft.com/office/powerpoint/2010/main" val="3471008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8CCEDA-C848-4F4D-951F-CBA93174A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„PŘIROZENÉ“/KVAZI VOLEBNÍ EXPERIMENTY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27896A-8804-4B34-A4A4-E798FBD64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Zkoumá randomizaci, vzniklou DGP v reálném světě. Dva zdroje manipulaci</a:t>
            </a:r>
          </a:p>
          <a:p>
            <a:r>
              <a:rPr lang="cs-CZ" dirty="0"/>
              <a:t>Podtyp 1- náhodné (exogenní) šoky</a:t>
            </a:r>
          </a:p>
          <a:p>
            <a:r>
              <a:rPr lang="cs-CZ" dirty="0"/>
              <a:t>Podtyp 2-  variance zabudovaná přímo ve volebních pravidlech</a:t>
            </a:r>
          </a:p>
          <a:p>
            <a:endParaRPr lang="cs-CZ" dirty="0"/>
          </a:p>
          <a:p>
            <a:r>
              <a:rPr lang="cs-CZ" dirty="0"/>
              <a:t>Ad1)- zkoumání politického chování před a po reformě. Problém: nejde obvykle o „náhodný šok“, ale promyšlené rozhodnutí, ale umožňuje i tak identifikaci některých kauzálních efektů</a:t>
            </a:r>
          </a:p>
          <a:p>
            <a:r>
              <a:rPr lang="cs-CZ" dirty="0"/>
              <a:t>Ad 2) umožňuje zkoumat některá témata (kvóty na zastoupení menšin, povinná volební účast, náhodná struktura volebního lístku), problémy s generalizací</a:t>
            </a:r>
          </a:p>
        </p:txBody>
      </p:sp>
    </p:spTree>
    <p:extLst>
      <p:ext uri="{BB962C8B-B14F-4D97-AF65-F5344CB8AC3E}">
        <p14:creationId xmlns:p14="http://schemas.microsoft.com/office/powerpoint/2010/main" val="122457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C0A866-2009-41D6-BF59-29FC4AD71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Polní experimenty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84AEE0-5E27-47DB-BAA6-B68390A98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Ekologická validita x vzdání se části kontroly</a:t>
            </a:r>
          </a:p>
          <a:p>
            <a:endParaRPr lang="cs-CZ" dirty="0"/>
          </a:p>
          <a:p>
            <a:r>
              <a:rPr lang="cs-CZ" dirty="0"/>
              <a:t>Manipulovaná proměnná: např. míra pobídek k volební účasti (</a:t>
            </a:r>
            <a:r>
              <a:rPr lang="cs-CZ" dirty="0" err="1"/>
              <a:t>Shineman</a:t>
            </a:r>
            <a:r>
              <a:rPr lang="cs-CZ" dirty="0"/>
              <a:t> 2016), (de)personalizace volby (Bol 2013).</a:t>
            </a:r>
          </a:p>
          <a:p>
            <a:endParaRPr lang="cs-CZ" dirty="0"/>
          </a:p>
          <a:p>
            <a:r>
              <a:rPr lang="cs-CZ" dirty="0"/>
              <a:t>Vnáší do hry ve velmi zvýšené míře etické úvahy</a:t>
            </a:r>
          </a:p>
        </p:txBody>
      </p:sp>
    </p:spTree>
    <p:extLst>
      <p:ext uri="{BB962C8B-B14F-4D97-AF65-F5344CB8AC3E}">
        <p14:creationId xmlns:p14="http://schemas.microsoft.com/office/powerpoint/2010/main" val="838910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CBB444-329B-4A1A-9361-3EDF34406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Etika: HLAVNÍ ETICKÉ PROBLÉMY </a:t>
            </a:r>
            <a:r>
              <a:rPr lang="cs-CZ" dirty="0" err="1"/>
              <a:t>POlNÍCH</a:t>
            </a:r>
            <a:r>
              <a:rPr lang="cs-CZ" dirty="0"/>
              <a:t> EXPERIMENTŮ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0D5000-73AF-400F-BDA5-24B233D27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Ovlivnění výsledku voleb (výsledek = kdo získá volený úřad)</a:t>
            </a:r>
          </a:p>
          <a:p>
            <a:r>
              <a:rPr lang="cs-CZ" dirty="0"/>
              <a:t>Problém s informovaným souhlasem</a:t>
            </a:r>
          </a:p>
          <a:p>
            <a:r>
              <a:rPr lang="cs-CZ" dirty="0"/>
              <a:t>Etické problémy náhodného přiřazení</a:t>
            </a:r>
          </a:p>
          <a:p>
            <a:endParaRPr lang="cs-CZ" dirty="0"/>
          </a:p>
          <a:p>
            <a:r>
              <a:rPr lang="cs-CZ" dirty="0"/>
              <a:t>Problémy s „normativními experimenty“ (zkoumají, zda lze určitou intervencí dosáhnout výsledků, zvyšujících sociální užitek, zároveň ekologické problémy agregovaná x individuální úroveň, napětí mezi cílem výzkumu a náhodným přiřazením).</a:t>
            </a:r>
          </a:p>
          <a:p>
            <a:r>
              <a:rPr lang="cs-CZ" dirty="0"/>
              <a:t>Spolupráce s partnery (státními orgány, stranami) problém i příležitost</a:t>
            </a:r>
          </a:p>
          <a:p>
            <a:r>
              <a:rPr lang="cs-CZ" dirty="0"/>
              <a:t>Experimenty v zemích třetího světa (může být problematické), nižší úrovně politiky, „méně důležité volby“</a:t>
            </a:r>
          </a:p>
        </p:txBody>
      </p:sp>
    </p:spTree>
    <p:extLst>
      <p:ext uri="{BB962C8B-B14F-4D97-AF65-F5344CB8AC3E}">
        <p14:creationId xmlns:p14="http://schemas.microsoft.com/office/powerpoint/2010/main" val="3837843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CBA582-536F-452A-866D-9A73A5722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 PROBLEMATICKÉHO VOLEBNÍHO EXPERIMENTU: „Montana 2014“ (</a:t>
            </a:r>
            <a:r>
              <a:rPr lang="cs-CZ" dirty="0" err="1"/>
              <a:t>Bonica</a:t>
            </a:r>
            <a:r>
              <a:rPr lang="cs-CZ" dirty="0"/>
              <a:t>, </a:t>
            </a:r>
            <a:r>
              <a:rPr lang="cs-CZ" dirty="0" err="1"/>
              <a:t>Rodden</a:t>
            </a:r>
            <a:r>
              <a:rPr lang="cs-CZ" dirty="0"/>
              <a:t>, </a:t>
            </a:r>
            <a:r>
              <a:rPr lang="cs-CZ" dirty="0" err="1"/>
              <a:t>Dropp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EC4217-7895-4A2B-AAC2-FA0B7E960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Závislá proměnná: míra participace</a:t>
            </a:r>
          </a:p>
          <a:p>
            <a:r>
              <a:rPr lang="cs-CZ" dirty="0"/>
              <a:t>Manipulovaná proměnná: míra informace o nepolitických kandidátech</a:t>
            </a:r>
          </a:p>
          <a:p>
            <a:r>
              <a:rPr lang="cs-CZ" dirty="0"/>
              <a:t>Konkrétní manipulace: volby nestranických členů státního nejvyššího soudu, 100.000 voličů dostalo materiál s oficiální státní pečetí materiál “2014 Montana General </a:t>
            </a:r>
            <a:r>
              <a:rPr lang="cs-CZ" dirty="0" err="1"/>
              <a:t>Election</a:t>
            </a:r>
            <a:r>
              <a:rPr lang="cs-CZ" dirty="0"/>
              <a:t> </a:t>
            </a:r>
            <a:r>
              <a:rPr lang="cs-CZ" dirty="0" err="1"/>
              <a:t>Voter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Guide</a:t>
            </a:r>
            <a:r>
              <a:rPr lang="cs-CZ" dirty="0"/>
              <a:t>“, kde se porovnávala ideologická pozice nepolitických soudců s pozicemi Baracka Obamy a Mitta Romneyho.</a:t>
            </a:r>
          </a:p>
          <a:p>
            <a:r>
              <a:rPr lang="cs-CZ" dirty="0"/>
              <a:t>Vyvolalo řadu negativních reakcí, ale i diskusí o tom, zda a co na tom přesně byla neetická praxe: např. https://thomasleeper.com/2014/10/montana-experiment/</a:t>
            </a:r>
          </a:p>
        </p:txBody>
      </p:sp>
    </p:spTree>
    <p:extLst>
      <p:ext uri="{BB962C8B-B14F-4D97-AF65-F5344CB8AC3E}">
        <p14:creationId xmlns:p14="http://schemas.microsoft.com/office/powerpoint/2010/main" val="3480558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DD28AF-8D28-4A6D-A7B3-05BF64492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This mailer, which three political scientists sent to 100,000 voters as an experiment, indicated ideological leanings in nonpartisan races for judgeships. The state is investigating the project.">
            <a:extLst>
              <a:ext uri="{FF2B5EF4-FFF2-40B4-BE49-F238E27FC236}">
                <a16:creationId xmlns:a16="http://schemas.microsoft.com/office/drawing/2014/main" id="{993DC058-AF14-4632-B087-3A85329EC88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8631"/>
            <a:ext cx="9841832" cy="6692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5008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B56044-78C3-4237-B2AC-1E3B953B8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Řešení: </a:t>
            </a:r>
            <a:r>
              <a:rPr lang="cs-CZ" dirty="0" err="1"/>
              <a:t>slough</a:t>
            </a:r>
            <a:r>
              <a:rPr lang="cs-CZ" dirty="0"/>
              <a:t> (2021)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8C1307-7C7E-4184-8154-5445C617B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Nutno zapracovat do designu experimentu</a:t>
            </a:r>
          </a:p>
          <a:p>
            <a:r>
              <a:rPr lang="cs-CZ" dirty="0"/>
              <a:t>Klíčový požadavek= nesmí se změnit výsledek voleb</a:t>
            </a:r>
          </a:p>
          <a:p>
            <a:r>
              <a:rPr lang="cs-CZ" dirty="0"/>
              <a:t>Odhadování maximálního kauzálního efektu ex ante</a:t>
            </a:r>
          </a:p>
          <a:p>
            <a:endParaRPr lang="cs-CZ" dirty="0"/>
          </a:p>
          <a:p>
            <a:r>
              <a:rPr lang="cs-CZ" b="1" dirty="0"/>
              <a:t>Prakticky</a:t>
            </a:r>
            <a:r>
              <a:rPr lang="cs-CZ" dirty="0"/>
              <a:t> 1.méně voličů/subjektů, 2.větší obvody, 3.vyhýbání se těsným soubojům a 4. proporčním pravidlům.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1377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Nebe</Template>
  <TotalTime>341</TotalTime>
  <Words>784</Words>
  <Application>Microsoft Office PowerPoint</Application>
  <PresentationFormat>Širokoúhlá obrazovka</PresentationFormat>
  <Paragraphs>68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Nebe</vt:lpstr>
      <vt:lpstr>VOLEBNÍ EXPERIMENTY</vt:lpstr>
      <vt:lpstr>Tucker, duelL 2018  </vt:lpstr>
      <vt:lpstr>LABORATORNÍ EXPERIMENTY</vt:lpstr>
      <vt:lpstr>„PŘIROZENÉ“/KVAZI VOLEBNÍ EXPERIMENTY</vt:lpstr>
      <vt:lpstr>Polní experimenty</vt:lpstr>
      <vt:lpstr>Etika: HLAVNÍ ETICKÉ PROBLÉMY POlNÍCH EXPERIMENTŮ</vt:lpstr>
      <vt:lpstr>PŘÍKLAD PROBLEMATICKÉHO VOLEBNÍHO EXPERIMENTU: „Montana 2014“ (Bonica, Rodden, Dropp)</vt:lpstr>
      <vt:lpstr>Prezentace aplikace PowerPoint</vt:lpstr>
      <vt:lpstr>Řešení: slough (2021)</vt:lpstr>
      <vt:lpstr>MÉNĚ OBVYKLÉ experimentální DESIGNY</vt:lpstr>
      <vt:lpstr>Survey VOLEBNÍ experimenty</vt:lpstr>
      <vt:lpstr>HARFST, BOL, LASLIER 2021: „DESIGNING PREFEReNCE VOTING“</vt:lpstr>
      <vt:lpstr>PLESCIA, BLAIS, HOEGSTROM 2020: do people want a fairer electoral systEm?</vt:lpstr>
      <vt:lpstr>PLESCIA ET AL.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EXPERIMENTY</dc:title>
  <dc:creator>Roman Chytilek</dc:creator>
  <cp:lastModifiedBy>Roman Chytilek</cp:lastModifiedBy>
  <cp:revision>17</cp:revision>
  <dcterms:created xsi:type="dcterms:W3CDTF">2022-03-29T08:10:27Z</dcterms:created>
  <dcterms:modified xsi:type="dcterms:W3CDTF">2022-03-29T13:52:15Z</dcterms:modified>
</cp:coreProperties>
</file>