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84" r:id="rId3"/>
    <p:sldId id="285" r:id="rId4"/>
    <p:sldId id="291" r:id="rId5"/>
    <p:sldId id="286" r:id="rId6"/>
    <p:sldId id="264" r:id="rId7"/>
    <p:sldId id="290" r:id="rId8"/>
    <p:sldId id="266" r:id="rId9"/>
    <p:sldId id="267" r:id="rId10"/>
    <p:sldId id="287" r:id="rId11"/>
    <p:sldId id="269" r:id="rId12"/>
    <p:sldId id="268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57" r:id="rId24"/>
    <p:sldId id="258" r:id="rId25"/>
    <p:sldId id="288" r:id="rId26"/>
    <p:sldId id="259" r:id="rId27"/>
    <p:sldId id="262" r:id="rId28"/>
    <p:sldId id="261" r:id="rId29"/>
    <p:sldId id="260" r:id="rId30"/>
    <p:sldId id="280" r:id="rId31"/>
    <p:sldId id="281" r:id="rId32"/>
    <p:sldId id="282" r:id="rId33"/>
    <p:sldId id="283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9" autoAdjust="0"/>
    <p:restoredTop sz="94660"/>
  </p:normalViewPr>
  <p:slideViewPr>
    <p:cSldViewPr>
      <p:cViewPr varScale="1">
        <p:scale>
          <a:sx n="124" d="100"/>
          <a:sy n="124" d="100"/>
        </p:scale>
        <p:origin x="11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9C52C-58BA-4706-92E8-8E8198B7C1C4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BCFE7-A572-4CE5-B6BA-7EAE59FC432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BCFE7-A572-4CE5-B6BA-7EAE59FC4324}" type="slidenum">
              <a:rPr lang="cs-CZ" smtClean="0"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8E2A-2462-495F-A0C7-0B50D9024EF2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1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8E2A-2462-495F-A0C7-0B50D9024EF2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92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DCE08E2A-2462-495F-A0C7-0B50D9024EF2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8E2A-2462-495F-A0C7-0B50D9024EF2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98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E08E2A-2462-495F-A0C7-0B50D9024EF2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345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8E2A-2462-495F-A0C7-0B50D9024EF2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70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8E2A-2462-495F-A0C7-0B50D9024EF2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03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8E2A-2462-495F-A0C7-0B50D9024EF2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90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8E2A-2462-495F-A0C7-0B50D9024EF2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2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8E2A-2462-495F-A0C7-0B50D9024EF2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26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8E2A-2462-495F-A0C7-0B50D9024EF2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71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CE08E2A-2462-495F-A0C7-0B50D9024EF2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842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IT v politologickém výzkumu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29.3. 2022, POLn6012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26FAC-4968-4221-9335-E43C6B753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DVOJICE Z TĚCHTO LETÁKŮ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2AB2FD-131E-425A-A15B-7577EF5A9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019" y="2103080"/>
            <a:ext cx="7772400" cy="4206240"/>
          </a:xfrm>
        </p:spPr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0FB314-07FD-4EE9-9F14-B0CB4F7E3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41" y="2011681"/>
            <a:ext cx="4210744" cy="235399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D35F22-DCAD-4592-B6F7-4A1074908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365677"/>
            <a:ext cx="4538949" cy="23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8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N=57 (obtížná rekrutace, vždy jeden subjekt v laboratoři)</a:t>
            </a:r>
          </a:p>
          <a:p>
            <a:r>
              <a:rPr lang="cs-CZ" sz="2400" dirty="0"/>
              <a:t>Běžné experimentální podmínky, informovaný souhlas, měřila se ideologie</a:t>
            </a:r>
          </a:p>
          <a:p>
            <a:r>
              <a:rPr lang="cs-CZ" sz="2400" dirty="0"/>
              <a:t>6x2 posterů z kampaně 2013 (skutečný materiál)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Eyetracking a selective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2400" dirty="0"/>
              <a:t>Měřil se fixation/dwell time</a:t>
            </a:r>
          </a:p>
          <a:p>
            <a:r>
              <a:rPr lang="cs-CZ" sz="2400" dirty="0"/>
              <a:t>Dokázali selective exposure (ideologie ovlivňovala čas, strávený sledováním posterů ideologicky blízké strany), nedokázali selective </a:t>
            </a:r>
            <a:r>
              <a:rPr lang="cs-CZ" sz="2400" dirty="0" err="1"/>
              <a:t>avoidance</a:t>
            </a:r>
            <a:r>
              <a:rPr lang="cs-CZ" sz="2400" dirty="0"/>
              <a:t>.</a:t>
            </a:r>
          </a:p>
          <a:p>
            <a:r>
              <a:rPr lang="cs-CZ" sz="2400" dirty="0"/>
              <a:t>Studie má význam i v tom, že naznačila diskusi o tom, co je „</a:t>
            </a:r>
            <a:r>
              <a:rPr lang="cs-CZ" sz="2400" dirty="0" err="1"/>
              <a:t>exposure</a:t>
            </a:r>
            <a:r>
              <a:rPr lang="cs-CZ" sz="2400" dirty="0"/>
              <a:t>“ a co „</a:t>
            </a:r>
            <a:r>
              <a:rPr lang="cs-CZ" sz="2400" dirty="0" err="1"/>
              <a:t>attention</a:t>
            </a:r>
            <a:r>
              <a:rPr lang="cs-CZ" sz="2400" dirty="0"/>
              <a:t>“, autoři tvrdí, že </a:t>
            </a:r>
            <a:r>
              <a:rPr lang="cs-CZ" sz="2400" dirty="0" err="1"/>
              <a:t>attention</a:t>
            </a:r>
            <a:r>
              <a:rPr lang="cs-CZ" sz="2400" dirty="0"/>
              <a:t> předchází </a:t>
            </a:r>
            <a:r>
              <a:rPr lang="cs-CZ" sz="2400" dirty="0" err="1"/>
              <a:t>exposure</a:t>
            </a:r>
            <a:r>
              <a:rPr lang="cs-CZ" sz="2400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400" dirty="0"/>
              <a:t>Jedna z prvních studií, využívajících eyetracking v politologii</a:t>
            </a:r>
          </a:p>
          <a:p>
            <a:r>
              <a:rPr lang="cs-CZ" sz="2400" dirty="0"/>
              <a:t>Jednoduchá, ale naznačila potenciální oblasti využití ET, i to, jaké teorie/hypotézy s tímto využitím spojovat.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84176"/>
            <a:ext cx="8277907" cy="1508760"/>
          </a:xfrm>
        </p:spPr>
        <p:txBody>
          <a:bodyPr>
            <a:normAutofit fontScale="90000"/>
          </a:bodyPr>
          <a:lstStyle/>
          <a:p>
            <a:r>
              <a:rPr lang="cs-CZ" dirty="0"/>
              <a:t>Bode at al. 2017: </a:t>
            </a:r>
            <a:r>
              <a:rPr lang="cs-CZ" dirty="0" err="1"/>
              <a:t>Skipping</a:t>
            </a:r>
            <a:r>
              <a:rPr lang="cs-CZ" dirty="0"/>
              <a:t> </a:t>
            </a:r>
            <a:r>
              <a:rPr lang="cs-CZ" dirty="0" err="1"/>
              <a:t>politics</a:t>
            </a:r>
            <a:r>
              <a:rPr lang="cs-CZ" dirty="0"/>
              <a:t> </a:t>
            </a:r>
            <a:r>
              <a:rPr lang="cs-CZ" sz="2200" dirty="0"/>
              <a:t>https://journals.sagepub.com/doi/full/10.1177/2053168017702990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sz="2400" dirty="0"/>
              <a:t>„Exposure“ x „</a:t>
            </a:r>
            <a:r>
              <a:rPr lang="cs-CZ" sz="2400" dirty="0" err="1"/>
              <a:t>Attention</a:t>
            </a:r>
            <a:r>
              <a:rPr lang="cs-CZ" sz="2400" dirty="0"/>
              <a:t>“ (tvrdí, že </a:t>
            </a:r>
            <a:r>
              <a:rPr lang="cs-CZ" sz="2400" dirty="0" err="1"/>
              <a:t>exposure</a:t>
            </a:r>
            <a:r>
              <a:rPr lang="cs-CZ" sz="2400" dirty="0"/>
              <a:t> předchází </a:t>
            </a:r>
            <a:r>
              <a:rPr lang="cs-CZ" sz="2400" dirty="0" err="1"/>
              <a:t>attention</a:t>
            </a:r>
            <a:r>
              <a:rPr lang="cs-CZ" sz="2400" dirty="0"/>
              <a:t>)</a:t>
            </a:r>
          </a:p>
          <a:p>
            <a:r>
              <a:rPr lang="cs-CZ" sz="2400" dirty="0"/>
              <a:t>Má praktické dopady na sociálních sítích (neodebírat vs. nečíst)</a:t>
            </a:r>
          </a:p>
          <a:p>
            <a:r>
              <a:rPr lang="cs-CZ" sz="2400" dirty="0"/>
              <a:t>Selektivní pozornost u politického obsahu je na SS aktivována až v momentě, kdy příspěvek naznačí, že souvisí s politikou- mělo by vést u osob, které politiku mají rádi, k aktivaci selektivní pozornosti.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experimentu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experimentální Facebooková stránka, 35 obrazovek s feedem, populární i politické zprávy. </a:t>
            </a:r>
          </a:p>
          <a:p>
            <a:r>
              <a:rPr lang="cs-CZ" sz="2400" dirty="0"/>
              <a:t>Zprávy se lišily počtem „politických slov i jejich umístěním, někdy cue byl i link s obrázkem</a:t>
            </a:r>
          </a:p>
          <a:p>
            <a:r>
              <a:rPr lang="cs-CZ" sz="2400" dirty="0"/>
              <a:t>Stranické zprávy (buďto chválily stranu nebo útočily na druhou)</a:t>
            </a:r>
          </a:p>
          <a:p>
            <a:r>
              <a:rPr lang="cs-CZ" sz="2400" dirty="0"/>
              <a:t>N=65, studenti v USA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sz="2400" dirty="0"/>
              <a:t>Politická kognitivní zkratka zkracuje čas, věnovaný příspěvku</a:t>
            </a:r>
          </a:p>
          <a:p>
            <a:r>
              <a:rPr lang="cs-CZ" sz="2400" dirty="0"/>
              <a:t>Na množství zkratek moc nezáleží (efektivita skippingu)</a:t>
            </a:r>
          </a:p>
          <a:p>
            <a:r>
              <a:rPr lang="cs-CZ" sz="2400" dirty="0"/>
              <a:t>Popsané efekty se týkají subjektů s malým zájmem o politiku</a:t>
            </a:r>
          </a:p>
          <a:p>
            <a:r>
              <a:rPr lang="cs-CZ" sz="2400" dirty="0"/>
              <a:t>Negativní zprávy o politice vyvolávají větší zájem než pozitivní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eyetrackingu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2400" dirty="0"/>
              <a:t>Potvrdil se rozdíl mezi „attention“ a „exposure“ (vystavili se zprávě, ale v určitý moment ji přestali sledovat)</a:t>
            </a:r>
          </a:p>
          <a:p>
            <a:pPr>
              <a:buNone/>
            </a:pPr>
            <a:endParaRPr lang="cs-CZ" sz="2400" dirty="0"/>
          </a:p>
          <a:p>
            <a:r>
              <a:rPr lang="cs-CZ" sz="2400" dirty="0"/>
              <a:t>Bylo by obtížné vyzkoumat pomocí jiného behaviorálního trackeru než ET.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84176"/>
            <a:ext cx="8856984" cy="1508760"/>
          </a:xfrm>
        </p:spPr>
        <p:txBody>
          <a:bodyPr>
            <a:noAutofit/>
          </a:bodyPr>
          <a:lstStyle/>
          <a:p>
            <a:r>
              <a:rPr lang="cs-CZ" sz="2800" dirty="0"/>
              <a:t>Oosterhof et al. 2018 </a:t>
            </a:r>
            <a:r>
              <a:rPr lang="cs-CZ" sz="2000" dirty="0"/>
              <a:t>https://www.sciencedirect.com/science/article/pii/S0166432817310392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2400" dirty="0"/>
              <a:t>Hypotéza o behaviorálních rozdílech mezi (americkými) konzervativci a liberály, „negativity bias konzervativců“- větší citlivost na negativní informace, mají pro ně větší apel.</a:t>
            </a:r>
          </a:p>
          <a:p>
            <a:r>
              <a:rPr lang="cs-CZ" sz="2400" dirty="0"/>
              <a:t>Projevuje se i ve fyziologických reakcích </a:t>
            </a:r>
          </a:p>
          <a:p>
            <a:r>
              <a:rPr lang="cs-CZ" sz="2400" dirty="0"/>
              <a:t>Studie zkoumá, jaké jsou specifické zdroje negativity bias</a:t>
            </a:r>
          </a:p>
          <a:p>
            <a:r>
              <a:rPr lang="cs-CZ" sz="2400" dirty="0"/>
              <a:t>Specificky se týká „znechucení“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Zkoumání znechucení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sz="2400" dirty="0"/>
              <a:t>Znechucení obvykle vyvolává snahu o distancování se od zdroje, který ho vyvolává</a:t>
            </a:r>
          </a:p>
          <a:p>
            <a:r>
              <a:rPr lang="cs-CZ" sz="2400" dirty="0"/>
              <a:t>Má sociální dopady, např. zvýšená senzitivnost ke znechucení vede k větší podpoře sociálních norem a skupinové mentality (evoluční psychologie)</a:t>
            </a:r>
          </a:p>
          <a:p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Akademické POLITOLOGICKÉ články (EBSCO, stav 2021)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Eye tracking: cca 20- vystavení a vyhýbání se politickým podnětům, role ideologie, multifaktorové rozhodování, vliv specifických stimulů (např. na participaci), personalizace, vztah různých forem politické informace (např. textu a obrazu), gender.</a:t>
            </a:r>
          </a:p>
          <a:p>
            <a:r>
              <a:rPr lang="cs-CZ" sz="2400" dirty="0"/>
              <a:t>Výraz obličeje (pomocí IT): méně než 10, výrazová kongruence se zdrojem</a:t>
            </a:r>
          </a:p>
          <a:p>
            <a:r>
              <a:rPr lang="cs-CZ" sz="2400" dirty="0" err="1"/>
              <a:t>Elektrodermální</a:t>
            </a:r>
            <a:r>
              <a:rPr lang="cs-CZ" sz="2400" dirty="0"/>
              <a:t> aktivita: méně než 5- predispozice k participaci, reakce během ní</a:t>
            </a:r>
          </a:p>
          <a:p>
            <a:r>
              <a:rPr lang="cs-CZ" sz="2400" dirty="0"/>
              <a:t>Výrazně méně využívaná technika než v psychologii, ale i než v ekonomii (např. hodně ET studií v teorii her)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Dvě studie</a:t>
            </a:r>
          </a:p>
          <a:p>
            <a:r>
              <a:rPr lang="cs-CZ" sz="2400" dirty="0"/>
              <a:t>Studie 1: subjekty sledovaly obrazovku se čtveřicí obrázků scén, vyvolávajících smutek, strach, znechucení a neutrální emoce</a:t>
            </a:r>
          </a:p>
          <a:p>
            <a:r>
              <a:rPr lang="cs-CZ" sz="2400" dirty="0"/>
              <a:t>Dobrá pilotní studie, vysoká interní validita.</a:t>
            </a:r>
          </a:p>
          <a:p>
            <a:r>
              <a:rPr lang="cs-CZ" sz="2400" dirty="0"/>
              <a:t>Výsledek negativní vztah mezi sociálním a politickým konzervatismem a vystavením se znechucujícím podnětům (dwell time)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Studie 2: Vztah konzervativních postojů a média, které upozorňuje na znechucení</a:t>
            </a:r>
          </a:p>
          <a:p>
            <a:r>
              <a:rPr lang="cs-CZ" sz="2400" dirty="0"/>
              <a:t> Subjekty postupně viděly obličeje lidí se čtyřmi emocemi jako ve Studii 1</a:t>
            </a:r>
          </a:p>
          <a:p>
            <a:r>
              <a:rPr lang="cs-CZ" sz="2400" dirty="0"/>
              <a:t>Výsledek: pozitivní korelace mezi délkou sledování znechucených obličejů a sociálním a politickým konzervatismem</a:t>
            </a:r>
          </a:p>
          <a:p>
            <a:r>
              <a:rPr lang="cs-CZ" sz="2400" dirty="0"/>
              <a:t>„Obsese konzervativců znechucením- hnusí se jim objekty znechucení a dávají pozor, aby se jim nevystavily“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Úloha eyetrackingu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sz="2400" dirty="0" err="1"/>
              <a:t>Dwell</a:t>
            </a:r>
            <a:r>
              <a:rPr lang="cs-CZ" sz="2400" dirty="0"/>
              <a:t> </a:t>
            </a:r>
            <a:r>
              <a:rPr lang="cs-CZ" sz="2400" dirty="0" err="1"/>
              <a:t>time</a:t>
            </a:r>
            <a:r>
              <a:rPr lang="cs-CZ" sz="2400" dirty="0"/>
              <a:t> klíčová proměnná, bylo by možná možné vyřešit i jiným nástrojem </a:t>
            </a:r>
            <a:r>
              <a:rPr lang="cs-CZ" sz="2400" dirty="0" err="1"/>
              <a:t>process</a:t>
            </a:r>
            <a:r>
              <a:rPr lang="cs-CZ" sz="2400" dirty="0"/>
              <a:t> </a:t>
            </a:r>
            <a:r>
              <a:rPr lang="cs-CZ" sz="2400" dirty="0" err="1"/>
              <a:t>tracingu</a:t>
            </a:r>
            <a:r>
              <a:rPr lang="cs-CZ" sz="2400" dirty="0"/>
              <a:t>, ale ET asi nejvhodnější</a:t>
            </a:r>
          </a:p>
          <a:p>
            <a:endParaRPr lang="cs-CZ" sz="2400" dirty="0"/>
          </a:p>
          <a:p>
            <a:r>
              <a:rPr lang="cs-CZ" sz="2400" dirty="0"/>
              <a:t>Dobrá kalibrace výzkumného podnětu (návod pro budoucí výzkumy, jak dělat v ET pilotní studii)</a:t>
            </a:r>
          </a:p>
          <a:p>
            <a:endParaRPr lang="cs-CZ" sz="2400" dirty="0"/>
          </a:p>
          <a:p>
            <a:r>
              <a:rPr lang="cs-CZ" sz="2400" dirty="0"/>
              <a:t>Závěr „zvláštní“ („speciální vztah sociálních konzervativců k emoci znechucení“)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018" y="284176"/>
            <a:ext cx="8458981" cy="1508760"/>
          </a:xfrm>
        </p:spPr>
        <p:txBody>
          <a:bodyPr>
            <a:normAutofit fontScale="90000"/>
          </a:bodyPr>
          <a:lstStyle/>
          <a:p>
            <a:r>
              <a:rPr lang="cs-CZ" dirty="0"/>
              <a:t>Jenke et al. 2021</a:t>
            </a:r>
            <a:br>
              <a:rPr lang="cs-CZ" dirty="0"/>
            </a:br>
            <a:r>
              <a:rPr lang="cs-CZ" sz="2000" dirty="0"/>
              <a:t>https://www.cambridge.org/core/journals/political-analysis/article/using-eyetracking-to-understand-decisionmaking-in-conjoint-experiments/A0A53740F79838E9A77A79E37559F8DC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sz="2400" dirty="0"/>
              <a:t>„Conjoint“ survey experiment</a:t>
            </a:r>
          </a:p>
          <a:p>
            <a:r>
              <a:rPr lang="cs-CZ" sz="2400" dirty="0"/>
              <a:t>Používá se k analýze politického rozhodování</a:t>
            </a:r>
          </a:p>
          <a:p>
            <a:r>
              <a:rPr lang="cs-CZ" sz="2400" dirty="0"/>
              <a:t>Hádanka: moc se neví, jak subjekty k rozhodování dospívají</a:t>
            </a:r>
          </a:p>
          <a:p>
            <a:r>
              <a:rPr lang="cs-CZ" sz="2400" dirty="0"/>
              <a:t>Jak si počínáme, když se pro něco rozhodujeme a musíme/můžeme srovnávat řadu atributů těch rozhodnutí/věcí?</a:t>
            </a:r>
          </a:p>
          <a:p>
            <a:r>
              <a:rPr lang="cs-CZ" sz="2400" dirty="0"/>
              <a:t>Eyetracking nová metoda, poskytující hlubší vhled do rozhodování subjektu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Conjoint experiment: používá se u „multiatributového“ rozhodování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10242" name="Picture 2" descr="An Example Screen of the Conjoint Experiment | Download Scientific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1" y="1722774"/>
            <a:ext cx="5331043" cy="5086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D11EB4-67EA-4A2B-BE09-B2744DAF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8BD1D8-FAC1-4700-9EFD-6299BFE4C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Figure A1. Main results of conjoint experiment. AMCEs with 95% confidence intervals. All countries pooled. Note. AMCE for 'No tax revenue' is not displayed as it was restricted to only appear with the attribute 'no new tax' and thus has a conditional effect.">
            <a:extLst>
              <a:ext uri="{FF2B5EF4-FFF2-40B4-BE49-F238E27FC236}">
                <a16:creationId xmlns:a16="http://schemas.microsoft.com/office/drawing/2014/main" id="{0BDFEA1C-FFF2-42B8-8456-2B391A516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40080"/>
            <a:ext cx="5667329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12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Metody, jak zkoumat vliv jednotlivých faktorů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Average Marginal Component Effect (AMCE)- co se stane, když jeden z atributů změníme z referenčního na ten, který nás zajímá?</a:t>
            </a:r>
          </a:p>
          <a:p>
            <a:r>
              <a:rPr lang="cs-CZ" sz="2400" dirty="0"/>
              <a:t>Zkoumalo se:</a:t>
            </a:r>
          </a:p>
          <a:p>
            <a:r>
              <a:rPr lang="cs-CZ" sz="2400" dirty="0"/>
              <a:t>subjekty si dělaly poznámky</a:t>
            </a:r>
          </a:p>
          <a:p>
            <a:r>
              <a:rPr lang="cs-CZ" sz="2400" dirty="0"/>
              <a:t>verbální rozhodování</a:t>
            </a:r>
          </a:p>
          <a:p>
            <a:endParaRPr lang="cs-CZ" sz="2400" dirty="0"/>
          </a:p>
          <a:p>
            <a:pPr>
              <a:buNone/>
            </a:pPr>
            <a:r>
              <a:rPr lang="cs-CZ" sz="2400" dirty="0"/>
              <a:t>(mění samotnou podstatu rozhodování)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Design experimentu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Výběr mezi fiktivními kandidáty na amerického prezidenta s více vlastnostmi</a:t>
            </a:r>
          </a:p>
          <a:p>
            <a:endParaRPr lang="cs-CZ" sz="2400" dirty="0"/>
          </a:p>
          <a:p>
            <a:r>
              <a:rPr lang="cs-CZ" sz="2400" dirty="0"/>
              <a:t>Každý subjekt měl cca 6 bloků x 20 úkolů, lišily se množství kandidátů i množstvím/povahou atributů.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Eyetracking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2400" dirty="0"/>
              <a:t>Měřil se počet fixací v AOI</a:t>
            </a:r>
          </a:p>
          <a:p>
            <a:r>
              <a:rPr lang="cs-CZ" sz="2400" dirty="0"/>
              <a:t>Musely se dobře definovat AOI</a:t>
            </a:r>
          </a:p>
          <a:p>
            <a:r>
              <a:rPr lang="cs-CZ" sz="2400" dirty="0"/>
              <a:t>Metriky jak pro jedno (dominantní) oko, tak pro obě oči</a:t>
            </a:r>
          </a:p>
          <a:p>
            <a:r>
              <a:rPr lang="cs-CZ" sz="2400" dirty="0"/>
              <a:t>Další parametry (článek)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 Existuje silná souvislost mezi  „důležitostí“ atributu, kterou naznačuje rozhodování a oční pozorností (AMCE pozitivně korelovaný s fixacemi)</a:t>
            </a:r>
          </a:p>
          <a:p>
            <a:r>
              <a:rPr lang="cs-CZ" dirty="0"/>
              <a:t>2. Závěr 1 se nemění ani se zvyšující se komplexitou úkolu</a:t>
            </a:r>
          </a:p>
          <a:p>
            <a:r>
              <a:rPr lang="cs-CZ" dirty="0"/>
              <a:t>3 Důvodem závěru 2 je zvyšující se selektivita procesování informací</a:t>
            </a:r>
          </a:p>
          <a:p>
            <a:r>
              <a:rPr lang="cs-CZ" dirty="0"/>
              <a:t>Přínos eyetrackingu k formulaci závěrů 2 a 3 byl značný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Tradeoff mezi metodologií a teorií?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Část článků zajímavé teoretické otázky a „uživatelské“ využívání technologií (měří se </a:t>
            </a:r>
            <a:r>
              <a:rPr lang="cs-CZ" sz="2400" dirty="0" err="1"/>
              <a:t>dwell</a:t>
            </a:r>
            <a:r>
              <a:rPr lang="cs-CZ" sz="2400" dirty="0"/>
              <a:t> </a:t>
            </a:r>
            <a:r>
              <a:rPr lang="cs-CZ" sz="2400" dirty="0" err="1"/>
              <a:t>time</a:t>
            </a:r>
            <a:r>
              <a:rPr lang="cs-CZ" sz="2400" dirty="0"/>
              <a:t> nebo </a:t>
            </a:r>
            <a:r>
              <a:rPr lang="cs-CZ" sz="2400" dirty="0" err="1"/>
              <a:t>fixation</a:t>
            </a:r>
            <a:r>
              <a:rPr lang="cs-CZ" sz="2400" dirty="0"/>
              <a:t> </a:t>
            </a:r>
            <a:r>
              <a:rPr lang="cs-CZ" sz="2400" dirty="0" err="1"/>
              <a:t>count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r>
              <a:rPr lang="cs-CZ" sz="2400" dirty="0"/>
              <a:t>Část pokročilá práce s technologiemi (piluje se podnět, různě randomizují sektory na obrazovce), ale méně relevantní otázky</a:t>
            </a:r>
          </a:p>
          <a:p>
            <a:endParaRPr lang="cs-CZ" sz="2400" dirty="0"/>
          </a:p>
          <a:p>
            <a:r>
              <a:rPr lang="cs-CZ" sz="2400" dirty="0"/>
              <a:t>Jsou i studie, které zvládají obojí (</a:t>
            </a:r>
            <a:r>
              <a:rPr lang="cs-CZ" sz="2400" dirty="0" err="1"/>
              <a:t>Jenke</a:t>
            </a:r>
            <a:r>
              <a:rPr lang="cs-CZ" sz="2400" dirty="0"/>
              <a:t> 2021)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Fino et al. 2019 https://www.nature.com/articles/s41598-019-51858-7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/>
          </a:bodyPr>
          <a:lstStyle/>
          <a:p>
            <a:r>
              <a:rPr lang="cs-CZ" sz="2400" dirty="0"/>
              <a:t>„Emočně kongruentní reakce obličeje“ v politice (ECFR)</a:t>
            </a:r>
          </a:p>
          <a:p>
            <a:r>
              <a:rPr lang="cs-CZ" sz="2400" dirty="0"/>
              <a:t>Předchozí výzkum: reakce (našeho) obličeje ovlivňuje příslušnost zdroje podnětu ke skupině, není jasné, zda je to stejné při pozitivní reakci (úsměvu) a negativní (zamračení), vesměs neverbální zdroje pro ECFR.</a:t>
            </a:r>
          </a:p>
          <a:p>
            <a:r>
              <a:rPr lang="cs-CZ" sz="2400" dirty="0"/>
              <a:t>Metoda: Obličejová EMG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Elektromyografie (zdroj: Nemocnice T. Bati)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Zkoumání, zachycující elektrickou aktivitu svalů.  V medicíně ověřuje jejich stav a nervové zásobení.</a:t>
            </a:r>
          </a:p>
          <a:p>
            <a:r>
              <a:rPr lang="cs-CZ" dirty="0"/>
              <a:t>Svaly fungují na základě příkazů z centrálního nervového systému (mozku a míchy). Ten jim informace předává pomocí nervů. Nervy vedou signály v podobě elektrických impulsů. Když se vzruch dostane až na místo kontaktu se svalem (nervosvalovou ploténku), změní elektrickou rovnováhu ve svalových buňkách a vzniká pohyb. K vyšetření se vždy používají dvě elektrody. Pomocí referenční a snímací elektrody se sleduje změna elektrické aktivity svalu při činnosti. Odpověď na podráždění a rychlost vedení vzruchu nervem se měří stimulační a snímací elektrodou. Stimulační elektroda přivádí k nervu malé elektrické impulsy. Výsledek vyšetření se zobrazuje jako EMG křivka.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Fino et al.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Verbální stimul pro ECFR</a:t>
            </a:r>
          </a:p>
          <a:p>
            <a:r>
              <a:rPr lang="cs-CZ" sz="2400" dirty="0"/>
              <a:t>Italská politika, N=53 (mladí, ideologicky vyhranění voliči), 2013</a:t>
            </a:r>
          </a:p>
          <a:p>
            <a:r>
              <a:rPr lang="cs-CZ" sz="2400" dirty="0"/>
              <a:t>Četli spojení jako „usmál se Renzi“ nebo  „Berlusconi se zamračil“.</a:t>
            </a:r>
          </a:p>
          <a:p>
            <a:r>
              <a:rPr lang="cs-CZ" sz="2400" dirty="0"/>
              <a:t>Zkoumaly se pohyby dvou mimických svalů (corrugator supercilii-zvedá obočí-negativní reakce, zygomaticus major- formuje úsměv-pozitivní reakce)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Verbální podněty vyvolávají ECFR</a:t>
            </a:r>
          </a:p>
          <a:p>
            <a:r>
              <a:rPr lang="cs-CZ" sz="2400" dirty="0"/>
              <a:t>ECFR mají silný skupinový základ (ECFR jako reakce na politiky z dané skupiny)</a:t>
            </a:r>
          </a:p>
          <a:p>
            <a:r>
              <a:rPr lang="cs-CZ" sz="2400" dirty="0"/>
              <a:t>Rozdíly mezi skupinami v přesné podobě ECFR (levice velmi silné ECFR u negativní ingroup verbalizace)</a:t>
            </a:r>
          </a:p>
          <a:p>
            <a:r>
              <a:rPr lang="cs-CZ" sz="2400" dirty="0"/>
              <a:t>Ingroup mentalita může být narušená dalšími faktory (všeobecná popularita Renziho)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2A5ADA-23B9-45B5-A108-9CBFDE15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EMG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C65DA0-E852-4A49-9069-442CE0CE9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Zásadní, jinak obtížné zkoumat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Závěr trochu  „divný“, v politologii možná prozatím o něco hůře využitelný.</a:t>
            </a:r>
          </a:p>
        </p:txBody>
      </p:sp>
    </p:spTree>
    <p:extLst>
      <p:ext uri="{BB962C8B-B14F-4D97-AF65-F5344CB8AC3E}">
        <p14:creationId xmlns:p14="http://schemas.microsoft.com/office/powerpoint/2010/main" val="202881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4FB9B-993D-46D5-B85A-0831B2D0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Problémy/příležitosti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4A08CA-A778-4F44-9A6E-9ECE22EB2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Příležitosti</a:t>
            </a:r>
          </a:p>
          <a:p>
            <a:pPr marL="0" indent="0">
              <a:buNone/>
            </a:pPr>
            <a:r>
              <a:rPr lang="cs-CZ" dirty="0"/>
              <a:t>Nové výzkumné otázky</a:t>
            </a:r>
          </a:p>
          <a:p>
            <a:pPr marL="0" indent="0">
              <a:buNone/>
            </a:pPr>
            <a:r>
              <a:rPr lang="cs-CZ" dirty="0"/>
              <a:t>Mnohem přesnější měření starých (kauzální mechanismy)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Problémy</a:t>
            </a:r>
          </a:p>
          <a:p>
            <a:pPr marL="0" indent="0">
              <a:buNone/>
            </a:pPr>
            <a:r>
              <a:rPr lang="cs-CZ" dirty="0"/>
              <a:t>Náročnost přístrojová, časová, metodologická</a:t>
            </a:r>
          </a:p>
          <a:p>
            <a:pPr marL="0" indent="0">
              <a:buNone/>
            </a:pPr>
            <a:r>
              <a:rPr lang="cs-CZ" dirty="0"/>
              <a:t>Úzký okruh problémů</a:t>
            </a:r>
          </a:p>
        </p:txBody>
      </p:sp>
    </p:spTree>
    <p:extLst>
      <p:ext uri="{BB962C8B-B14F-4D97-AF65-F5344CB8AC3E}">
        <p14:creationId xmlns:p14="http://schemas.microsoft.com/office/powerpoint/2010/main" val="320565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 příkladů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Marquart et al. 2016: selektivní vystavení podnětům</a:t>
            </a:r>
          </a:p>
          <a:p>
            <a:r>
              <a:rPr lang="cs-CZ" sz="2400" dirty="0"/>
              <a:t>Bode et al. 2017: selektivní pozornost</a:t>
            </a:r>
          </a:p>
          <a:p>
            <a:r>
              <a:rPr lang="cs-CZ" sz="2400" dirty="0"/>
              <a:t>Oosterhof et al.2017: vztah ideologie a emocí</a:t>
            </a:r>
          </a:p>
          <a:p>
            <a:r>
              <a:rPr lang="cs-CZ" sz="2400" dirty="0"/>
              <a:t>Jenke et al. 2021: conjoint experiment</a:t>
            </a:r>
          </a:p>
          <a:p>
            <a:r>
              <a:rPr lang="cs-CZ" sz="2400" dirty="0"/>
              <a:t>Fino et al. 2019: emočně kongruentní reakce obličeje</a:t>
            </a:r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Marquart et al. 2016 </a:t>
            </a:r>
            <a:r>
              <a:rPr lang="cs-CZ" sz="2000" dirty="0"/>
              <a:t>https://ijoc.org/index.php/ijoc/article/view/4415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„Selective exposure“</a:t>
            </a:r>
          </a:p>
          <a:p>
            <a:r>
              <a:rPr lang="cs-CZ" sz="2400" dirty="0"/>
              <a:t>Selektivně se vystavujeme informacím, vlivná teorie je </a:t>
            </a:r>
            <a:r>
              <a:rPr lang="cs-CZ" sz="2400" b="1" dirty="0"/>
              <a:t>kognitivní disonance </a:t>
            </a:r>
            <a:r>
              <a:rPr lang="cs-CZ" sz="2400" dirty="0"/>
              <a:t>(Festinger 1957)</a:t>
            </a:r>
          </a:p>
          <a:p>
            <a:r>
              <a:rPr lang="cs-CZ" sz="2400" dirty="0"/>
              <a:t>Více pozornosti věnujeme kongruentní/konzistentní  informaci</a:t>
            </a:r>
          </a:p>
          <a:p>
            <a:pPr marL="0" indent="0">
              <a:buNone/>
            </a:pPr>
            <a:r>
              <a:rPr lang="cs-CZ" sz="2400" dirty="0"/>
              <a:t>Dosavadní výzkum nekonkluzivní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963426-E705-4D02-B9E2-3EF9F731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KOGNITIVNÍ DISONANCE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B7997D-1D3F-4E32-94F5-ABA23809F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Řeší rozpory mezi dvěma působícími kognitivními zdroji (např. našimi postoji a aktuálním stavem věcí)</a:t>
            </a:r>
          </a:p>
          <a:p>
            <a:endParaRPr lang="cs-CZ" dirty="0"/>
          </a:p>
          <a:p>
            <a:r>
              <a:rPr lang="cs-CZ" dirty="0"/>
              <a:t>V původní verzi: změna postoje x změna chování</a:t>
            </a:r>
          </a:p>
          <a:p>
            <a:endParaRPr lang="cs-CZ" dirty="0"/>
          </a:p>
          <a:p>
            <a:r>
              <a:rPr lang="cs-CZ" dirty="0"/>
              <a:t>V politologii nejčastěji problém </a:t>
            </a:r>
            <a:r>
              <a:rPr lang="cs-CZ" b="1" dirty="0"/>
              <a:t>reakce na nekongruentní informace</a:t>
            </a:r>
            <a:r>
              <a:rPr lang="cs-CZ" dirty="0"/>
              <a:t> (předpoklad jejich vytěsňování, vyhýbání se jim, stability postoje). Zajímá nás </a:t>
            </a:r>
            <a:r>
              <a:rPr lang="cs-CZ" dirty="0" err="1"/>
              <a:t>exposure</a:t>
            </a:r>
            <a:r>
              <a:rPr lang="cs-CZ" dirty="0"/>
              <a:t>, </a:t>
            </a:r>
            <a:r>
              <a:rPr lang="cs-CZ" dirty="0" err="1"/>
              <a:t>attention</a:t>
            </a:r>
            <a:r>
              <a:rPr lang="cs-CZ" dirty="0"/>
              <a:t>, </a:t>
            </a:r>
            <a:r>
              <a:rPr lang="cs-CZ" dirty="0" err="1"/>
              <a:t>avoidance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704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 „selective exposure“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Retrospektivní zkoumání chování- </a:t>
            </a:r>
            <a:r>
              <a:rPr lang="cs-CZ" sz="2400" dirty="0"/>
              <a:t>spoléhá na vybavení si minulých událostí subjekty (problém: selektivní retence)</a:t>
            </a:r>
          </a:p>
          <a:p>
            <a:r>
              <a:rPr lang="cs-CZ" sz="2400" b="1" dirty="0"/>
              <a:t>Prospektivní zkoumání- </a:t>
            </a:r>
            <a:r>
              <a:rPr lang="cs-CZ" sz="2400" dirty="0"/>
              <a:t>„co by si subjekt přečetl“ (problém často „buď x anebo“)</a:t>
            </a:r>
          </a:p>
          <a:p>
            <a:r>
              <a:rPr lang="cs-CZ" sz="2400" b="1" dirty="0"/>
              <a:t>Behaviorální měření (DPTE)- </a:t>
            </a:r>
            <a:r>
              <a:rPr lang="cs-CZ" sz="2400" dirty="0"/>
              <a:t>měří se čas prohlížení, často bohužel fake content</a:t>
            </a:r>
          </a:p>
          <a:p>
            <a:r>
              <a:rPr lang="cs-CZ" sz="2400" b="1" dirty="0"/>
              <a:t>Agregovaná data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Marquart et al. preferují behaviorální měření, používají eyetracking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/>
              <a:t>Design: dva letáky konkurujících si ideologicky nekongruentních stran stran, hypotéza, že ideologie koreluje pozitivně s pozorností.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Pruhy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ruhy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TM03090430[[fn=Pruhy]]</Template>
  <TotalTime>13797</TotalTime>
  <Words>1620</Words>
  <Application>Microsoft Office PowerPoint</Application>
  <PresentationFormat>Předvádění na obrazovce (4:3)</PresentationFormat>
  <Paragraphs>173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Calibri</vt:lpstr>
      <vt:lpstr>Corbel</vt:lpstr>
      <vt:lpstr>Wingdings</vt:lpstr>
      <vt:lpstr>Pruhy</vt:lpstr>
      <vt:lpstr>IT v politologickém výzkumu</vt:lpstr>
      <vt:lpstr>Akademické POLITOLOGICKÉ články (EBSCO, stav 2021)</vt:lpstr>
      <vt:lpstr>Tradeoff mezi metodologií a teorií?</vt:lpstr>
      <vt:lpstr>Problémy/příležitosti</vt:lpstr>
      <vt:lpstr>5 příkladů</vt:lpstr>
      <vt:lpstr>Marquart et al. 2016 https://ijoc.org/index.php/ijoc/article/view/4415 </vt:lpstr>
      <vt:lpstr>Teorie KOGNITIVNÍ DISONANCE</vt:lpstr>
      <vt:lpstr>Měření „selective exposure“</vt:lpstr>
      <vt:lpstr>Prezentace aplikace PowerPoint</vt:lpstr>
      <vt:lpstr>DVOJICE Z TĚCHTO LETÁKŮ</vt:lpstr>
      <vt:lpstr>Experiment</vt:lpstr>
      <vt:lpstr>Eyetracking a selective exposure</vt:lpstr>
      <vt:lpstr>Význam</vt:lpstr>
      <vt:lpstr>Bode at al. 2017: Skipping politics https://journals.sagepub.com/doi/full/10.1177/2053168017702990</vt:lpstr>
      <vt:lpstr>Popis experimentu</vt:lpstr>
      <vt:lpstr>Závěry</vt:lpstr>
      <vt:lpstr>Význam eyetrackingu</vt:lpstr>
      <vt:lpstr>Oosterhof et al. 2018 https://www.sciencedirect.com/science/article/pii/S0166432817310392</vt:lpstr>
      <vt:lpstr>Zkoumání znechucení</vt:lpstr>
      <vt:lpstr>Experiment</vt:lpstr>
      <vt:lpstr>Experiment</vt:lpstr>
      <vt:lpstr>Úloha eyetrackingu</vt:lpstr>
      <vt:lpstr>Jenke et al. 2021 https://www.cambridge.org/core/journals/political-analysis/article/using-eyetracking-to-understand-decisionmaking-in-conjoint-experiments/A0A53740F79838E9A77A79E37559F8DC</vt:lpstr>
      <vt:lpstr>Conjoint experiment: používá se u „multiatributového“ rozhodování</vt:lpstr>
      <vt:lpstr>Prezentace aplikace PowerPoint</vt:lpstr>
      <vt:lpstr>Metody, jak zkoumat vliv jednotlivých faktorů</vt:lpstr>
      <vt:lpstr>Design experimentu</vt:lpstr>
      <vt:lpstr>Eyetracking</vt:lpstr>
      <vt:lpstr>Závěry</vt:lpstr>
      <vt:lpstr>Fino et al. 2019 https://www.nature.com/articles/s41598-019-51858-7</vt:lpstr>
      <vt:lpstr>Elektromyografie (zdroj: Nemocnice T. Bati)</vt:lpstr>
      <vt:lpstr>Výzkum Fino et al.</vt:lpstr>
      <vt:lpstr>Výsledky</vt:lpstr>
      <vt:lpstr>Význam EMG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Roman</dc:creator>
  <cp:lastModifiedBy>Roman Chytilek</cp:lastModifiedBy>
  <cp:revision>87</cp:revision>
  <dcterms:created xsi:type="dcterms:W3CDTF">2021-05-02T18:39:04Z</dcterms:created>
  <dcterms:modified xsi:type="dcterms:W3CDTF">2022-03-29T09:54:13Z</dcterms:modified>
</cp:coreProperties>
</file>