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7" r:id="rId4"/>
    <p:sldId id="264" r:id="rId5"/>
    <p:sldId id="266" r:id="rId6"/>
    <p:sldId id="265" r:id="rId7"/>
    <p:sldId id="267" r:id="rId8"/>
    <p:sldId id="268" r:id="rId9"/>
    <p:sldId id="260" r:id="rId10"/>
    <p:sldId id="261" r:id="rId11"/>
    <p:sldId id="262" r:id="rId12"/>
    <p:sldId id="263" r:id="rId13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3" d="100"/>
          <a:sy n="83" d="100"/>
        </p:scale>
        <p:origin x="686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E741E82-9C03-4CD8-8EAF-661A369A675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60C02818-1C41-466B-97EB-BA8A1396FB1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C6D97D9-2031-49A4-B6AF-3C93430629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66E5C-1492-450E-A97E-BBF3534C8B62}" type="datetimeFigureOut">
              <a:rPr lang="cs-CZ" smtClean="0"/>
              <a:t>16.02.2022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B9DC4D5-2CCA-4972-BBB0-AC0F414CD2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10E7580-89FE-42DE-8DD5-1EA55AEEB2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3939D-3F5C-4608-BA4C-5F435643304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531404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D5AB9CD-F1C8-4D58-8939-ECD4D78158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34383EC7-1E88-49ED-A457-346C23DDCC2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6749D87-7648-40B3-B432-CE57245D22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66E5C-1492-450E-A97E-BBF3534C8B62}" type="datetimeFigureOut">
              <a:rPr lang="cs-CZ" smtClean="0"/>
              <a:t>16.02.2022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30C7336-CDC4-4445-A6BB-A3B1CAA60D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0D5AB15-14AB-457D-B955-D2E6CFF6E6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3939D-3F5C-4608-BA4C-5F435643304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109151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7DDE4DDC-362B-4A9F-8A5B-CE8E48481C5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9F1DE17F-7364-4A71-8665-F5EAF4C4619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4932E38-F023-49F2-ABE4-CEFB643DF3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66E5C-1492-450E-A97E-BBF3534C8B62}" type="datetimeFigureOut">
              <a:rPr lang="cs-CZ" smtClean="0"/>
              <a:t>16.02.2022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471183C-BDD4-4CC6-9AC6-E3BB1F293A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D2FBA61-AD05-4020-BA9D-7C4B2836AE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3939D-3F5C-4608-BA4C-5F435643304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541575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045ACEE-C9EC-4099-B763-B30F2C3B69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961563E-B3CC-4C7F-AFB8-4AF4DEA6BE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82744DD-50BD-40ED-B5FC-CA0BBF0F1D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66E5C-1492-450E-A97E-BBF3534C8B62}" type="datetimeFigureOut">
              <a:rPr lang="cs-CZ" smtClean="0"/>
              <a:t>16.02.2022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E027283-7E73-4FA0-B5C9-D439ECB5FD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B3B6C6A-6DF6-4A87-8827-38C2B2FFC1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3939D-3F5C-4608-BA4C-5F435643304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822190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50CAEC6-B29C-4AA8-9421-ECC6DBC17A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9D2DD039-356B-4692-9EF3-019AFF8676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8F361A5-38A4-4C9F-9D08-A2DC93B614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66E5C-1492-450E-A97E-BBF3534C8B62}" type="datetimeFigureOut">
              <a:rPr lang="cs-CZ" smtClean="0"/>
              <a:t>16.02.2022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38CC923-1801-4958-9B65-0D660D71E2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BF62E5E-5F5D-49F7-99B5-FB3A02605E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3939D-3F5C-4608-BA4C-5F435643304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35758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981A44C-2876-4012-BCDC-54E885A552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CBAB299-48B0-4C8C-90E1-C61D834E759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047B2CC7-8B91-4F2A-904F-BCB7AA7A578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E7C1F39A-6154-4E13-8807-D32EAE622D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66E5C-1492-450E-A97E-BBF3534C8B62}" type="datetimeFigureOut">
              <a:rPr lang="cs-CZ" smtClean="0"/>
              <a:t>16.02.2022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9CC17F9E-EE32-4140-80D5-54B823EA9D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1BEAADC-805B-426E-A327-CD8E989652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3939D-3F5C-4608-BA4C-5F435643304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083020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1D9C631-88B8-4D90-BFCA-BEA5AF49BF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D39E328C-8578-41FA-9F40-1E98074F04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139F9BF4-4770-46F1-BA49-A5DF4D4DE68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B01E4CFE-3717-4785-998F-9EB99C88A43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0E204EBB-9C13-432E-B7B2-1392A2F9CEC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342AA9CA-FFB2-4FE1-9E42-2F003EB046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66E5C-1492-450E-A97E-BBF3534C8B62}" type="datetimeFigureOut">
              <a:rPr lang="cs-CZ" smtClean="0"/>
              <a:t>16.02.2022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C2DC0455-4FE0-45A3-BC66-70B97097DB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5F3EB34C-FE9D-4288-B648-3999B6476D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3939D-3F5C-4608-BA4C-5F435643304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4521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C8994E5-F724-44A8-9CB2-3AAB06C7D2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8C13A5BF-6B27-4D3D-B592-92E0C4ABFF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66E5C-1492-450E-A97E-BBF3534C8B62}" type="datetimeFigureOut">
              <a:rPr lang="cs-CZ" smtClean="0"/>
              <a:t>16.02.2022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A32DDB56-7122-4BB5-A0C7-C00383B9BB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27D8A963-19DE-4609-A1E0-1E542A3229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3939D-3F5C-4608-BA4C-5F435643304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41642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8E87712F-68A8-4F16-AD04-830491F0B7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66E5C-1492-450E-A97E-BBF3534C8B62}" type="datetimeFigureOut">
              <a:rPr lang="cs-CZ" smtClean="0"/>
              <a:t>16.02.2022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0612AED4-D9C4-4ADB-B1F4-1D8C1BD6A7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766B1C4E-0301-4B1B-80E0-3BD3DBC960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3939D-3F5C-4608-BA4C-5F435643304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538015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8ECB3F6-A374-4C1A-AA26-DCE96144A5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AF281F5-1D8E-4C18-961F-4BB9F36FE7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E9B4E123-2FD1-4E06-A616-3B5FB9D3CAA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0590E73F-B56E-484B-8B11-F3BA75AC36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66E5C-1492-450E-A97E-BBF3534C8B62}" type="datetimeFigureOut">
              <a:rPr lang="cs-CZ" smtClean="0"/>
              <a:t>16.02.2022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5BAB7FA2-723E-4D34-A03F-5994B29C49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9CED4AFF-3449-4630-A1D4-403D60B938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3939D-3F5C-4608-BA4C-5F435643304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505003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A34994A-05AA-4C00-B23C-0098A79466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8143B4FE-57A7-443A-B96D-C5FAB469492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25F7352C-CBA7-4204-84F8-3E3D7ED5083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B693E6B6-22DD-4857-B9D0-57B373E46F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66E5C-1492-450E-A97E-BBF3534C8B62}" type="datetimeFigureOut">
              <a:rPr lang="cs-CZ" smtClean="0"/>
              <a:t>16.02.2022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57C54A6B-F3A8-4FE0-8589-61C04D2C18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3DACD533-AD44-4153-8E0B-E192C0D240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3939D-3F5C-4608-BA4C-5F435643304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142895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469423CC-A2F1-4909-84D0-100C52BDEA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4092FD4A-5EA0-41E1-A8FC-12CF51F42C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BA34F7D-D481-41EF-B2F0-CC781A48CD8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66E5C-1492-450E-A97E-BBF3534C8B62}" type="datetimeFigureOut">
              <a:rPr lang="cs-CZ" smtClean="0"/>
              <a:t>16.02.2022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9565080-DDE2-4A7E-B309-9A3FF26B3AB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889508E-A60B-43A3-AA1E-3377D7F1FC7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33939D-3F5C-4608-BA4C-5F435643304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55901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2EC8D49-720D-48E3-85D9-B24DAA54355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Volební data managment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50DD82FD-E05F-4A4B-AE63-1BB84FD8B2B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Úvod</a:t>
            </a:r>
          </a:p>
        </p:txBody>
      </p:sp>
    </p:spTree>
    <p:extLst>
      <p:ext uri="{BB962C8B-B14F-4D97-AF65-F5344CB8AC3E}">
        <p14:creationId xmlns:p14="http://schemas.microsoft.com/office/powerpoint/2010/main" val="2212096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575950B-C6B8-4569-A1CD-D122B659AD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Jaká data můžeme mít?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6EC99A0-B50C-4916-BB5D-2526B6A1F9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Správná X špatná</a:t>
            </a:r>
          </a:p>
          <a:p>
            <a:pPr lvl="1"/>
            <a:r>
              <a:rPr lang="cs-CZ" dirty="0"/>
              <a:t>Závisí na způsobu sběru a vztahu dat a toho co mají měřit</a:t>
            </a:r>
          </a:p>
          <a:p>
            <a:pPr lvl="1"/>
            <a:r>
              <a:rPr lang="cs-CZ" dirty="0"/>
              <a:t>Např. odpovědi na otázku Jak moc vás ve volbě strany ovlivnila předvolební kampaň?</a:t>
            </a:r>
          </a:p>
          <a:p>
            <a:pPr lvl="1"/>
            <a:r>
              <a:rPr lang="cs-CZ" dirty="0"/>
              <a:t>Perfektní data neexistují – nutnost kompromisu</a:t>
            </a:r>
          </a:p>
          <a:p>
            <a:pPr lvl="2"/>
            <a:r>
              <a:rPr lang="cs-CZ" dirty="0"/>
              <a:t>Počet případů</a:t>
            </a:r>
          </a:p>
          <a:p>
            <a:pPr lvl="2"/>
            <a:r>
              <a:rPr lang="cs-CZ" dirty="0"/>
              <a:t>Vzdálenost mezi konceptem a měřením</a:t>
            </a:r>
          </a:p>
          <a:p>
            <a:pPr lvl="2"/>
            <a:r>
              <a:rPr lang="cs-CZ" dirty="0"/>
              <a:t>Čas</a:t>
            </a:r>
          </a:p>
          <a:p>
            <a:pPr lvl="2"/>
            <a:r>
              <a:rPr lang="cs-CZ" dirty="0"/>
              <a:t>místo</a:t>
            </a:r>
          </a:p>
          <a:p>
            <a:pPr lvl="2"/>
            <a:endParaRPr lang="cs-CZ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088472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ECEF51C-CF61-4895-BFAB-48FC96A813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F34BBEC-FB57-4766-9949-C506165533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Kvalitativní x kvantitativní</a:t>
            </a:r>
          </a:p>
          <a:p>
            <a:pPr lvl="1"/>
            <a:r>
              <a:rPr lang="cs-CZ" dirty="0"/>
              <a:t>Kvalitativní data lze obvykle vytvořit s relativně nízkými náklady</a:t>
            </a:r>
          </a:p>
          <a:p>
            <a:pPr lvl="2"/>
            <a:r>
              <a:rPr lang="cs-CZ" dirty="0"/>
              <a:t>Rozhovory, </a:t>
            </a:r>
            <a:r>
              <a:rPr lang="cs-CZ" dirty="0" err="1"/>
              <a:t>focus</a:t>
            </a:r>
            <a:r>
              <a:rPr lang="cs-CZ" dirty="0"/>
              <a:t> </a:t>
            </a:r>
            <a:r>
              <a:rPr lang="cs-CZ" dirty="0" err="1"/>
              <a:t>group</a:t>
            </a:r>
            <a:r>
              <a:rPr lang="cs-CZ" dirty="0"/>
              <a:t>, obsahová </a:t>
            </a:r>
            <a:r>
              <a:rPr lang="cs-CZ" dirty="0" err="1"/>
              <a:t>analýzatextu</a:t>
            </a:r>
            <a:endParaRPr lang="cs-CZ" dirty="0"/>
          </a:p>
          <a:p>
            <a:pPr lvl="2"/>
            <a:r>
              <a:rPr lang="cs-CZ" dirty="0"/>
              <a:t>Obtížná a často nejednoznačná interpretace</a:t>
            </a:r>
          </a:p>
          <a:p>
            <a:pPr lvl="2"/>
            <a:r>
              <a:rPr lang="cs-CZ" dirty="0"/>
              <a:t>Nemožnost </a:t>
            </a:r>
            <a:r>
              <a:rPr lang="cs-CZ" dirty="0" err="1"/>
              <a:t>zobecnitelnosti</a:t>
            </a:r>
            <a:endParaRPr lang="cs-CZ" dirty="0"/>
          </a:p>
          <a:p>
            <a:pPr lvl="2"/>
            <a:r>
              <a:rPr lang="cs-CZ" dirty="0"/>
              <a:t>Problematické body: anonymizace, ochrana respondentů</a:t>
            </a:r>
          </a:p>
          <a:p>
            <a:pPr lvl="2"/>
            <a:r>
              <a:rPr lang="cs-CZ" dirty="0"/>
              <a:t>Jen zřídka dostupná už vytvořená </a:t>
            </a:r>
            <a:r>
              <a:rPr lang="cs-CZ" dirty="0" err="1"/>
              <a:t>kvali</a:t>
            </a:r>
            <a:r>
              <a:rPr lang="cs-CZ" dirty="0"/>
              <a:t> data</a:t>
            </a:r>
          </a:p>
          <a:p>
            <a:pPr lvl="1"/>
            <a:r>
              <a:rPr lang="cs-CZ" dirty="0"/>
              <a:t>Kvantitativní data lze najít pro široké spektrum otázek už vytvořená</a:t>
            </a:r>
          </a:p>
          <a:p>
            <a:pPr lvl="2"/>
            <a:r>
              <a:rPr lang="cs-CZ" dirty="0"/>
              <a:t>Vytváření dat je poměrně nákladné </a:t>
            </a:r>
          </a:p>
          <a:p>
            <a:pPr lvl="2"/>
            <a:r>
              <a:rPr lang="cs-CZ" dirty="0"/>
              <a:t>1000 respondentů v online dotazníku stojí okolo 50 - 100 000 Kč</a:t>
            </a:r>
          </a:p>
          <a:p>
            <a:pPr lvl="3"/>
            <a:r>
              <a:rPr lang="cs-CZ" dirty="0"/>
              <a:t>Osobní dotazování je v řádech statisíců</a:t>
            </a:r>
          </a:p>
          <a:p>
            <a:pPr lvl="2"/>
            <a:r>
              <a:rPr lang="cs-CZ" dirty="0"/>
              <a:t>Vhodné zejména k testování hypotéz nebo popisu populace</a:t>
            </a:r>
          </a:p>
        </p:txBody>
      </p:sp>
    </p:spTree>
    <p:extLst>
      <p:ext uri="{BB962C8B-B14F-4D97-AF65-F5344CB8AC3E}">
        <p14:creationId xmlns:p14="http://schemas.microsoft.com/office/powerpoint/2010/main" val="4749348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160AD94-DF4C-4100-8C57-2118613F99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C3AB050-5EE0-44AC-BCB0-3F29E8E865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Agregovaná x individuální</a:t>
            </a:r>
          </a:p>
          <a:p>
            <a:pPr lvl="1"/>
            <a:r>
              <a:rPr lang="cs-CZ" dirty="0"/>
              <a:t>Agregovaná data jsou k volbám velmi dobře dostupná</a:t>
            </a:r>
          </a:p>
          <a:p>
            <a:pPr lvl="1"/>
            <a:r>
              <a:rPr lang="cs-CZ" dirty="0"/>
              <a:t>Individuální data umožňují lépe zjistit, to co chceme zjistit</a:t>
            </a:r>
          </a:p>
          <a:p>
            <a:pPr lvl="2"/>
            <a:r>
              <a:rPr lang="cs-CZ" dirty="0"/>
              <a:t>Např. psychologický efekt volebního systému</a:t>
            </a:r>
          </a:p>
          <a:p>
            <a:pPr lvl="2"/>
            <a:r>
              <a:rPr lang="cs-CZ" dirty="0"/>
              <a:t>Nebo kdo jsou voliči různých stran</a:t>
            </a:r>
          </a:p>
          <a:p>
            <a:pPr lvl="1"/>
            <a:r>
              <a:rPr lang="cs-CZ" dirty="0"/>
              <a:t>Individuální data můžeme agregovat sami (co si myslí veřejnost?)</a:t>
            </a:r>
          </a:p>
          <a:p>
            <a:pPr lvl="1"/>
            <a:endParaRPr lang="cs-CZ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857477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A37F68E-DED1-450F-9DB1-BFC2011A18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je </a:t>
            </a:r>
            <a:r>
              <a:rPr lang="cs-CZ" dirty="0" err="1"/>
              <a:t>datamangment</a:t>
            </a:r>
            <a:r>
              <a:rPr lang="cs-CZ" dirty="0"/>
              <a:t>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DA634CB-54ED-4B73-BE1C-9FE51E0E01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Činnosti spojené se získáváním, uchováváním a využíváním dat</a:t>
            </a:r>
          </a:p>
          <a:p>
            <a:r>
              <a:rPr lang="cs-CZ" dirty="0"/>
              <a:t>Správa dat – strukturování </a:t>
            </a:r>
            <a:r>
              <a:rPr lang="cs-CZ" dirty="0" err="1"/>
              <a:t>datasetu</a:t>
            </a:r>
            <a:r>
              <a:rPr lang="cs-CZ" dirty="0"/>
              <a:t>, pojmenovávání proměnných a dat, tvorba metadat, publikování dat – tomu se budeme věnovat jen okrajově</a:t>
            </a:r>
          </a:p>
          <a:p>
            <a:r>
              <a:rPr lang="cs-CZ" dirty="0"/>
              <a:t>Využití dat =&gt; analýza – viz další kurzy</a:t>
            </a:r>
          </a:p>
          <a:p>
            <a:endParaRPr lang="cs-CZ" dirty="0"/>
          </a:p>
          <a:p>
            <a:r>
              <a:rPr lang="cs-CZ" dirty="0"/>
              <a:t>Získávání a propojování dat z různých zdrojů</a:t>
            </a:r>
          </a:p>
        </p:txBody>
      </p:sp>
    </p:spTree>
    <p:extLst>
      <p:ext uri="{BB962C8B-B14F-4D97-AF65-F5344CB8AC3E}">
        <p14:creationId xmlns:p14="http://schemas.microsoft.com/office/powerpoint/2010/main" val="4423985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D0F7B66-B369-4BB4-A7C2-BF7BCAC1F2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se v kurzu naučíte?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27F5022-FB39-4E79-AC36-3DDF68424A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Kde a jak najít politologická data</a:t>
            </a:r>
          </a:p>
          <a:p>
            <a:r>
              <a:rPr lang="cs-CZ" dirty="0"/>
              <a:t>Jak stáhnout data z internetových stránek</a:t>
            </a:r>
          </a:p>
          <a:p>
            <a:r>
              <a:rPr lang="cs-CZ" dirty="0"/>
              <a:t>Jak propojovat data z různých zdrojů</a:t>
            </a:r>
          </a:p>
          <a:p>
            <a:r>
              <a:rPr lang="cs-CZ" dirty="0"/>
              <a:t>Jak data „vyčistit“ k analýze</a:t>
            </a:r>
          </a:p>
          <a:p>
            <a:endParaRPr lang="cs-CZ" dirty="0"/>
          </a:p>
          <a:p>
            <a:r>
              <a:rPr lang="cs-CZ" dirty="0"/>
              <a:t>Zejména s pomocí softwaru R</a:t>
            </a:r>
          </a:p>
        </p:txBody>
      </p:sp>
    </p:spTree>
    <p:extLst>
      <p:ext uri="{BB962C8B-B14F-4D97-AF65-F5344CB8AC3E}">
        <p14:creationId xmlns:p14="http://schemas.microsoft.com/office/powerpoint/2010/main" val="2601173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8ACA2CB-931E-47DE-B1A9-6F40381F5F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Jak se to naučíte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D87781B-E4DC-48A8-B5B3-1AAC892B50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Praktické semináře</a:t>
            </a:r>
          </a:p>
          <a:p>
            <a:r>
              <a:rPr lang="cs-CZ" dirty="0"/>
              <a:t>Průběžné úkoly</a:t>
            </a:r>
          </a:p>
          <a:p>
            <a:r>
              <a:rPr lang="cs-CZ" dirty="0"/>
              <a:t>Reflexe průběžných úkolů</a:t>
            </a:r>
          </a:p>
          <a:p>
            <a:endParaRPr lang="cs-CZ" dirty="0"/>
          </a:p>
          <a:p>
            <a:r>
              <a:rPr lang="cs-CZ" dirty="0"/>
              <a:t>Učení se praktickým věcem je kolektivní záležitost </a:t>
            </a:r>
          </a:p>
          <a:p>
            <a:pPr lvl="1"/>
            <a:r>
              <a:rPr lang="cs-CZ" dirty="0"/>
              <a:t>Na průběžných úkolech spolupracujte</a:t>
            </a:r>
          </a:p>
          <a:p>
            <a:pPr lvl="1"/>
            <a:r>
              <a:rPr lang="cs-CZ" dirty="0"/>
              <a:t>Závěrečný úkol každý sám za sebe</a:t>
            </a:r>
          </a:p>
        </p:txBody>
      </p:sp>
    </p:spTree>
    <p:extLst>
      <p:ext uri="{BB962C8B-B14F-4D97-AF65-F5344CB8AC3E}">
        <p14:creationId xmlns:p14="http://schemas.microsoft.com/office/powerpoint/2010/main" val="38110450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F448511-6813-4A13-AB38-13142798D6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Průběžné úkoly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C2D8E91-16DD-4AC2-B34C-3451136AD6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6 úkolů</a:t>
            </a:r>
          </a:p>
          <a:p>
            <a:r>
              <a:rPr lang="cs-CZ" dirty="0"/>
              <a:t>Data odevzdání v sylabu</a:t>
            </a:r>
          </a:p>
          <a:p>
            <a:r>
              <a:rPr lang="cs-CZ" dirty="0"/>
              <a:t>Hodnocení splněno/nesplněno/neodevzdáno</a:t>
            </a:r>
          </a:p>
          <a:p>
            <a:r>
              <a:rPr lang="cs-CZ" dirty="0"/>
              <a:t>Nesplněné a neodevzdané úkoly nutné přepracovat do 7 dnů</a:t>
            </a:r>
          </a:p>
          <a:p>
            <a:r>
              <a:rPr lang="cs-CZ" dirty="0"/>
              <a:t>6 splněných úkolů = 40 bodů </a:t>
            </a:r>
          </a:p>
        </p:txBody>
      </p:sp>
    </p:spTree>
    <p:extLst>
      <p:ext uri="{BB962C8B-B14F-4D97-AF65-F5344CB8AC3E}">
        <p14:creationId xmlns:p14="http://schemas.microsoft.com/office/powerpoint/2010/main" val="27658752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7EEE164-8F63-408D-BB7D-6F7D9191C4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Závěrečný úkol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54B1D23-7B3F-4057-A9EF-7138332A7E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Dostanete nějaký problém a musíte ho vyřešit</a:t>
            </a:r>
          </a:p>
          <a:p>
            <a:r>
              <a:rPr lang="cs-CZ" dirty="0"/>
              <a:t>Když se zaseknete, můžete využít nápovědu</a:t>
            </a:r>
          </a:p>
          <a:p>
            <a:r>
              <a:rPr lang="cs-CZ" dirty="0"/>
              <a:t>Jedna nápověda „zdarma“, další za bodovou srážku</a:t>
            </a:r>
          </a:p>
          <a:p>
            <a:r>
              <a:rPr lang="cs-CZ" dirty="0"/>
              <a:t>Nápovědy lze získat také za plnění dobrovolných úkolů</a:t>
            </a:r>
          </a:p>
          <a:p>
            <a:r>
              <a:rPr lang="cs-CZ" dirty="0"/>
              <a:t>Hodnotící matice bude k dispozici před posledním seminářem</a:t>
            </a:r>
          </a:p>
          <a:p>
            <a:r>
              <a:rPr lang="cs-CZ" dirty="0"/>
              <a:t>Max 60 bodů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488025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D54F544-D391-45B4-AC60-4CB55CA3D5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 zadání z loňského roku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784BB17-8017-498F-A481-58CAE9694C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Vytvořte tabulku s alespoň 6000 případy, která bude obsahovat informaci tom, jaký dojem měli voliči z kampaní k různým volbám konaných v </a:t>
            </a:r>
            <a:r>
              <a:rPr lang="cs-CZ" dirty="0" err="1"/>
              <a:t>čr</a:t>
            </a:r>
            <a:r>
              <a:rPr lang="cs-CZ" dirty="0"/>
              <a:t> v letech 2010 – 2018, jakou ve volbách volili (nebo preferovali) stranu/kandidáta. Doplňte informaci o typu voleb a u prezidentských voleb pak typ nominace preferovaného kandidáta (občanská/stranická), jeho procentuální zisk a datum narození.</a:t>
            </a:r>
          </a:p>
          <a:p>
            <a:r>
              <a:rPr lang="cs-CZ" dirty="0"/>
              <a:t>Ve vytvořené tabulce ilustrujte libovolnou proměnnou (nebo vztah mezi proměnnými) libovolným grafem.</a:t>
            </a:r>
          </a:p>
        </p:txBody>
      </p:sp>
    </p:spTree>
    <p:extLst>
      <p:ext uri="{BB962C8B-B14F-4D97-AF65-F5344CB8AC3E}">
        <p14:creationId xmlns:p14="http://schemas.microsoft.com/office/powerpoint/2010/main" val="21280485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14CFF08-9786-4D72-90CF-0F6DB385E7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se v kurzu nenaučíte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9D8BB50-06A9-4999-94FE-F68F4787A1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Legální aspekty nakládání s daty pro komerční účely</a:t>
            </a:r>
          </a:p>
          <a:p>
            <a:r>
              <a:rPr lang="cs-CZ" dirty="0"/>
              <a:t>Datové „archivnictví“</a:t>
            </a:r>
          </a:p>
          <a:p>
            <a:r>
              <a:rPr lang="cs-CZ" dirty="0"/>
              <a:t>Publikování dat</a:t>
            </a:r>
          </a:p>
          <a:p>
            <a:r>
              <a:rPr lang="cs-CZ" dirty="0"/>
              <a:t>Analýzu dat</a:t>
            </a:r>
          </a:p>
        </p:txBody>
      </p:sp>
    </p:spTree>
    <p:extLst>
      <p:ext uri="{BB962C8B-B14F-4D97-AF65-F5344CB8AC3E}">
        <p14:creationId xmlns:p14="http://schemas.microsoft.com/office/powerpoint/2010/main" val="18442099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BD51AF1-15D4-4AE2-AF18-0B67ED06D7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cs-CZ" dirty="0"/>
            </a:br>
            <a:r>
              <a:rPr lang="cs-CZ" dirty="0"/>
              <a:t>Čím začít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7838CF8-2AD2-4D8E-975D-4EE554E816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Co chceme zjistit?</a:t>
            </a:r>
          </a:p>
          <a:p>
            <a:pPr lvl="1"/>
            <a:r>
              <a:rPr lang="cs-CZ" dirty="0"/>
              <a:t>Teoretický nebo „praktický“ problém</a:t>
            </a:r>
          </a:p>
          <a:p>
            <a:pPr lvl="1"/>
            <a:r>
              <a:rPr lang="cs-CZ" dirty="0"/>
              <a:t>Teoretický problém – identifikace konceptů a jejich operacionalizace</a:t>
            </a:r>
          </a:p>
          <a:p>
            <a:pPr lvl="2"/>
            <a:r>
              <a:rPr lang="cs-CZ" dirty="0"/>
              <a:t>Hledání dat odpovídajících konceptům</a:t>
            </a:r>
          </a:p>
          <a:p>
            <a:pPr lvl="1"/>
            <a:r>
              <a:rPr lang="cs-CZ" dirty="0"/>
              <a:t>Praktický problém – možnost vtáhnout k teoriím</a:t>
            </a:r>
          </a:p>
          <a:p>
            <a:pPr lvl="2"/>
            <a:r>
              <a:rPr lang="cs-CZ" dirty="0"/>
              <a:t>Možnost induktivního postupu</a:t>
            </a:r>
          </a:p>
          <a:p>
            <a:r>
              <a:rPr lang="cs-CZ" dirty="0"/>
              <a:t>Co jsme ochotni podniknout pro zisk dat?</a:t>
            </a:r>
          </a:p>
          <a:p>
            <a:pPr lvl="1"/>
            <a:r>
              <a:rPr lang="cs-CZ" dirty="0"/>
              <a:t>Hledání existujících dat x vytváření nových</a:t>
            </a:r>
          </a:p>
          <a:p>
            <a:pPr lvl="1"/>
            <a:r>
              <a:rPr lang="cs-CZ" dirty="0"/>
              <a:t>Vytváření nových dat je časově, finančně i jinak náročné</a:t>
            </a:r>
          </a:p>
          <a:p>
            <a:r>
              <a:rPr lang="cs-CZ" dirty="0"/>
              <a:t>Co musíme s daty provést, abychom mohli zjistit to, co chceme zjistit?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6977741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833</TotalTime>
  <Words>551</Words>
  <Application>Microsoft Office PowerPoint</Application>
  <PresentationFormat>Širokoúhlá obrazovka</PresentationFormat>
  <Paragraphs>82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Motiv Office</vt:lpstr>
      <vt:lpstr>Volební data managment</vt:lpstr>
      <vt:lpstr>Co je datamangment?</vt:lpstr>
      <vt:lpstr>Co se v kurzu naučíte?</vt:lpstr>
      <vt:lpstr>Jak se to naučíte</vt:lpstr>
      <vt:lpstr>Průběžné úkoly</vt:lpstr>
      <vt:lpstr>Závěrečný úkol</vt:lpstr>
      <vt:lpstr>Příklad zadání z loňského roku</vt:lpstr>
      <vt:lpstr>Co se v kurzu nenaučíte</vt:lpstr>
      <vt:lpstr> Čím začít</vt:lpstr>
      <vt:lpstr>Jaká data můžeme mít?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Volební data managment</dc:title>
  <dc:creator>Petr Voda</dc:creator>
  <cp:lastModifiedBy>Petr Voda</cp:lastModifiedBy>
  <cp:revision>2</cp:revision>
  <dcterms:created xsi:type="dcterms:W3CDTF">2022-02-16T20:56:59Z</dcterms:created>
  <dcterms:modified xsi:type="dcterms:W3CDTF">2022-02-17T10:50:10Z</dcterms:modified>
</cp:coreProperties>
</file>