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299" r:id="rId3"/>
    <p:sldId id="292" r:id="rId4"/>
    <p:sldId id="293" r:id="rId5"/>
    <p:sldId id="298" r:id="rId6"/>
    <p:sldId id="294" r:id="rId7"/>
    <p:sldId id="257" r:id="rId8"/>
    <p:sldId id="258" r:id="rId9"/>
    <p:sldId id="259" r:id="rId10"/>
    <p:sldId id="262" r:id="rId11"/>
    <p:sldId id="261" r:id="rId12"/>
    <p:sldId id="263" r:id="rId13"/>
    <p:sldId id="264" r:id="rId14"/>
    <p:sldId id="265" r:id="rId15"/>
    <p:sldId id="297" r:id="rId16"/>
    <p:sldId id="266" r:id="rId17"/>
    <p:sldId id="301" r:id="rId18"/>
    <p:sldId id="302" r:id="rId19"/>
    <p:sldId id="304" r:id="rId20"/>
    <p:sldId id="303" r:id="rId21"/>
    <p:sldId id="267" r:id="rId22"/>
    <p:sldId id="268" r:id="rId23"/>
    <p:sldId id="295" r:id="rId24"/>
    <p:sldId id="286" r:id="rId25"/>
    <p:sldId id="269" r:id="rId26"/>
    <p:sldId id="270" r:id="rId27"/>
    <p:sldId id="271" r:id="rId28"/>
    <p:sldId id="274" r:id="rId29"/>
    <p:sldId id="275" r:id="rId30"/>
    <p:sldId id="276" r:id="rId31"/>
    <p:sldId id="277" r:id="rId32"/>
    <p:sldId id="278" r:id="rId33"/>
    <p:sldId id="296" r:id="rId34"/>
    <p:sldId id="305" r:id="rId35"/>
    <p:sldId id="306" r:id="rId36"/>
    <p:sldId id="307" r:id="rId37"/>
    <p:sldId id="308" r:id="rId38"/>
    <p:sldId id="309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7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nek Cígler" initials="HC" lastIdx="1" clrIdx="0">
    <p:extLst>
      <p:ext uri="{19B8F6BF-5375-455C-9EA6-DF929625EA0E}">
        <p15:presenceInfo xmlns:p15="http://schemas.microsoft.com/office/powerpoint/2012/main" userId="318232b583226a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86329" autoAdjust="0"/>
  </p:normalViewPr>
  <p:slideViewPr>
    <p:cSldViewPr snapToGrid="0">
      <p:cViewPr varScale="1">
        <p:scale>
          <a:sx n="96" d="100"/>
          <a:sy n="96" d="100"/>
        </p:scale>
        <p:origin x="76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712F-6065-4E45-B2F8-D7D4C5F6F08F}" type="datetimeFigureOut">
              <a:rPr lang="en-US" smtClean="0"/>
              <a:t>4/10/22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4AE73-EB7C-4795-9883-C64CBBC1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Drahý</a:t>
            </a:r>
            <a:r>
              <a:rPr lang="en-US" dirty="0"/>
              <a:t> je test, ale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vlastně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levné</a:t>
            </a:r>
            <a:r>
              <a:rPr lang="en-US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4AE73-EB7C-4795-9883-C64CBBC1AB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2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4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1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7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1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7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A73422-9DDB-4961-8A3B-07A08B781164}" type="datetimeFigureOut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17DFF5-1DA1-4C3B-A7BA-9F477937CD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tc.bps.org.uk/information-and-resources/information-testing/guidelines-testing-and-test-use" TargetMode="External"/><Relationship Id="rId2" Type="http://schemas.openxmlformats.org/officeDocument/2006/relationships/hyperlink" Target="https://www.intestcom.org/page/2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eph.muni.cz/F/Y76CP2B11598VUXUMQLQCR37E8FMLTJADRC5SF1GE3QUJ863Y2-01000?func=full-set-set&amp;set_number=004621&amp;set_entry=000004&amp;format=999" TargetMode="External"/><Relationship Id="rId4" Type="http://schemas.openxmlformats.org/officeDocument/2006/relationships/hyperlink" Target="https://aleph.muni.cz/F/Y76CP2B11598VUXUMQLQCR37E8FMLTJADRC5SF1GE3QUJ863Y2-01000?func=full-set-set&amp;set_number=004621&amp;set_entry=000005&amp;format=999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stcom.org/files/guideline_diverse_populations.pdf" TargetMode="External"/><Relationship Id="rId3" Type="http://schemas.openxmlformats.org/officeDocument/2006/relationships/hyperlink" Target="https://www.intestcom.org/files/guideline_test_use.pdf" TargetMode="External"/><Relationship Id="rId7" Type="http://schemas.openxmlformats.org/officeDocument/2006/relationships/hyperlink" Target="https://www.intestcom.org/files/guideline_test_disposal.pdf" TargetMode="External"/><Relationship Id="rId2" Type="http://schemas.openxmlformats.org/officeDocument/2006/relationships/hyperlink" Target="https://www.intestcom.org/files/guideline_test_adaptation_2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stcom.org/files/guideline_test_security.pdf" TargetMode="External"/><Relationship Id="rId5" Type="http://schemas.openxmlformats.org/officeDocument/2006/relationships/hyperlink" Target="https://www.intestcom.org/files/guideline_quality_control.pdf" TargetMode="External"/><Relationship Id="rId4" Type="http://schemas.openxmlformats.org/officeDocument/2006/relationships/hyperlink" Target="https://www.intestcom.org/files/guideline_computer_based_testing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ssessment.efpa.eu/" TargetMode="External"/><Relationship Id="rId2" Type="http://schemas.openxmlformats.org/officeDocument/2006/relationships/hyperlink" Target="https://buros.org/mental-measurements-yearb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testforum.cz/recenze" TargetMode="External"/><Relationship Id="rId4" Type="http://schemas.openxmlformats.org/officeDocument/2006/relationships/hyperlink" Target="http://www.testforum.cz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rirucka.ujc.cas.cz/?slovo=sk&#243;re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web/packages/cNORM/vignettes/cNORM-Demo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pa.eu/professional-development/tests-and-testing" TargetMode="External"/><Relationship Id="rId2" Type="http://schemas.openxmlformats.org/officeDocument/2006/relationships/hyperlink" Target="http://dx.doi.org/10.5817/TF2010-1-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Normy a standardizace testu</a:t>
            </a:r>
            <a:endParaRPr lang="en-US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PSYb2590: Základy psychometriky | </a:t>
            </a:r>
            <a:r>
              <a:rPr lang="cs-CZ" b="1" dirty="0"/>
              <a:t>Přednáška 5</a:t>
            </a:r>
          </a:p>
          <a:p>
            <a:r>
              <a:rPr lang="cs-CZ" dirty="0"/>
              <a:t>11. 4. 2022 | Hynek Cígler</a:t>
            </a:r>
            <a:endParaRPr lang="en-US" dirty="0"/>
          </a:p>
        </p:txBody>
      </p:sp>
      <p:pic>
        <p:nvPicPr>
          <p:cNvPr id="1026" name="Picture 2" descr="http://www.psychometric-assessment.com/wp-content/uploads/2013/01/caliph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628444"/>
            <a:ext cx="4300537" cy="26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0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Značné rozdíly mezi metodou určenou pro výzkum a pro individuální diagnostiku.</a:t>
            </a:r>
          </a:p>
          <a:p>
            <a:r>
              <a:rPr lang="cs-CZ" sz="2400" dirty="0"/>
              <a:t>Tvorba nové testové metody pro praktické účely.</a:t>
            </a:r>
          </a:p>
          <a:p>
            <a:pPr lvl="1"/>
            <a:r>
              <a:rPr lang="cs-CZ" sz="2000" dirty="0"/>
              <a:t>+ Kulturně adekvátní metoda.</a:t>
            </a:r>
          </a:p>
          <a:p>
            <a:pPr lvl="1"/>
            <a:r>
              <a:rPr lang="cs-CZ" sz="2000" dirty="0"/>
              <a:t>− Tvorba může selhat, vysoké nároky na přípravu...</a:t>
            </a:r>
          </a:p>
          <a:p>
            <a:pPr lvl="1"/>
            <a:r>
              <a:rPr lang="cs-CZ" sz="2000" dirty="0"/>
              <a:t>− Vysoké finanční náklady na průběžné pilotáže, analýzy...</a:t>
            </a:r>
          </a:p>
          <a:p>
            <a:r>
              <a:rPr lang="cs-CZ" sz="2400" dirty="0"/>
              <a:t>Adaptace zahraniční metody pro praktické účely.</a:t>
            </a:r>
          </a:p>
          <a:p>
            <a:pPr lvl="1"/>
            <a:r>
              <a:rPr lang="cs-CZ" sz="2000" dirty="0"/>
              <a:t>Překlad vs. adaptace.</a:t>
            </a:r>
          </a:p>
          <a:p>
            <a:pPr lvl="1"/>
            <a:r>
              <a:rPr lang="cs-CZ" sz="2000" dirty="0"/>
              <a:t>+ Zpravidla ověřená metoda, nižší nároky na velikost vzorku, pilotáže, méně práce.</a:t>
            </a:r>
          </a:p>
          <a:p>
            <a:pPr lvl="1"/>
            <a:r>
              <a:rPr lang="cs-CZ" sz="2000" dirty="0"/>
              <a:t>+ Lze využít zahraniční důkazy validity, většinou rozsáhlejší teorie.</a:t>
            </a:r>
          </a:p>
          <a:p>
            <a:pPr lvl="1"/>
            <a:r>
              <a:rPr lang="cs-CZ" sz="2000" dirty="0"/>
              <a:t>− Cena licence (i několik milionů Kč), často časově omezená, poplatky...</a:t>
            </a:r>
          </a:p>
          <a:p>
            <a:pPr lvl="1"/>
            <a:r>
              <a:rPr lang="cs-CZ" sz="2000" dirty="0"/>
              <a:t>− Standardizační studie stejně musí být realizována.</a:t>
            </a:r>
          </a:p>
        </p:txBody>
      </p:sp>
    </p:spTree>
    <p:extLst>
      <p:ext uri="{BB962C8B-B14F-4D97-AF65-F5344CB8AC3E}">
        <p14:creationId xmlns:p14="http://schemas.microsoft.com/office/powerpoint/2010/main" val="13738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standardizační studie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42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Volba výběrové populace (pro koho je test určený)?</a:t>
            </a:r>
          </a:p>
          <a:p>
            <a:pPr lvl="1"/>
            <a:r>
              <a:rPr lang="cs-CZ" sz="2000" dirty="0"/>
              <a:t>Mezinárodní, národní, lokální, místní...</a:t>
            </a:r>
          </a:p>
          <a:p>
            <a:r>
              <a:rPr lang="cs-CZ" sz="2400" dirty="0"/>
              <a:t>Kognitivní pilotáž/e (kvalitativní metodologie).</a:t>
            </a:r>
          </a:p>
          <a:p>
            <a:r>
              <a:rPr lang="cs-CZ" sz="2400" dirty="0"/>
              <a:t>Kvantitativní pilotáž/e (podobné otázky, jako vlastní standardizace níže).</a:t>
            </a:r>
          </a:p>
          <a:p>
            <a:r>
              <a:rPr lang="cs-CZ" sz="2400" dirty="0"/>
              <a:t>Způsob výběru vzorku a administrátorů.</a:t>
            </a:r>
          </a:p>
          <a:p>
            <a:pPr lvl="1"/>
            <a:r>
              <a:rPr lang="cs-CZ" sz="2000" dirty="0"/>
              <a:t>Náhodný, stratifikovaný, </a:t>
            </a:r>
            <a:r>
              <a:rPr lang="cs-CZ" sz="2000" dirty="0" err="1"/>
              <a:t>clusterový</a:t>
            </a:r>
            <a:r>
              <a:rPr lang="cs-CZ" sz="2000" dirty="0"/>
              <a:t>, příležitostný... Plánovaně chybějící data.</a:t>
            </a:r>
          </a:p>
          <a:p>
            <a:pPr lvl="1"/>
            <a:r>
              <a:rPr lang="cs-CZ" sz="2000" dirty="0"/>
              <a:t>Tvorba adekvátních </a:t>
            </a:r>
            <a:r>
              <a:rPr lang="cs-CZ" sz="2000" dirty="0" err="1"/>
              <a:t>clusterovacích</a:t>
            </a:r>
            <a:r>
              <a:rPr lang="cs-CZ" sz="2000" dirty="0"/>
              <a:t> proměnných (ČSÚ). </a:t>
            </a:r>
          </a:p>
          <a:p>
            <a:pPr lvl="1"/>
            <a:r>
              <a:rPr lang="cs-CZ" sz="2000" dirty="0"/>
              <a:t>Inkluzivní a exkluzivní kritéria.</a:t>
            </a:r>
          </a:p>
          <a:p>
            <a:pPr lvl="1"/>
            <a:r>
              <a:rPr lang="cs-CZ" sz="2000" dirty="0"/>
              <a:t>Zaškolení a výběr administrátorů.</a:t>
            </a:r>
          </a:p>
          <a:p>
            <a:r>
              <a:rPr lang="cs-CZ" sz="2400" dirty="0"/>
              <a:t>Sběr dat.</a:t>
            </a:r>
          </a:p>
          <a:p>
            <a:pPr lvl="1"/>
            <a:r>
              <a:rPr lang="cs-CZ" sz="2000" dirty="0"/>
              <a:t>Párování respondentů s administrátory. Jak zajistit jejich ortogonalitu? </a:t>
            </a:r>
          </a:p>
          <a:p>
            <a:pPr lvl="1"/>
            <a:r>
              <a:rPr lang="cs-CZ" sz="2000" dirty="0"/>
              <a:t>Kódování dat.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540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standardizační studie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3701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Přepis dat, kontrola správnosti.</a:t>
            </a:r>
          </a:p>
          <a:p>
            <a:pPr lvl="1"/>
            <a:r>
              <a:rPr lang="cs-CZ" sz="2000" dirty="0"/>
              <a:t>Vyčištění dat, spárování </a:t>
            </a:r>
            <a:r>
              <a:rPr lang="cs-CZ" sz="2000" dirty="0" err="1"/>
              <a:t>datasetů</a:t>
            </a:r>
            <a:r>
              <a:rPr lang="cs-CZ" sz="2000" dirty="0"/>
              <a:t> atd.</a:t>
            </a:r>
          </a:p>
          <a:p>
            <a:r>
              <a:rPr lang="cs-CZ" sz="2400" dirty="0"/>
              <a:t>Vážení respondentů?</a:t>
            </a:r>
          </a:p>
          <a:p>
            <a:pPr lvl="1"/>
            <a:r>
              <a:rPr lang="cs-CZ" sz="2000" dirty="0" err="1"/>
              <a:t>Clusterový</a:t>
            </a:r>
            <a:r>
              <a:rPr lang="cs-CZ" sz="2000" dirty="0"/>
              <a:t>/stratifikovaný výběr. Bude váženo vše/nic?</a:t>
            </a:r>
          </a:p>
          <a:p>
            <a:r>
              <a:rPr lang="cs-CZ" sz="2400" dirty="0"/>
              <a:t>Položkové analýzy, analýzy reliability, validity.</a:t>
            </a:r>
          </a:p>
          <a:p>
            <a:pPr lvl="1"/>
            <a:r>
              <a:rPr lang="cs-CZ" sz="2000" dirty="0"/>
              <a:t>Uvnitř či napříč kohortami?</a:t>
            </a:r>
          </a:p>
          <a:p>
            <a:pPr lvl="1"/>
            <a:r>
              <a:rPr lang="cs-CZ" sz="2000" dirty="0"/>
              <a:t>Vyřazení položek, úpravy obsahu testu. </a:t>
            </a:r>
          </a:p>
          <a:p>
            <a:r>
              <a:rPr lang="cs-CZ" sz="2400" dirty="0"/>
              <a:t>Tvorba norem.</a:t>
            </a:r>
          </a:p>
          <a:p>
            <a:pPr lvl="1"/>
            <a:r>
              <a:rPr lang="cs-CZ" sz="2000" dirty="0"/>
              <a:t>Vytvoření vyhodnocovacího softwaru, normalizačních tabulek...</a:t>
            </a:r>
          </a:p>
          <a:p>
            <a:r>
              <a:rPr lang="cs-CZ" sz="2400" dirty="0"/>
              <a:t>Zkompletování manuálu.</a:t>
            </a:r>
          </a:p>
          <a:p>
            <a:r>
              <a:rPr lang="cs-CZ" sz="2400" dirty="0"/>
              <a:t>Prodej. Spotřební materiál volně dostupný?</a:t>
            </a:r>
          </a:p>
        </p:txBody>
      </p:sp>
    </p:spTree>
    <p:extLst>
      <p:ext uri="{BB962C8B-B14F-4D97-AF65-F5344CB8AC3E}">
        <p14:creationId xmlns:p14="http://schemas.microsoft.com/office/powerpoint/2010/main" val="56058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nákladů: BACH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9" y="2743200"/>
            <a:ext cx="4937760" cy="3125894"/>
          </a:xfrm>
        </p:spPr>
        <p:txBody>
          <a:bodyPr>
            <a:normAutofit/>
          </a:bodyPr>
          <a:lstStyle/>
          <a:p>
            <a:r>
              <a:rPr lang="cs-CZ" dirty="0"/>
              <a:t>Pilotáže a vývoj (velmi hrubě): </a:t>
            </a:r>
            <a:r>
              <a:rPr lang="cs-CZ" b="1" dirty="0"/>
              <a:t>1.100.000 Kč</a:t>
            </a:r>
          </a:p>
          <a:p>
            <a:pPr lvl="1"/>
            <a:r>
              <a:rPr lang="cs-CZ" dirty="0"/>
              <a:t>Náklady na vývoj testu: odhad 500.000 Kč.</a:t>
            </a:r>
          </a:p>
          <a:p>
            <a:pPr lvl="2"/>
            <a:r>
              <a:rPr lang="cs-CZ" dirty="0"/>
              <a:t>Tahle částka reálně nebyla vyplacena.</a:t>
            </a:r>
          </a:p>
          <a:p>
            <a:pPr lvl="2"/>
            <a:r>
              <a:rPr lang="cs-CZ" dirty="0"/>
              <a:t>Zčásti je „sanována“ náklady na jiné personální náklady v rámci projektu.</a:t>
            </a:r>
          </a:p>
          <a:p>
            <a:pPr lvl="1"/>
            <a:r>
              <a:rPr lang="cs-CZ" dirty="0"/>
              <a:t>500 individuálních administrací: 400.000 Kč.</a:t>
            </a:r>
          </a:p>
          <a:p>
            <a:pPr lvl="1"/>
            <a:r>
              <a:rPr lang="cs-CZ" dirty="0"/>
              <a:t>přepis dat: 50.000 Kč.</a:t>
            </a:r>
          </a:p>
          <a:p>
            <a:pPr lvl="1"/>
            <a:r>
              <a:rPr lang="cs-CZ" dirty="0"/>
              <a:t>tisk, poštovné: 150.000 Kč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17920" y="2743199"/>
            <a:ext cx="5286508" cy="3338623"/>
          </a:xfrm>
        </p:spPr>
        <p:txBody>
          <a:bodyPr>
            <a:normAutofit/>
          </a:bodyPr>
          <a:lstStyle/>
          <a:p>
            <a:r>
              <a:rPr lang="cs-CZ" dirty="0"/>
              <a:t>Standardizace (TAČR): </a:t>
            </a:r>
            <a:r>
              <a:rPr lang="cs-CZ" b="1" dirty="0"/>
              <a:t>5.346.133 Kč</a:t>
            </a:r>
          </a:p>
          <a:p>
            <a:pPr lvl="1"/>
            <a:r>
              <a:rPr lang="cs-CZ" dirty="0"/>
              <a:t>Sběr dat: přes 2.000.000 Kč </a:t>
            </a:r>
          </a:p>
          <a:p>
            <a:pPr lvl="2"/>
            <a:r>
              <a:rPr lang="cs-CZ" dirty="0"/>
              <a:t>(navýšeno v průběhu projektu, částka není jistá).</a:t>
            </a:r>
          </a:p>
          <a:p>
            <a:pPr lvl="1"/>
            <a:r>
              <a:rPr lang="cs-CZ" dirty="0"/>
              <a:t>Odměna respondentům: 140.000 Kč</a:t>
            </a:r>
          </a:p>
          <a:p>
            <a:pPr lvl="1"/>
            <a:r>
              <a:rPr lang="cs-CZ" dirty="0"/>
              <a:t>Přepis dat: 170.000 Kč</a:t>
            </a:r>
          </a:p>
          <a:p>
            <a:pPr lvl="1"/>
            <a:r>
              <a:rPr lang="cs-CZ" dirty="0"/>
              <a:t>Školení (lektoři): 50.000 Kč</a:t>
            </a:r>
          </a:p>
          <a:p>
            <a:pPr lvl="1"/>
            <a:r>
              <a:rPr lang="cs-CZ" dirty="0"/>
              <a:t>Tisk, IT, nahrávací studio, grafika apod.: 440.000 Kč</a:t>
            </a:r>
          </a:p>
          <a:p>
            <a:pPr lvl="1"/>
            <a:r>
              <a:rPr lang="cs-CZ" dirty="0"/>
              <a:t>Poštovné: 80.000 Kč</a:t>
            </a:r>
          </a:p>
          <a:p>
            <a:pPr lvl="1"/>
            <a:r>
              <a:rPr lang="cs-CZ" dirty="0"/>
              <a:t>Personální náklady jiné: 1.000.000 Kč.</a:t>
            </a:r>
          </a:p>
          <a:p>
            <a:pPr lvl="1"/>
            <a:r>
              <a:rPr lang="cs-CZ" dirty="0"/>
              <a:t>Režie, nájmy...: 800.000 Kč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97280" y="1845734"/>
            <a:ext cx="10407148" cy="8974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Školní dovednosti, cca 30 subtestů (čeština a matematika), cílová populace 5–22 + 55–80 let.</a:t>
            </a:r>
          </a:p>
          <a:p>
            <a:r>
              <a:rPr lang="cs-CZ" dirty="0" err="1"/>
              <a:t>Konormace</a:t>
            </a:r>
            <a:r>
              <a:rPr lang="cs-CZ" dirty="0"/>
              <a:t> s WJ-IV, resp. TOMAL-SE; 2,5 roku vývoje, 3+1 rok standardizace v rámci projektu.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97278" y="5665695"/>
            <a:ext cx="10058400" cy="61856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Celkové náklady: minimálně </a:t>
            </a:r>
            <a:r>
              <a:rPr lang="cs-CZ" b="1" dirty="0"/>
              <a:t>6 milionů Kč.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(V personálních nákladech se zčásti překrývá pilotáž a standardizace).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385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4" y="88860"/>
            <a:ext cx="10646332" cy="61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nákladů: BACH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8" y="1845735"/>
            <a:ext cx="10058401" cy="1195177"/>
          </a:xfrm>
        </p:spPr>
        <p:txBody>
          <a:bodyPr>
            <a:normAutofit/>
          </a:bodyPr>
          <a:lstStyle/>
          <a:p>
            <a:r>
              <a:rPr lang="cs-CZ" sz="2400" dirty="0"/>
              <a:t>Jsou ty náklady skutečně tak vysoké?</a:t>
            </a:r>
          </a:p>
          <a:p>
            <a:pPr lvl="1"/>
            <a:r>
              <a:rPr lang="cs-CZ" sz="2000" dirty="0"/>
              <a:t>Příklad: prodá se 200 ks testu → nákupní cena 40.000 Kč.</a:t>
            </a:r>
          </a:p>
          <a:p>
            <a:pPr lvl="1"/>
            <a:r>
              <a:rPr lang="cs-CZ" sz="2000" dirty="0"/>
              <a:t>Test bude aktuální 10 let, 80 vyšetření/rok. </a:t>
            </a:r>
          </a:p>
          <a:p>
            <a:pPr lvl="1"/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123" y="3280204"/>
            <a:ext cx="4937125" cy="2865415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097279" y="3040912"/>
            <a:ext cx="5250358" cy="3104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Náklady na jednoho klienta: </a:t>
            </a:r>
            <a:r>
              <a:rPr lang="cs-CZ" sz="2400" b="1" dirty="0"/>
              <a:t>50 Kč.</a:t>
            </a:r>
          </a:p>
          <a:p>
            <a:pPr lvl="1"/>
            <a:r>
              <a:rPr lang="cs-CZ" sz="2000" dirty="0"/>
              <a:t>Plus cca </a:t>
            </a:r>
            <a:r>
              <a:rPr lang="cs-CZ" sz="2000" b="1" dirty="0"/>
              <a:t>50 Kč </a:t>
            </a:r>
            <a:r>
              <a:rPr lang="cs-CZ" sz="2000" dirty="0"/>
              <a:t>spotřební materiál.</a:t>
            </a:r>
          </a:p>
          <a:p>
            <a:r>
              <a:rPr lang="cs-CZ" sz="2400" dirty="0"/>
              <a:t>Srovnejte s personálními náklady:</a:t>
            </a:r>
          </a:p>
          <a:p>
            <a:pPr lvl="1"/>
            <a:r>
              <a:rPr lang="cs-CZ" sz="2000" dirty="0"/>
              <a:t>Průměrná měsíční mzda v PPP (2021): </a:t>
            </a:r>
            <a:br>
              <a:rPr lang="cs-CZ" sz="2000" dirty="0"/>
            </a:br>
            <a:r>
              <a:rPr lang="cs-CZ" sz="2000" dirty="0"/>
              <a:t>44.200 Kč → 280 Kč/hodina</a:t>
            </a:r>
          </a:p>
          <a:p>
            <a:pPr lvl="1"/>
            <a:r>
              <a:rPr lang="cs-CZ" sz="2000" dirty="0"/>
              <a:t>Náklady zaměstnavatele: cca </a:t>
            </a:r>
            <a:r>
              <a:rPr lang="cs-CZ" sz="2000" b="1" dirty="0"/>
              <a:t>350 Kč/h</a:t>
            </a:r>
            <a:r>
              <a:rPr lang="cs-CZ" sz="2000" dirty="0"/>
              <a:t>.</a:t>
            </a:r>
          </a:p>
          <a:p>
            <a:pPr lvl="1"/>
            <a:r>
              <a:rPr lang="cs-CZ" sz="2000" dirty="0"/>
              <a:t>Při délce vyšetření 4 hodiny (včetně psaní zpráv): </a:t>
            </a:r>
            <a:r>
              <a:rPr lang="cs-CZ" sz="2000" b="1" dirty="0"/>
              <a:t>1400 Kč/vyšetření</a:t>
            </a:r>
            <a:r>
              <a:rPr lang="cs-CZ" sz="2000" dirty="0"/>
              <a:t>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9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761">
            <a:off x="707170" y="903607"/>
            <a:ext cx="10145977" cy="302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délník 9"/>
          <p:cNvSpPr/>
          <p:nvPr/>
        </p:nvSpPr>
        <p:spPr>
          <a:xfrm>
            <a:off x="319790" y="5583155"/>
            <a:ext cx="4509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AERA, APA, &amp; NCME. (2014). </a:t>
            </a:r>
            <a:br>
              <a:rPr lang="cs-CZ" sz="1400" dirty="0"/>
            </a:br>
            <a:r>
              <a:rPr lang="en-US" sz="1400" i="1" dirty="0"/>
              <a:t>Standards for Educational and Psychological Testing</a:t>
            </a:r>
            <a:r>
              <a:rPr lang="en-US" sz="1400" dirty="0"/>
              <a:t>. </a:t>
            </a:r>
            <a:br>
              <a:rPr lang="cs-CZ" sz="1400" dirty="0"/>
            </a:br>
            <a:r>
              <a:rPr lang="en-US" sz="1400" dirty="0"/>
              <a:t>Washington: American Educational Research Association.</a:t>
            </a:r>
            <a:endParaRPr lang="cs-CZ" sz="1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61354" y="4203794"/>
            <a:ext cx="4523877" cy="1138773"/>
          </a:xfrm>
          <a:prstGeom prst="rect">
            <a:avLst/>
          </a:prstGeom>
          <a:solidFill>
            <a:schemeClr val="bg1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dirty="0"/>
              <a:t>„1. přikázání psychologické diagnostiky:“</a:t>
            </a:r>
            <a:br>
              <a:rPr lang="cs-CZ" sz="2000" dirty="0"/>
            </a:br>
            <a:r>
              <a:rPr lang="cs-CZ" sz="4800" b="1" dirty="0"/>
              <a:t>Nezkopíruješ! </a:t>
            </a:r>
            <a:r>
              <a:rPr lang="cs-CZ" sz="48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1617">
            <a:off x="7082296" y="4344352"/>
            <a:ext cx="4704170" cy="153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0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a zdroje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3653" y="731838"/>
            <a:ext cx="5626768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Doporučení a standardy </a:t>
            </a:r>
            <a:br>
              <a:rPr lang="cs-CZ" dirty="0"/>
            </a:br>
            <a:r>
              <a:rPr lang="cs-CZ" dirty="0"/>
              <a:t>pro vývoj testů</a:t>
            </a:r>
          </a:p>
          <a:p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Recenzní model testu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5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1: Vyvinout dobrý test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810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Downing</a:t>
            </a:r>
            <a:r>
              <a:rPr lang="cs-CZ" dirty="0"/>
              <a:t>, S.M., &amp; </a:t>
            </a:r>
            <a:r>
              <a:rPr lang="cs-CZ" dirty="0" err="1"/>
              <a:t>Haladyna</a:t>
            </a:r>
            <a:r>
              <a:rPr lang="cs-CZ" dirty="0"/>
              <a:t>, T.M. [</a:t>
            </a:r>
            <a:r>
              <a:rPr lang="cs-CZ" dirty="0" err="1"/>
              <a:t>eds</a:t>
            </a:r>
            <a:r>
              <a:rPr lang="cs-CZ" dirty="0"/>
              <a:t>.] (2006). </a:t>
            </a:r>
            <a:r>
              <a:rPr lang="cs-CZ" i="1" dirty="0"/>
              <a:t>Handbook </a:t>
            </a:r>
            <a:r>
              <a:rPr lang="cs-CZ" i="1" dirty="0" err="1"/>
              <a:t>of</a:t>
            </a:r>
            <a:r>
              <a:rPr lang="cs-CZ" i="1" dirty="0"/>
              <a:t> Test </a:t>
            </a:r>
            <a:r>
              <a:rPr lang="cs-CZ" i="1" dirty="0" err="1"/>
              <a:t>Development</a:t>
            </a:r>
            <a:r>
              <a:rPr lang="cs-CZ" i="1" dirty="0"/>
              <a:t>. </a:t>
            </a:r>
            <a:r>
              <a:rPr lang="cs-CZ" dirty="0"/>
              <a:t>L. </a:t>
            </a:r>
            <a:r>
              <a:rPr lang="cs-CZ" dirty="0" err="1"/>
              <a:t>Erlbaum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Sborník/učebnice pro vývoj testů. Nejen psychometrika, ale i tipy pro vydavatele.</a:t>
            </a:r>
          </a:p>
          <a:p>
            <a:r>
              <a:rPr lang="cs-CZ" b="1" dirty="0"/>
              <a:t>Další doporučení a </a:t>
            </a:r>
            <a:r>
              <a:rPr lang="cs-CZ" b="1" dirty="0" err="1"/>
              <a:t>guidelines</a:t>
            </a:r>
            <a:r>
              <a:rPr lang="cs-CZ" b="1" dirty="0"/>
              <a:t> pro vývoj testů:</a:t>
            </a:r>
          </a:p>
          <a:p>
            <a:r>
              <a:rPr lang="cs-CZ" dirty="0"/>
              <a:t>International Test </a:t>
            </a:r>
            <a:r>
              <a:rPr lang="cs-CZ" dirty="0" err="1"/>
              <a:t>Commission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https://www.intestcom.org/page/28</a:t>
            </a:r>
            <a:endParaRPr lang="cs-CZ" dirty="0"/>
          </a:p>
          <a:p>
            <a:pPr lvl="1"/>
            <a:r>
              <a:rPr lang="cs-CZ" dirty="0"/>
              <a:t>Doporučení Mezinárodní komise pro testování – opravdu doporučuji. Není ale závazné pro ČR.</a:t>
            </a:r>
          </a:p>
          <a:p>
            <a:r>
              <a:rPr lang="cs-CZ" dirty="0"/>
              <a:t>Případně ještě BPS </a:t>
            </a:r>
            <a:r>
              <a:rPr lang="en-US" dirty="0">
                <a:hlinkClick r:id="rId3"/>
              </a:rPr>
              <a:t>Guidelines on testing and test use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Další doporučení od britské psychologické společnosti. Rovněž není závazné pro ČR.</a:t>
            </a:r>
          </a:p>
          <a:p>
            <a:r>
              <a:rPr lang="cs-CZ" dirty="0"/>
              <a:t>APA/AERA/NICM: </a:t>
            </a:r>
            <a:r>
              <a:rPr lang="cs-CZ" b="1" dirty="0" err="1"/>
              <a:t>Standards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Psychological</a:t>
            </a:r>
            <a:r>
              <a:rPr lang="cs-CZ" b="1" dirty="0"/>
              <a:t> </a:t>
            </a:r>
            <a:r>
              <a:rPr lang="cs-CZ" b="1" dirty="0" err="1"/>
              <a:t>Testing</a:t>
            </a:r>
            <a:r>
              <a:rPr lang="cs-CZ" dirty="0"/>
              <a:t> (CZ/EN verze)</a:t>
            </a:r>
          </a:p>
          <a:p>
            <a:r>
              <a:rPr lang="cs-CZ" dirty="0"/>
              <a:t>ISO 10667-1, 10667-2: Norma pro testování v B2B prostředí</a:t>
            </a:r>
          </a:p>
          <a:p>
            <a:pPr lvl="1"/>
            <a:r>
              <a:rPr lang="en-US" dirty="0">
                <a:hlinkClick r:id="rId4"/>
              </a:rPr>
              <a:t>ISO 10667-1 Assessment service delivery : Procedures and methods to assess people in work and organizational setting. Part 1, Requirements for the client</a:t>
            </a:r>
            <a:endParaRPr lang="cs-CZ" dirty="0"/>
          </a:p>
          <a:p>
            <a:pPr lvl="1"/>
            <a:r>
              <a:rPr lang="en-US" dirty="0">
                <a:hlinkClick r:id="rId5"/>
              </a:rPr>
              <a:t>ISO 10667-2 Assessment service delivery : Procedures and methods to assess people in work and organizational setting. Part 2, Requirements for service providers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04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1: International Test </a:t>
            </a:r>
            <a:r>
              <a:rPr lang="cs-CZ" dirty="0" err="1"/>
              <a:t>Commission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Seznam doporučení:</a:t>
            </a:r>
          </a:p>
          <a:p>
            <a:pPr lvl="1"/>
            <a:r>
              <a:rPr lang="en-US" sz="2000" dirty="0">
                <a:hlinkClick r:id="rId2"/>
              </a:rPr>
              <a:t>The ITC Guidelines for Translating and Adapting Tests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The ITC Guidelines on Test Use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The ITC Guidelines on Computer-Based and Internet-delivered Testing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The ITC Guidelines on Quality Control in Scoring, Test Analysis and Reporting of Test Scores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The ITC Guidelines on the Security of Tests, Examinations, and Other Assessments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The ITC Guidelines on Practitioner Use of Test Revisions, Obsolete Tests, and Test Disposal</a:t>
            </a:r>
            <a:endParaRPr lang="en-US" sz="2000" dirty="0"/>
          </a:p>
          <a:p>
            <a:pPr lvl="1"/>
            <a:r>
              <a:rPr lang="en-US" sz="2000" dirty="0">
                <a:hlinkClick r:id="rId8"/>
              </a:rPr>
              <a:t>The ITC Guidelines for the Large-Scale Assessment of Linguistically and Culturally Diverse Populations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94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381952"/>
            <a:ext cx="12192000" cy="239206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„Norma: od slova normální, běžný“.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Co to znamená běžný?</a:t>
            </a:r>
            <a:br>
              <a:rPr lang="cs-CZ" dirty="0"/>
            </a:br>
            <a:r>
              <a:rPr lang="cs-CZ" sz="2400" dirty="0"/>
              <a:t>V kontextu psychometriky.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40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2: Zhodnocení kvality testu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Testy bývá zvykem recenzovat.</a:t>
            </a:r>
          </a:p>
          <a:p>
            <a:pPr lvl="1"/>
            <a:r>
              <a:rPr lang="cs-CZ" sz="2400" dirty="0"/>
              <a:t>USA: </a:t>
            </a:r>
            <a:r>
              <a:rPr lang="cs-CZ" sz="2400" dirty="0" err="1"/>
              <a:t>Burosův</a:t>
            </a:r>
            <a:r>
              <a:rPr lang="cs-CZ" sz="2400" dirty="0"/>
              <a:t> institut. </a:t>
            </a:r>
            <a:r>
              <a:rPr lang="cs-CZ" sz="2400" dirty="0">
                <a:hlinkClick r:id="rId2"/>
              </a:rPr>
              <a:t>https://buros.org/mental-measurements-yearbook</a:t>
            </a:r>
            <a:endParaRPr lang="cs-CZ" sz="2400" dirty="0"/>
          </a:p>
          <a:p>
            <a:pPr lvl="1"/>
            <a:r>
              <a:rPr lang="cs-CZ" sz="2400" dirty="0"/>
              <a:t>EU: EFPA </a:t>
            </a:r>
            <a:r>
              <a:rPr lang="cs-CZ" sz="2400" dirty="0" err="1"/>
              <a:t>Review</a:t>
            </a:r>
            <a:r>
              <a:rPr lang="cs-CZ" sz="2400" dirty="0"/>
              <a:t> Model. </a:t>
            </a:r>
            <a:r>
              <a:rPr lang="cs-CZ" sz="2400" dirty="0">
                <a:hlinkClick r:id="rId3"/>
              </a:rPr>
              <a:t>http://assessment.efpa.eu/</a:t>
            </a:r>
            <a:endParaRPr lang="cs-CZ" sz="2400" dirty="0"/>
          </a:p>
          <a:p>
            <a:r>
              <a:rPr lang="cs-CZ" sz="2800" dirty="0"/>
              <a:t>V České republice časopis </a:t>
            </a:r>
            <a:r>
              <a:rPr lang="cs-CZ" sz="2800" dirty="0" err="1"/>
              <a:t>Testfórum</a:t>
            </a:r>
            <a:r>
              <a:rPr lang="cs-CZ" sz="2800" dirty="0"/>
              <a:t>: </a:t>
            </a:r>
            <a:r>
              <a:rPr lang="cs-CZ" sz="2800" dirty="0">
                <a:hlinkClick r:id="rId4"/>
              </a:rPr>
              <a:t>www.testforum.cz</a:t>
            </a:r>
            <a:endParaRPr lang="cs-CZ" sz="2800" dirty="0"/>
          </a:p>
          <a:p>
            <a:pPr lvl="1"/>
            <a:r>
              <a:rPr lang="cs-CZ" sz="2400" dirty="0"/>
              <a:t>Seznam dosud recenzovaných testů: </a:t>
            </a:r>
            <a:r>
              <a:rPr lang="cs-CZ" sz="2400" dirty="0">
                <a:hlinkClick r:id="rId5"/>
              </a:rPr>
              <a:t>https://testforum.cz/recenze</a:t>
            </a:r>
            <a:endParaRPr lang="cs-CZ" sz="2400" dirty="0"/>
          </a:p>
          <a:p>
            <a:pPr lvl="1"/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02" y="4084589"/>
            <a:ext cx="5020376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8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 descr="normalcurveL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8564" y="1255942"/>
            <a:ext cx="7386917" cy="47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2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jsou normy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Snaha vyhnout se </a:t>
            </a:r>
            <a:r>
              <a:rPr lang="cs-CZ" sz="2400" b="1" dirty="0"/>
              <a:t>chybám intepretace</a:t>
            </a:r>
            <a:r>
              <a:rPr lang="cs-CZ" sz="2400" dirty="0"/>
              <a:t>. Normy dávají smysl výsledkům testování:</a:t>
            </a:r>
          </a:p>
          <a:p>
            <a:pPr lvl="1"/>
            <a:r>
              <a:rPr lang="cs-CZ" sz="2000" dirty="0"/>
              <a:t>Porovnáním výsledku s výsledky populace;</a:t>
            </a:r>
          </a:p>
          <a:p>
            <a:pPr lvl="1"/>
            <a:r>
              <a:rPr lang="cs-CZ" sz="2000" dirty="0"/>
              <a:t>porovnáním výsledku s kritériem;</a:t>
            </a:r>
          </a:p>
          <a:p>
            <a:pPr lvl="1"/>
            <a:r>
              <a:rPr lang="cs-CZ" sz="2000" dirty="0"/>
              <a:t>porovnáním výsledků navzájem napříč testy.</a:t>
            </a:r>
          </a:p>
          <a:p>
            <a:r>
              <a:rPr lang="cs-CZ" sz="2400" dirty="0"/>
              <a:t>Zamezení osobních chyb, svévolné intepretaci „čísel“.</a:t>
            </a:r>
          </a:p>
          <a:p>
            <a:r>
              <a:rPr lang="cs-CZ" sz="2400" dirty="0"/>
              <a:t>Částečné „překonání“ problému měření v sociálních vědách.</a:t>
            </a:r>
          </a:p>
          <a:p>
            <a:pPr lvl="1"/>
            <a:r>
              <a:rPr lang="cs-CZ" sz="2000" dirty="0"/>
              <a:t>Normy jsou tím, co udává „škálu“ měření. Tvorba „jednotek“ (IQ apod.).</a:t>
            </a:r>
          </a:p>
          <a:p>
            <a:pPr lvl="1"/>
            <a:r>
              <a:rPr lang="cs-CZ" sz="2000" dirty="0"/>
              <a:t>Důsledkem je často neoprávněná </a:t>
            </a:r>
            <a:r>
              <a:rPr lang="cs-CZ" sz="2000" dirty="0" err="1"/>
              <a:t>reifikace</a:t>
            </a:r>
            <a:r>
              <a:rPr lang="cs-CZ" sz="2000" dirty="0"/>
              <a:t> výsledku měření</a:t>
            </a:r>
          </a:p>
          <a:p>
            <a:pPr lvl="2"/>
            <a:r>
              <a:rPr lang="cs-CZ" sz="1600" dirty="0"/>
              <a:t>Např. ztotožnění IQ = inteligence.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768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normy?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7987"/>
          </a:xfrm>
        </p:spPr>
        <p:txBody>
          <a:bodyPr>
            <a:normAutofit/>
          </a:bodyPr>
          <a:lstStyle/>
          <a:p>
            <a:r>
              <a:rPr lang="cs-CZ" sz="2800" dirty="0"/>
              <a:t>Proč jsou normy v psychologii nezbytné?</a:t>
            </a:r>
          </a:p>
          <a:p>
            <a:r>
              <a:rPr lang="cs-CZ" sz="2800" dirty="0"/>
              <a:t>I pokud by měření v psychologii bylo intervalové, není poměrové.</a:t>
            </a:r>
          </a:p>
          <a:p>
            <a:r>
              <a:rPr lang="cs-CZ" sz="2800" dirty="0"/>
              <a:t>Neexistuje tedy jasně definovaný referenční bod.</a:t>
            </a:r>
          </a:p>
          <a:p>
            <a:pPr lvl="1"/>
            <a:r>
              <a:rPr lang="cs-CZ" sz="2600" dirty="0"/>
              <a:t>Referenční bod je nutné stanovit arbitrárně.</a:t>
            </a:r>
          </a:p>
          <a:p>
            <a:r>
              <a:rPr lang="cs-CZ" sz="2800" dirty="0"/>
              <a:t>Je nutné zvolit i jednotku; typicky je závislá na vzorku (populaci).</a:t>
            </a:r>
          </a:p>
          <a:p>
            <a:pPr lvl="1"/>
            <a:r>
              <a:rPr lang="cs-CZ" sz="2400" dirty="0"/>
              <a:t>Na čem bývá založena jednotka např. ve fyzice? Historicky etalon.</a:t>
            </a:r>
          </a:p>
          <a:p>
            <a:pPr lvl="1"/>
            <a:r>
              <a:rPr lang="cs-CZ" sz="2400" dirty="0"/>
              <a:t>Proč je jednotka závislá na vzorku problém?</a:t>
            </a:r>
          </a:p>
          <a:p>
            <a:pPr lvl="1"/>
            <a:r>
              <a:rPr lang="cs-CZ" sz="2400" dirty="0"/>
              <a:t>Šlo by to řešit jinak?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826"/>
          </a:xfrm>
        </p:spPr>
        <p:txBody>
          <a:bodyPr>
            <a:normAutofit/>
          </a:bodyPr>
          <a:lstStyle/>
          <a:p>
            <a:r>
              <a:rPr lang="cs-CZ" b="1" dirty="0"/>
              <a:t>„Klasické“ normy</a:t>
            </a:r>
          </a:p>
          <a:p>
            <a:pPr lvl="1"/>
            <a:r>
              <a:rPr lang="cs-CZ" dirty="0"/>
              <a:t>Mezinárodní, národní normy, místní normy.</a:t>
            </a:r>
          </a:p>
          <a:p>
            <a:pPr lvl="1"/>
            <a:r>
              <a:rPr lang="cs-CZ" dirty="0"/>
              <a:t>Nahodilé normy (více různých specifických populací v případě, že není dostupný reprezentativní vzorek).</a:t>
            </a:r>
          </a:p>
          <a:p>
            <a:pPr lvl="1"/>
            <a:r>
              <a:rPr lang="cs-CZ" dirty="0"/>
              <a:t>Uživatelské normy.</a:t>
            </a:r>
          </a:p>
          <a:p>
            <a:pPr lvl="1"/>
            <a:r>
              <a:rPr lang="cs-CZ" dirty="0"/>
              <a:t>Lokální normy, normy pro specifické populace.</a:t>
            </a:r>
          </a:p>
          <a:p>
            <a:r>
              <a:rPr lang="cs-CZ" b="1" dirty="0"/>
              <a:t>Referenční</a:t>
            </a:r>
            <a:r>
              <a:rPr lang="cs-CZ" dirty="0"/>
              <a:t> (normy) vs. </a:t>
            </a:r>
            <a:r>
              <a:rPr lang="cs-CZ" b="1" dirty="0"/>
              <a:t>kriteriální</a:t>
            </a:r>
            <a:r>
              <a:rPr lang="cs-CZ" dirty="0"/>
              <a:t> (arbitrární kritérium) testování.</a:t>
            </a:r>
          </a:p>
          <a:p>
            <a:r>
              <a:rPr lang="cs-CZ" b="1" dirty="0"/>
              <a:t>Expektační tabulky </a:t>
            </a:r>
            <a:r>
              <a:rPr lang="cs-CZ" dirty="0"/>
              <a:t>– odhady </a:t>
            </a:r>
            <a:r>
              <a:rPr lang="cs-CZ" dirty="0" err="1"/>
              <a:t>pravděpodobnostího</a:t>
            </a:r>
            <a:r>
              <a:rPr lang="cs-CZ" dirty="0"/>
              <a:t> výskytu jevu, klinické odpovědi apod.</a:t>
            </a:r>
          </a:p>
          <a:p>
            <a:pPr lvl="1"/>
            <a:r>
              <a:rPr lang="cs-CZ" dirty="0"/>
              <a:t>Nepředpokládá náhodný vzorek, spíše vypárovaný oproti pacientům.</a:t>
            </a:r>
          </a:p>
          <a:p>
            <a:pPr lvl="1"/>
            <a:r>
              <a:rPr lang="cs-CZ" dirty="0"/>
              <a:t>Často v podobě grafu pravdivě vs. falešně pozitivní odpovědi. Podobné ROC analýze.</a:t>
            </a:r>
          </a:p>
          <a:p>
            <a:r>
              <a:rPr lang="cs-CZ" dirty="0"/>
              <a:t>„</a:t>
            </a:r>
            <a:r>
              <a:rPr lang="cs-CZ" b="1" dirty="0"/>
              <a:t>Typologie</a:t>
            </a:r>
            <a:r>
              <a:rPr lang="cs-CZ" dirty="0"/>
              <a:t>“ – specifický příklad </a:t>
            </a:r>
            <a:r>
              <a:rPr lang="cs-CZ" dirty="0" err="1"/>
              <a:t>ipsativních</a:t>
            </a:r>
            <a:r>
              <a:rPr lang="cs-CZ" dirty="0"/>
              <a:t> skórů. Pozor na ně!</a:t>
            </a:r>
          </a:p>
          <a:p>
            <a:pPr lvl="1"/>
            <a:r>
              <a:rPr lang="cs-CZ" dirty="0"/>
              <a:t>Specifické nároky na data, na měřený atribut.</a:t>
            </a:r>
          </a:p>
          <a:p>
            <a:pPr lvl="1"/>
            <a:r>
              <a:rPr lang="cs-CZ" dirty="0"/>
              <a:t>Kontinuální rys by měl mít bimodální rozdělení.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200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skórů</a:t>
            </a:r>
            <a:r>
              <a:rPr lang="cs-CZ" baseline="30000" dirty="0"/>
              <a:t>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Hrubé skóry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639172"/>
          </a:xfrm>
        </p:spPr>
        <p:txBody>
          <a:bodyPr>
            <a:normAutofit/>
          </a:bodyPr>
          <a:lstStyle/>
          <a:p>
            <a:r>
              <a:rPr lang="cs-CZ" b="1" dirty="0"/>
              <a:t>Sumační indexy </a:t>
            </a:r>
            <a:r>
              <a:rPr lang="cs-CZ" dirty="0"/>
              <a:t>– prostý součet položek.</a:t>
            </a:r>
          </a:p>
          <a:p>
            <a:pPr lvl="1"/>
            <a:r>
              <a:rPr lang="cs-CZ" dirty="0"/>
              <a:t>Nebo průměr, který má výhody i nevýhody.</a:t>
            </a:r>
          </a:p>
          <a:p>
            <a:r>
              <a:rPr lang="cs-CZ" b="1" dirty="0"/>
              <a:t>Lineární kombinace </a:t>
            </a:r>
            <a:r>
              <a:rPr lang="cs-CZ" dirty="0"/>
              <a:t>– každá pol. má jinou váhu, např. na základě faktorové analýzy.</a:t>
            </a:r>
          </a:p>
          <a:p>
            <a:pPr lvl="1"/>
            <a:r>
              <a:rPr lang="cs-CZ" dirty="0"/>
              <a:t>Někdy též vážené nebo kompozitní skóry.</a:t>
            </a:r>
          </a:p>
          <a:p>
            <a:pPr lvl="1"/>
            <a:r>
              <a:rPr lang="cs-CZ" dirty="0"/>
              <a:t>Odhad faktorového skóru / faktorové skóry.</a:t>
            </a:r>
          </a:p>
          <a:p>
            <a:r>
              <a:rPr lang="cs-CZ" b="1" dirty="0"/>
              <a:t>Jiné; zejm. IRT odhady </a:t>
            </a:r>
            <a:r>
              <a:rPr lang="cs-CZ" dirty="0"/>
              <a:t>(Analogie hrubých skórů v CTT – </a:t>
            </a:r>
            <a:r>
              <a:rPr lang="cs-CZ" dirty="0" err="1"/>
              <a:t>theta</a:t>
            </a:r>
            <a:r>
              <a:rPr lang="cs-CZ" dirty="0"/>
              <a:t>, EAP/MAP, W-skóry)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400" dirty="0"/>
              <a:t>Odvozené skóry (vše ostatní)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639172"/>
          </a:xfrm>
        </p:spPr>
        <p:txBody>
          <a:bodyPr>
            <a:noAutofit/>
          </a:bodyPr>
          <a:lstStyle/>
          <a:p>
            <a:r>
              <a:rPr lang="cs-CZ" b="1" dirty="0"/>
              <a:t>Percentilové skóry: </a:t>
            </a:r>
            <a:r>
              <a:rPr lang="cs-CZ" dirty="0"/>
              <a:t>Percentily, decily, percentilové pořadí a další (kvantily, percentilové rozpětí...), steny, staniny...</a:t>
            </a:r>
          </a:p>
          <a:p>
            <a:r>
              <a:rPr lang="cs-CZ" b="1" dirty="0"/>
              <a:t>Standardní skóry: </a:t>
            </a:r>
            <a:r>
              <a:rPr lang="cs-CZ" dirty="0"/>
              <a:t>IQ(100;15), T(50;10), </a:t>
            </a:r>
            <a:br>
              <a:rPr lang="cs-CZ" dirty="0"/>
            </a:br>
            <a:r>
              <a:rPr lang="cs-CZ" dirty="0"/>
              <a:t>T(500; 100), z-skóry, </a:t>
            </a:r>
            <a:r>
              <a:rPr lang="cs-CZ" dirty="0" err="1"/>
              <a:t>Wechslerovy</a:t>
            </a:r>
            <a:r>
              <a:rPr lang="cs-CZ" dirty="0"/>
              <a:t> vážené skóry W(10;3)...</a:t>
            </a:r>
          </a:p>
          <a:p>
            <a:r>
              <a:rPr lang="cs-CZ" b="1" dirty="0"/>
              <a:t>Vývojové skóry: </a:t>
            </a:r>
            <a:r>
              <a:rPr lang="cs-CZ" dirty="0"/>
              <a:t>Mentální věk (</a:t>
            </a:r>
            <a:r>
              <a:rPr lang="cs-CZ" dirty="0" err="1"/>
              <a:t>age-equivalent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, grade-</a:t>
            </a:r>
            <a:r>
              <a:rPr lang="cs-CZ" dirty="0" err="1"/>
              <a:t>equivalent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), index relativní výkonnosti (RPI), zóna vývoje</a:t>
            </a:r>
          </a:p>
          <a:p>
            <a:r>
              <a:rPr lang="cs-CZ" b="1" dirty="0" err="1"/>
              <a:t>Ipsativní</a:t>
            </a:r>
            <a:r>
              <a:rPr lang="cs-CZ" b="1" dirty="0"/>
              <a:t> skóry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44936" y="6444081"/>
            <a:ext cx="361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aseline="30000" dirty="0">
                <a:sym typeface="Wingdings" panose="05000000000000000000" pitchFamily="2" charset="2"/>
              </a:rPr>
              <a:t>1</a:t>
            </a:r>
            <a:r>
              <a:rPr lang="cs-CZ" sz="1400" dirty="0">
                <a:sym typeface="Wingdings" panose="05000000000000000000" pitchFamily="2" charset="2"/>
              </a:rPr>
              <a:t> </a:t>
            </a:r>
            <a:r>
              <a:rPr lang="cs-CZ" sz="1400" dirty="0">
                <a:hlinkClick r:id="rId2"/>
              </a:rPr>
              <a:t>http://prirucka.ujc.cas.cz/?slovo=skóre</a:t>
            </a:r>
            <a:r>
              <a:rPr lang="cs-CZ" sz="1400" dirty="0"/>
              <a:t> </a:t>
            </a:r>
            <a:r>
              <a:rPr lang="cs-CZ" sz="1400" dirty="0">
                <a:sym typeface="Wingdings" panose="05000000000000000000" pitchFamily="2" charset="2"/>
              </a:rPr>
              <a:t>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716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Standardní skóre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7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7352" cy="4289252"/>
              </a:xfrm>
            </p:spPr>
            <p:txBody>
              <a:bodyPr>
                <a:noAutofit/>
              </a:bodyPr>
              <a:lstStyle/>
              <a:p>
                <a:r>
                  <a:rPr lang="cs-CZ" sz="2400" dirty="0"/>
                  <a:t>Lineární transformace hrubých skórů na odvozené. </a:t>
                </a:r>
                <a:r>
                  <a:rPr lang="cs-CZ" sz="2400" b="1" dirty="0"/>
                  <a:t>Z-skór:</a:t>
                </a:r>
                <a:r>
                  <a:rPr lang="cs-CZ" sz="2400" dirty="0"/>
                  <a:t> </a:t>
                </a:r>
                <a:br>
                  <a:rPr lang="cs-CZ" sz="2400" dirty="0"/>
                </a:b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endParaRPr lang="cs-CZ" sz="2400" dirty="0"/>
              </a:p>
              <a:p>
                <a:r>
                  <a:rPr lang="cs-CZ" sz="2400" b="1" dirty="0"/>
                  <a:t>Standardní skór:</a:t>
                </a:r>
                <a:r>
                  <a:rPr lang="cs-CZ" sz="2400" dirty="0"/>
                  <a:t> </a:t>
                </a:r>
                <a:br>
                  <a:rPr lang="cs-CZ" sz="2400" dirty="0"/>
                </a:b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cs-CZ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cs-CZ" dirty="0"/>
                  <a:t> – standardní skór,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cs-CZ" dirty="0"/>
                  <a:t> – cílová SD,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 – z-skór,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dirty="0"/>
                  <a:t> – cílový průměr,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dirty="0"/>
                  <a:t> – SD HS,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dirty="0"/>
                  <a:t> – průměr HS,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– hrubý skór.</a:t>
                </a:r>
              </a:p>
              <a:p>
                <a:r>
                  <a:rPr lang="cs-CZ" sz="2400" b="1" dirty="0"/>
                  <a:t>Předpoklady:</a:t>
                </a:r>
              </a:p>
              <a:p>
                <a:pPr lvl="1"/>
                <a:r>
                  <a:rPr lang="cs-CZ" sz="2000" dirty="0"/>
                  <a:t>Průměrně/přiměřeně obtížné položky a tedy i </a:t>
                </a:r>
                <a:r>
                  <a:rPr lang="cs-CZ" sz="2000" b="1" dirty="0"/>
                  <a:t>normální rozdělení hrubého skóru</a:t>
                </a:r>
                <a:r>
                  <a:rPr lang="cs-CZ" sz="2000" dirty="0"/>
                  <a:t>.</a:t>
                </a:r>
              </a:p>
              <a:p>
                <a:pPr lvl="1"/>
                <a:r>
                  <a:rPr lang="cs-CZ" sz="2000" dirty="0"/>
                  <a:t>Pokud předpoklad neplatí: nelineární transformace podle tabulky. Kde se vezme ta tabulka? </a:t>
                </a:r>
                <a:r>
                  <a:rPr lang="cs-CZ" sz="2000" dirty="0">
                    <a:sym typeface="Wingdings" panose="05000000000000000000" pitchFamily="2" charset="2"/>
                  </a:rPr>
                  <a:t></a:t>
                </a:r>
                <a:endParaRPr lang="cs-CZ" sz="2000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8" name="Zástupný symbol pro obsah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7352" cy="4289252"/>
              </a:xfrm>
              <a:blipFill>
                <a:blip r:embed="rId2"/>
                <a:stretch>
                  <a:fillRect l="-845" t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Normalizace rozložení (mírné zešikmení)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/>
          </a:bodyPr>
          <a:lstStyle/>
          <a:p>
            <a:r>
              <a:rPr lang="cs-CZ" sz="2400" dirty="0" err="1"/>
              <a:t>McCallova</a:t>
            </a:r>
            <a:r>
              <a:rPr lang="cs-CZ" sz="2400" dirty="0"/>
              <a:t> plošná standardizace.</a:t>
            </a:r>
          </a:p>
          <a:p>
            <a:pPr lvl="1"/>
            <a:r>
              <a:rPr lang="cs-CZ" sz="2000" dirty="0"/>
              <a:t>Každému X je přiřazeno percentilové pořadí. </a:t>
            </a:r>
          </a:p>
          <a:p>
            <a:pPr lvl="1"/>
            <a:r>
              <a:rPr lang="cs-CZ" sz="2000" dirty="0"/>
              <a:t>Percentilům je přiřazen T-skór za předpokladu normálního rozdělení.</a:t>
            </a:r>
          </a:p>
          <a:p>
            <a:pPr lvl="1"/>
            <a:r>
              <a:rPr lang="cs-CZ" sz="2000" dirty="0"/>
              <a:t>+ teoreticky „dobré“ vyhlazení.</a:t>
            </a:r>
          </a:p>
          <a:p>
            <a:pPr lvl="1"/>
            <a:r>
              <a:rPr lang="cs-CZ" sz="2000" dirty="0"/>
              <a:t>- percentily jsou zatížené vysokou výběrovou chybou.</a:t>
            </a:r>
          </a:p>
          <a:p>
            <a:r>
              <a:rPr lang="cs-CZ" sz="2400" dirty="0"/>
              <a:t>Normalizace podle mediánu.</a:t>
            </a:r>
          </a:p>
          <a:p>
            <a:pPr lvl="1"/>
            <a:r>
              <a:rPr lang="cs-CZ" sz="2000" dirty="0"/>
              <a:t>Samostatná SD pro lepší a horší respondenty.</a:t>
            </a:r>
          </a:p>
          <a:p>
            <a:pPr lvl="1"/>
            <a:r>
              <a:rPr lang="cs-CZ" sz="2000" dirty="0"/>
              <a:t>+ odhad jen 3 parametrů (M, </a:t>
            </a:r>
            <a:r>
              <a:rPr lang="cs-CZ" sz="2000" dirty="0" err="1"/>
              <a:t>SD</a:t>
            </a:r>
            <a:r>
              <a:rPr lang="cs-CZ" sz="2000" baseline="-25000" dirty="0" err="1"/>
              <a:t>lower</a:t>
            </a:r>
            <a:r>
              <a:rPr lang="cs-CZ" sz="2000" dirty="0"/>
              <a:t>, </a:t>
            </a:r>
            <a:r>
              <a:rPr lang="cs-CZ" sz="2000" dirty="0" err="1"/>
              <a:t>SD</a:t>
            </a:r>
            <a:r>
              <a:rPr lang="cs-CZ" sz="2000" baseline="-25000" dirty="0" err="1"/>
              <a:t>upper</a:t>
            </a:r>
            <a:r>
              <a:rPr lang="cs-CZ" sz="2000" dirty="0"/>
              <a:t>), menší výběrová chyba.</a:t>
            </a:r>
          </a:p>
          <a:p>
            <a:pPr lvl="1"/>
            <a:r>
              <a:rPr lang="cs-CZ" sz="2000" dirty="0"/>
              <a:t>- slabší vyhlazení, obtíže s konstrukcí CI.</a:t>
            </a:r>
          </a:p>
          <a:p>
            <a:r>
              <a:rPr lang="cs-CZ" sz="2200" dirty="0"/>
              <a:t>Jiné nelineární transformace včetně kontinuálního normování.</a:t>
            </a:r>
          </a:p>
          <a:p>
            <a:r>
              <a:rPr lang="cs-CZ" sz="2200" b="1" dirty="0"/>
              <a:t>Transformuje se nejen skór, ale i jeho SE/CI!</a:t>
            </a:r>
          </a:p>
        </p:txBody>
      </p:sp>
    </p:spTree>
    <p:extLst>
      <p:ext uri="{BB962C8B-B14F-4D97-AF65-F5344CB8AC3E}">
        <p14:creationId xmlns:p14="http://schemas.microsoft.com/office/powerpoint/2010/main" val="3587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871" y="598726"/>
            <a:ext cx="7578259" cy="5396811"/>
          </a:xfrm>
          <a:prstGeom prst="rect">
            <a:avLst/>
          </a:prstGeom>
        </p:spPr>
      </p:pic>
      <p:sp>
        <p:nvSpPr>
          <p:cNvPr id="5" name="Obousměrná vodorovná šipka 4"/>
          <p:cNvSpPr/>
          <p:nvPr/>
        </p:nvSpPr>
        <p:spPr>
          <a:xfrm>
            <a:off x="7727973" y="2527943"/>
            <a:ext cx="1116613" cy="3092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vodorovná šipka 5"/>
          <p:cNvSpPr/>
          <p:nvPr/>
        </p:nvSpPr>
        <p:spPr>
          <a:xfrm>
            <a:off x="3776880" y="5737058"/>
            <a:ext cx="773040" cy="3092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ousměrná vodorovná šipka 6"/>
          <p:cNvSpPr/>
          <p:nvPr/>
        </p:nvSpPr>
        <p:spPr>
          <a:xfrm>
            <a:off x="3519200" y="2473112"/>
            <a:ext cx="1116613" cy="3092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vodorovná šipka 7"/>
          <p:cNvSpPr/>
          <p:nvPr/>
        </p:nvSpPr>
        <p:spPr>
          <a:xfrm>
            <a:off x="6267787" y="5711689"/>
            <a:ext cx="2147333" cy="3092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53718" y="547989"/>
            <a:ext cx="560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McCallova</a:t>
            </a:r>
            <a:r>
              <a:rPr lang="cs-CZ" sz="3200" b="1" dirty="0"/>
              <a:t> plošná standardizace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46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Normalizace podle mediánu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/>
          <a:lstStyle/>
          <a:p>
            <a:r>
              <a:rPr lang="cs-CZ" dirty="0"/>
              <a:t>Nejjednodušší způsob normalizace skórů.</a:t>
            </a:r>
          </a:p>
          <a:p>
            <a:r>
              <a:rPr lang="cs-CZ" dirty="0"/>
              <a:t>Předpoklady:</a:t>
            </a:r>
          </a:p>
          <a:p>
            <a:pPr lvl="1"/>
            <a:r>
              <a:rPr lang="cs-CZ" dirty="0"/>
              <a:t>Normální rozdělení má průměr (přibližně) shodný s mediánem. </a:t>
            </a:r>
          </a:p>
          <a:p>
            <a:pPr lvl="1"/>
            <a:r>
              <a:rPr lang="cs-CZ" dirty="0"/>
              <a:t>Předpokládáme, že každá polovina rozložení sama o sobě odpovídá přibližně normálnímu nezešikmenému rozložení, jen s jinými parametry.</a:t>
            </a:r>
          </a:p>
          <a:p>
            <a:r>
              <a:rPr lang="cs-CZ" dirty="0"/>
              <a:t>Postup:</a:t>
            </a:r>
          </a:p>
          <a:p>
            <a:pPr lvl="1"/>
            <a:r>
              <a:rPr lang="cs-CZ" dirty="0"/>
              <a:t>1. Rozdělíme respondenty na dvě poloviny podle mediánu.</a:t>
            </a:r>
          </a:p>
          <a:p>
            <a:pPr lvl="1"/>
            <a:r>
              <a:rPr lang="cs-CZ" dirty="0"/>
              <a:t>2. Ručně spočítáme SD horní a dolní poloviny.</a:t>
            </a:r>
          </a:p>
          <a:p>
            <a:pPr lvl="2"/>
            <a:r>
              <a:rPr lang="cs-CZ" dirty="0"/>
              <a:t>Nejde o SD uvnitř poloviny, ale odhad SD napříč polovinami, když by druhá polovina měla stejné, avšak zrcadlově otočené rozložení.</a:t>
            </a:r>
          </a:p>
          <a:p>
            <a:pPr lvl="1"/>
            <a:r>
              <a:rPr lang="cs-CZ" dirty="0"/>
              <a:t>3. SD použijeme zvlášť pro výpočet SE a SS v obou polovinách.</a:t>
            </a:r>
          </a:p>
          <a:p>
            <a:pPr lvl="2"/>
            <a:r>
              <a:rPr lang="cs-CZ" dirty="0"/>
              <a:t>Co s přechody přes medián a SE, CI?</a:t>
            </a:r>
          </a:p>
          <a:p>
            <a:r>
              <a:rPr lang="cs-CZ" dirty="0"/>
              <a:t>Např. </a:t>
            </a:r>
            <a:r>
              <a:rPr lang="cs-CZ" dirty="0" err="1"/>
              <a:t>Woodcock</a:t>
            </a:r>
            <a:r>
              <a:rPr lang="cs-CZ" dirty="0"/>
              <a:t>-Johnson IV US (výhodné při vyhlazování skórů).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9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nÃ­ k dispozici Å¾Ã¡dnÃ½ popis fotky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2" b="45520"/>
          <a:stretch/>
        </p:blipFill>
        <p:spPr bwMode="auto">
          <a:xfrm>
            <a:off x="1" y="1"/>
            <a:ext cx="12192000" cy="68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326881" y="284480"/>
            <a:ext cx="2326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</a:rPr>
              <a:t>2019</a:t>
            </a:r>
            <a:endParaRPr lang="en-US" sz="8000" b="1" dirty="0">
              <a:solidFill>
                <a:schemeClr val="accent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5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Extrémní zešikmení =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Výrazný efekt stropu nebo podlahy.</a:t>
            </a:r>
          </a:p>
          <a:p>
            <a:pPr lvl="1"/>
            <a:r>
              <a:rPr lang="cs-CZ" sz="2000" dirty="0"/>
              <a:t>Velká komplikace – ideálně by žádný respondent neměl mít max. nebo min. skóre.</a:t>
            </a:r>
          </a:p>
          <a:p>
            <a:pPr lvl="1"/>
            <a:r>
              <a:rPr lang="cs-CZ" sz="2000" dirty="0"/>
              <a:t>V případě těžkého testu i zisk jediného bodu hrubého skóre posune respondenta velmi výrazně na všech škálách (percentil, </a:t>
            </a:r>
            <a:r>
              <a:rPr lang="cs-CZ" sz="2000" dirty="0" err="1"/>
              <a:t>stand</a:t>
            </a:r>
            <a:r>
              <a:rPr lang="cs-CZ" sz="2000" dirty="0"/>
              <a:t>. skóre).</a:t>
            </a:r>
          </a:p>
          <a:p>
            <a:r>
              <a:rPr lang="cs-CZ" sz="2400" dirty="0"/>
              <a:t>Extrémně snadný/obtížný test.</a:t>
            </a:r>
          </a:p>
          <a:p>
            <a:pPr lvl="1"/>
            <a:r>
              <a:rPr lang="cs-CZ" sz="2000" dirty="0"/>
              <a:t>Např. při měření patologie.</a:t>
            </a:r>
          </a:p>
          <a:p>
            <a:r>
              <a:rPr lang="cs-CZ" sz="2400" dirty="0"/>
              <a:t>Neexistuje kontinuální latentní proměnná, ale kvalitativní latentní „třída“.</a:t>
            </a:r>
          </a:p>
          <a:p>
            <a:r>
              <a:rPr lang="cs-CZ" sz="2400" dirty="0"/>
              <a:t>V těchto případech je standardní skóre nevhodné.</a:t>
            </a:r>
          </a:p>
          <a:p>
            <a:pPr lvl="1"/>
            <a:r>
              <a:rPr lang="cs-CZ" sz="2000" dirty="0"/>
              <a:t>Percentil nebo spíše kriteriální skórování.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35583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ke standardním skórům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Veškeré skóry jsou zaokrouhleny na celá čísla (kromě z-skórů, ty na 2 desetiny).</a:t>
            </a:r>
          </a:p>
          <a:p>
            <a:r>
              <a:rPr lang="cs-CZ" sz="2400" dirty="0"/>
              <a:t>APA doporučuje T-skóry; IQ skóry výhradně pro měření výkonu v kognitivních testech.</a:t>
            </a:r>
          </a:p>
          <a:p>
            <a:r>
              <a:rPr lang="cs-CZ" sz="2400" dirty="0"/>
              <a:t>Se skórem je vždy reportována chyba, např. formou CI (doporučuje se 90%).</a:t>
            </a:r>
          </a:p>
          <a:p>
            <a:pPr lvl="1"/>
            <a:r>
              <a:rPr lang="cs-CZ" sz="2000" dirty="0"/>
              <a:t>Vyjma stenů a staninů.</a:t>
            </a:r>
          </a:p>
          <a:p>
            <a:r>
              <a:rPr lang="cs-CZ" sz="2400" dirty="0"/>
              <a:t>Steny a Staniny jsou považovány za „rozpětí“, konstruovány jsou na základě plošné transformace.</a:t>
            </a:r>
          </a:p>
          <a:p>
            <a:pPr lvl="1"/>
            <a:r>
              <a:rPr lang="cs-CZ" sz="2000" dirty="0"/>
              <a:t>Steny N(5,5; 2), staniny N(5; 2).</a:t>
            </a:r>
          </a:p>
          <a:p>
            <a:pPr lvl="1"/>
            <a:r>
              <a:rPr lang="cs-CZ" sz="2000" dirty="0"/>
              <a:t>Spíše marginální použití.</a:t>
            </a:r>
          </a:p>
        </p:txBody>
      </p:sp>
    </p:spTree>
    <p:extLst>
      <p:ext uri="{BB962C8B-B14F-4D97-AF65-F5344CB8AC3E}">
        <p14:creationId xmlns:p14="http://schemas.microsoft.com/office/powerpoint/2010/main" val="3630534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Percentily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362026"/>
          </a:xfrm>
        </p:spPr>
        <p:txBody>
          <a:bodyPr>
            <a:noAutofit/>
          </a:bodyPr>
          <a:lstStyle/>
          <a:p>
            <a:r>
              <a:rPr lang="cs-CZ" sz="2400" dirty="0"/>
              <a:t>Procento osob, které mají </a:t>
            </a:r>
            <a:r>
              <a:rPr lang="cs-CZ" sz="2400" b="1" dirty="0"/>
              <a:t>horší</a:t>
            </a:r>
            <a:r>
              <a:rPr lang="cs-CZ" sz="2400" dirty="0"/>
              <a:t> hrubé skóre než hrubé skóre daného člověka.</a:t>
            </a:r>
          </a:p>
          <a:p>
            <a:pPr lvl="1"/>
            <a:r>
              <a:rPr lang="cs-CZ" sz="2000" dirty="0"/>
              <a:t>U škál s malým množstvím možných skórů prakticky nejde dosáhnout percentilu 100.</a:t>
            </a:r>
          </a:p>
          <a:p>
            <a:pPr lvl="1"/>
            <a:r>
              <a:rPr lang="cs-CZ" sz="2000" dirty="0"/>
              <a:t>Percentilové pořadí (percentil rank) – </a:t>
            </a:r>
            <a:r>
              <a:rPr lang="cs-CZ" sz="2000" b="1" dirty="0"/>
              <a:t>stejné nebo horší</a:t>
            </a:r>
            <a:r>
              <a:rPr lang="cs-CZ" sz="2000" dirty="0"/>
              <a:t> hrubé skóre </a:t>
            </a:r>
            <a:r>
              <a:rPr lang="cs-CZ" sz="2000" b="1" dirty="0"/>
              <a:t>než daný percentil</a:t>
            </a:r>
            <a:r>
              <a:rPr lang="cs-CZ" sz="2000" dirty="0"/>
              <a:t>. </a:t>
            </a:r>
          </a:p>
          <a:p>
            <a:pPr lvl="1"/>
            <a:r>
              <a:rPr lang="cs-CZ" sz="2000" dirty="0"/>
              <a:t>U dlouhých škál je rozdíl zanedbatelný, u krátkých je potřeba vědět, s čím pracujeme.</a:t>
            </a:r>
          </a:p>
          <a:p>
            <a:pPr lvl="2"/>
            <a:r>
              <a:rPr lang="cs-CZ" sz="1600" dirty="0"/>
              <a:t>V případě nespojité proměnné (v psychologii prakticky vždy) se liší percentily a percentilové pořadí mírně liší.</a:t>
            </a:r>
          </a:p>
          <a:p>
            <a:r>
              <a:rPr lang="cs-CZ" sz="2400" dirty="0"/>
              <a:t>Odhad většinou na základě pozorovaného rozložení a ne normální distribuční funkce.</a:t>
            </a:r>
          </a:p>
          <a:p>
            <a:pPr lvl="1"/>
            <a:r>
              <a:rPr lang="cs-CZ" sz="2000" dirty="0"/>
              <a:t>Naopak standardní skóry často založené na percentilu (viz </a:t>
            </a:r>
            <a:r>
              <a:rPr lang="cs-CZ" sz="2000" dirty="0" err="1"/>
              <a:t>McCallovu</a:t>
            </a:r>
            <a:r>
              <a:rPr lang="cs-CZ" sz="2000" dirty="0"/>
              <a:t> plošnou transformaci).</a:t>
            </a:r>
          </a:p>
          <a:p>
            <a:pPr lvl="1"/>
            <a:r>
              <a:rPr lang="cs-CZ" sz="2000" dirty="0"/>
              <a:t>Ale co chyba měření a výběrová chyba? Může vést k rozdílu percentilu a standardního skóre.</a:t>
            </a:r>
          </a:p>
          <a:p>
            <a:pPr lvl="1"/>
            <a:r>
              <a:rPr lang="cs-CZ" sz="2000" dirty="0"/>
              <a:t>Je zvykem „vyhladit“.</a:t>
            </a:r>
          </a:p>
        </p:txBody>
      </p:sp>
    </p:spTree>
    <p:extLst>
      <p:ext uri="{BB962C8B-B14F-4D97-AF65-F5344CB8AC3E}">
        <p14:creationId xmlns:p14="http://schemas.microsoft.com/office/powerpoint/2010/main" val="4265518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96186" y="400236"/>
            <a:ext cx="3405963" cy="5628424"/>
          </a:xfrm>
        </p:spPr>
        <p:txBody>
          <a:bodyPr/>
          <a:lstStyle/>
          <a:p>
            <a:r>
              <a:rPr lang="cs-CZ" dirty="0"/>
              <a:t>Příklad na vyhlazení percentilových norem</a:t>
            </a:r>
          </a:p>
          <a:p>
            <a:r>
              <a:rPr lang="cs-CZ" dirty="0"/>
              <a:t>Beckův inventář </a:t>
            </a:r>
            <a:r>
              <a:rPr lang="cs-CZ" dirty="0" err="1"/>
              <a:t>depresivity</a:t>
            </a:r>
            <a:r>
              <a:rPr lang="cs-CZ" dirty="0"/>
              <a:t> (BDI)</a:t>
            </a:r>
          </a:p>
          <a:p>
            <a:pPr lvl="1"/>
            <a:r>
              <a:rPr lang="cs-CZ" dirty="0"/>
              <a:t>Svislé části označují dva kritické skóry.</a:t>
            </a:r>
          </a:p>
          <a:p>
            <a:pPr lvl="1"/>
            <a:r>
              <a:rPr lang="cs-CZ" i="1" dirty="0" err="1"/>
              <a:t>N</a:t>
            </a:r>
            <a:r>
              <a:rPr lang="cs-CZ" i="1" baseline="-25000" dirty="0" err="1"/>
              <a:t>h</a:t>
            </a:r>
            <a:r>
              <a:rPr lang="cs-CZ" dirty="0"/>
              <a:t> = 450</a:t>
            </a:r>
          </a:p>
          <a:p>
            <a:pPr lvl="1"/>
            <a:r>
              <a:rPr lang="cs-CZ" i="1" dirty="0" err="1"/>
              <a:t>N</a:t>
            </a:r>
            <a:r>
              <a:rPr lang="cs-CZ" i="1" baseline="-25000" dirty="0" err="1"/>
              <a:t>n</a:t>
            </a:r>
            <a:r>
              <a:rPr lang="cs-CZ" dirty="0"/>
              <a:t> = 127</a:t>
            </a:r>
          </a:p>
          <a:p>
            <a:r>
              <a:rPr lang="cs-CZ" dirty="0"/>
              <a:t>balíček ks v R</a:t>
            </a:r>
          </a:p>
          <a:p>
            <a:pPr lvl="1"/>
            <a:r>
              <a:rPr lang="cs-CZ" dirty="0"/>
              <a:t>Kernel </a:t>
            </a:r>
            <a:r>
              <a:rPr lang="cs-CZ" dirty="0" err="1"/>
              <a:t>cumulative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95" y="105162"/>
            <a:ext cx="7504851" cy="61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90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Kontinuální normování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747390" cy="4023360"/>
          </a:xfrm>
        </p:spPr>
        <p:txBody>
          <a:bodyPr>
            <a:noAutofit/>
          </a:bodyPr>
          <a:lstStyle/>
          <a:p>
            <a:r>
              <a:rPr lang="cs-CZ" sz="2400" dirty="0"/>
              <a:t>Dříve uvedené nelineární transformace a vyhlazení percentilu se označují jako </a:t>
            </a:r>
            <a:r>
              <a:rPr lang="cs-CZ" sz="2400" b="1" dirty="0"/>
              <a:t>vertikální vyhlazení </a:t>
            </a:r>
            <a:r>
              <a:rPr lang="cs-CZ" sz="2400" dirty="0"/>
              <a:t>testových skórů.</a:t>
            </a:r>
          </a:p>
          <a:p>
            <a:r>
              <a:rPr lang="cs-CZ" sz="2400" dirty="0"/>
              <a:t>Existuje ještě </a:t>
            </a:r>
            <a:r>
              <a:rPr lang="cs-CZ" sz="2400" b="1" dirty="0"/>
              <a:t>horizontální vyhlazení</a:t>
            </a:r>
            <a:r>
              <a:rPr lang="cs-CZ" sz="2400" dirty="0"/>
              <a:t>, označované jako „</a:t>
            </a:r>
            <a:r>
              <a:rPr lang="cs-CZ" sz="2400" b="1" dirty="0"/>
              <a:t>kontinuální normy</a:t>
            </a:r>
            <a:r>
              <a:rPr lang="cs-CZ" sz="2400" dirty="0"/>
              <a:t>“.</a:t>
            </a:r>
          </a:p>
          <a:p>
            <a:r>
              <a:rPr lang="cs-CZ" sz="2400" dirty="0"/>
              <a:t>Oboje slouží pro zpřesnění norem, zmenšení výběrové chyby či snížení požadavků na velikost vzorku se používá vyhlazení.</a:t>
            </a:r>
          </a:p>
          <a:p>
            <a:pPr lvl="1"/>
            <a:r>
              <a:rPr lang="cs-CZ" sz="2000" b="1" dirty="0"/>
              <a:t>Horizontální vyhlazení </a:t>
            </a:r>
            <a:r>
              <a:rPr lang="cs-CZ" sz="2000" dirty="0"/>
              <a:t>– </a:t>
            </a:r>
            <a:r>
              <a:rPr lang="cs-CZ" sz="2000" i="1" dirty="0"/>
              <a:t>napříč</a:t>
            </a:r>
            <a:r>
              <a:rPr lang="cs-CZ" sz="2000" dirty="0"/>
              <a:t> referenčními kategoriemi.</a:t>
            </a:r>
          </a:p>
          <a:p>
            <a:pPr lvl="1"/>
            <a:r>
              <a:rPr lang="cs-CZ" sz="2000" b="1" dirty="0"/>
              <a:t>Vertikální vyhlazení </a:t>
            </a:r>
            <a:r>
              <a:rPr lang="cs-CZ" sz="2000" dirty="0"/>
              <a:t>– </a:t>
            </a:r>
            <a:r>
              <a:rPr lang="cs-CZ" sz="2000" i="1" dirty="0"/>
              <a:t>uvnitř</a:t>
            </a:r>
            <a:r>
              <a:rPr lang="cs-CZ" sz="2000" dirty="0"/>
              <a:t> referenčních kategorií (viz percentily a SS dříve).</a:t>
            </a:r>
          </a:p>
          <a:p>
            <a:r>
              <a:rPr lang="cs-CZ" sz="2400" dirty="0"/>
              <a:t>Princip: V případě 20 kategorií bychom potřebovali 20×2 (M+SD) = 40 parametrů.</a:t>
            </a:r>
          </a:p>
          <a:p>
            <a:pPr lvl="1"/>
            <a:r>
              <a:rPr lang="cs-CZ" sz="2000" dirty="0"/>
              <a:t>Vyhlazení odhadne všech 20 průměrů s pomocí 3 parametrů. Ušetří se informace.</a:t>
            </a:r>
          </a:p>
          <a:p>
            <a:pPr lvl="1"/>
            <a:r>
              <a:rPr lang="cs-CZ" sz="2000" dirty="0"/>
              <a:t>Dílčí odchylky od </a:t>
            </a:r>
            <a:r>
              <a:rPr lang="cs-CZ" sz="2000" dirty="0" err="1"/>
              <a:t>reprezentativity</a:t>
            </a:r>
            <a:r>
              <a:rPr lang="cs-CZ" sz="2000" dirty="0"/>
              <a:t> souboru dostávají nižší význam.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5305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Vyhlazení norem (kontinuální normování)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/>
          </a:bodyPr>
          <a:lstStyle/>
          <a:p>
            <a:r>
              <a:rPr lang="cs-CZ" sz="2400" dirty="0"/>
              <a:t>Cíle vyhlazování:</a:t>
            </a:r>
          </a:p>
          <a:p>
            <a:pPr lvl="1"/>
            <a:r>
              <a:rPr lang="cs-CZ" sz="2000" dirty="0"/>
              <a:t>Redukce výběrové chyby (</a:t>
            </a:r>
            <a:r>
              <a:rPr lang="cs-CZ" sz="2000" dirty="0" err="1"/>
              <a:t>trade-off</a:t>
            </a:r>
            <a:r>
              <a:rPr lang="cs-CZ" sz="2000" dirty="0"/>
              <a:t> mezi N, počtem parametrů a výběrovou chybou). </a:t>
            </a:r>
          </a:p>
          <a:p>
            <a:pPr lvl="1"/>
            <a:r>
              <a:rPr lang="cs-CZ" sz="2000" dirty="0"/>
              <a:t>Odstranění nekonzistencí, které by dělaly problém při interpretaci výsledku.</a:t>
            </a:r>
          </a:p>
          <a:p>
            <a:r>
              <a:rPr lang="cs-CZ" sz="2400" dirty="0"/>
              <a:t>Celá řada postupů pro různé druhy vyhlazení.</a:t>
            </a:r>
          </a:p>
          <a:p>
            <a:pPr lvl="1"/>
            <a:r>
              <a:rPr lang="cs-CZ" sz="2000" dirty="0"/>
              <a:t>„Ruční“ korekce/vyhlazení </a:t>
            </a:r>
            <a:r>
              <a:rPr lang="cs-CZ" sz="2000" dirty="0">
                <a:sym typeface="Wingdings" panose="05000000000000000000" pitchFamily="2" charset="2"/>
              </a:rPr>
              <a:t> </a:t>
            </a:r>
            <a:endParaRPr lang="cs-CZ" sz="2000" dirty="0"/>
          </a:p>
          <a:p>
            <a:pPr lvl="1"/>
            <a:r>
              <a:rPr lang="cs-CZ" sz="2000" dirty="0"/>
              <a:t>Kernel </a:t>
            </a:r>
            <a:r>
              <a:rPr lang="cs-CZ" sz="2000" dirty="0" err="1"/>
              <a:t>density</a:t>
            </a:r>
            <a:r>
              <a:rPr lang="cs-CZ" sz="2000" dirty="0"/>
              <a:t> </a:t>
            </a:r>
            <a:r>
              <a:rPr lang="cs-CZ" sz="2000" dirty="0" err="1"/>
              <a:t>smoothing</a:t>
            </a:r>
            <a:r>
              <a:rPr lang="cs-CZ" sz="2000" dirty="0"/>
              <a:t> – pro vyhlazení percentilů uvnitř kategorie.</a:t>
            </a:r>
          </a:p>
          <a:p>
            <a:pPr lvl="1"/>
            <a:r>
              <a:rPr lang="cs-CZ" sz="2000" dirty="0"/>
              <a:t>Polynomy, frakční polynomy, </a:t>
            </a:r>
            <a:r>
              <a:rPr lang="cs-CZ" sz="2000" dirty="0" err="1"/>
              <a:t>spline</a:t>
            </a:r>
            <a:r>
              <a:rPr lang="cs-CZ" sz="2000" dirty="0"/>
              <a:t> </a:t>
            </a:r>
            <a:r>
              <a:rPr lang="cs-CZ" sz="2000" dirty="0" err="1"/>
              <a:t>smoothing</a:t>
            </a:r>
            <a:r>
              <a:rPr lang="cs-CZ" sz="2000" dirty="0"/>
              <a:t> – vyhlazení M, SD napříč kategoriemi.</a:t>
            </a:r>
          </a:p>
          <a:p>
            <a:pPr lvl="1"/>
            <a:r>
              <a:rPr lang="cs-CZ" sz="2000" dirty="0"/>
              <a:t>Vyhlazení prostřednictvím Taylorových polynomů (R balíček </a:t>
            </a:r>
            <a:r>
              <a:rPr lang="cs-CZ" sz="2000" dirty="0" err="1">
                <a:hlinkClick r:id="rId2"/>
              </a:rPr>
              <a:t>cNORM</a:t>
            </a:r>
            <a:r>
              <a:rPr lang="cs-CZ" sz="2000" dirty="0"/>
              <a:t>).</a:t>
            </a:r>
          </a:p>
          <a:p>
            <a:r>
              <a:rPr lang="cs-CZ" sz="2400" b="1" dirty="0"/>
              <a:t>Další výhoda:</a:t>
            </a:r>
            <a:r>
              <a:rPr lang="cs-CZ" sz="2400" dirty="0"/>
              <a:t> Normy s přesností na měsíc či den (není nutné mít „široké“ kohorty).</a:t>
            </a:r>
          </a:p>
        </p:txBody>
      </p:sp>
    </p:spTree>
    <p:extLst>
      <p:ext uri="{BB962C8B-B14F-4D97-AF65-F5344CB8AC3E}">
        <p14:creationId xmlns:p14="http://schemas.microsoft.com/office/powerpoint/2010/main" val="9586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73500"/>
            <a:ext cx="9662160" cy="61143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54720" y="5818503"/>
            <a:ext cx="302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Technický manuál testu WJ-IV</a:t>
            </a:r>
          </a:p>
        </p:txBody>
      </p:sp>
    </p:spTree>
    <p:extLst>
      <p:ext uri="{BB962C8B-B14F-4D97-AF65-F5344CB8AC3E}">
        <p14:creationId xmlns:p14="http://schemas.microsoft.com/office/powerpoint/2010/main" val="2719040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" y="0"/>
            <a:ext cx="6197283" cy="61972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4797" y="5868274"/>
            <a:ext cx="302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Krátký inteligenční test</a:t>
            </a:r>
          </a:p>
        </p:txBody>
      </p:sp>
      <p:pic>
        <p:nvPicPr>
          <p:cNvPr id="4" name="Picture 2" descr="https://scontent-prg1-1.xx.fbcdn.net/v/t1.15752-9/56444219_2148377788583974_6273367607793942528_n.png?_nc_cat=107&amp;_nc_ht=scontent-prg1-1.xx&amp;oh=285d8a5ef059d8d5fdb025bc1e36b859&amp;oe=5D45F1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15" y="117792"/>
            <a:ext cx="5724525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12480" y="5611278"/>
            <a:ext cx="334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WJ-IV COG CZ (pracovní analýzy)</a:t>
            </a:r>
          </a:p>
          <a:p>
            <a:pPr algn="r"/>
            <a:r>
              <a:rPr lang="cs-CZ" dirty="0" err="1"/>
              <a:t>cNORM</a:t>
            </a:r>
            <a:r>
              <a:rPr lang="cs-CZ" dirty="0"/>
              <a:t> </a:t>
            </a:r>
            <a:r>
              <a:rPr lang="cs-CZ" dirty="0" err="1"/>
              <a:t>package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530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96" y="-121460"/>
            <a:ext cx="8800544" cy="637325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448800" y="5882463"/>
            <a:ext cx="302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Test vytváření příběhů</a:t>
            </a:r>
          </a:p>
        </p:txBody>
      </p:sp>
    </p:spTree>
    <p:extLst>
      <p:ext uri="{BB962C8B-B14F-4D97-AF65-F5344CB8AC3E}">
        <p14:creationId xmlns:p14="http://schemas.microsoft.com/office/powerpoint/2010/main" val="2910433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skóry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Věkové ekvivalenty (</a:t>
            </a:r>
            <a:r>
              <a:rPr lang="cs-CZ" sz="2800" b="1" dirty="0" err="1"/>
              <a:t>age</a:t>
            </a:r>
            <a:r>
              <a:rPr lang="cs-CZ" sz="2800" b="1" dirty="0"/>
              <a:t> </a:t>
            </a:r>
            <a:r>
              <a:rPr lang="cs-CZ" sz="2800" b="1" dirty="0" err="1"/>
              <a:t>equivalent</a:t>
            </a:r>
            <a:r>
              <a:rPr lang="cs-CZ" sz="2800" b="1" dirty="0"/>
              <a:t>) </a:t>
            </a:r>
            <a:r>
              <a:rPr lang="cs-CZ" sz="2800" dirty="0"/>
              <a:t>– jakému věku odpovídá dané skóre?</a:t>
            </a:r>
          </a:p>
          <a:p>
            <a:pPr lvl="1"/>
            <a:r>
              <a:rPr lang="cs-CZ" sz="2400" dirty="0"/>
              <a:t>Věk, v němž respondenti průměrně dosahují daného skóre.</a:t>
            </a:r>
          </a:p>
          <a:p>
            <a:pPr lvl="1"/>
            <a:r>
              <a:rPr lang="cs-CZ" sz="2400" dirty="0"/>
              <a:t>Analogie „mentálního věku“ (</a:t>
            </a:r>
            <a:r>
              <a:rPr lang="cs-CZ" sz="2400" dirty="0" err="1"/>
              <a:t>Binet</a:t>
            </a:r>
            <a:r>
              <a:rPr lang="cs-CZ" sz="2400" dirty="0"/>
              <a:t>) – dnes se tento termín nepoužívá. </a:t>
            </a:r>
          </a:p>
          <a:p>
            <a:r>
              <a:rPr lang="cs-CZ" sz="2800" b="1" dirty="0"/>
              <a:t>Ročníkový ekvivalent </a:t>
            </a:r>
            <a:r>
              <a:rPr lang="cs-CZ" sz="2800" dirty="0"/>
              <a:t>– totéž, ale pro ročník/třídu.</a:t>
            </a:r>
          </a:p>
          <a:p>
            <a:r>
              <a:rPr lang="cs-CZ" sz="2800" b="1" dirty="0"/>
              <a:t>Zóna vývoje</a:t>
            </a:r>
            <a:r>
              <a:rPr lang="cs-CZ" sz="2800" dirty="0"/>
              <a:t> – věkové skóre v podobě rozsahu.</a:t>
            </a:r>
          </a:p>
          <a:p>
            <a:pPr lvl="1"/>
            <a:r>
              <a:rPr lang="cs-CZ" sz="2400" dirty="0"/>
              <a:t>Rozsah na základě chyby měření, nebo častěji na základě stadiální křivky vývoje.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562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ní k dispozici žádn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326881" y="284480"/>
            <a:ext cx="2326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</a:rPr>
              <a:t>2020</a:t>
            </a:r>
            <a:endParaRPr lang="en-US" sz="8000" b="1" dirty="0">
              <a:solidFill>
                <a:schemeClr val="accent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437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Raschovské</a:t>
            </a:r>
            <a:r>
              <a:rPr lang="cs-CZ" dirty="0"/>
              <a:t> skóry (théta)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12826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Kategorie skórů založená na Teorii odpovědi na položku (IRT), konkrétně 1parametrovém (</a:t>
                </a:r>
                <a:r>
                  <a:rPr lang="cs-CZ" dirty="0" err="1"/>
                  <a:t>Raschově</a:t>
                </a:r>
                <a:r>
                  <a:rPr lang="cs-CZ" dirty="0"/>
                  <a:t>) IRT modelu.</a:t>
                </a:r>
              </a:p>
              <a:p>
                <a:pPr lvl="1"/>
                <a:r>
                  <a:rPr lang="cs-CZ" dirty="0"/>
                  <a:t>Viz poslední přednáška.</a:t>
                </a:r>
              </a:p>
              <a:p>
                <a:r>
                  <a:rPr lang="cs-CZ" dirty="0"/>
                  <a:t>Analogie hrubého skóre v CTT. Výhodnější např. pro sledování vývoje.</a:t>
                </a:r>
              </a:p>
              <a:p>
                <a:r>
                  <a:rPr lang="cs-CZ" b="1" dirty="0"/>
                  <a:t>W-skóre.</a:t>
                </a:r>
              </a:p>
              <a:p>
                <a:pPr lvl="1"/>
                <a:r>
                  <a:rPr lang="cs-CZ" dirty="0"/>
                  <a:t>Referenční bod: Právě 10leté děti mají průměrně W=500.</a:t>
                </a:r>
              </a:p>
              <a:p>
                <a:pPr lvl="1"/>
                <a:r>
                  <a:rPr lang="cs-CZ" dirty="0"/>
                  <a:t>Univerzální </a:t>
                </a:r>
                <a:r>
                  <a:rPr lang="cs-CZ" i="1" dirty="0"/>
                  <a:t>jednotka</a:t>
                </a:r>
                <a:r>
                  <a:rPr lang="cs-CZ" dirty="0"/>
                  <a:t>: Pokud někdo s W=A má 50% pravděpodobnost na správnou odpověď na určitou položku, pak někdo jiný s W=A+10 má 75% pravděpodobnost, resp. W=A−10 25%.</a:t>
                </a:r>
              </a:p>
              <a:p>
                <a:r>
                  <a:rPr lang="cs-CZ" b="1" dirty="0"/>
                  <a:t>Index relativní výkonnosti </a:t>
                </a:r>
              </a:p>
              <a:p>
                <a:pPr lvl="1"/>
                <a:r>
                  <a:rPr lang="cs-CZ" dirty="0"/>
                  <a:t>RPI – </a:t>
                </a:r>
                <a:r>
                  <a:rPr lang="cs-CZ" dirty="0" err="1"/>
                  <a:t>Relative</a:t>
                </a:r>
                <a:r>
                  <a:rPr lang="cs-CZ" dirty="0"/>
                  <a:t> </a:t>
                </a:r>
                <a:r>
                  <a:rPr lang="cs-CZ" dirty="0" err="1"/>
                  <a:t>Proficiency</a:t>
                </a:r>
                <a:r>
                  <a:rPr lang="cs-CZ" dirty="0"/>
                  <a:t> Index</a:t>
                </a:r>
              </a:p>
              <a:p>
                <a:pPr lvl="1"/>
                <a:r>
                  <a:rPr lang="cs-CZ" dirty="0"/>
                  <a:t>Ve formátu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𝑋𝑋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cs-CZ" dirty="0"/>
                  <a:t>, např.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cs-CZ" dirty="0"/>
                  <a:t> nebo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cs-CZ" dirty="0"/>
                  <a:t>.</a:t>
                </a:r>
              </a:p>
              <a:p>
                <a:pPr lvl="1"/>
                <a:r>
                  <a:rPr lang="cs-CZ" dirty="0"/>
                  <a:t>„S jakou pravděpodobností respondent zvládne úkol, který jeho vrstevníci zvládnou s 90% pravděpodobností?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12826"/>
              </a:xfrm>
              <a:blipFill>
                <a:blip r:embed="rId2"/>
                <a:stretch>
                  <a:fillRect l="-606" t="-1519" b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83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Ipsativní</a:t>
            </a:r>
            <a:r>
              <a:rPr lang="cs-CZ" dirty="0"/>
              <a:t> skórování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2826"/>
          </a:xfrm>
        </p:spPr>
        <p:txBody>
          <a:bodyPr>
            <a:normAutofit/>
          </a:bodyPr>
          <a:lstStyle/>
          <a:p>
            <a:r>
              <a:rPr lang="cs-CZ" sz="2400" dirty="0"/>
              <a:t>Nejsou zpravidla skóry v pravém slova smyslu:</a:t>
            </a:r>
          </a:p>
          <a:p>
            <a:pPr lvl="1"/>
            <a:r>
              <a:rPr lang="cs-CZ" sz="2000" dirty="0"/>
              <a:t>Standardní skóry srovnávají </a:t>
            </a:r>
            <a:r>
              <a:rPr lang="cs-CZ" sz="2000" dirty="0" err="1"/>
              <a:t>interindividuální</a:t>
            </a:r>
            <a:r>
              <a:rPr lang="cs-CZ" sz="2000" dirty="0"/>
              <a:t> variabilitu.</a:t>
            </a:r>
          </a:p>
          <a:p>
            <a:pPr lvl="1"/>
            <a:r>
              <a:rPr lang="cs-CZ" sz="2000" dirty="0" err="1"/>
              <a:t>Ipsativní</a:t>
            </a:r>
            <a:r>
              <a:rPr lang="cs-CZ" sz="2000" dirty="0"/>
              <a:t> skórování srovnává </a:t>
            </a:r>
            <a:r>
              <a:rPr lang="cs-CZ" sz="2000" dirty="0" err="1"/>
              <a:t>intraindividuální</a:t>
            </a:r>
            <a:r>
              <a:rPr lang="cs-CZ" sz="2000" dirty="0"/>
              <a:t> variabilitu.</a:t>
            </a:r>
          </a:p>
          <a:p>
            <a:r>
              <a:rPr lang="cs-CZ" sz="2400" dirty="0"/>
              <a:t>Založené na diskrepanci </a:t>
            </a:r>
          </a:p>
          <a:p>
            <a:pPr lvl="1"/>
            <a:r>
              <a:rPr lang="cs-CZ" sz="2000" dirty="0"/>
              <a:t>Předpokládáme, diskrepance mezi subtesty/faktory v inteligenčním testu může ukazovat na SPU.</a:t>
            </a:r>
          </a:p>
          <a:p>
            <a:pPr lvl="1"/>
            <a:r>
              <a:rPr lang="cs-CZ" sz="2000" dirty="0"/>
              <a:t>Kariérní poradenství – dotazník volby povolání („co člověka baví víc?“).</a:t>
            </a:r>
          </a:p>
          <a:p>
            <a:r>
              <a:rPr lang="cs-CZ" sz="2400" dirty="0"/>
              <a:t>Používá se standardní chyba rozdílu, případně je rozdíl subtestů přímo standardizován.</a:t>
            </a:r>
          </a:p>
          <a:p>
            <a:r>
              <a:rPr lang="cs-CZ" sz="2400" dirty="0"/>
              <a:t>Analýza profilu.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26708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Ipsativní</a:t>
            </a:r>
            <a:r>
              <a:rPr lang="cs-CZ" dirty="0"/>
              <a:t> skórování (více testů)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0" y="2128838"/>
            <a:ext cx="8267700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/>
          <p:cNvSpPr txBox="1"/>
          <p:nvPr/>
        </p:nvSpPr>
        <p:spPr>
          <a:xfrm>
            <a:off x="8016949" y="5793225"/>
            <a:ext cx="264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Krátký inteligenční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96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Ipsativní</a:t>
            </a:r>
            <a:r>
              <a:rPr lang="cs-CZ" dirty="0"/>
              <a:t> skórování (v rámci testu)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480" y="1784695"/>
            <a:ext cx="6604000" cy="446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8" y="4521200"/>
            <a:ext cx="6683364" cy="155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097280" y="1852038"/>
            <a:ext cx="264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Krátký inteligenční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29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Součtové/vážené skóry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14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Příklad: Máme inteligenční test. Chceme spočítat celkový skór (g-faktor). Můžeme:</a:t>
            </a:r>
          </a:p>
          <a:p>
            <a:pPr lvl="1"/>
            <a:r>
              <a:rPr lang="cs-CZ" dirty="0"/>
              <a:t>1. sečíst všechny položky napříč subtesty.</a:t>
            </a:r>
          </a:p>
          <a:p>
            <a:pPr lvl="1"/>
            <a:r>
              <a:rPr lang="cs-CZ" dirty="0"/>
              <a:t>2. standardizovat každý test a pak sečíst subtesty.</a:t>
            </a:r>
          </a:p>
          <a:p>
            <a:pPr lvl="1"/>
            <a:r>
              <a:rPr lang="cs-CZ" dirty="0"/>
              <a:t>3. standardizovat každý test a vzít jejich vážený součet.</a:t>
            </a:r>
          </a:p>
          <a:p>
            <a:r>
              <a:rPr lang="cs-CZ" dirty="0"/>
              <a:t>Výhody? Nevýhody?</a:t>
            </a:r>
          </a:p>
          <a:p>
            <a:r>
              <a:rPr lang="cs-CZ" dirty="0"/>
              <a:t>Hlavní komplikace:</a:t>
            </a:r>
          </a:p>
          <a:p>
            <a:pPr lvl="1"/>
            <a:r>
              <a:rPr lang="cs-CZ" dirty="0"/>
              <a:t>Nelze sčítat nevážené subtesty (a tedy ani položky), mají jinou SD.</a:t>
            </a:r>
          </a:p>
          <a:p>
            <a:pPr lvl="1"/>
            <a:r>
              <a:rPr lang="cs-CZ" dirty="0"/>
              <a:t>Nelze předpokládat, že všechny vážené subtesty mají stejný vztah s g-faktorem. Na rozdíl od položek nepředpokládáme „náhodný výběr“ z domény. </a:t>
            </a:r>
          </a:p>
          <a:p>
            <a:pPr lvl="1"/>
            <a:r>
              <a:rPr lang="cs-CZ" dirty="0"/>
              <a:t>Efekt stropu, podlahy. U dětí různé </a:t>
            </a:r>
            <a:r>
              <a:rPr lang="cs-CZ" i="1" dirty="0"/>
              <a:t>„váhy“</a:t>
            </a:r>
            <a:r>
              <a:rPr lang="cs-CZ" dirty="0"/>
              <a:t> pro různé referenční skupiny.</a:t>
            </a:r>
          </a:p>
          <a:p>
            <a:pPr lvl="1"/>
            <a:r>
              <a:rPr lang="cs-CZ" dirty="0"/>
              <a:t>Vliv chyby měření (testy s nižší reliabilitou mají nižší váhu). Různá chyba pro různé referenční skupiny.</a:t>
            </a:r>
          </a:p>
          <a:p>
            <a:r>
              <a:rPr lang="cs-CZ" dirty="0"/>
              <a:t>Např.  </a:t>
            </a:r>
            <a:r>
              <a:rPr lang="cs-CZ" dirty="0" err="1"/>
              <a:t>Wechsler</a:t>
            </a:r>
            <a:r>
              <a:rPr lang="cs-CZ" dirty="0"/>
              <a:t>: součet standardizovaných subtestů.</a:t>
            </a:r>
          </a:p>
          <a:p>
            <a:r>
              <a:rPr lang="cs-CZ" dirty="0"/>
              <a:t>Např.  </a:t>
            </a:r>
            <a:r>
              <a:rPr lang="cs-CZ" dirty="0" err="1"/>
              <a:t>Woodcock</a:t>
            </a:r>
            <a:r>
              <a:rPr lang="cs-CZ" dirty="0"/>
              <a:t>-Johnson: vážený průměr nestandardizovaných </a:t>
            </a:r>
            <a:r>
              <a:rPr lang="cs-CZ" dirty="0" err="1"/>
              <a:t>subtestů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9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Součtové/vážené skóry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463626"/>
          </a:xfrm>
        </p:spPr>
        <p:txBody>
          <a:bodyPr>
            <a:normAutofit/>
          </a:bodyPr>
          <a:lstStyle/>
          <a:p>
            <a:r>
              <a:rPr lang="cs-CZ" b="1" dirty="0"/>
              <a:t>Formativní vs. reflektivní měření </a:t>
            </a:r>
            <a:r>
              <a:rPr lang="cs-CZ" dirty="0"/>
              <a:t>na druhé úrovni vzhledem k chybě měření.</a:t>
            </a:r>
          </a:p>
          <a:p>
            <a:r>
              <a:rPr lang="cs-CZ" dirty="0"/>
              <a:t>A. Reflektivní celkový skór.</a:t>
            </a:r>
          </a:p>
          <a:p>
            <a:pPr lvl="1"/>
            <a:r>
              <a:rPr lang="cs-CZ" dirty="0"/>
              <a:t>Celkový skór je odhad g-faktoru.</a:t>
            </a:r>
          </a:p>
          <a:p>
            <a:pPr lvl="1"/>
            <a:r>
              <a:rPr lang="cs-CZ" dirty="0"/>
              <a:t>Specifické rozptyly považovány za chybu.</a:t>
            </a:r>
          </a:p>
          <a:p>
            <a:pPr lvl="1"/>
            <a:r>
              <a:rPr lang="cs-CZ" dirty="0"/>
              <a:t>Vyšší míra chyby měření.</a:t>
            </a:r>
          </a:p>
          <a:p>
            <a:r>
              <a:rPr lang="cs-CZ" dirty="0"/>
              <a:t>B. Formativní celkový skór.</a:t>
            </a:r>
          </a:p>
          <a:p>
            <a:pPr lvl="1"/>
            <a:r>
              <a:rPr lang="cs-CZ" dirty="0"/>
              <a:t>Celkový skór je jednoduše průměrem subtestů.</a:t>
            </a:r>
          </a:p>
          <a:p>
            <a:pPr lvl="1"/>
            <a:r>
              <a:rPr lang="cs-CZ" dirty="0"/>
              <a:t>Specifické rozptyly nehrají roli.</a:t>
            </a:r>
          </a:p>
          <a:p>
            <a:pPr lvl="1"/>
            <a:r>
              <a:rPr lang="cs-CZ" dirty="0"/>
              <a:t>Nižší míra chyby měření.</a:t>
            </a:r>
          </a:p>
          <a:p>
            <a:r>
              <a:rPr lang="cs-CZ" dirty="0"/>
              <a:t>Zpravidla testy používají variantu B.</a:t>
            </a:r>
          </a:p>
          <a:p>
            <a:r>
              <a:rPr lang="cs-CZ" dirty="0"/>
              <a:t>Různé odhady reliability/chyby měření.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724" r="12340"/>
          <a:stretch/>
        </p:blipFill>
        <p:spPr>
          <a:xfrm>
            <a:off x="6039240" y="1959402"/>
            <a:ext cx="5116439" cy="39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53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Konstrukce norem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1706"/>
          </a:xfrm>
        </p:spPr>
        <p:txBody>
          <a:bodyPr/>
          <a:lstStyle/>
          <a:p>
            <a:r>
              <a:rPr lang="cs-CZ" dirty="0"/>
              <a:t>Protože je důležitá </a:t>
            </a:r>
            <a:r>
              <a:rPr lang="cs-CZ" dirty="0" err="1"/>
              <a:t>reprezentativita</a:t>
            </a:r>
            <a:r>
              <a:rPr lang="cs-CZ" dirty="0"/>
              <a:t>, normy by měly být </a:t>
            </a:r>
            <a:r>
              <a:rPr lang="cs-CZ" i="1" dirty="0"/>
              <a:t>vážené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Každý jednotlivý respondent přispívá jinou váhou ke tvorbě norem (výpočtu M, SD...) či dalším analýzám (zejm. FA) podle toho, jak často jsou jeho demografické charakteristiky zastoupené ve vzorku.</a:t>
            </a:r>
          </a:p>
          <a:p>
            <a:pPr lvl="1"/>
            <a:r>
              <a:rPr lang="cs-CZ" dirty="0"/>
              <a:t>Např. velikost sídla, vzdělání (rodičů), věk, typ SŠ, pohlaví...</a:t>
            </a:r>
          </a:p>
          <a:p>
            <a:r>
              <a:rPr lang="cs-CZ" dirty="0"/>
              <a:t>Zpravidla pro každou věkovou/referenční kategorii (kohortu) spočítáme zvlášť.</a:t>
            </a:r>
          </a:p>
          <a:p>
            <a:pPr lvl="1"/>
            <a:r>
              <a:rPr lang="cs-CZ" dirty="0"/>
              <a:t>Včetně odhadu reliability.</a:t>
            </a:r>
          </a:p>
          <a:p>
            <a:r>
              <a:rPr lang="cs-CZ" dirty="0"/>
              <a:t>Tabulka přepočtů HS na odvozené skóry + chyby měření pro každou kohortu.</a:t>
            </a:r>
          </a:p>
          <a:p>
            <a:r>
              <a:rPr lang="cs-CZ" dirty="0"/>
              <a:t>Občas, např. v klinické psychologii, se pracuje i s regresními funkcemi.</a:t>
            </a:r>
          </a:p>
          <a:p>
            <a:pPr lvl="1"/>
            <a:r>
              <a:rPr lang="cs-CZ" dirty="0"/>
              <a:t>Predikce skóru na základě pohlaví, vzdělání, věku... </a:t>
            </a:r>
          </a:p>
          <a:p>
            <a:r>
              <a:rPr lang="cs-CZ" dirty="0"/>
              <a:t>Čím „podrobnější“ referenční kategorie, tím vyšší výběrová chyba. Vznikají nepřesnosti.</a:t>
            </a:r>
          </a:p>
          <a:p>
            <a:pPr lvl="1"/>
            <a:r>
              <a:rPr lang="cs-CZ" dirty="0"/>
              <a:t>Např. stejné hrubé skóre odpovídá </a:t>
            </a:r>
            <a:r>
              <a:rPr lang="cs-CZ" i="1" dirty="0"/>
              <a:t>vyššímu</a:t>
            </a:r>
            <a:r>
              <a:rPr lang="cs-CZ" dirty="0"/>
              <a:t> výkonu u starších dětí.</a:t>
            </a:r>
          </a:p>
        </p:txBody>
      </p:sp>
    </p:spTree>
    <p:extLst>
      <p:ext uri="{BB962C8B-B14F-4D97-AF65-F5344CB8AC3E}">
        <p14:creationId xmlns:p14="http://schemas.microsoft.com/office/powerpoint/2010/main" val="34537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" b="24170"/>
          <a:stretch/>
        </p:blipFill>
        <p:spPr>
          <a:xfrm>
            <a:off x="0" y="23446"/>
            <a:ext cx="12192000" cy="691661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326881" y="284480"/>
            <a:ext cx="2326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</a:rPr>
              <a:t>2021</a:t>
            </a:r>
            <a:endParaRPr lang="en-US" sz="8000" b="1" dirty="0">
              <a:solidFill>
                <a:schemeClr val="accent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1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17780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326881" y="284480"/>
            <a:ext cx="2326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</a:rPr>
              <a:t>2022</a:t>
            </a:r>
            <a:endParaRPr lang="en-US" sz="8000" b="1" dirty="0">
              <a:solidFill>
                <a:schemeClr val="accent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28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Standardizace testu?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Soubor veškerých postupů, které slouží jako podklad a důkazy pro </a:t>
            </a:r>
            <a:r>
              <a:rPr lang="cs-CZ" sz="2800" i="1" dirty="0"/>
              <a:t>standardní</a:t>
            </a:r>
            <a:r>
              <a:rPr lang="cs-CZ" sz="2800" dirty="0"/>
              <a:t> rozhodování o jednotlivcích na základě testových metod.</a:t>
            </a:r>
          </a:p>
          <a:p>
            <a:pPr lvl="1"/>
            <a:r>
              <a:rPr lang="cs-CZ" sz="2400" dirty="0"/>
              <a:t>Proces tvorby podkladů.</a:t>
            </a:r>
          </a:p>
          <a:p>
            <a:pPr lvl="1"/>
            <a:r>
              <a:rPr lang="cs-CZ" sz="2400" dirty="0"/>
              <a:t>Proces dokazování, že tyto podklady jsou validní.</a:t>
            </a:r>
          </a:p>
          <a:p>
            <a:r>
              <a:rPr lang="cs-CZ" sz="2800" dirty="0"/>
              <a:t>Pojem standardizace je proto poměrně široký a zahrnuje:</a:t>
            </a:r>
          </a:p>
          <a:p>
            <a:pPr lvl="1"/>
            <a:r>
              <a:rPr lang="cs-CZ" sz="2400" dirty="0"/>
              <a:t>Důkazy validity, reliability.</a:t>
            </a:r>
          </a:p>
          <a:p>
            <a:pPr lvl="1"/>
            <a:r>
              <a:rPr lang="cs-CZ" sz="2400" dirty="0"/>
              <a:t>Vytvoření norem, standardních skórů.</a:t>
            </a:r>
          </a:p>
          <a:p>
            <a:pPr lvl="1"/>
            <a:r>
              <a:rPr lang="cs-CZ" sz="2400" dirty="0"/>
              <a:t>Kodifikace postupů pro standardní</a:t>
            </a:r>
            <a:r>
              <a:rPr lang="cs-CZ" sz="2400" i="1" dirty="0"/>
              <a:t> administraci</a:t>
            </a:r>
            <a:r>
              <a:rPr lang="cs-CZ" sz="2400" dirty="0"/>
              <a:t>, </a:t>
            </a:r>
            <a:r>
              <a:rPr lang="cs-CZ" sz="2400" i="1" dirty="0"/>
              <a:t>skórování</a:t>
            </a:r>
            <a:r>
              <a:rPr lang="cs-CZ" sz="2400" dirty="0"/>
              <a:t> a </a:t>
            </a:r>
            <a:r>
              <a:rPr lang="cs-CZ" sz="2400" i="1" dirty="0"/>
              <a:t>interpretaci</a:t>
            </a:r>
            <a:r>
              <a:rPr lang="cs-CZ" sz="2400" dirty="0"/>
              <a:t> skórů.</a:t>
            </a:r>
          </a:p>
          <a:p>
            <a:pPr lvl="1"/>
            <a:r>
              <a:rPr lang="cs-CZ" sz="2400" dirty="0"/>
              <a:t>...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2852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Standardizace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9271" y="1845734"/>
            <a:ext cx="11322423" cy="4357842"/>
          </a:xfrm>
        </p:spPr>
        <p:txBody>
          <a:bodyPr>
            <a:normAutofit/>
          </a:bodyPr>
          <a:lstStyle/>
          <a:p>
            <a:r>
              <a:rPr lang="cs-CZ" sz="2400" dirty="0"/>
              <a:t>Tomáš Urbánek (</a:t>
            </a:r>
            <a:r>
              <a:rPr lang="cs-CZ" sz="2400" dirty="0">
                <a:hlinkClick r:id="rId2"/>
              </a:rPr>
              <a:t>2010</a:t>
            </a:r>
            <a:r>
              <a:rPr lang="cs-CZ" sz="2400" dirty="0"/>
              <a:t>) a další: 3 pojetí standardizace.</a:t>
            </a:r>
          </a:p>
          <a:p>
            <a:pPr lvl="1"/>
            <a:r>
              <a:rPr lang="cs-CZ" sz="2000" b="1" dirty="0"/>
              <a:t>I. povrchní:</a:t>
            </a:r>
            <a:r>
              <a:rPr lang="cs-CZ" sz="2000" dirty="0"/>
              <a:t> </a:t>
            </a:r>
            <a:r>
              <a:rPr lang="cs-CZ" sz="2000" i="1" dirty="0"/>
              <a:t>„... </a:t>
            </a:r>
            <a:r>
              <a:rPr lang="cs-CZ" sz="2000" b="1" i="1" dirty="0"/>
              <a:t>metoda je přesně popsána </a:t>
            </a:r>
            <a:r>
              <a:rPr lang="cs-CZ" sz="2000" i="1" dirty="0"/>
              <a:t>[...] jak má vypadat např. testový materiál, pomůcky nebo testový sešit, na jakém papíře, v jakých barvách a jakým písmem apod. Kromě toho je jasně definováno, </a:t>
            </a:r>
            <a:r>
              <a:rPr lang="cs-CZ" sz="2000" b="1" i="1" dirty="0"/>
              <a:t>jak má být metoda používána</a:t>
            </a:r>
            <a:r>
              <a:rPr lang="cs-CZ" sz="2000" i="1" dirty="0"/>
              <a:t>, tzn. komu, kým a za jakých podmínek smí být administrována, </a:t>
            </a:r>
            <a:r>
              <a:rPr lang="cs-CZ" sz="2000" b="1" i="1" dirty="0"/>
              <a:t>jak má být vyhodnocována</a:t>
            </a:r>
            <a:r>
              <a:rPr lang="cs-CZ" sz="2000" i="1" dirty="0"/>
              <a:t> a co znamenají získané výsledky.“</a:t>
            </a:r>
          </a:p>
          <a:p>
            <a:pPr lvl="1"/>
            <a:r>
              <a:rPr lang="cs-CZ" sz="2000" b="1" dirty="0"/>
              <a:t>II. klamavé:</a:t>
            </a:r>
            <a:r>
              <a:rPr lang="cs-CZ" sz="2000" dirty="0"/>
              <a:t> </a:t>
            </a:r>
            <a:r>
              <a:rPr lang="cs-CZ" sz="2000" i="1" dirty="0"/>
              <a:t>„... se spokojuje s existencí </a:t>
            </a:r>
            <a:r>
              <a:rPr lang="cs-CZ" sz="2000" b="1" i="1" dirty="0"/>
              <a:t>jakýchkoli norem</a:t>
            </a:r>
            <a:r>
              <a:rPr lang="cs-CZ" sz="2000" i="1" dirty="0"/>
              <a:t> ve smyslu popisu, jakých výsledků dosahují respondenti z nějakých jasně definovaných skupin. Ani tento požadavek není obtížné splnit, stačí jen použití metody spojit se sběrem dat a elementární statistickou prezentací výsledků...“</a:t>
            </a:r>
          </a:p>
          <a:p>
            <a:pPr lvl="1"/>
            <a:r>
              <a:rPr lang="cs-CZ" sz="2000" b="1" dirty="0"/>
              <a:t>III. komplexní:</a:t>
            </a:r>
            <a:r>
              <a:rPr lang="cs-CZ" sz="2000" dirty="0"/>
              <a:t> </a:t>
            </a:r>
            <a:r>
              <a:rPr lang="cs-CZ" sz="2000" i="1" dirty="0"/>
              <a:t>„... Součástí tohoto pojetí jsou i obě pojetí předchozí [...] je přinejmenším nutné prokázat, zda metoda měří daný atribut (</a:t>
            </a:r>
            <a:r>
              <a:rPr lang="cs-CZ" sz="2000" b="1" i="1" dirty="0"/>
              <a:t>validita</a:t>
            </a:r>
            <a:r>
              <a:rPr lang="cs-CZ" sz="2000" i="1" dirty="0"/>
              <a:t> a </a:t>
            </a:r>
            <a:r>
              <a:rPr lang="cs-CZ" sz="2000" i="1" dirty="0" err="1"/>
              <a:t>validizace</a:t>
            </a:r>
            <a:r>
              <a:rPr lang="cs-CZ" sz="2000" i="1" dirty="0"/>
              <a:t>) a s jakou přesností (</a:t>
            </a:r>
            <a:r>
              <a:rPr lang="cs-CZ" sz="2000" b="1" i="1" dirty="0"/>
              <a:t>reliabilita</a:t>
            </a:r>
            <a:r>
              <a:rPr lang="cs-CZ" sz="2000" i="1" dirty="0"/>
              <a:t>). Současně je nutno vyřešit </a:t>
            </a:r>
            <a:r>
              <a:rPr lang="cs-CZ" sz="2000" b="1" i="1" dirty="0"/>
              <a:t>všechny speciální otázky</a:t>
            </a:r>
            <a:r>
              <a:rPr lang="cs-CZ" sz="2000" i="1" dirty="0"/>
              <a:t>, které mohou nastat v souvislosti s testováním specifických charakteristik. To je pojetí uváděné např. ve Standardech pro pedagogické a psychologické testování (AERA, APA, NCME, 2001), ale je doporučováno i [</a:t>
            </a:r>
            <a:r>
              <a:rPr lang="cs-CZ" sz="2000" i="1" dirty="0">
                <a:hlinkClick r:id="rId3"/>
              </a:rPr>
              <a:t>..., EFPA</a:t>
            </a:r>
            <a:r>
              <a:rPr lang="cs-CZ" sz="2000" i="1" dirty="0"/>
              <a:t>].“</a:t>
            </a:r>
          </a:p>
        </p:txBody>
      </p:sp>
    </p:spTree>
    <p:extLst>
      <p:ext uri="{BB962C8B-B14F-4D97-AF65-F5344CB8AC3E}">
        <p14:creationId xmlns:p14="http://schemas.microsoft.com/office/powerpoint/2010/main" val="24098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Manuál diagnostického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23664" cy="4402666"/>
          </a:xfrm>
        </p:spPr>
        <p:txBody>
          <a:bodyPr>
            <a:noAutofit/>
          </a:bodyPr>
          <a:lstStyle/>
          <a:p>
            <a:r>
              <a:rPr lang="cs-CZ" sz="2400" b="1" dirty="0"/>
              <a:t>Teoretická východiska:</a:t>
            </a:r>
            <a:r>
              <a:rPr lang="cs-CZ" sz="2400" dirty="0"/>
              <a:t> Co je měřeno, jaké jsou známé souvislosti, proč se to měří.</a:t>
            </a:r>
          </a:p>
          <a:p>
            <a:pPr lvl="1"/>
            <a:r>
              <a:rPr lang="cs-CZ" sz="2000" dirty="0"/>
              <a:t>Účel metody: Komu, kdy, proč, kým, kde...</a:t>
            </a:r>
          </a:p>
          <a:p>
            <a:r>
              <a:rPr lang="cs-CZ" sz="2400" b="1" dirty="0"/>
              <a:t>Postup administrace a skórování: </a:t>
            </a:r>
            <a:r>
              <a:rPr lang="cs-CZ" sz="2400" dirty="0"/>
              <a:t>jak přesně se metoda zadává a skóruje.</a:t>
            </a:r>
          </a:p>
          <a:p>
            <a:pPr lvl="1"/>
            <a:r>
              <a:rPr lang="cs-CZ" sz="2000" dirty="0"/>
              <a:t>Tvorba hrubých skórů a převod na standardní/vážené skóry.</a:t>
            </a:r>
          </a:p>
          <a:p>
            <a:r>
              <a:rPr lang="cs-CZ" sz="2400" b="1" dirty="0"/>
              <a:t>Postup interpretace: </a:t>
            </a:r>
            <a:r>
              <a:rPr lang="cs-CZ" sz="2400" dirty="0"/>
              <a:t>co výsledky znamenají.</a:t>
            </a:r>
          </a:p>
          <a:p>
            <a:pPr lvl="1"/>
            <a:r>
              <a:rPr lang="cs-CZ" sz="2000" dirty="0"/>
              <a:t>Součástí zpravidla i kazuistiky.</a:t>
            </a:r>
          </a:p>
          <a:p>
            <a:r>
              <a:rPr lang="cs-CZ" sz="2400" b="1" dirty="0"/>
              <a:t>Psychometrický manuál: </a:t>
            </a:r>
            <a:r>
              <a:rPr lang="cs-CZ" sz="2400" dirty="0"/>
              <a:t>Dokládá výše uvedené na vzorku z cílové populace.</a:t>
            </a:r>
          </a:p>
          <a:p>
            <a:pPr lvl="1"/>
            <a:r>
              <a:rPr lang="cs-CZ" sz="2000" dirty="0"/>
              <a:t>Standardizační soubor, postupy konstrukce norem.</a:t>
            </a:r>
          </a:p>
          <a:p>
            <a:pPr lvl="1"/>
            <a:r>
              <a:rPr lang="cs-CZ" sz="2000" dirty="0"/>
              <a:t>Důkazy validity, reliability vzhledem k účelu metody.</a:t>
            </a:r>
          </a:p>
          <a:p>
            <a:r>
              <a:rPr lang="cs-CZ" sz="2400" dirty="0"/>
              <a:t>Co z výše uvedeného je možné pouze přeložit ze zahraniční verze testu?</a:t>
            </a:r>
          </a:p>
        </p:txBody>
      </p:sp>
    </p:spTree>
    <p:extLst>
      <p:ext uri="{BB962C8B-B14F-4D97-AF65-F5344CB8AC3E}">
        <p14:creationId xmlns:p14="http://schemas.microsoft.com/office/powerpoint/2010/main" val="29546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10526</TotalTime>
  <Words>3381</Words>
  <Application>Microsoft Macintosh PowerPoint</Application>
  <PresentationFormat>Širokoúhlá obrazovka</PresentationFormat>
  <Paragraphs>342</Paragraphs>
  <Slides>46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Calibri</vt:lpstr>
      <vt:lpstr>Calibri Light</vt:lpstr>
      <vt:lpstr>Cambria Math</vt:lpstr>
      <vt:lpstr>Retrospektiva</vt:lpstr>
      <vt:lpstr>Normy a standardizace testu</vt:lpstr>
      <vt:lpstr>„Norma: od slova normální, běžný“.  Co to znamená běžný? V kontextu psychometriky.</vt:lpstr>
      <vt:lpstr>Prezentace aplikace PowerPoint</vt:lpstr>
      <vt:lpstr>Prezentace aplikace PowerPoint</vt:lpstr>
      <vt:lpstr>Prezentace aplikace PowerPoint</vt:lpstr>
      <vt:lpstr>Prezentace aplikace PowerPoint</vt:lpstr>
      <vt:lpstr>Standardizace testu?</vt:lpstr>
      <vt:lpstr>Standardizace testu</vt:lpstr>
      <vt:lpstr>Manuál diagnostického testu</vt:lpstr>
      <vt:lpstr>Tvorba testu</vt:lpstr>
      <vt:lpstr>Design standardizační studie 1</vt:lpstr>
      <vt:lpstr>Design standardizační studie 2</vt:lpstr>
      <vt:lpstr>Příklad nákladů: BACH</vt:lpstr>
      <vt:lpstr>Prezentace aplikace PowerPoint</vt:lpstr>
      <vt:lpstr>Příklad nákladů: BACH</vt:lpstr>
      <vt:lpstr>Prezentace aplikace PowerPoint</vt:lpstr>
      <vt:lpstr>Standardy a zdroje</vt:lpstr>
      <vt:lpstr>Krok 1: Vyvinout dobrý test</vt:lpstr>
      <vt:lpstr>Krok 1: International Test Commission</vt:lpstr>
      <vt:lpstr>Krok 2: Zhodnocení kvality testu</vt:lpstr>
      <vt:lpstr>Normy</vt:lpstr>
      <vt:lpstr>K čemu jsou normy</vt:lpstr>
      <vt:lpstr>Proč vlastně normy?</vt:lpstr>
      <vt:lpstr>Typy norem</vt:lpstr>
      <vt:lpstr>Druhy skórů1</vt:lpstr>
      <vt:lpstr>Standardní skóre</vt:lpstr>
      <vt:lpstr>Normalizace rozložení (mírné zešikmení)</vt:lpstr>
      <vt:lpstr>Prezentace aplikace PowerPoint</vt:lpstr>
      <vt:lpstr>Normalizace podle mediánu</vt:lpstr>
      <vt:lpstr>Extrémní zešikmení = problém</vt:lpstr>
      <vt:lpstr>Doporučení ke standardním skórům</vt:lpstr>
      <vt:lpstr>Percentily</vt:lpstr>
      <vt:lpstr>Prezentace aplikace PowerPoint</vt:lpstr>
      <vt:lpstr>Kontinuální normování</vt:lpstr>
      <vt:lpstr>Vyhlazení norem (kontinuální normování)</vt:lpstr>
      <vt:lpstr>Prezentace aplikace PowerPoint</vt:lpstr>
      <vt:lpstr>Prezentace aplikace PowerPoint</vt:lpstr>
      <vt:lpstr>Prezentace aplikace PowerPoint</vt:lpstr>
      <vt:lpstr>Vývojové skóry</vt:lpstr>
      <vt:lpstr>Raschovské skóry (théta)</vt:lpstr>
      <vt:lpstr>Ipsativní skórování</vt:lpstr>
      <vt:lpstr>Ipsativní skórování (více testů)</vt:lpstr>
      <vt:lpstr>Ipsativní skórování (v rámci testu)</vt:lpstr>
      <vt:lpstr>Součtové/vážené skóry</vt:lpstr>
      <vt:lpstr>Součtové/vážené skóry</vt:lpstr>
      <vt:lpstr>Konstrukce norem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psychometriky Psychologické škálování</dc:title>
  <dc:creator>Hynek Cígler</dc:creator>
  <cp:lastModifiedBy>Petr Palíšek</cp:lastModifiedBy>
  <cp:revision>2091</cp:revision>
  <dcterms:created xsi:type="dcterms:W3CDTF">2019-02-09T08:01:44Z</dcterms:created>
  <dcterms:modified xsi:type="dcterms:W3CDTF">2022-04-10T22:24:35Z</dcterms:modified>
</cp:coreProperties>
</file>