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61" r:id="rId5"/>
    <p:sldId id="258" r:id="rId6"/>
    <p:sldId id="262" r:id="rId7"/>
    <p:sldId id="263" r:id="rId8"/>
    <p:sldId id="294" r:id="rId9"/>
    <p:sldId id="296" r:id="rId10"/>
    <p:sldId id="297" r:id="rId11"/>
    <p:sldId id="298" r:id="rId12"/>
    <p:sldId id="299" r:id="rId13"/>
    <p:sldId id="300" r:id="rId14"/>
    <p:sldId id="272" r:id="rId15"/>
    <p:sldId id="271" r:id="rId16"/>
    <p:sldId id="273" r:id="rId17"/>
    <p:sldId id="274" r:id="rId18"/>
    <p:sldId id="275" r:id="rId19"/>
    <p:sldId id="276" r:id="rId20"/>
    <p:sldId id="278" r:id="rId21"/>
    <p:sldId id="281" r:id="rId22"/>
    <p:sldId id="295" r:id="rId23"/>
    <p:sldId id="282" r:id="rId24"/>
    <p:sldId id="283" r:id="rId25"/>
    <p:sldId id="284" r:id="rId26"/>
    <p:sldId id="286" r:id="rId27"/>
    <p:sldId id="287" r:id="rId28"/>
    <p:sldId id="290" r:id="rId29"/>
    <p:sldId id="289" r:id="rId30"/>
    <p:sldId id="291" r:id="rId31"/>
    <p:sldId id="292" r:id="rId32"/>
    <p:sldId id="293" r:id="rId33"/>
    <p:sldId id="302" r:id="rId34"/>
    <p:sldId id="303" r:id="rId35"/>
    <p:sldId id="304" r:id="rId36"/>
    <p:sldId id="305" r:id="rId37"/>
    <p:sldId id="306" r:id="rId38"/>
    <p:sldId id="307" r:id="rId3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3946"/>
  </p:normalViewPr>
  <p:slideViewPr>
    <p:cSldViewPr snapToGrid="0" snapToObjects="1">
      <p:cViewPr varScale="1">
        <p:scale>
          <a:sx n="70" d="100"/>
          <a:sy n="70" d="100"/>
        </p:scale>
        <p:origin x="21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BF9509-2159-16A6-4016-11CF732D8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722939-964E-3FAE-E163-705E3A0FEB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3455B9-07FD-E4DE-E65C-1275BA512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F8F7-3007-DF44-A907-EF12E23B7A11}" type="datetimeFigureOut">
              <a:rPr lang="cs-CZ" smtClean="0"/>
              <a:t>02.05.2022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D6C4A3-944F-1F89-C2AB-4076197AC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BE574B-C673-3213-8349-5A7193702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3D6A-EE4A-E348-860F-D4894020F5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7284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A787C9-D2AB-BDC3-8FC5-2D012332E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D3DBA1A-CADE-F348-F16F-3EE7F97AF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E9E3E0-8D04-65E5-BB52-8E1AE8888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F8F7-3007-DF44-A907-EF12E23B7A11}" type="datetimeFigureOut">
              <a:rPr lang="cs-CZ" smtClean="0"/>
              <a:t>02.05.2022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F61829-BC8C-17B2-3DA1-B9C8144CF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01A050-07DD-1D42-C6B1-508669ED9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3D6A-EE4A-E348-860F-D4894020F5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1797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A72226A-52D8-2779-C193-2FCDB8461C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7D258D2-4CFF-9C5D-4740-E9AE4D94F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887F57-8E75-18EB-99D7-68A9C7C18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F8F7-3007-DF44-A907-EF12E23B7A11}" type="datetimeFigureOut">
              <a:rPr lang="cs-CZ" smtClean="0"/>
              <a:t>02.05.2022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ECA689-E763-DFB0-9008-FACE96A7C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724836-BA79-D328-1998-64031630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3D6A-EE4A-E348-860F-D4894020F5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53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7BA134-0C41-359C-7389-7111EFE55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4EB3C6-B2D4-0DDA-770F-F3D9F16C8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85D767-2822-911C-DC1A-7A6975871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F8F7-3007-DF44-A907-EF12E23B7A11}" type="datetimeFigureOut">
              <a:rPr lang="cs-CZ" smtClean="0"/>
              <a:t>02.05.2022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F416AF-AA2B-3E2C-E4F7-34E9C229D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3D554D-BE62-B3B4-2CCF-251EB4A71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3D6A-EE4A-E348-860F-D4894020F5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5070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2B6A9F-6EA9-502A-61B7-653BA7AC2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26B6969-3280-BCA0-71A3-F4D83545B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EEF469-80CB-F066-052E-8C3BF206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F8F7-3007-DF44-A907-EF12E23B7A11}" type="datetimeFigureOut">
              <a:rPr lang="cs-CZ" smtClean="0"/>
              <a:t>02.05.2022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7EE5C2-C987-356F-51BE-2E7749D23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A17BE1-EADD-860E-270F-029131512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3D6A-EE4A-E348-860F-D4894020F5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36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FC4C12-0441-E31A-36BA-9B55804F4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A029FC-81F1-BB9C-E4CA-7A500AA00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0B4B98-31A3-3D23-AE01-7FD5C5F83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6021DFC-63A8-37F8-0FFD-2D44F1F5F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F8F7-3007-DF44-A907-EF12E23B7A11}" type="datetimeFigureOut">
              <a:rPr lang="cs-CZ" smtClean="0"/>
              <a:t>02.05.2022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F1FE661-8F3F-579B-E9CB-AB48B04E5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8463521-9D2C-6D8A-D5E4-C080D0CC9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3D6A-EE4A-E348-860F-D4894020F5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147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FE50EA-FF4C-0AB5-02CC-3C6F7609B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64A984-3FEA-A838-78F0-0B1BF20FC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9C2ACF4-2B30-BDF5-A57C-611E34A71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65A01E8-0A78-41F1-C4A3-BE768C41ED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754C9E5-12CF-574A-7416-79C8B4A475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02E2968-A98F-F8C0-29B6-19AD8073D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F8F7-3007-DF44-A907-EF12E23B7A11}" type="datetimeFigureOut">
              <a:rPr lang="cs-CZ" smtClean="0"/>
              <a:t>02.05.2022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8236C48-8B30-2668-C6C8-2236D7FFD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5E9A798-03F3-6F42-53DD-3FA249BD7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3D6A-EE4A-E348-860F-D4894020F5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8851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E775C6-8909-8388-464D-145C09442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E0ED44B-E017-178B-6E6D-EEB90C6EF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F8F7-3007-DF44-A907-EF12E23B7A11}" type="datetimeFigureOut">
              <a:rPr lang="cs-CZ" smtClean="0"/>
              <a:t>02.05.2022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34D0B1E-4AC4-EC4F-DCD3-5A6CC2288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FD1E567-7167-E767-56F3-AABADDCCB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3D6A-EE4A-E348-860F-D4894020F5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435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9730580-F36B-BA96-11A2-17E5885FE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F8F7-3007-DF44-A907-EF12E23B7A11}" type="datetimeFigureOut">
              <a:rPr lang="cs-CZ" smtClean="0"/>
              <a:t>02.05.2022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64B510D-F866-5778-B304-EC67AD19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FEBCFB0-C6F1-47E3-21A1-9461A029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3D6A-EE4A-E348-860F-D4894020F5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322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A653BD-5F5C-6804-1738-0219A807A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578491-B3D8-A3B9-D52D-C47468C22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51A25F3-FE5F-E5C7-CA7F-424D37ABF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908E655-B317-25B2-FC38-8208A7D24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F8F7-3007-DF44-A907-EF12E23B7A11}" type="datetimeFigureOut">
              <a:rPr lang="cs-CZ" smtClean="0"/>
              <a:t>02.05.2022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04E0167-C3C7-3C79-C6E8-2162EF0E1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94117D8-D02C-CEFE-6060-67CB1C67E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3D6A-EE4A-E348-860F-D4894020F5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461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6DC9EF-FC24-3C9F-1C70-15FB483A5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83BA17E-96CE-ABCC-A5D4-430E00FEE6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029092C-DAA0-2B25-44DD-2C2955DD3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43B153E-A872-26CC-A65B-55218888C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F8F7-3007-DF44-A907-EF12E23B7A11}" type="datetimeFigureOut">
              <a:rPr lang="cs-CZ" smtClean="0"/>
              <a:t>02.05.2022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CB6799-6E83-FD64-B784-9E01064A3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A1D51F1-D9FE-6F3A-B329-2DE21F8F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3D6A-EE4A-E348-860F-D4894020F5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343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418F8E3-8770-9935-47F5-BEFE5A219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07EBE55-994B-6A60-FAF1-E41DA5DCF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40F140-5564-68BF-8581-429E006FE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1F8F7-3007-DF44-A907-EF12E23B7A11}" type="datetimeFigureOut">
              <a:rPr lang="cs-CZ" smtClean="0"/>
              <a:t>02.05.2022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65A6A0-9A68-1D31-7AB6-6C5E4F68BC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A158F4-A312-EDF7-7D83-CC721A40D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3D6A-EE4A-E348-860F-D4894020F5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48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599-020-0505-5" TargetMode="External"/><Relationship Id="rId2" Type="http://schemas.openxmlformats.org/officeDocument/2006/relationships/hyperlink" Target="https://www.karger.com/Article/Pdf/51249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yx0jKEJIu-c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67D1CD-EC48-D80A-11D3-BE962F293E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>
                <a:latin typeface="Garamond"/>
              </a:rPr>
              <a:t>Psychometrický PubQuiz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BC5818D-738C-9210-5499-BBD3E3741F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latin typeface="Garamond"/>
                <a:ea typeface="Calibri"/>
                <a:cs typeface="Calibri"/>
              </a:rPr>
              <a:t>Petr </a:t>
            </a:r>
            <a:r>
              <a:rPr lang="cs-CZ" err="1">
                <a:latin typeface="Garamond"/>
                <a:ea typeface="Calibri"/>
                <a:cs typeface="Calibri"/>
              </a:rPr>
              <a:t>Palíšek</a:t>
            </a:r>
            <a:r>
              <a:rPr lang="cs-CZ">
                <a:latin typeface="Garamond"/>
                <a:ea typeface="Calibri"/>
                <a:cs typeface="Calibri"/>
              </a:rPr>
              <a:t> &amp; Edita Chvojková, 2022</a:t>
            </a:r>
            <a:endParaRPr lang="cs-CZ"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750386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ED5244-BA10-A1B9-9461-FB7F02EA6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Garamond"/>
              </a:rPr>
              <a:t>2. </a:t>
            </a:r>
            <a:r>
              <a:rPr lang="cs-CZ" err="1">
                <a:latin typeface="Garamond"/>
              </a:rPr>
              <a:t>Cattel</a:t>
            </a:r>
            <a:r>
              <a:rPr lang="cs-CZ">
                <a:latin typeface="Garamond"/>
              </a:rPr>
              <a:t>, 1972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4CE304-AC71-0533-DD7F-3EFBA8EC3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cs-CZ" sz="3600" i="1">
                <a:latin typeface="Garamond"/>
              </a:rPr>
              <a:t>XY </a:t>
            </a:r>
            <a:r>
              <a:rPr lang="cs-CZ" sz="3600" i="1" err="1">
                <a:latin typeface="Garamond"/>
              </a:rPr>
              <a:t>lamented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that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eugenics</a:t>
            </a:r>
            <a:r>
              <a:rPr lang="cs-CZ" sz="3600" i="1">
                <a:latin typeface="Garamond"/>
              </a:rPr>
              <a:t> had </a:t>
            </a:r>
            <a:r>
              <a:rPr lang="cs-CZ" sz="3600" i="1" err="1">
                <a:latin typeface="Garamond"/>
              </a:rPr>
              <a:t>become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something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of</a:t>
            </a:r>
            <a:r>
              <a:rPr lang="cs-CZ" sz="3600" i="1">
                <a:latin typeface="Garamond"/>
              </a:rPr>
              <a:t> a </a:t>
            </a:r>
            <a:r>
              <a:rPr lang="cs-CZ" sz="3600" i="1" err="1">
                <a:latin typeface="Garamond"/>
              </a:rPr>
              <a:t>bad</a:t>
            </a:r>
            <a:r>
              <a:rPr lang="cs-CZ" sz="3600" i="1">
                <a:latin typeface="Garamond"/>
              </a:rPr>
              <a:t> and </a:t>
            </a:r>
            <a:r>
              <a:rPr lang="cs-CZ" sz="3600" i="1" err="1">
                <a:latin typeface="Garamond"/>
              </a:rPr>
              <a:t>opprobrious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word</a:t>
            </a:r>
            <a:r>
              <a:rPr lang="cs-CZ" sz="3600" i="1">
                <a:latin typeface="Garamond"/>
              </a:rPr>
              <a:t>, and </a:t>
            </a:r>
            <a:r>
              <a:rPr lang="cs-CZ" sz="3600" i="1" err="1">
                <a:latin typeface="Garamond"/>
              </a:rPr>
              <a:t>that</a:t>
            </a:r>
            <a:r>
              <a:rPr lang="cs-CZ" sz="3600" i="1">
                <a:latin typeface="Garamond"/>
              </a:rPr>
              <a:t> “</a:t>
            </a:r>
            <a:r>
              <a:rPr lang="cs-CZ" sz="3600" i="1" err="1">
                <a:latin typeface="Garamond"/>
              </a:rPr>
              <a:t>necessary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reductions</a:t>
            </a:r>
            <a:r>
              <a:rPr lang="cs-CZ" sz="3600" i="1">
                <a:latin typeface="Garamond"/>
              </a:rPr>
              <a:t>” </a:t>
            </a:r>
            <a:r>
              <a:rPr lang="cs-CZ" sz="3600" i="1" err="1">
                <a:latin typeface="Garamond"/>
              </a:rPr>
              <a:t>of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population</a:t>
            </a:r>
            <a:r>
              <a:rPr lang="cs-CZ" sz="3600" i="1">
                <a:latin typeface="Garamond"/>
              </a:rPr>
              <a:t> had </a:t>
            </a:r>
            <a:r>
              <a:rPr lang="cs-CZ" sz="3600" i="1" err="1">
                <a:latin typeface="Garamond"/>
              </a:rPr>
              <a:t>become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associated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with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the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word</a:t>
            </a:r>
            <a:r>
              <a:rPr lang="cs-CZ" sz="3600" i="1">
                <a:latin typeface="Garamond"/>
              </a:rPr>
              <a:t> “</a:t>
            </a:r>
            <a:r>
              <a:rPr lang="cs-CZ" sz="3600" i="1" err="1">
                <a:latin typeface="Garamond"/>
              </a:rPr>
              <a:t>genocide</a:t>
            </a:r>
            <a:r>
              <a:rPr lang="cs-CZ" sz="3600" i="1">
                <a:latin typeface="Garamond"/>
              </a:rPr>
              <a:t>”, </a:t>
            </a:r>
            <a:r>
              <a:rPr lang="cs-CZ" sz="3600" i="1" err="1">
                <a:latin typeface="Garamond"/>
              </a:rPr>
              <a:t>which</a:t>
            </a:r>
            <a:r>
              <a:rPr lang="cs-CZ" sz="3600" i="1">
                <a:latin typeface="Garamond"/>
              </a:rPr>
              <a:t> he </a:t>
            </a:r>
            <a:r>
              <a:rPr lang="cs-CZ" sz="3600" i="1" err="1">
                <a:latin typeface="Garamond"/>
              </a:rPr>
              <a:t>considered</a:t>
            </a:r>
            <a:r>
              <a:rPr lang="cs-CZ" sz="3600" i="1">
                <a:latin typeface="Garamond"/>
              </a:rPr>
              <a:t> a term </a:t>
            </a:r>
            <a:r>
              <a:rPr lang="cs-CZ" sz="3600" i="1" err="1">
                <a:latin typeface="Garamond"/>
              </a:rPr>
              <a:t>of</a:t>
            </a:r>
            <a:r>
              <a:rPr lang="cs-CZ" sz="3600" i="1">
                <a:latin typeface="Garamond"/>
              </a:rPr>
              <a:t> propaganda. He </a:t>
            </a:r>
            <a:r>
              <a:rPr lang="cs-CZ" sz="3600" i="1" err="1">
                <a:latin typeface="Garamond"/>
              </a:rPr>
              <a:t>argued</a:t>
            </a:r>
            <a:r>
              <a:rPr lang="cs-CZ" sz="3600" i="1">
                <a:latin typeface="Garamond"/>
              </a:rPr>
              <a:t>, </a:t>
            </a:r>
            <a:r>
              <a:rPr lang="cs-CZ" sz="3600" i="1" err="1">
                <a:latin typeface="Garamond"/>
              </a:rPr>
              <a:t>for</a:t>
            </a:r>
            <a:r>
              <a:rPr lang="cs-CZ" sz="3600" i="1">
                <a:latin typeface="Garamond"/>
              </a:rPr>
              <a:t> “</a:t>
            </a:r>
            <a:r>
              <a:rPr lang="cs-CZ" sz="3600" i="1" err="1">
                <a:latin typeface="Garamond"/>
              </a:rPr>
              <a:t>clarity</a:t>
            </a:r>
            <a:r>
              <a:rPr lang="cs-CZ" sz="3600" i="1">
                <a:latin typeface="Garamond"/>
              </a:rPr>
              <a:t>” </a:t>
            </a:r>
            <a:r>
              <a:rPr lang="cs-CZ" sz="3600" i="1" err="1">
                <a:latin typeface="Garamond"/>
              </a:rPr>
              <a:t>sake</a:t>
            </a:r>
            <a:r>
              <a:rPr lang="cs-CZ" sz="3600" i="1">
                <a:latin typeface="Garamond"/>
              </a:rPr>
              <a:t>, </a:t>
            </a:r>
            <a:r>
              <a:rPr lang="cs-CZ" sz="3600" i="1" err="1">
                <a:latin typeface="Garamond"/>
              </a:rPr>
              <a:t>that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the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word</a:t>
            </a:r>
            <a:r>
              <a:rPr lang="cs-CZ" sz="3600" i="1">
                <a:latin typeface="Garamond"/>
              </a:rPr>
              <a:t> “</a:t>
            </a:r>
            <a:r>
              <a:rPr lang="cs-CZ" sz="3600" i="1" err="1">
                <a:latin typeface="Garamond"/>
              </a:rPr>
              <a:t>genocide</a:t>
            </a:r>
            <a:r>
              <a:rPr lang="cs-CZ" sz="3600" i="1">
                <a:latin typeface="Garamond"/>
              </a:rPr>
              <a:t>” </a:t>
            </a:r>
            <a:r>
              <a:rPr lang="cs-CZ" sz="3600" i="1" err="1">
                <a:latin typeface="Garamond"/>
              </a:rPr>
              <a:t>should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be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reserved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for</a:t>
            </a:r>
            <a:r>
              <a:rPr lang="cs-CZ" sz="3600" i="1">
                <a:latin typeface="Garamond"/>
              </a:rPr>
              <a:t> “a </a:t>
            </a:r>
            <a:r>
              <a:rPr lang="cs-CZ" sz="3600" i="1" err="1">
                <a:latin typeface="Garamond"/>
              </a:rPr>
              <a:t>literal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killing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off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of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all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living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members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of</a:t>
            </a:r>
            <a:r>
              <a:rPr lang="cs-CZ" sz="3600" i="1">
                <a:latin typeface="Garamond"/>
              </a:rPr>
              <a:t> a </a:t>
            </a:r>
            <a:r>
              <a:rPr lang="cs-CZ" sz="3600" i="1" err="1">
                <a:latin typeface="Garamond"/>
              </a:rPr>
              <a:t>people</a:t>
            </a:r>
            <a:r>
              <a:rPr lang="cs-CZ" sz="3600" i="1">
                <a:latin typeface="Garamond"/>
              </a:rPr>
              <a:t>, as in </a:t>
            </a:r>
            <a:r>
              <a:rPr lang="cs-CZ" sz="3600" i="1" err="1">
                <a:latin typeface="Garamond"/>
              </a:rPr>
              <a:t>several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instances</a:t>
            </a:r>
            <a:r>
              <a:rPr lang="cs-CZ" sz="3600" i="1">
                <a:latin typeface="Garamond"/>
              </a:rPr>
              <a:t> in </a:t>
            </a:r>
            <a:r>
              <a:rPr lang="cs-CZ" sz="3600" i="1" err="1">
                <a:latin typeface="Garamond"/>
              </a:rPr>
              <a:t>the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Old</a:t>
            </a:r>
            <a:r>
              <a:rPr lang="cs-CZ" sz="3600" i="1">
                <a:latin typeface="Garamond"/>
              </a:rPr>
              <a:t> Testament, and </a:t>
            </a:r>
            <a:r>
              <a:rPr lang="cs-CZ" sz="3600" i="1" err="1">
                <a:latin typeface="Garamond"/>
              </a:rPr>
              <a:t>genthanasia</a:t>
            </a:r>
            <a:r>
              <a:rPr lang="cs-CZ" sz="3600" i="1">
                <a:latin typeface="Garamond"/>
              </a:rPr>
              <a:t> </a:t>
            </a:r>
            <a:r>
              <a:rPr lang="cs-CZ" sz="3600" i="1" err="1">
                <a:latin typeface="Garamond"/>
              </a:rPr>
              <a:t>for</a:t>
            </a:r>
            <a:r>
              <a:rPr lang="cs-CZ" sz="3600" i="1">
                <a:latin typeface="Garamond"/>
              </a:rPr>
              <a:t>… ‘</a:t>
            </a:r>
            <a:r>
              <a:rPr lang="cs-CZ" sz="3600" i="1" err="1">
                <a:latin typeface="Garamond"/>
              </a:rPr>
              <a:t>phasing</a:t>
            </a:r>
            <a:r>
              <a:rPr lang="cs-CZ" sz="3600" i="1">
                <a:latin typeface="Garamond"/>
              </a:rPr>
              <a:t> out’, in </a:t>
            </a:r>
            <a:r>
              <a:rPr lang="cs-CZ" sz="3600" i="1" err="1">
                <a:latin typeface="Garamond"/>
              </a:rPr>
              <a:t>which</a:t>
            </a:r>
            <a:r>
              <a:rPr lang="cs-CZ" sz="3600" i="1">
                <a:latin typeface="Garamond"/>
              </a:rPr>
              <a:t> a </a:t>
            </a:r>
            <a:r>
              <a:rPr lang="cs-CZ" sz="3600" i="1" err="1">
                <a:latin typeface="Garamond"/>
              </a:rPr>
              <a:t>moribund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culture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is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ended</a:t>
            </a:r>
            <a:r>
              <a:rPr lang="cs-CZ" sz="3600" i="1">
                <a:latin typeface="Garamond"/>
              </a:rPr>
              <a:t>, by </a:t>
            </a:r>
            <a:r>
              <a:rPr lang="cs-CZ" sz="3600" i="1" err="1">
                <a:latin typeface="Garamond"/>
              </a:rPr>
              <a:t>educational</a:t>
            </a:r>
            <a:r>
              <a:rPr lang="cs-CZ" sz="3600" i="1">
                <a:latin typeface="Garamond"/>
              </a:rPr>
              <a:t> and </a:t>
            </a:r>
            <a:r>
              <a:rPr lang="cs-CZ" sz="3600" i="1" err="1">
                <a:latin typeface="Garamond"/>
              </a:rPr>
              <a:t>birth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control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measures</a:t>
            </a:r>
            <a:r>
              <a:rPr lang="cs-CZ" sz="3600" i="1">
                <a:latin typeface="Garamond"/>
              </a:rPr>
              <a:t>”</a:t>
            </a:r>
            <a:endParaRPr lang="cs-CZ" i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4165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0608A8-55CE-461D-C91C-274A3879C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Garamond"/>
              </a:rPr>
              <a:t>3. </a:t>
            </a:r>
            <a:r>
              <a:rPr lang="cs-CZ" err="1">
                <a:latin typeface="Garamond"/>
              </a:rPr>
              <a:t>Spearman</a:t>
            </a:r>
            <a:r>
              <a:rPr lang="cs-CZ">
                <a:latin typeface="Garamond"/>
              </a:rPr>
              <a:t>, 1927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0BC2B4-1182-4DCC-5FDA-2AF181F8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cs-CZ" sz="3600" i="1">
                <a:latin typeface="Garamond"/>
              </a:rPr>
              <a:t>...</a:t>
            </a:r>
            <a:r>
              <a:rPr lang="cs-CZ" sz="3600" i="1" err="1">
                <a:latin typeface="Garamond"/>
              </a:rPr>
              <a:t>an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accurate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measurement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of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everyone’s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intelligence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would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seem</a:t>
            </a:r>
            <a:r>
              <a:rPr lang="cs-CZ" sz="3600" i="1">
                <a:latin typeface="Garamond"/>
              </a:rPr>
              <a:t> to </a:t>
            </a:r>
            <a:r>
              <a:rPr lang="cs-CZ" sz="3600" i="1" err="1">
                <a:latin typeface="Garamond"/>
              </a:rPr>
              <a:t>herald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the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feasibility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of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selecting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the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better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endowed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persons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for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admission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into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citizenship</a:t>
            </a:r>
            <a:r>
              <a:rPr lang="cs-CZ" sz="3600" i="1">
                <a:latin typeface="Garamond"/>
              </a:rPr>
              <a:t>—and </a:t>
            </a:r>
            <a:r>
              <a:rPr lang="cs-CZ" sz="3600" i="1" err="1">
                <a:latin typeface="Garamond"/>
              </a:rPr>
              <a:t>even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for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the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right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of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having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offspring</a:t>
            </a:r>
            <a:r>
              <a:rPr lang="cs-CZ" sz="3600" i="1">
                <a:latin typeface="Garamon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6450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0A7E8D-E557-D302-D588-206C559D4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Garamond"/>
              </a:rPr>
              <a:t>4. </a:t>
            </a:r>
            <a:r>
              <a:rPr lang="cs-CZ" err="1">
                <a:latin typeface="Garamond"/>
              </a:rPr>
              <a:t>Spearman</a:t>
            </a:r>
            <a:r>
              <a:rPr lang="cs-CZ">
                <a:latin typeface="Garamond"/>
              </a:rPr>
              <a:t>, 1927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0D4339-CE43-36A1-9E52-1FE502DAB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cs-CZ" sz="3600" i="1" err="1">
                <a:latin typeface="Garamond"/>
              </a:rPr>
              <a:t>The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general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conclusion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emphasized</a:t>
            </a:r>
            <a:r>
              <a:rPr lang="cs-CZ" sz="3600" i="1">
                <a:latin typeface="Garamond"/>
              </a:rPr>
              <a:t> by </a:t>
            </a:r>
            <a:r>
              <a:rPr lang="cs-CZ" sz="3600" i="1" err="1">
                <a:latin typeface="Garamond"/>
              </a:rPr>
              <a:t>near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every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investigator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is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that</a:t>
            </a:r>
            <a:r>
              <a:rPr lang="cs-CZ" sz="3600" i="1">
                <a:latin typeface="Garamond"/>
              </a:rPr>
              <a:t> as </a:t>
            </a:r>
            <a:r>
              <a:rPr lang="cs-CZ" sz="3600" i="1" err="1">
                <a:latin typeface="Garamond"/>
              </a:rPr>
              <a:t>regards</a:t>
            </a:r>
            <a:r>
              <a:rPr lang="cs-CZ" sz="3600" i="1">
                <a:latin typeface="Garamond"/>
              </a:rPr>
              <a:t> “</a:t>
            </a:r>
            <a:r>
              <a:rPr lang="cs-CZ" sz="3600" i="1" err="1">
                <a:latin typeface="Garamond"/>
              </a:rPr>
              <a:t>intelligence</a:t>
            </a:r>
            <a:r>
              <a:rPr lang="cs-CZ" sz="3600" i="1">
                <a:latin typeface="Garamond"/>
              </a:rPr>
              <a:t>”, </a:t>
            </a:r>
            <a:r>
              <a:rPr lang="cs-CZ" sz="3600" i="1" err="1">
                <a:latin typeface="Garamond"/>
              </a:rPr>
              <a:t>the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Germanic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stock</a:t>
            </a:r>
            <a:r>
              <a:rPr lang="cs-CZ" sz="3600" i="1">
                <a:latin typeface="Garamond"/>
              </a:rPr>
              <a:t> has on </a:t>
            </a:r>
            <a:r>
              <a:rPr lang="cs-CZ" sz="3600" i="1" err="1">
                <a:latin typeface="Garamond"/>
              </a:rPr>
              <a:t>the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average</a:t>
            </a:r>
            <a:r>
              <a:rPr lang="cs-CZ" sz="3600" i="1">
                <a:latin typeface="Garamond"/>
              </a:rPr>
              <a:t> a </a:t>
            </a:r>
            <a:r>
              <a:rPr lang="cs-CZ" sz="3600" i="1" err="1">
                <a:latin typeface="Garamond"/>
              </a:rPr>
              <a:t>marked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advantage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over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the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South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European</a:t>
            </a:r>
            <a:r>
              <a:rPr lang="cs-CZ" sz="3600" i="1">
                <a:latin typeface="Garamond"/>
              </a:rPr>
              <a:t>. And </a:t>
            </a:r>
            <a:r>
              <a:rPr lang="cs-CZ" sz="3600" i="1" err="1">
                <a:latin typeface="Garamond"/>
              </a:rPr>
              <a:t>this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result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would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seem</a:t>
            </a:r>
            <a:r>
              <a:rPr lang="cs-CZ" sz="3600" i="1">
                <a:latin typeface="Garamond"/>
              </a:rPr>
              <a:t> to </a:t>
            </a:r>
            <a:r>
              <a:rPr lang="cs-CZ" sz="3600" i="1" err="1">
                <a:latin typeface="Garamond"/>
              </a:rPr>
              <a:t>have</a:t>
            </a:r>
            <a:r>
              <a:rPr lang="cs-CZ" sz="3600" i="1">
                <a:latin typeface="Garamond"/>
              </a:rPr>
              <a:t> had </a:t>
            </a:r>
            <a:r>
              <a:rPr lang="cs-CZ" sz="3600" i="1" err="1">
                <a:latin typeface="Garamond"/>
              </a:rPr>
              <a:t>vitally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important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practical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consequences</a:t>
            </a:r>
            <a:r>
              <a:rPr lang="cs-CZ" sz="3600" i="1">
                <a:latin typeface="Garamond"/>
              </a:rPr>
              <a:t> in </a:t>
            </a:r>
            <a:r>
              <a:rPr lang="cs-CZ" sz="3600" i="1" err="1">
                <a:latin typeface="Garamond"/>
              </a:rPr>
              <a:t>shaping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the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recent</a:t>
            </a:r>
            <a:r>
              <a:rPr lang="cs-CZ" sz="3600" i="1">
                <a:latin typeface="Garamond"/>
              </a:rPr>
              <a:t> very </a:t>
            </a:r>
            <a:r>
              <a:rPr lang="cs-CZ" sz="3600" i="1" err="1">
                <a:latin typeface="Garamond"/>
              </a:rPr>
              <a:t>stringent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American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laws</a:t>
            </a:r>
            <a:r>
              <a:rPr lang="cs-CZ" sz="3600" i="1">
                <a:latin typeface="Garamond"/>
              </a:rPr>
              <a:t> as to </a:t>
            </a:r>
            <a:r>
              <a:rPr lang="cs-CZ" sz="3600" i="1" err="1">
                <a:latin typeface="Garamond"/>
              </a:rPr>
              <a:t>admission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of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immigrants</a:t>
            </a:r>
            <a:r>
              <a:rPr lang="cs-CZ" sz="3600" i="1">
                <a:latin typeface="Garamond"/>
              </a:rPr>
              <a:t>.</a:t>
            </a:r>
            <a:endParaRPr lang="cs-CZ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70743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EBAB96-1DF1-8519-584B-5F2814744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Garamond"/>
              </a:rPr>
              <a:t>5. Hitler, 1932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C370D6-31FA-A5FF-AB27-13AF91B8B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cs-CZ" sz="3600" i="1" err="1">
                <a:latin typeface="Garamond"/>
              </a:rPr>
              <a:t>This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whole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edifice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of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civilization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is</a:t>
            </a:r>
            <a:r>
              <a:rPr lang="cs-CZ" sz="3600" i="1">
                <a:latin typeface="Garamond"/>
              </a:rPr>
              <a:t> in </a:t>
            </a:r>
            <a:r>
              <a:rPr lang="cs-CZ" sz="3600" i="1" err="1">
                <a:latin typeface="Garamond"/>
              </a:rPr>
              <a:t>its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foundations</a:t>
            </a:r>
            <a:r>
              <a:rPr lang="cs-CZ" sz="3600" i="1">
                <a:latin typeface="Garamond"/>
              </a:rPr>
              <a:t> and in </a:t>
            </a:r>
            <a:r>
              <a:rPr lang="cs-CZ" sz="3600" i="1" err="1">
                <a:latin typeface="Garamond"/>
              </a:rPr>
              <a:t>all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its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stones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nothing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else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than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the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result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of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the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creative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capacity</a:t>
            </a:r>
            <a:r>
              <a:rPr lang="cs-CZ" sz="3600" i="1">
                <a:latin typeface="Garamond"/>
              </a:rPr>
              <a:t>, </a:t>
            </a:r>
            <a:r>
              <a:rPr lang="cs-CZ" sz="3600" i="1" err="1">
                <a:latin typeface="Garamond"/>
              </a:rPr>
              <a:t>the</a:t>
            </a:r>
            <a:r>
              <a:rPr lang="cs-CZ" sz="3600" i="1">
                <a:latin typeface="Garamond"/>
              </a:rPr>
              <a:t> </a:t>
            </a:r>
            <a:r>
              <a:rPr lang="cs-CZ" sz="3600" i="1" err="1">
                <a:latin typeface="Garamond"/>
              </a:rPr>
              <a:t>achievement</a:t>
            </a:r>
            <a:r>
              <a:rPr lang="cs-CZ" sz="3600" i="1">
                <a:latin typeface="Garamond"/>
              </a:rPr>
              <a:t>, </a:t>
            </a:r>
            <a:r>
              <a:rPr lang="cs-CZ" sz="3600" i="1" err="1">
                <a:latin typeface="Garamond"/>
              </a:rPr>
              <a:t>the</a:t>
            </a:r>
            <a:r>
              <a:rPr lang="cs-CZ" sz="3600" i="1">
                <a:latin typeface="Garamond"/>
              </a:rPr>
              <a:t> </a:t>
            </a:r>
            <a:r>
              <a:rPr lang="cs-CZ" sz="3600" i="1" err="1">
                <a:latin typeface="Garamond"/>
              </a:rPr>
              <a:t>intelligence</a:t>
            </a:r>
            <a:r>
              <a:rPr lang="cs-CZ" sz="3600" i="1">
                <a:latin typeface="Garamond"/>
              </a:rPr>
              <a:t>, </a:t>
            </a:r>
            <a:r>
              <a:rPr lang="cs-CZ" sz="3600" i="1" err="1">
                <a:latin typeface="Garamond"/>
              </a:rPr>
              <a:t>the</a:t>
            </a:r>
            <a:r>
              <a:rPr lang="cs-CZ" sz="3600" i="1">
                <a:latin typeface="Garamond"/>
              </a:rPr>
              <a:t> </a:t>
            </a:r>
            <a:r>
              <a:rPr lang="cs-CZ" sz="3600" i="1" err="1">
                <a:latin typeface="Garamond"/>
              </a:rPr>
              <a:t>industry</a:t>
            </a:r>
            <a:r>
              <a:rPr lang="cs-CZ" sz="3600" i="1">
                <a:latin typeface="Garamond"/>
              </a:rPr>
              <a:t>, </a:t>
            </a:r>
            <a:r>
              <a:rPr lang="cs-CZ" sz="3600" i="1" err="1">
                <a:latin typeface="Garamond"/>
              </a:rPr>
              <a:t>of</a:t>
            </a:r>
            <a:r>
              <a:rPr lang="cs-CZ" sz="3600" i="1">
                <a:latin typeface="Garamond"/>
              </a:rPr>
              <a:t> </a:t>
            </a:r>
            <a:r>
              <a:rPr lang="cs-CZ" sz="3600" i="1" err="1">
                <a:latin typeface="Garamond"/>
              </a:rPr>
              <a:t>individuals</a:t>
            </a:r>
            <a:r>
              <a:rPr lang="cs-CZ" sz="3600" i="1">
                <a:latin typeface="Garamond"/>
              </a:rPr>
              <a:t>: in </a:t>
            </a:r>
            <a:r>
              <a:rPr lang="cs-CZ" sz="3600" i="1" err="1">
                <a:latin typeface="Garamond"/>
              </a:rPr>
              <a:t>its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greatest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triumphs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it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represents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the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great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crowning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achievement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of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individual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God-favored</a:t>
            </a:r>
            <a:r>
              <a:rPr lang="cs-CZ" sz="3600" i="1">
                <a:latin typeface="Garamond"/>
              </a:rPr>
              <a:t> </a:t>
            </a:r>
            <a:r>
              <a:rPr lang="cs-CZ" sz="3600" i="1" err="1">
                <a:latin typeface="Garamond"/>
              </a:rPr>
              <a:t>geniuses</a:t>
            </a:r>
            <a:r>
              <a:rPr lang="cs-CZ" sz="3600" i="1">
                <a:latin typeface="Garamond"/>
              </a:rPr>
              <a:t>, in </a:t>
            </a:r>
            <a:r>
              <a:rPr lang="cs-CZ" sz="3600" i="1" err="1">
                <a:latin typeface="Garamond"/>
              </a:rPr>
              <a:t>its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average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accomplishment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the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achievement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of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men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of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average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capacity</a:t>
            </a:r>
            <a:r>
              <a:rPr lang="cs-CZ" sz="3600" i="1">
                <a:latin typeface="Garamond"/>
              </a:rPr>
              <a:t>, and in </a:t>
            </a:r>
            <a:r>
              <a:rPr lang="cs-CZ" sz="3600" i="1" err="1">
                <a:latin typeface="Garamond"/>
              </a:rPr>
              <a:t>its</a:t>
            </a:r>
            <a:r>
              <a:rPr lang="cs-CZ" sz="3600" i="1">
                <a:latin typeface="Garamond"/>
              </a:rPr>
              <a:t> sum </a:t>
            </a:r>
            <a:r>
              <a:rPr lang="cs-CZ" sz="3600" i="1" err="1">
                <a:latin typeface="Garamond"/>
              </a:rPr>
              <a:t>doubtless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the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result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of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the</a:t>
            </a:r>
            <a:r>
              <a:rPr lang="cs-CZ" sz="3600" i="1">
                <a:latin typeface="Garamond"/>
              </a:rPr>
              <a:t> use </a:t>
            </a:r>
            <a:r>
              <a:rPr lang="cs-CZ" sz="3600" i="1" err="1">
                <a:latin typeface="Garamond"/>
              </a:rPr>
              <a:t>of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human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labor-force</a:t>
            </a:r>
            <a:r>
              <a:rPr lang="cs-CZ" sz="3600" i="1">
                <a:latin typeface="Garamond"/>
              </a:rPr>
              <a:t> in </a:t>
            </a:r>
            <a:r>
              <a:rPr lang="cs-CZ" sz="3600" i="1" err="1">
                <a:latin typeface="Garamond"/>
              </a:rPr>
              <a:t>order</a:t>
            </a:r>
            <a:r>
              <a:rPr lang="cs-CZ" sz="3600" i="1">
                <a:latin typeface="Garamond"/>
              </a:rPr>
              <a:t> to </a:t>
            </a:r>
            <a:r>
              <a:rPr lang="cs-CZ" sz="3600" i="1" err="1">
                <a:latin typeface="Garamond"/>
              </a:rPr>
              <a:t>turn</a:t>
            </a:r>
            <a:r>
              <a:rPr lang="cs-CZ" sz="3600" i="1">
                <a:latin typeface="Garamond"/>
              </a:rPr>
              <a:t> to </a:t>
            </a:r>
            <a:r>
              <a:rPr lang="cs-CZ" sz="3600" i="1" err="1">
                <a:latin typeface="Garamond"/>
              </a:rPr>
              <a:t>account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the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creations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of</a:t>
            </a:r>
            <a:r>
              <a:rPr lang="cs-CZ" sz="3600" i="1">
                <a:latin typeface="Garamond"/>
              </a:rPr>
              <a:t> genius and </a:t>
            </a:r>
            <a:r>
              <a:rPr lang="cs-CZ" sz="3600" i="1" err="1">
                <a:latin typeface="Garamond"/>
              </a:rPr>
              <a:t>of</a:t>
            </a:r>
            <a:r>
              <a:rPr lang="cs-CZ" sz="3600" i="1">
                <a:latin typeface="Garamond"/>
              </a:rPr>
              <a:t> talent. </a:t>
            </a:r>
            <a:endParaRPr lang="cs-CZ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37156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2817E0-4D78-50C8-90A3-424B373D7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latin typeface="Garamond"/>
              </a:rPr>
              <a:t>Proč jsme to sem zařadili?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84457F-3C39-7B2E-4B69-170F14FCF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latin typeface="Garamond"/>
              </a:rPr>
              <a:t>Psychometrika není jen o </a:t>
            </a:r>
            <a:r>
              <a:rPr lang="cs-CZ" i="1">
                <a:latin typeface="Garamond"/>
              </a:rPr>
              <a:t>technice </a:t>
            </a:r>
            <a:r>
              <a:rPr lang="cs-CZ">
                <a:latin typeface="Garamond"/>
              </a:rPr>
              <a:t>nebo </a:t>
            </a:r>
            <a:r>
              <a:rPr lang="cs-CZ" i="1">
                <a:latin typeface="Garamond"/>
              </a:rPr>
              <a:t>modelech </a:t>
            </a:r>
            <a:r>
              <a:rPr lang="cs-CZ">
                <a:latin typeface="Garamond"/>
              </a:rPr>
              <a:t>měření</a:t>
            </a:r>
            <a:r>
              <a:rPr lang="cs-CZ" i="1">
                <a:latin typeface="Garamond"/>
              </a:rPr>
              <a:t>, </a:t>
            </a:r>
            <a:r>
              <a:rPr lang="cs-CZ">
                <a:latin typeface="Garamond"/>
              </a:rPr>
              <a:t>učí nás i skepsi vůči měření jako takovému a jeho výsledkům</a:t>
            </a:r>
          </a:p>
          <a:p>
            <a:r>
              <a:rPr lang="cs-CZ">
                <a:latin typeface="Garamond"/>
              </a:rPr>
              <a:t>Musíme znát např. problém </a:t>
            </a:r>
            <a:r>
              <a:rPr lang="cs-CZ" err="1">
                <a:latin typeface="Garamond"/>
              </a:rPr>
              <a:t>reifikace</a:t>
            </a:r>
            <a:r>
              <a:rPr lang="cs-CZ">
                <a:latin typeface="Garamond"/>
              </a:rPr>
              <a:t> a chápat, proč se IQ nerovná inteligenci</a:t>
            </a:r>
          </a:p>
          <a:p>
            <a:r>
              <a:rPr lang="cs-CZ">
                <a:latin typeface="Garamond"/>
              </a:rPr>
              <a:t>Musíme chápat, že srovnávání „IQ“ mezi např. „rasami“ je z mnoha důvodů nesmysl</a:t>
            </a:r>
          </a:p>
          <a:p>
            <a:r>
              <a:rPr lang="cs-CZ">
                <a:latin typeface="Garamond"/>
              </a:rPr>
              <a:t>Musíme vědět, jak jednoduše jde psychologické měření zneužít (viz </a:t>
            </a:r>
            <a:r>
              <a:rPr lang="cs-CZ" err="1">
                <a:latin typeface="Garamond"/>
              </a:rPr>
              <a:t>Goddard</a:t>
            </a:r>
            <a:r>
              <a:rPr lang="cs-CZ">
                <a:latin typeface="Garamond"/>
              </a:rPr>
              <a:t>) </a:t>
            </a:r>
          </a:p>
          <a:p>
            <a:r>
              <a:rPr lang="cs-CZ" b="1">
                <a:latin typeface="Garamond"/>
              </a:rPr>
              <a:t>A musíme vědět, jak to dělat líp</a:t>
            </a:r>
          </a:p>
        </p:txBody>
      </p:sp>
    </p:spTree>
    <p:extLst>
      <p:ext uri="{BB962C8B-B14F-4D97-AF65-F5344CB8AC3E}">
        <p14:creationId xmlns:p14="http://schemas.microsoft.com/office/powerpoint/2010/main" val="4185985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4EC67A-C796-3562-FD59-9F1864560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Garamond"/>
              </a:rPr>
              <a:t>K eugenice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8FB416-078D-E179-B886-0DF29882A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err="1">
                <a:latin typeface="Garamond"/>
              </a:rPr>
              <a:t>Turiel</a:t>
            </a:r>
            <a:r>
              <a:rPr lang="cs-CZ" dirty="0">
                <a:latin typeface="Garamond"/>
              </a:rPr>
              <a:t>, E. (2020). </a:t>
            </a:r>
            <a:r>
              <a:rPr lang="cs-CZ" dirty="0" err="1">
                <a:latin typeface="Garamond"/>
              </a:rPr>
              <a:t>Eugenics</a:t>
            </a:r>
            <a:r>
              <a:rPr lang="cs-CZ" dirty="0">
                <a:latin typeface="Garamond"/>
              </a:rPr>
              <a:t>, Prejudice, and </a:t>
            </a:r>
            <a:r>
              <a:rPr lang="cs-CZ" dirty="0" err="1">
                <a:latin typeface="Garamond"/>
              </a:rPr>
              <a:t>Psychological</a:t>
            </a:r>
            <a:r>
              <a:rPr lang="cs-CZ" dirty="0">
                <a:latin typeface="Garamond"/>
              </a:rPr>
              <a:t> </a:t>
            </a:r>
            <a:r>
              <a:rPr lang="cs-CZ" dirty="0" err="1">
                <a:latin typeface="Garamond"/>
              </a:rPr>
              <a:t>Research</a:t>
            </a:r>
            <a:r>
              <a:rPr lang="cs-CZ" dirty="0">
                <a:latin typeface="Garamond"/>
              </a:rPr>
              <a:t>. </a:t>
            </a:r>
            <a:r>
              <a:rPr lang="cs-CZ" i="1" dirty="0" err="1">
                <a:latin typeface="Garamond"/>
              </a:rPr>
              <a:t>Human</a:t>
            </a:r>
            <a:r>
              <a:rPr lang="cs-CZ" i="1" dirty="0">
                <a:latin typeface="Garamond"/>
              </a:rPr>
              <a:t> Development</a:t>
            </a:r>
            <a:r>
              <a:rPr lang="cs-CZ" dirty="0">
                <a:latin typeface="Garamond"/>
              </a:rPr>
              <a:t>. </a:t>
            </a:r>
            <a:r>
              <a:rPr lang="cs-CZ" dirty="0">
                <a:latin typeface="Garamond"/>
                <a:hlinkClick r:id="rId2"/>
              </a:rPr>
              <a:t>https://www.karger.com/Article/Pdf/512492</a:t>
            </a:r>
            <a:endParaRPr lang="cs-CZ" dirty="0">
              <a:latin typeface="Garamond"/>
            </a:endParaRPr>
          </a:p>
          <a:p>
            <a:r>
              <a:rPr lang="cs-CZ" dirty="0" err="1">
                <a:latin typeface="Garamond"/>
              </a:rPr>
              <a:t>Wintroub</a:t>
            </a:r>
            <a:r>
              <a:rPr lang="cs-CZ" dirty="0">
                <a:latin typeface="Garamond"/>
              </a:rPr>
              <a:t>, M. (2020). </a:t>
            </a:r>
            <a:r>
              <a:rPr lang="cs-CZ" dirty="0" err="1">
                <a:latin typeface="Garamond"/>
              </a:rPr>
              <a:t>Sordid</a:t>
            </a:r>
            <a:r>
              <a:rPr lang="cs-CZ" dirty="0">
                <a:latin typeface="Garamond"/>
              </a:rPr>
              <a:t> </a:t>
            </a:r>
            <a:r>
              <a:rPr lang="cs-CZ" dirty="0" err="1">
                <a:latin typeface="Garamond"/>
              </a:rPr>
              <a:t>genealogies</a:t>
            </a:r>
            <a:r>
              <a:rPr lang="cs-CZ" dirty="0">
                <a:latin typeface="Garamond"/>
              </a:rPr>
              <a:t>: a </a:t>
            </a:r>
            <a:r>
              <a:rPr lang="cs-CZ" dirty="0" err="1">
                <a:latin typeface="Garamond"/>
              </a:rPr>
              <a:t>conjectural</a:t>
            </a:r>
            <a:r>
              <a:rPr lang="cs-CZ" dirty="0">
                <a:latin typeface="Garamond"/>
              </a:rPr>
              <a:t> </a:t>
            </a:r>
            <a:r>
              <a:rPr lang="cs-CZ" dirty="0" err="1">
                <a:latin typeface="Garamond"/>
              </a:rPr>
              <a:t>history</a:t>
            </a:r>
            <a:r>
              <a:rPr lang="cs-CZ" dirty="0">
                <a:latin typeface="Garamond"/>
              </a:rPr>
              <a:t> </a:t>
            </a:r>
            <a:r>
              <a:rPr lang="cs-CZ" dirty="0" err="1">
                <a:latin typeface="Garamond"/>
              </a:rPr>
              <a:t>of</a:t>
            </a:r>
            <a:r>
              <a:rPr lang="cs-CZ" dirty="0">
                <a:latin typeface="Garamond"/>
              </a:rPr>
              <a:t> Cambridge </a:t>
            </a:r>
            <a:r>
              <a:rPr lang="cs-CZ" dirty="0" err="1">
                <a:latin typeface="Garamond"/>
              </a:rPr>
              <a:t>Analytica’s</a:t>
            </a:r>
            <a:r>
              <a:rPr lang="cs-CZ" dirty="0">
                <a:latin typeface="Garamond"/>
              </a:rPr>
              <a:t> </a:t>
            </a:r>
            <a:r>
              <a:rPr lang="cs-CZ" dirty="0" err="1">
                <a:latin typeface="Garamond"/>
              </a:rPr>
              <a:t>eugenic</a:t>
            </a:r>
            <a:r>
              <a:rPr lang="cs-CZ" dirty="0">
                <a:latin typeface="Garamond"/>
              </a:rPr>
              <a:t> </a:t>
            </a:r>
            <a:r>
              <a:rPr lang="cs-CZ" dirty="0" err="1">
                <a:latin typeface="Garamond"/>
              </a:rPr>
              <a:t>roots</a:t>
            </a:r>
            <a:r>
              <a:rPr lang="cs-CZ" dirty="0">
                <a:latin typeface="Garamond"/>
              </a:rPr>
              <a:t>. </a:t>
            </a:r>
            <a:r>
              <a:rPr lang="cs-CZ" i="1" dirty="0" err="1">
                <a:latin typeface="Garamond"/>
              </a:rPr>
              <a:t>Humanities</a:t>
            </a:r>
            <a:r>
              <a:rPr lang="cs-CZ" i="1" dirty="0">
                <a:latin typeface="Garamond"/>
              </a:rPr>
              <a:t> and </a:t>
            </a:r>
            <a:r>
              <a:rPr lang="cs-CZ" i="1" dirty="0" err="1">
                <a:latin typeface="Garamond"/>
              </a:rPr>
              <a:t>Social</a:t>
            </a:r>
            <a:r>
              <a:rPr lang="cs-CZ" i="1" dirty="0">
                <a:latin typeface="Garamond"/>
              </a:rPr>
              <a:t> </a:t>
            </a:r>
            <a:r>
              <a:rPr lang="cs-CZ" i="1" dirty="0" err="1">
                <a:latin typeface="Garamond"/>
              </a:rPr>
              <a:t>Sciences</a:t>
            </a:r>
            <a:r>
              <a:rPr lang="cs-CZ" i="1" dirty="0">
                <a:latin typeface="Garamond"/>
              </a:rPr>
              <a:t> Communications</a:t>
            </a:r>
            <a:r>
              <a:rPr lang="cs-CZ" dirty="0">
                <a:latin typeface="Garamond"/>
              </a:rPr>
              <a:t>. Dostupné z: </a:t>
            </a:r>
            <a:r>
              <a:rPr lang="cs-CZ" dirty="0">
                <a:latin typeface="Garamond"/>
                <a:hlinkClick r:id="rId3"/>
              </a:rPr>
              <a:t>https://www.nature.com/articles/s41599-020-0505-5</a:t>
            </a:r>
            <a:endParaRPr lang="cs-CZ" dirty="0">
              <a:latin typeface="Garamond"/>
            </a:endParaRPr>
          </a:p>
          <a:p>
            <a:r>
              <a:rPr lang="cs-CZ" dirty="0" err="1">
                <a:latin typeface="Garamond"/>
              </a:rPr>
              <a:t>Gould</a:t>
            </a:r>
            <a:r>
              <a:rPr lang="cs-CZ" dirty="0">
                <a:latin typeface="Garamond"/>
              </a:rPr>
              <a:t>, S. J. (1996). </a:t>
            </a:r>
            <a:r>
              <a:rPr lang="cs-CZ" i="1" dirty="0" err="1">
                <a:latin typeface="Garamond"/>
              </a:rPr>
              <a:t>The</a:t>
            </a:r>
            <a:r>
              <a:rPr lang="cs-CZ" i="1" dirty="0">
                <a:latin typeface="Garamond"/>
              </a:rPr>
              <a:t> </a:t>
            </a:r>
            <a:r>
              <a:rPr lang="cs-CZ" i="1" dirty="0" err="1">
                <a:latin typeface="Garamond"/>
              </a:rPr>
              <a:t>Mismeasure</a:t>
            </a:r>
            <a:r>
              <a:rPr lang="cs-CZ" i="1" dirty="0">
                <a:latin typeface="Garamond"/>
              </a:rPr>
              <a:t> </a:t>
            </a:r>
            <a:r>
              <a:rPr lang="cs-CZ" i="1" dirty="0" err="1">
                <a:latin typeface="Garamond"/>
              </a:rPr>
              <a:t>of</a:t>
            </a:r>
            <a:r>
              <a:rPr lang="cs-CZ" i="1" dirty="0">
                <a:latin typeface="Garamond"/>
              </a:rPr>
              <a:t> Man</a:t>
            </a:r>
            <a:r>
              <a:rPr lang="cs-CZ" dirty="0">
                <a:latin typeface="Garamond"/>
              </a:rPr>
              <a:t>. </a:t>
            </a:r>
          </a:p>
          <a:p>
            <a:r>
              <a:rPr lang="cs-CZ" dirty="0">
                <a:latin typeface="Garamond"/>
              </a:rPr>
              <a:t>Buck v. Bell: </a:t>
            </a:r>
            <a:r>
              <a:rPr lang="cs-CZ" dirty="0">
                <a:latin typeface="Garamond"/>
                <a:hlinkClick r:id="rId4"/>
              </a:rPr>
              <a:t>Eugenika před americkým nejvyšším soudem</a:t>
            </a:r>
            <a:endParaRPr lang="cs-CZ" dirty="0">
              <a:latin typeface="Garamond"/>
            </a:endParaRPr>
          </a:p>
          <a:p>
            <a:endParaRPr lang="cs-CZ" sz="2000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3261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CFFC3C-6249-713F-76BA-E04C76C17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2407285"/>
            <a:ext cx="5161280" cy="1345883"/>
          </a:xfrm>
        </p:spPr>
        <p:txBody>
          <a:bodyPr/>
          <a:lstStyle/>
          <a:p>
            <a:r>
              <a:rPr lang="cs-CZ" b="1">
                <a:latin typeface="Garamond"/>
              </a:rPr>
              <a:t>Psychometrik, nebo </a:t>
            </a:r>
            <a:r>
              <a:rPr lang="cs-CZ" b="1" err="1">
                <a:latin typeface="Garamond"/>
              </a:rPr>
              <a:t>psychometrička</a:t>
            </a:r>
            <a:r>
              <a:rPr lang="cs-CZ" b="1">
                <a:latin typeface="Garamond"/>
              </a:rPr>
              <a:t>?</a:t>
            </a:r>
          </a:p>
        </p:txBody>
      </p:sp>
      <p:pic>
        <p:nvPicPr>
          <p:cNvPr id="3" name="Obrázek 3" descr="Obsah obrázku text, pózování, muž&#10;&#10;Popis se vygeneroval automaticky.">
            <a:extLst>
              <a:ext uri="{FF2B5EF4-FFF2-40B4-BE49-F238E27FC236}">
                <a16:creationId xmlns:a16="http://schemas.microsoft.com/office/drawing/2014/main" id="{08430335-B2FF-AA97-7EB2-259E84B78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880" y="2758"/>
            <a:ext cx="4897120" cy="684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47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B71269-303A-95AA-677C-145C04FFC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Garamond"/>
              </a:rPr>
              <a:t>1.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6B3447-5AC2-F0E5-AB74-579507493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>
                <a:latin typeface="Garamond"/>
              </a:rPr>
              <a:t>Autorství konfirmační faktorové analýzy.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1513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54CED5-57A3-97FD-7AE6-7EE68B509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Garamond"/>
              </a:rPr>
              <a:t>2. 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BAD07B-F954-47E0-F10A-9ABC94F30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>
                <a:latin typeface="Garamond"/>
              </a:rPr>
              <a:t>Útok na latentní proměnné z pozice síťové analýzy, zdrcující kritika p-faktoru (latentní proměnné způsobující psychopatologii). Průkopnictví v oblasti síťové analýzy.</a:t>
            </a:r>
          </a:p>
        </p:txBody>
      </p:sp>
    </p:spTree>
    <p:extLst>
      <p:ext uri="{BB962C8B-B14F-4D97-AF65-F5344CB8AC3E}">
        <p14:creationId xmlns:p14="http://schemas.microsoft.com/office/powerpoint/2010/main" val="1048554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0DAC6C-A924-A6BB-A736-9B349E9AC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Garamond"/>
              </a:rPr>
              <a:t>3.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0EEC9C-2A0F-304A-43D7-288852871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>
                <a:latin typeface="Garamond"/>
              </a:rPr>
              <a:t>Vyvrácení validity „balíčkování“ – rozšířené techniky ve faktorové analýze / strukturním modelování.</a:t>
            </a:r>
          </a:p>
        </p:txBody>
      </p:sp>
    </p:spTree>
    <p:extLst>
      <p:ext uri="{BB962C8B-B14F-4D97-AF65-F5344CB8AC3E}">
        <p14:creationId xmlns:p14="http://schemas.microsoft.com/office/powerpoint/2010/main" val="548879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 1">
            <a:extLst>
              <a:ext uri="{FF2B5EF4-FFF2-40B4-BE49-F238E27FC236}">
                <a16:creationId xmlns:a16="http://schemas.microsoft.com/office/drawing/2014/main" id="{5829FAAF-CB07-1B76-CC48-A01C626912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1212" y="1864360"/>
            <a:ext cx="5649575" cy="435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8382B53-4F3B-EB79-C4DF-A5294767244C}"/>
              </a:ext>
            </a:extLst>
          </p:cNvPr>
          <p:cNvSpPr txBox="1"/>
          <p:nvPr/>
        </p:nvSpPr>
        <p:spPr>
          <a:xfrm>
            <a:off x="2873021" y="458068"/>
            <a:ext cx="644595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cs-CZ" sz="3600" b="1">
                <a:latin typeface="Garamond"/>
              </a:rPr>
              <a:t>Hitler, nebo starý psychometrik?</a:t>
            </a:r>
          </a:p>
        </p:txBody>
      </p:sp>
    </p:spTree>
    <p:extLst>
      <p:ext uri="{BB962C8B-B14F-4D97-AF65-F5344CB8AC3E}">
        <p14:creationId xmlns:p14="http://schemas.microsoft.com/office/powerpoint/2010/main" val="285893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29B67F-0D05-D4DB-BEF5-28B116B38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Garamond"/>
              </a:rPr>
              <a:t>5.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86D25A-140C-9BF5-27F0-70CBF50D0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>
                <a:latin typeface="Garamond"/>
              </a:rPr>
              <a:t>Autorství testu </a:t>
            </a:r>
            <a:r>
              <a:rPr lang="cs-CZ" err="1">
                <a:latin typeface="Garamond"/>
              </a:rPr>
              <a:t>Woodcock</a:t>
            </a:r>
            <a:r>
              <a:rPr lang="cs-CZ">
                <a:latin typeface="Garamond"/>
              </a:rPr>
              <a:t>-Johnson spolu s Richardem </a:t>
            </a:r>
            <a:r>
              <a:rPr lang="cs-CZ" err="1">
                <a:latin typeface="Garamond"/>
              </a:rPr>
              <a:t>Woodcockem</a:t>
            </a:r>
            <a:endParaRPr lang="cs-CZ">
              <a:latin typeface="Garamond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97931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978521-48A1-6D3A-0019-B397C6C6E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Garamond"/>
              </a:rPr>
              <a:t>6.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20FCF3-83C9-8A72-5EB1-55E319BEE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>
                <a:latin typeface="Garamond"/>
              </a:rPr>
              <a:t>Průkopnictví v (explorační) faktorové analýze, shrnuté v knize </a:t>
            </a:r>
            <a:r>
              <a:rPr lang="cs-CZ" i="1" err="1">
                <a:latin typeface="Garamond"/>
              </a:rPr>
              <a:t>The</a:t>
            </a:r>
            <a:r>
              <a:rPr lang="cs-CZ" i="1">
                <a:latin typeface="Garamond"/>
              </a:rPr>
              <a:t> </a:t>
            </a:r>
            <a:r>
              <a:rPr lang="cs-CZ" i="1" err="1">
                <a:latin typeface="Garamond"/>
              </a:rPr>
              <a:t>Vectors</a:t>
            </a:r>
            <a:r>
              <a:rPr lang="cs-CZ" i="1">
                <a:latin typeface="Garamond"/>
              </a:rPr>
              <a:t> </a:t>
            </a:r>
            <a:r>
              <a:rPr lang="cs-CZ" i="1" err="1">
                <a:latin typeface="Garamond"/>
              </a:rPr>
              <a:t>of</a:t>
            </a:r>
            <a:r>
              <a:rPr lang="cs-CZ" i="1">
                <a:latin typeface="Garamond"/>
              </a:rPr>
              <a:t> Mind.</a:t>
            </a:r>
          </a:p>
        </p:txBody>
      </p:sp>
    </p:spTree>
    <p:extLst>
      <p:ext uri="{BB962C8B-B14F-4D97-AF65-F5344CB8AC3E}">
        <p14:creationId xmlns:p14="http://schemas.microsoft.com/office/powerpoint/2010/main" val="2917348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F5281C-4D53-FA92-D41E-413586757B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>
                <a:latin typeface="Garamond"/>
                <a:ea typeface="Calibri Light"/>
                <a:cs typeface="Calibri Light"/>
              </a:rPr>
              <a:t>Čas na vaše odpovědi!</a:t>
            </a:r>
            <a:endParaRPr lang="cs-CZ">
              <a:latin typeface="Garamond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506FA77-9AA0-DD83-1CB8-FB698BF337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3749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B71269-303A-95AA-677C-145C04FFC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Garamond"/>
              </a:rPr>
              <a:t>1.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6B3447-5AC2-F0E5-AB74-579507493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>
                <a:latin typeface="Garamond"/>
              </a:rPr>
              <a:t>Autorství konfirmační faktorové analýzy.</a:t>
            </a:r>
          </a:p>
          <a:p>
            <a:endParaRPr lang="cs-CZ">
              <a:latin typeface="Garamond"/>
            </a:endParaRPr>
          </a:p>
          <a:p>
            <a:pPr marL="0" indent="0">
              <a:buNone/>
            </a:pPr>
            <a:r>
              <a:rPr lang="cs-CZ" b="1">
                <a:latin typeface="Garamond"/>
              </a:rPr>
              <a:t>Karl Gustav </a:t>
            </a:r>
            <a:r>
              <a:rPr lang="cs-CZ" b="1" err="1">
                <a:latin typeface="Garamond"/>
              </a:rPr>
              <a:t>Jöreskog</a:t>
            </a:r>
            <a:r>
              <a:rPr lang="cs-CZ" b="1">
                <a:latin typeface="Garamond"/>
              </a:rPr>
              <a:t> </a:t>
            </a:r>
            <a:r>
              <a:rPr lang="cs-CZ">
                <a:latin typeface="Garamond"/>
              </a:rPr>
              <a:t>(*1935)</a:t>
            </a:r>
            <a:endParaRPr lang="cs-CZ">
              <a:latin typeface="Garamond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2050" name="Picture 2" descr="Karl JÖRESKOG | Professor (Full) | PhD | Uppsala University, Uppsala | UU |  Department of Statistics">
            <a:extLst>
              <a:ext uri="{FF2B5EF4-FFF2-40B4-BE49-F238E27FC236}">
                <a16:creationId xmlns:a16="http://schemas.microsoft.com/office/drawing/2014/main" id="{69EE5006-D2DB-2A13-07AD-F684A7197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622" y="1829167"/>
            <a:ext cx="4360862" cy="436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4" descr="Obsah obrázku text, klipart&#10;&#10;Popis se vygeneroval automaticky.">
            <a:extLst>
              <a:ext uri="{FF2B5EF4-FFF2-40B4-BE49-F238E27FC236}">
                <a16:creationId xmlns:a16="http://schemas.microsoft.com/office/drawing/2014/main" id="{26BC9774-E593-8D97-F757-9495338EE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260" y="4113848"/>
            <a:ext cx="19050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36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54CED5-57A3-97FD-7AE6-7EE68B509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Garamond"/>
              </a:rPr>
              <a:t>2. 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BAD07B-F954-47E0-F10A-9ABC94F30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>
                <a:latin typeface="Garamond"/>
              </a:rPr>
              <a:t>Útok na latentní proměnné z pozice síťové analýzy, zdrcující kritika p-faktoru (latentní proměnné způsobující psychopatologii). Průkopnictví v oblasti síťové analýzy.</a:t>
            </a:r>
          </a:p>
          <a:p>
            <a:endParaRPr lang="cs-CZ"/>
          </a:p>
          <a:p>
            <a:pPr marL="0" indent="0">
              <a:buNone/>
            </a:pPr>
            <a:r>
              <a:rPr lang="cs-CZ" b="1" err="1">
                <a:latin typeface="Garamond"/>
              </a:rPr>
              <a:t>Riet</a:t>
            </a:r>
            <a:r>
              <a:rPr lang="cs-CZ" b="1">
                <a:latin typeface="Garamond"/>
              </a:rPr>
              <a:t> van </a:t>
            </a:r>
            <a:r>
              <a:rPr lang="cs-CZ" b="1" err="1">
                <a:latin typeface="Garamond"/>
              </a:rPr>
              <a:t>Bork</a:t>
            </a:r>
            <a:r>
              <a:rPr lang="cs-CZ" b="1">
                <a:latin typeface="Garamond"/>
              </a:rPr>
              <a:t> </a:t>
            </a:r>
            <a:r>
              <a:rPr lang="cs-CZ">
                <a:latin typeface="Garamond"/>
              </a:rPr>
              <a:t>(*1990)</a:t>
            </a:r>
            <a:endParaRPr lang="cs-CZ">
              <a:latin typeface="Garamond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3074" name="Picture 2" descr="WIN_20160402_140438 (2)">
            <a:extLst>
              <a:ext uri="{FF2B5EF4-FFF2-40B4-BE49-F238E27FC236}">
                <a16:creationId xmlns:a16="http://schemas.microsoft.com/office/drawing/2014/main" id="{D947C1D1-DCFB-62D5-30E6-FA216F273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212" y="2900362"/>
            <a:ext cx="3835638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4">
            <a:extLst>
              <a:ext uri="{FF2B5EF4-FFF2-40B4-BE49-F238E27FC236}">
                <a16:creationId xmlns:a16="http://schemas.microsoft.com/office/drawing/2014/main" id="{E8E32622-096B-0994-C631-C8BA6B5AA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223" y="4790122"/>
            <a:ext cx="1570355" cy="104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7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0DAC6C-A924-A6BB-A736-9B349E9AC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Garamond"/>
              </a:rPr>
              <a:t>3.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0EEC9C-2A0F-304A-43D7-288852871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>
                <a:latin typeface="Garamond"/>
              </a:rPr>
              <a:t>Vyvrácení validity „balíčkování“ – rozšířené techniky ve faktorové analýze / strukturním modelování.</a:t>
            </a:r>
          </a:p>
          <a:p>
            <a:endParaRPr lang="cs-CZ"/>
          </a:p>
          <a:p>
            <a:pPr marL="0" indent="0">
              <a:buNone/>
            </a:pPr>
            <a:r>
              <a:rPr lang="cs-CZ" b="1" err="1">
                <a:latin typeface="Garamond"/>
              </a:rPr>
              <a:t>Sonya</a:t>
            </a:r>
            <a:r>
              <a:rPr lang="cs-CZ" b="1">
                <a:latin typeface="Garamond"/>
              </a:rPr>
              <a:t> </a:t>
            </a:r>
            <a:r>
              <a:rPr lang="cs-CZ" b="1" err="1">
                <a:latin typeface="Garamond"/>
              </a:rPr>
              <a:t>Sterba</a:t>
            </a:r>
            <a:r>
              <a:rPr lang="cs-CZ" b="1">
                <a:latin typeface="Garamond"/>
              </a:rPr>
              <a:t> </a:t>
            </a:r>
            <a:r>
              <a:rPr lang="cs-CZ">
                <a:latin typeface="Garamond"/>
              </a:rPr>
              <a:t>(* cca 1979)</a:t>
            </a:r>
          </a:p>
          <a:p>
            <a:pPr marL="0" indent="0">
              <a:buNone/>
            </a:pPr>
            <a:endParaRPr lang="cs-CZ">
              <a:latin typeface="Garamond"/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cs-CZ">
              <a:latin typeface="Garamond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FA87DDC-2322-21D4-0BE9-BE8747156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2693290"/>
            <a:ext cx="3392487" cy="379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4" descr="Obsah obrázku text, vlajka, klipart&#10;&#10;Popis se vygeneroval automaticky.">
            <a:extLst>
              <a:ext uri="{FF2B5EF4-FFF2-40B4-BE49-F238E27FC236}">
                <a16:creationId xmlns:a16="http://schemas.microsoft.com/office/drawing/2014/main" id="{FC2DB2FB-19F6-C56A-E1BA-E6B188291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05" y="4389120"/>
            <a:ext cx="205359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03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29B67F-0D05-D4DB-BEF5-28B116B38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Garamond"/>
              </a:rPr>
              <a:t>4.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86D25A-140C-9BF5-27F0-70CBF50D0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>
                <a:latin typeface="Garamond"/>
              </a:rPr>
              <a:t>Autorství testu </a:t>
            </a:r>
            <a:r>
              <a:rPr lang="cs-CZ" err="1">
                <a:latin typeface="Garamond"/>
              </a:rPr>
              <a:t>Woodcock</a:t>
            </a:r>
            <a:r>
              <a:rPr lang="cs-CZ">
                <a:latin typeface="Garamond"/>
              </a:rPr>
              <a:t>-Johnson spolu s Richardem </a:t>
            </a:r>
            <a:r>
              <a:rPr lang="cs-CZ" err="1">
                <a:latin typeface="Garamond"/>
              </a:rPr>
              <a:t>Woodcockem</a:t>
            </a:r>
            <a:r>
              <a:rPr lang="cs-CZ">
                <a:latin typeface="Garamond"/>
              </a:rPr>
              <a:t>.</a:t>
            </a:r>
          </a:p>
          <a:p>
            <a:pPr marL="0" indent="0">
              <a:buNone/>
            </a:pPr>
            <a:endParaRPr lang="cs-CZ" b="1">
              <a:latin typeface="Garamond"/>
            </a:endParaRPr>
          </a:p>
          <a:p>
            <a:pPr marL="0" indent="0">
              <a:buNone/>
            </a:pPr>
            <a:r>
              <a:rPr lang="cs-CZ" b="1">
                <a:latin typeface="Garamond"/>
              </a:rPr>
              <a:t>Mary </a:t>
            </a:r>
            <a:r>
              <a:rPr lang="cs-CZ" b="1" err="1">
                <a:latin typeface="Garamond"/>
              </a:rPr>
              <a:t>Bonner</a:t>
            </a:r>
            <a:r>
              <a:rPr lang="cs-CZ" b="1">
                <a:latin typeface="Garamond"/>
              </a:rPr>
              <a:t> Johnson</a:t>
            </a:r>
            <a:r>
              <a:rPr lang="cs-CZ">
                <a:latin typeface="Garamond"/>
              </a:rPr>
              <a:t> (její autorství je však sporné)</a:t>
            </a:r>
            <a:endParaRPr lang="cs-CZ">
              <a:latin typeface="Garamond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Obrázek 4" descr="Obsah obrázku text, vlajka, klipart&#10;&#10;Popis se vygeneroval automaticky.">
            <a:extLst>
              <a:ext uri="{FF2B5EF4-FFF2-40B4-BE49-F238E27FC236}">
                <a16:creationId xmlns:a16="http://schemas.microsoft.com/office/drawing/2014/main" id="{57727AA3-80D9-380E-1533-EA0CA15B6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605" y="4389120"/>
            <a:ext cx="205359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65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978521-48A1-6D3A-0019-B397C6C6E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Garamond"/>
              </a:rPr>
              <a:t>5.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20FCF3-83C9-8A72-5EB1-55E319BEE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>
                <a:latin typeface="Garamond"/>
              </a:rPr>
              <a:t>Průkopnictví v (explorační) faktorové analýze, shrnuté v knize </a:t>
            </a:r>
            <a:r>
              <a:rPr lang="cs-CZ" err="1">
                <a:latin typeface="Garamond"/>
              </a:rPr>
              <a:t>The</a:t>
            </a:r>
            <a:r>
              <a:rPr lang="cs-CZ">
                <a:latin typeface="Garamond"/>
              </a:rPr>
              <a:t> </a:t>
            </a:r>
            <a:r>
              <a:rPr lang="cs-CZ" err="1">
                <a:latin typeface="Garamond"/>
              </a:rPr>
              <a:t>Vectors</a:t>
            </a:r>
            <a:r>
              <a:rPr lang="cs-CZ">
                <a:latin typeface="Garamond"/>
              </a:rPr>
              <a:t> </a:t>
            </a:r>
            <a:r>
              <a:rPr lang="cs-CZ" err="1">
                <a:latin typeface="Garamond"/>
              </a:rPr>
              <a:t>of</a:t>
            </a:r>
            <a:r>
              <a:rPr lang="cs-CZ">
                <a:latin typeface="Garamond"/>
              </a:rPr>
              <a:t> Mind</a:t>
            </a:r>
          </a:p>
          <a:p>
            <a:endParaRPr lang="cs-CZ">
              <a:latin typeface="Garamond"/>
            </a:endParaRPr>
          </a:p>
          <a:p>
            <a:pPr marL="0" indent="0">
              <a:buNone/>
            </a:pPr>
            <a:r>
              <a:rPr lang="cs-CZ" b="1">
                <a:latin typeface="Garamond"/>
              </a:rPr>
              <a:t>Louis Leon </a:t>
            </a:r>
            <a:r>
              <a:rPr lang="cs-CZ" b="1" err="1">
                <a:latin typeface="Garamond"/>
              </a:rPr>
              <a:t>Thurstone</a:t>
            </a:r>
            <a:r>
              <a:rPr lang="cs-CZ" b="1">
                <a:latin typeface="Garamond"/>
              </a:rPr>
              <a:t> </a:t>
            </a:r>
            <a:r>
              <a:rPr lang="cs-CZ">
                <a:latin typeface="Garamond"/>
              </a:rPr>
              <a:t>(1887-1955)</a:t>
            </a:r>
            <a:br>
              <a:rPr lang="cs-CZ">
                <a:latin typeface="Garamond"/>
              </a:rPr>
            </a:br>
            <a:br>
              <a:rPr lang="cs-CZ">
                <a:latin typeface="Garamond"/>
              </a:rPr>
            </a:br>
            <a:endParaRPr lang="cs-CZ">
              <a:latin typeface="Garamond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122" name="Picture 2" descr="undefined">
            <a:extLst>
              <a:ext uri="{FF2B5EF4-FFF2-40B4-BE49-F238E27FC236}">
                <a16:creationId xmlns:a16="http://schemas.microsoft.com/office/drawing/2014/main" id="{6F2F97D0-6EC5-EF5C-64B3-ABCAC970E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12" y="2400298"/>
            <a:ext cx="3621088" cy="424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4" descr="Obsah obrázku text, vlajka, klipart&#10;&#10;Popis se vygeneroval automaticky.">
            <a:extLst>
              <a:ext uri="{FF2B5EF4-FFF2-40B4-BE49-F238E27FC236}">
                <a16:creationId xmlns:a16="http://schemas.microsoft.com/office/drawing/2014/main" id="{A34D64F5-495A-13D0-D27D-AAE548DEC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05" y="4389120"/>
            <a:ext cx="205359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44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0AE407-A76D-97CE-35F1-8E57B5D78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354" y="2309202"/>
            <a:ext cx="10515600" cy="1325563"/>
          </a:xfrm>
        </p:spPr>
        <p:txBody>
          <a:bodyPr/>
          <a:lstStyle/>
          <a:p>
            <a:r>
              <a:rPr lang="cs-CZ" b="1">
                <a:latin typeface="Garamond"/>
                <a:ea typeface="Calibri Light"/>
                <a:cs typeface="Calibri Light"/>
              </a:rPr>
              <a:t>3. </a:t>
            </a:r>
            <a:r>
              <a:rPr lang="cs-CZ" b="1" err="1">
                <a:latin typeface="Garamond"/>
                <a:ea typeface="Calibri Light"/>
                <a:cs typeface="Calibri Light"/>
              </a:rPr>
              <a:t>Poznávačka</a:t>
            </a:r>
            <a:r>
              <a:rPr lang="cs-CZ" b="1">
                <a:latin typeface="Garamond"/>
                <a:ea typeface="Calibri Light"/>
                <a:cs typeface="Calibri Light"/>
              </a:rPr>
              <a:t> teorií měření</a:t>
            </a:r>
            <a:endParaRPr lang="cs-CZ" b="1"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9900365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6DEB3A-22A7-8C19-E918-BB3AE93AE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>
                <a:latin typeface="Garamond"/>
                <a:ea typeface="+mn-lt"/>
                <a:cs typeface="+mn-lt"/>
              </a:rPr>
              <a:t>"Já vím, že vás všechny zajímá, co je to </a:t>
            </a:r>
            <a:r>
              <a:rPr lang="cs-CZ" err="1">
                <a:latin typeface="Garamond"/>
                <a:ea typeface="+mn-lt"/>
                <a:cs typeface="+mn-lt"/>
              </a:rPr>
              <a:t>true</a:t>
            </a:r>
            <a:r>
              <a:rPr lang="cs-CZ">
                <a:latin typeface="Garamond"/>
                <a:ea typeface="+mn-lt"/>
                <a:cs typeface="+mn-lt"/>
              </a:rPr>
              <a:t> </a:t>
            </a:r>
            <a:r>
              <a:rPr lang="cs-CZ" err="1">
                <a:latin typeface="Garamond"/>
                <a:ea typeface="+mn-lt"/>
                <a:cs typeface="+mn-lt"/>
              </a:rPr>
              <a:t>score</a:t>
            </a:r>
            <a:r>
              <a:rPr lang="cs-CZ">
                <a:latin typeface="Garamond"/>
                <a:ea typeface="+mn-lt"/>
                <a:cs typeface="+mn-lt"/>
              </a:rPr>
              <a:t>, ale dívejte, kolik můžeme mít druhů chyb!"</a:t>
            </a:r>
            <a:endParaRPr lang="cs-CZ"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997707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F751DB-2468-40BF-4FC6-59B25C158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Garamond"/>
              </a:rPr>
              <a:t>1.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4CA0CF-D3D1-4377-BFCB-5C91683AE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cs-CZ" sz="3600" i="1" err="1">
                <a:latin typeface="Garamond"/>
              </a:rPr>
              <a:t>Two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extraordinarily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important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tasks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confront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our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nation</a:t>
            </a:r>
            <a:r>
              <a:rPr lang="cs-CZ" sz="3600" i="1">
                <a:latin typeface="Garamond"/>
              </a:rPr>
              <a:t>: </a:t>
            </a:r>
            <a:r>
              <a:rPr lang="cs-CZ" sz="3600" i="1" err="1">
                <a:latin typeface="Garamond"/>
              </a:rPr>
              <a:t>the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protection</a:t>
            </a:r>
            <a:r>
              <a:rPr lang="cs-CZ" sz="3600" i="1">
                <a:latin typeface="Garamond"/>
              </a:rPr>
              <a:t> and </a:t>
            </a:r>
            <a:r>
              <a:rPr lang="cs-CZ" sz="3600" i="1" err="1">
                <a:latin typeface="Garamond"/>
              </a:rPr>
              <a:t>improvement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of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the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moral</a:t>
            </a:r>
            <a:r>
              <a:rPr lang="cs-CZ" sz="3600" i="1">
                <a:latin typeface="Garamond"/>
              </a:rPr>
              <a:t>, </a:t>
            </a:r>
            <a:r>
              <a:rPr lang="cs-CZ" sz="3600" i="1" err="1">
                <a:latin typeface="Garamond"/>
              </a:rPr>
              <a:t>mental</a:t>
            </a:r>
            <a:r>
              <a:rPr lang="cs-CZ" sz="3600" i="1">
                <a:latin typeface="Garamond"/>
              </a:rPr>
              <a:t>, and </a:t>
            </a:r>
            <a:r>
              <a:rPr lang="cs-CZ" sz="3600" i="1" err="1">
                <a:latin typeface="Garamond"/>
              </a:rPr>
              <a:t>physical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quality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of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its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people</a:t>
            </a:r>
            <a:r>
              <a:rPr lang="cs-CZ" sz="3600" i="1">
                <a:latin typeface="Garamond"/>
              </a:rPr>
              <a:t> and </a:t>
            </a:r>
            <a:r>
              <a:rPr lang="cs-CZ" sz="3600" i="1" err="1">
                <a:latin typeface="Garamond"/>
              </a:rPr>
              <a:t>the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reshaping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of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its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industrial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system</a:t>
            </a:r>
            <a:r>
              <a:rPr lang="cs-CZ" sz="3600" i="1">
                <a:latin typeface="Garamond"/>
              </a:rPr>
              <a:t> so </a:t>
            </a:r>
            <a:r>
              <a:rPr lang="cs-CZ" sz="3600" i="1" err="1">
                <a:latin typeface="Garamond"/>
              </a:rPr>
              <a:t>that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it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shall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promote</a:t>
            </a:r>
            <a:r>
              <a:rPr lang="cs-CZ" sz="3600" i="1">
                <a:latin typeface="Garamond"/>
              </a:rPr>
              <a:t> justice and </a:t>
            </a:r>
            <a:r>
              <a:rPr lang="cs-CZ" sz="3600" i="1" err="1">
                <a:latin typeface="Garamond"/>
              </a:rPr>
              <a:t>encourage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creative</a:t>
            </a:r>
            <a:r>
              <a:rPr lang="cs-CZ" sz="3600" i="1">
                <a:latin typeface="Garamond"/>
              </a:rPr>
              <a:t> and </a:t>
            </a:r>
            <a:r>
              <a:rPr lang="cs-CZ" sz="3600" i="1" err="1">
                <a:latin typeface="Garamond"/>
              </a:rPr>
              <a:t>productive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workmanship</a:t>
            </a:r>
            <a:r>
              <a:rPr lang="cs-CZ" sz="3600" i="1">
                <a:latin typeface="Garamond"/>
              </a:rPr>
              <a:t>.</a:t>
            </a:r>
            <a:endParaRPr lang="cs-CZ" sz="3600"/>
          </a:p>
        </p:txBody>
      </p:sp>
    </p:spTree>
    <p:extLst>
      <p:ext uri="{BB962C8B-B14F-4D97-AF65-F5344CB8AC3E}">
        <p14:creationId xmlns:p14="http://schemas.microsoft.com/office/powerpoint/2010/main" val="10387798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6DEB3A-22A7-8C19-E918-BB3AE93AE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>
                <a:latin typeface="Garamond"/>
                <a:ea typeface="+mn-lt"/>
                <a:cs typeface="+mn-lt"/>
              </a:rPr>
              <a:t>"Latentní deprese... To přece není nic, na co by lidi trpěli. Ale takhle když nemůžete spát, náladu vám to bůhví jak nezvedne, jste pořád unavení, nic nestíháte, máte úzkosti. A navíc, pokud je ta deprese teda latentní, jak s ní může ten terapeut pracovat?"</a:t>
            </a:r>
            <a:endParaRPr lang="cs-CZ"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9955523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576D91-F221-1EDE-7EC6-1744BEF48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9FD41F-D89A-964D-72BB-0F5BF6E65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>
                <a:latin typeface="Garamond" panose="02020404030301010803" pitchFamily="18" charset="0"/>
              </a:rPr>
              <a:t>Konstrukt </a:t>
            </a:r>
            <a:r>
              <a:rPr lang="cs-CZ" err="1">
                <a:latin typeface="Garamond" panose="02020404030301010803" pitchFamily="18" charset="0"/>
              </a:rPr>
              <a:t>schmonstrukt</a:t>
            </a:r>
            <a:r>
              <a:rPr lang="cs-CZ">
                <a:latin typeface="Garamond" panose="02020404030301010803" pitchFamily="18" charset="0"/>
              </a:rPr>
              <a:t>, dívejte, jak mně ty položky korelují!</a:t>
            </a:r>
          </a:p>
        </p:txBody>
      </p:sp>
    </p:spTree>
    <p:extLst>
      <p:ext uri="{BB962C8B-B14F-4D97-AF65-F5344CB8AC3E}">
        <p14:creationId xmlns:p14="http://schemas.microsoft.com/office/powerpoint/2010/main" val="16493438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3FE479-9C1B-39D7-3339-D8C7BF4FB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FF248C-2D5D-B521-B92E-57F5B1B51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>
                <a:latin typeface="Garamond" panose="02020404030301010803" pitchFamily="18" charset="0"/>
              </a:rPr>
              <a:t>Vím, že nic nezměřím, pokud nevezmu v potaz tipování, nepozornost a různou kvalitu položek.</a:t>
            </a:r>
          </a:p>
        </p:txBody>
      </p:sp>
    </p:spTree>
    <p:extLst>
      <p:ext uri="{BB962C8B-B14F-4D97-AF65-F5344CB8AC3E}">
        <p14:creationId xmlns:p14="http://schemas.microsoft.com/office/powerpoint/2010/main" val="17539595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A3AF5-2EFB-3130-51CE-8D53CAD7A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A20A61-E608-6539-60D1-43281A4D1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79151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BAA173-917B-1683-FC1F-D5F90F128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AEB2C7-7EF5-835B-607C-CAA3A29BB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32540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6DEB3A-22A7-8C19-E918-BB3AE93AE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>
                <a:latin typeface="Garamond"/>
                <a:ea typeface="+mn-lt"/>
                <a:cs typeface="+mn-lt"/>
              </a:rPr>
              <a:t>"Já vím, že vás všechny zajímá, co je to </a:t>
            </a:r>
            <a:r>
              <a:rPr lang="cs-CZ" err="1">
                <a:latin typeface="Garamond"/>
                <a:ea typeface="+mn-lt"/>
                <a:cs typeface="+mn-lt"/>
              </a:rPr>
              <a:t>true</a:t>
            </a:r>
            <a:r>
              <a:rPr lang="cs-CZ">
                <a:latin typeface="Garamond"/>
                <a:ea typeface="+mn-lt"/>
                <a:cs typeface="+mn-lt"/>
              </a:rPr>
              <a:t> </a:t>
            </a:r>
            <a:r>
              <a:rPr lang="cs-CZ" err="1">
                <a:latin typeface="Garamond"/>
                <a:ea typeface="+mn-lt"/>
                <a:cs typeface="+mn-lt"/>
              </a:rPr>
              <a:t>score</a:t>
            </a:r>
            <a:r>
              <a:rPr lang="cs-CZ">
                <a:latin typeface="Garamond"/>
                <a:ea typeface="+mn-lt"/>
                <a:cs typeface="+mn-lt"/>
              </a:rPr>
              <a:t>, ale dívejte, kolik můžeme mít druhů chyb!“</a:t>
            </a:r>
          </a:p>
          <a:p>
            <a:pPr marL="0" indent="0">
              <a:buNone/>
            </a:pPr>
            <a:endParaRPr lang="cs-CZ">
              <a:latin typeface="Garamond"/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b="1">
                <a:latin typeface="Garamond"/>
                <a:ea typeface="+mn-lt"/>
                <a:cs typeface="+mn-lt"/>
              </a:rPr>
              <a:t>Teorie </a:t>
            </a:r>
            <a:r>
              <a:rPr lang="cs-CZ" b="1" err="1">
                <a:latin typeface="Garamond"/>
                <a:ea typeface="+mn-lt"/>
                <a:cs typeface="+mn-lt"/>
              </a:rPr>
              <a:t>zobecnitelnosti</a:t>
            </a:r>
            <a:endParaRPr lang="cs-CZ" b="1">
              <a:latin typeface="Garamond"/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>
                <a:latin typeface="Garamond"/>
                <a:ea typeface="+mn-lt"/>
                <a:cs typeface="+mn-lt"/>
              </a:rPr>
              <a:t>Protože je to rozšíření CTT o odhad jednotlivých zdrojů chyby měření</a:t>
            </a:r>
            <a:endParaRPr lang="cs-CZ"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7313941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6DEB3A-22A7-8C19-E918-BB3AE93AE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>
                <a:latin typeface="Garamond"/>
                <a:ea typeface="+mn-lt"/>
                <a:cs typeface="+mn-lt"/>
              </a:rPr>
              <a:t>Latentní deprese... To přece není nic, na co by lidi trpěli. Ale takhle když nemůžete spát, náladu vám to bůhví jak nezvedne, jste pořád unavení, nic nestíháte, máte úzkosti. A navíc, pokud je ta deprese teda latentní, jak s ní může ten terapeut pracovat?</a:t>
            </a:r>
          </a:p>
          <a:p>
            <a:pPr marL="0" indent="0">
              <a:buNone/>
            </a:pPr>
            <a:endParaRPr lang="cs-CZ">
              <a:latin typeface="Garamond"/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b="1">
                <a:latin typeface="Garamond"/>
                <a:ea typeface="+mn-lt"/>
                <a:cs typeface="+mn-lt"/>
              </a:rPr>
              <a:t>Síťový model</a:t>
            </a:r>
          </a:p>
        </p:txBody>
      </p:sp>
    </p:spTree>
    <p:extLst>
      <p:ext uri="{BB962C8B-B14F-4D97-AF65-F5344CB8AC3E}">
        <p14:creationId xmlns:p14="http://schemas.microsoft.com/office/powerpoint/2010/main" val="39043302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576D91-F221-1EDE-7EC6-1744BEF48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9FD41F-D89A-964D-72BB-0F5BF6E65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>
                <a:latin typeface="Garamond" panose="02020404030301010803" pitchFamily="18" charset="0"/>
              </a:rPr>
              <a:t>Konstrukt </a:t>
            </a:r>
            <a:r>
              <a:rPr lang="cs-CZ" err="1">
                <a:latin typeface="Garamond" panose="02020404030301010803" pitchFamily="18" charset="0"/>
              </a:rPr>
              <a:t>schmonstrukt</a:t>
            </a:r>
            <a:r>
              <a:rPr lang="cs-CZ">
                <a:latin typeface="Garamond" panose="02020404030301010803" pitchFamily="18" charset="0"/>
              </a:rPr>
              <a:t>, dívejte, jak mně ty položky korelují!</a:t>
            </a:r>
          </a:p>
          <a:p>
            <a:endParaRPr lang="cs-CZ">
              <a:latin typeface="Garamond" panose="02020404030301010803" pitchFamily="18" charset="0"/>
            </a:endParaRPr>
          </a:p>
          <a:p>
            <a:r>
              <a:rPr lang="cs-CZ" b="1">
                <a:latin typeface="Garamond" panose="02020404030301010803" pitchFamily="18" charset="0"/>
              </a:rPr>
              <a:t>Klasická testová teorie</a:t>
            </a:r>
          </a:p>
          <a:p>
            <a:r>
              <a:rPr lang="cs-CZ">
                <a:latin typeface="Garamond" panose="02020404030301010803" pitchFamily="18" charset="0"/>
              </a:rPr>
              <a:t>Je to teorie chyby měření, kterou konstrukt nezajímá. Klíčová je korelace paralelních testů.</a:t>
            </a:r>
          </a:p>
        </p:txBody>
      </p:sp>
    </p:spTree>
    <p:extLst>
      <p:ext uri="{BB962C8B-B14F-4D97-AF65-F5344CB8AC3E}">
        <p14:creationId xmlns:p14="http://schemas.microsoft.com/office/powerpoint/2010/main" val="22100128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3FE479-9C1B-39D7-3339-D8C7BF4FB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FF248C-2D5D-B521-B92E-57F5B1B51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>
                <a:latin typeface="Garamond" panose="02020404030301010803" pitchFamily="18" charset="0"/>
              </a:rPr>
              <a:t>Vím, že nic nezměřím, pokud nevezmu v potaz tipování, nepozornost a různou kvalitu položek.</a:t>
            </a:r>
          </a:p>
          <a:p>
            <a:endParaRPr lang="cs-CZ">
              <a:latin typeface="Garamond" panose="02020404030301010803" pitchFamily="18" charset="0"/>
            </a:endParaRPr>
          </a:p>
          <a:p>
            <a:r>
              <a:rPr lang="cs-CZ" b="1">
                <a:latin typeface="Garamond" panose="02020404030301010803" pitchFamily="18" charset="0"/>
              </a:rPr>
              <a:t>Teorie odpovědi na položku</a:t>
            </a:r>
          </a:p>
        </p:txBody>
      </p:sp>
    </p:spTree>
    <p:extLst>
      <p:ext uri="{BB962C8B-B14F-4D97-AF65-F5344CB8AC3E}">
        <p14:creationId xmlns:p14="http://schemas.microsoft.com/office/powerpoint/2010/main" val="2626507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ED5244-BA10-A1B9-9461-FB7F02EA6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Garamond"/>
              </a:rPr>
              <a:t>2.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4CE304-AC71-0533-DD7F-3EFBA8EC3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cs-CZ" sz="3600" i="1">
                <a:latin typeface="Garamond"/>
              </a:rPr>
              <a:t>XY </a:t>
            </a:r>
            <a:r>
              <a:rPr lang="cs-CZ" sz="3600" i="1" err="1">
                <a:latin typeface="Garamond"/>
              </a:rPr>
              <a:t>lamented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that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eugenics</a:t>
            </a:r>
            <a:r>
              <a:rPr lang="cs-CZ" sz="3600" i="1">
                <a:latin typeface="Garamond"/>
              </a:rPr>
              <a:t> had </a:t>
            </a:r>
            <a:r>
              <a:rPr lang="cs-CZ" sz="3600" i="1" err="1">
                <a:latin typeface="Garamond"/>
              </a:rPr>
              <a:t>become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something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of</a:t>
            </a:r>
            <a:r>
              <a:rPr lang="cs-CZ" sz="3600" i="1">
                <a:latin typeface="Garamond"/>
              </a:rPr>
              <a:t> a </a:t>
            </a:r>
            <a:r>
              <a:rPr lang="cs-CZ" sz="3600" i="1" err="1">
                <a:latin typeface="Garamond"/>
              </a:rPr>
              <a:t>bad</a:t>
            </a:r>
            <a:r>
              <a:rPr lang="cs-CZ" sz="3600" i="1">
                <a:latin typeface="Garamond"/>
              </a:rPr>
              <a:t> and </a:t>
            </a:r>
            <a:r>
              <a:rPr lang="cs-CZ" sz="3600" i="1" err="1">
                <a:latin typeface="Garamond"/>
              </a:rPr>
              <a:t>opprobrious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word</a:t>
            </a:r>
            <a:r>
              <a:rPr lang="cs-CZ" sz="3600" i="1">
                <a:latin typeface="Garamond"/>
              </a:rPr>
              <a:t>, and </a:t>
            </a:r>
            <a:r>
              <a:rPr lang="cs-CZ" sz="3600" i="1" err="1">
                <a:latin typeface="Garamond"/>
              </a:rPr>
              <a:t>that</a:t>
            </a:r>
            <a:r>
              <a:rPr lang="cs-CZ" sz="3600" i="1">
                <a:latin typeface="Garamond"/>
              </a:rPr>
              <a:t> “</a:t>
            </a:r>
            <a:r>
              <a:rPr lang="cs-CZ" sz="3600" i="1" err="1">
                <a:latin typeface="Garamond"/>
              </a:rPr>
              <a:t>necessary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reductions</a:t>
            </a:r>
            <a:r>
              <a:rPr lang="cs-CZ" sz="3600" i="1">
                <a:latin typeface="Garamond"/>
              </a:rPr>
              <a:t>” </a:t>
            </a:r>
            <a:r>
              <a:rPr lang="cs-CZ" sz="3600" i="1" err="1">
                <a:latin typeface="Garamond"/>
              </a:rPr>
              <a:t>of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population</a:t>
            </a:r>
            <a:r>
              <a:rPr lang="cs-CZ" sz="3600" i="1">
                <a:latin typeface="Garamond"/>
              </a:rPr>
              <a:t> had </a:t>
            </a:r>
            <a:r>
              <a:rPr lang="cs-CZ" sz="3600" i="1" err="1">
                <a:latin typeface="Garamond"/>
              </a:rPr>
              <a:t>become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associated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with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the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word</a:t>
            </a:r>
            <a:r>
              <a:rPr lang="cs-CZ" sz="3600" i="1">
                <a:latin typeface="Garamond"/>
              </a:rPr>
              <a:t> “</a:t>
            </a:r>
            <a:r>
              <a:rPr lang="cs-CZ" sz="3600" i="1" err="1">
                <a:latin typeface="Garamond"/>
              </a:rPr>
              <a:t>genocide</a:t>
            </a:r>
            <a:r>
              <a:rPr lang="cs-CZ" sz="3600" i="1">
                <a:latin typeface="Garamond"/>
              </a:rPr>
              <a:t>”, </a:t>
            </a:r>
            <a:r>
              <a:rPr lang="cs-CZ" sz="3600" i="1" err="1">
                <a:latin typeface="Garamond"/>
              </a:rPr>
              <a:t>which</a:t>
            </a:r>
            <a:r>
              <a:rPr lang="cs-CZ" sz="3600" i="1">
                <a:latin typeface="Garamond"/>
              </a:rPr>
              <a:t> he </a:t>
            </a:r>
            <a:r>
              <a:rPr lang="cs-CZ" sz="3600" i="1" err="1">
                <a:latin typeface="Garamond"/>
              </a:rPr>
              <a:t>considered</a:t>
            </a:r>
            <a:r>
              <a:rPr lang="cs-CZ" sz="3600" i="1">
                <a:latin typeface="Garamond"/>
              </a:rPr>
              <a:t> a term </a:t>
            </a:r>
            <a:r>
              <a:rPr lang="cs-CZ" sz="3600" i="1" err="1">
                <a:latin typeface="Garamond"/>
              </a:rPr>
              <a:t>of</a:t>
            </a:r>
            <a:r>
              <a:rPr lang="cs-CZ" sz="3600" i="1">
                <a:latin typeface="Garamond"/>
              </a:rPr>
              <a:t> propaganda. He </a:t>
            </a:r>
            <a:r>
              <a:rPr lang="cs-CZ" sz="3600" i="1" err="1">
                <a:latin typeface="Garamond"/>
              </a:rPr>
              <a:t>argued</a:t>
            </a:r>
            <a:r>
              <a:rPr lang="cs-CZ" sz="3600" i="1">
                <a:latin typeface="Garamond"/>
              </a:rPr>
              <a:t>, </a:t>
            </a:r>
            <a:r>
              <a:rPr lang="cs-CZ" sz="3600" i="1" err="1">
                <a:latin typeface="Garamond"/>
              </a:rPr>
              <a:t>for</a:t>
            </a:r>
            <a:r>
              <a:rPr lang="cs-CZ" sz="3600" i="1">
                <a:latin typeface="Garamond"/>
              </a:rPr>
              <a:t> “</a:t>
            </a:r>
            <a:r>
              <a:rPr lang="cs-CZ" sz="3600" i="1" err="1">
                <a:latin typeface="Garamond"/>
              </a:rPr>
              <a:t>clarity</a:t>
            </a:r>
            <a:r>
              <a:rPr lang="cs-CZ" sz="3600" i="1">
                <a:latin typeface="Garamond"/>
              </a:rPr>
              <a:t>” </a:t>
            </a:r>
            <a:r>
              <a:rPr lang="cs-CZ" sz="3600" i="1" err="1">
                <a:latin typeface="Garamond"/>
              </a:rPr>
              <a:t>sake</a:t>
            </a:r>
            <a:r>
              <a:rPr lang="cs-CZ" sz="3600" i="1">
                <a:latin typeface="Garamond"/>
              </a:rPr>
              <a:t>, </a:t>
            </a:r>
            <a:r>
              <a:rPr lang="cs-CZ" sz="3600" i="1" err="1">
                <a:latin typeface="Garamond"/>
              </a:rPr>
              <a:t>that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the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word</a:t>
            </a:r>
            <a:r>
              <a:rPr lang="cs-CZ" sz="3600" i="1">
                <a:latin typeface="Garamond"/>
              </a:rPr>
              <a:t> “</a:t>
            </a:r>
            <a:r>
              <a:rPr lang="cs-CZ" sz="3600" i="1" err="1">
                <a:latin typeface="Garamond"/>
              </a:rPr>
              <a:t>genocide</a:t>
            </a:r>
            <a:r>
              <a:rPr lang="cs-CZ" sz="3600" i="1">
                <a:latin typeface="Garamond"/>
              </a:rPr>
              <a:t>” </a:t>
            </a:r>
            <a:r>
              <a:rPr lang="cs-CZ" sz="3600" i="1" err="1">
                <a:latin typeface="Garamond"/>
              </a:rPr>
              <a:t>should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be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reserved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for</a:t>
            </a:r>
            <a:r>
              <a:rPr lang="cs-CZ" sz="3600" i="1">
                <a:latin typeface="Garamond"/>
              </a:rPr>
              <a:t> “a </a:t>
            </a:r>
            <a:r>
              <a:rPr lang="cs-CZ" sz="3600" i="1" err="1">
                <a:latin typeface="Garamond"/>
              </a:rPr>
              <a:t>literal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killing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off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of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all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living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members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of</a:t>
            </a:r>
            <a:r>
              <a:rPr lang="cs-CZ" sz="3600" i="1">
                <a:latin typeface="Garamond"/>
              </a:rPr>
              <a:t> a </a:t>
            </a:r>
            <a:r>
              <a:rPr lang="cs-CZ" sz="3600" i="1" err="1">
                <a:latin typeface="Garamond"/>
              </a:rPr>
              <a:t>people</a:t>
            </a:r>
            <a:r>
              <a:rPr lang="cs-CZ" sz="3600" i="1">
                <a:latin typeface="Garamond"/>
              </a:rPr>
              <a:t>, as in </a:t>
            </a:r>
            <a:r>
              <a:rPr lang="cs-CZ" sz="3600" i="1" err="1">
                <a:latin typeface="Garamond"/>
              </a:rPr>
              <a:t>several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instances</a:t>
            </a:r>
            <a:r>
              <a:rPr lang="cs-CZ" sz="3600" i="1">
                <a:latin typeface="Garamond"/>
              </a:rPr>
              <a:t> in </a:t>
            </a:r>
            <a:r>
              <a:rPr lang="cs-CZ" sz="3600" i="1" err="1">
                <a:latin typeface="Garamond"/>
              </a:rPr>
              <a:t>the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Old</a:t>
            </a:r>
            <a:r>
              <a:rPr lang="cs-CZ" sz="3600" i="1">
                <a:latin typeface="Garamond"/>
              </a:rPr>
              <a:t> Testament, and </a:t>
            </a:r>
            <a:r>
              <a:rPr lang="cs-CZ" sz="3600" i="1" err="1">
                <a:latin typeface="Garamond"/>
              </a:rPr>
              <a:t>genthanasia</a:t>
            </a:r>
            <a:r>
              <a:rPr lang="cs-CZ" sz="3600" i="1">
                <a:latin typeface="Garamond"/>
              </a:rPr>
              <a:t> </a:t>
            </a:r>
            <a:r>
              <a:rPr lang="cs-CZ" sz="3600" i="1" err="1">
                <a:latin typeface="Garamond"/>
              </a:rPr>
              <a:t>for</a:t>
            </a:r>
            <a:r>
              <a:rPr lang="cs-CZ" sz="3600" i="1">
                <a:latin typeface="Garamond"/>
              </a:rPr>
              <a:t>… ‘</a:t>
            </a:r>
            <a:r>
              <a:rPr lang="cs-CZ" sz="3600" i="1" err="1">
                <a:latin typeface="Garamond"/>
              </a:rPr>
              <a:t>phasing</a:t>
            </a:r>
            <a:r>
              <a:rPr lang="cs-CZ" sz="3600" i="1">
                <a:latin typeface="Garamond"/>
              </a:rPr>
              <a:t> out’, in </a:t>
            </a:r>
            <a:r>
              <a:rPr lang="cs-CZ" sz="3600" i="1" err="1">
                <a:latin typeface="Garamond"/>
              </a:rPr>
              <a:t>which</a:t>
            </a:r>
            <a:r>
              <a:rPr lang="cs-CZ" sz="3600" i="1">
                <a:latin typeface="Garamond"/>
              </a:rPr>
              <a:t> a </a:t>
            </a:r>
            <a:r>
              <a:rPr lang="cs-CZ" sz="3600" i="1" err="1">
                <a:latin typeface="Garamond"/>
              </a:rPr>
              <a:t>moribund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culture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is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ended</a:t>
            </a:r>
            <a:r>
              <a:rPr lang="cs-CZ" sz="3600" i="1">
                <a:latin typeface="Garamond"/>
              </a:rPr>
              <a:t>, by </a:t>
            </a:r>
            <a:r>
              <a:rPr lang="cs-CZ" sz="3600" i="1" err="1">
                <a:latin typeface="Garamond"/>
              </a:rPr>
              <a:t>educational</a:t>
            </a:r>
            <a:r>
              <a:rPr lang="cs-CZ" sz="3600" i="1">
                <a:latin typeface="Garamond"/>
              </a:rPr>
              <a:t> and </a:t>
            </a:r>
            <a:r>
              <a:rPr lang="cs-CZ" sz="3600" i="1" err="1">
                <a:latin typeface="Garamond"/>
              </a:rPr>
              <a:t>birth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control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measures</a:t>
            </a:r>
            <a:r>
              <a:rPr lang="cs-CZ" sz="3600" i="1">
                <a:latin typeface="Garamond"/>
              </a:rPr>
              <a:t>”</a:t>
            </a:r>
            <a:endParaRPr lang="cs-CZ" i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3703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0608A8-55CE-461D-C91C-274A3879C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Garamond"/>
              </a:rPr>
              <a:t>3.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0BC2B4-1182-4DCC-5FDA-2AF181F8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cs-CZ" sz="3600" i="1">
                <a:latin typeface="Garamond"/>
              </a:rPr>
              <a:t>...</a:t>
            </a:r>
            <a:r>
              <a:rPr lang="cs-CZ" sz="3600" i="1" err="1">
                <a:latin typeface="Garamond"/>
              </a:rPr>
              <a:t>an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accurate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measurement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of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everyone’s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intelligence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would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seem</a:t>
            </a:r>
            <a:r>
              <a:rPr lang="cs-CZ" sz="3600" i="1">
                <a:latin typeface="Garamond"/>
              </a:rPr>
              <a:t> to </a:t>
            </a:r>
            <a:r>
              <a:rPr lang="cs-CZ" sz="3600" i="1" err="1">
                <a:latin typeface="Garamond"/>
              </a:rPr>
              <a:t>herald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the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feasibility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of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selecting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the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better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endowed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persons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for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admission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into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citizenship</a:t>
            </a:r>
            <a:r>
              <a:rPr lang="cs-CZ" sz="3600" i="1">
                <a:latin typeface="Garamond"/>
              </a:rPr>
              <a:t>—and </a:t>
            </a:r>
            <a:r>
              <a:rPr lang="cs-CZ" sz="3600" i="1" err="1">
                <a:latin typeface="Garamond"/>
              </a:rPr>
              <a:t>even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for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the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right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of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having</a:t>
            </a:r>
            <a:r>
              <a:rPr lang="cs-CZ" sz="3600" i="1">
                <a:latin typeface="Garamond"/>
              </a:rPr>
              <a:t> offspring.</a:t>
            </a:r>
          </a:p>
        </p:txBody>
      </p:sp>
    </p:spTree>
    <p:extLst>
      <p:ext uri="{BB962C8B-B14F-4D97-AF65-F5344CB8AC3E}">
        <p14:creationId xmlns:p14="http://schemas.microsoft.com/office/powerpoint/2010/main" val="2404952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0A7E8D-E557-D302-D588-206C559D4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Garamond"/>
              </a:rPr>
              <a:t>4.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0D4339-CE43-36A1-9E52-1FE502DAB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cs-CZ" sz="3600" i="1" err="1">
                <a:latin typeface="Garamond"/>
              </a:rPr>
              <a:t>The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general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conclusion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emphasized</a:t>
            </a:r>
            <a:r>
              <a:rPr lang="cs-CZ" sz="3600" i="1">
                <a:latin typeface="Garamond"/>
              </a:rPr>
              <a:t> by </a:t>
            </a:r>
            <a:r>
              <a:rPr lang="cs-CZ" sz="3600" i="1" err="1">
                <a:latin typeface="Garamond"/>
              </a:rPr>
              <a:t>near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every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investigator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is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that</a:t>
            </a:r>
            <a:r>
              <a:rPr lang="cs-CZ" sz="3600" i="1">
                <a:latin typeface="Garamond"/>
              </a:rPr>
              <a:t> as </a:t>
            </a:r>
            <a:r>
              <a:rPr lang="cs-CZ" sz="3600" i="1" err="1">
                <a:latin typeface="Garamond"/>
              </a:rPr>
              <a:t>regards</a:t>
            </a:r>
            <a:r>
              <a:rPr lang="cs-CZ" sz="3600" i="1">
                <a:latin typeface="Garamond"/>
              </a:rPr>
              <a:t> “</a:t>
            </a:r>
            <a:r>
              <a:rPr lang="cs-CZ" sz="3600" i="1" err="1">
                <a:latin typeface="Garamond"/>
              </a:rPr>
              <a:t>intelligence</a:t>
            </a:r>
            <a:r>
              <a:rPr lang="cs-CZ" sz="3600" i="1">
                <a:latin typeface="Garamond"/>
              </a:rPr>
              <a:t>”, </a:t>
            </a:r>
            <a:r>
              <a:rPr lang="cs-CZ" sz="3600" i="1" err="1">
                <a:latin typeface="Garamond"/>
              </a:rPr>
              <a:t>the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Germanic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stock</a:t>
            </a:r>
            <a:r>
              <a:rPr lang="cs-CZ" sz="3600" i="1">
                <a:latin typeface="Garamond"/>
              </a:rPr>
              <a:t> has on </a:t>
            </a:r>
            <a:r>
              <a:rPr lang="cs-CZ" sz="3600" i="1" err="1">
                <a:latin typeface="Garamond"/>
              </a:rPr>
              <a:t>the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average</a:t>
            </a:r>
            <a:r>
              <a:rPr lang="cs-CZ" sz="3600" i="1">
                <a:latin typeface="Garamond"/>
              </a:rPr>
              <a:t> a </a:t>
            </a:r>
            <a:r>
              <a:rPr lang="cs-CZ" sz="3600" i="1" err="1">
                <a:latin typeface="Garamond"/>
              </a:rPr>
              <a:t>marked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advantage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over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the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South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European</a:t>
            </a:r>
            <a:r>
              <a:rPr lang="cs-CZ" sz="3600" i="1">
                <a:latin typeface="Garamond"/>
              </a:rPr>
              <a:t>. And </a:t>
            </a:r>
            <a:r>
              <a:rPr lang="cs-CZ" sz="3600" i="1" err="1">
                <a:latin typeface="Garamond"/>
              </a:rPr>
              <a:t>this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result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would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seem</a:t>
            </a:r>
            <a:r>
              <a:rPr lang="cs-CZ" sz="3600" i="1">
                <a:latin typeface="Garamond"/>
              </a:rPr>
              <a:t> to </a:t>
            </a:r>
            <a:r>
              <a:rPr lang="cs-CZ" sz="3600" i="1" err="1">
                <a:latin typeface="Garamond"/>
              </a:rPr>
              <a:t>have</a:t>
            </a:r>
            <a:r>
              <a:rPr lang="cs-CZ" sz="3600" i="1">
                <a:latin typeface="Garamond"/>
              </a:rPr>
              <a:t> had </a:t>
            </a:r>
            <a:r>
              <a:rPr lang="cs-CZ" sz="3600" i="1" err="1">
                <a:latin typeface="Garamond"/>
              </a:rPr>
              <a:t>vitally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important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practical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consequences</a:t>
            </a:r>
            <a:r>
              <a:rPr lang="cs-CZ" sz="3600" i="1">
                <a:latin typeface="Garamond"/>
              </a:rPr>
              <a:t> in </a:t>
            </a:r>
            <a:r>
              <a:rPr lang="cs-CZ" sz="3600" i="1" err="1">
                <a:latin typeface="Garamond"/>
              </a:rPr>
              <a:t>shaping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the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recent</a:t>
            </a:r>
            <a:r>
              <a:rPr lang="cs-CZ" sz="3600" i="1">
                <a:latin typeface="Garamond"/>
              </a:rPr>
              <a:t> very </a:t>
            </a:r>
            <a:r>
              <a:rPr lang="cs-CZ" sz="3600" i="1" err="1">
                <a:latin typeface="Garamond"/>
              </a:rPr>
              <a:t>stringent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American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laws</a:t>
            </a:r>
            <a:r>
              <a:rPr lang="cs-CZ" sz="3600" i="1">
                <a:latin typeface="Garamond"/>
              </a:rPr>
              <a:t> as to </a:t>
            </a:r>
            <a:r>
              <a:rPr lang="cs-CZ" sz="3600" i="1" err="1">
                <a:latin typeface="Garamond"/>
              </a:rPr>
              <a:t>admission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of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immigrants</a:t>
            </a:r>
            <a:r>
              <a:rPr lang="cs-CZ" sz="3600" i="1">
                <a:latin typeface="Garamond"/>
              </a:rPr>
              <a:t>.</a:t>
            </a:r>
            <a:endParaRPr lang="cs-CZ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94537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EBAB96-1DF1-8519-584B-5F2814744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Garamond"/>
              </a:rPr>
              <a:t>5.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C370D6-31FA-A5FF-AB27-13AF91B8B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cs-CZ" sz="3600" i="1" err="1">
                <a:latin typeface="Garamond"/>
              </a:rPr>
              <a:t>This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whole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edifice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of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civilization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is</a:t>
            </a:r>
            <a:r>
              <a:rPr lang="cs-CZ" sz="3600" i="1">
                <a:latin typeface="Garamond"/>
              </a:rPr>
              <a:t> in </a:t>
            </a:r>
            <a:r>
              <a:rPr lang="cs-CZ" sz="3600" i="1" err="1">
                <a:latin typeface="Garamond"/>
              </a:rPr>
              <a:t>its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foundations</a:t>
            </a:r>
            <a:r>
              <a:rPr lang="cs-CZ" sz="3600" i="1">
                <a:latin typeface="Garamond"/>
              </a:rPr>
              <a:t> and in </a:t>
            </a:r>
            <a:r>
              <a:rPr lang="cs-CZ" sz="3600" i="1" err="1">
                <a:latin typeface="Garamond"/>
              </a:rPr>
              <a:t>all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its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stones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nothing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else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than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the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result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of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the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creative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capacity</a:t>
            </a:r>
            <a:r>
              <a:rPr lang="cs-CZ" sz="3600" i="1">
                <a:latin typeface="Garamond"/>
              </a:rPr>
              <a:t>, </a:t>
            </a:r>
            <a:r>
              <a:rPr lang="cs-CZ" sz="3600" i="1" err="1">
                <a:latin typeface="Garamond"/>
              </a:rPr>
              <a:t>the</a:t>
            </a:r>
            <a:r>
              <a:rPr lang="cs-CZ" sz="3600" i="1">
                <a:latin typeface="Garamond"/>
              </a:rPr>
              <a:t> </a:t>
            </a:r>
            <a:r>
              <a:rPr lang="cs-CZ" sz="3600" i="1" err="1">
                <a:latin typeface="Garamond"/>
              </a:rPr>
              <a:t>achievement</a:t>
            </a:r>
            <a:r>
              <a:rPr lang="cs-CZ" sz="3600" i="1">
                <a:latin typeface="Garamond"/>
              </a:rPr>
              <a:t>, </a:t>
            </a:r>
            <a:r>
              <a:rPr lang="cs-CZ" sz="3600" i="1" err="1">
                <a:latin typeface="Garamond"/>
              </a:rPr>
              <a:t>the</a:t>
            </a:r>
            <a:r>
              <a:rPr lang="cs-CZ" sz="3600" i="1">
                <a:latin typeface="Garamond"/>
              </a:rPr>
              <a:t> </a:t>
            </a:r>
            <a:r>
              <a:rPr lang="cs-CZ" sz="3600" i="1" err="1">
                <a:latin typeface="Garamond"/>
              </a:rPr>
              <a:t>intelligence</a:t>
            </a:r>
            <a:r>
              <a:rPr lang="cs-CZ" sz="3600" i="1">
                <a:latin typeface="Garamond"/>
              </a:rPr>
              <a:t>, </a:t>
            </a:r>
            <a:r>
              <a:rPr lang="cs-CZ" sz="3600" i="1" err="1">
                <a:latin typeface="Garamond"/>
              </a:rPr>
              <a:t>the</a:t>
            </a:r>
            <a:r>
              <a:rPr lang="cs-CZ" sz="3600" i="1">
                <a:latin typeface="Garamond"/>
              </a:rPr>
              <a:t> </a:t>
            </a:r>
            <a:r>
              <a:rPr lang="cs-CZ" sz="3600" i="1" err="1">
                <a:latin typeface="Garamond"/>
              </a:rPr>
              <a:t>industry</a:t>
            </a:r>
            <a:r>
              <a:rPr lang="cs-CZ" sz="3600" i="1">
                <a:latin typeface="Garamond"/>
              </a:rPr>
              <a:t>, </a:t>
            </a:r>
            <a:r>
              <a:rPr lang="cs-CZ" sz="3600" i="1" err="1">
                <a:latin typeface="Garamond"/>
              </a:rPr>
              <a:t>of</a:t>
            </a:r>
            <a:r>
              <a:rPr lang="cs-CZ" sz="3600" i="1">
                <a:latin typeface="Garamond"/>
              </a:rPr>
              <a:t> </a:t>
            </a:r>
            <a:r>
              <a:rPr lang="cs-CZ" sz="3600" i="1" err="1">
                <a:latin typeface="Garamond"/>
              </a:rPr>
              <a:t>individuals</a:t>
            </a:r>
            <a:r>
              <a:rPr lang="cs-CZ" sz="3600" i="1">
                <a:latin typeface="Garamond"/>
              </a:rPr>
              <a:t>: in </a:t>
            </a:r>
            <a:r>
              <a:rPr lang="cs-CZ" sz="3600" i="1" err="1">
                <a:latin typeface="Garamond"/>
              </a:rPr>
              <a:t>its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greatest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triumphs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it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represents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the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great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crowning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achievement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of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individual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God-favored</a:t>
            </a:r>
            <a:r>
              <a:rPr lang="cs-CZ" sz="3600" i="1">
                <a:latin typeface="Garamond"/>
              </a:rPr>
              <a:t> </a:t>
            </a:r>
            <a:r>
              <a:rPr lang="cs-CZ" sz="3600" i="1" err="1">
                <a:latin typeface="Garamond"/>
              </a:rPr>
              <a:t>geniuses</a:t>
            </a:r>
            <a:r>
              <a:rPr lang="cs-CZ" sz="3600" i="1">
                <a:latin typeface="Garamond"/>
              </a:rPr>
              <a:t>, in </a:t>
            </a:r>
            <a:r>
              <a:rPr lang="cs-CZ" sz="3600" i="1" err="1">
                <a:latin typeface="Garamond"/>
              </a:rPr>
              <a:t>its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average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accomplishment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the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achievement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of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men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of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average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capacity</a:t>
            </a:r>
            <a:r>
              <a:rPr lang="cs-CZ" sz="3600" i="1">
                <a:latin typeface="Garamond"/>
              </a:rPr>
              <a:t>, and in </a:t>
            </a:r>
            <a:r>
              <a:rPr lang="cs-CZ" sz="3600" i="1" err="1">
                <a:latin typeface="Garamond"/>
              </a:rPr>
              <a:t>its</a:t>
            </a:r>
            <a:r>
              <a:rPr lang="cs-CZ" sz="3600" i="1">
                <a:latin typeface="Garamond"/>
              </a:rPr>
              <a:t> sum </a:t>
            </a:r>
            <a:r>
              <a:rPr lang="cs-CZ" sz="3600" i="1" err="1">
                <a:latin typeface="Garamond"/>
              </a:rPr>
              <a:t>doubtless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the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result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of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the</a:t>
            </a:r>
            <a:r>
              <a:rPr lang="cs-CZ" sz="3600" i="1">
                <a:latin typeface="Garamond"/>
              </a:rPr>
              <a:t> use </a:t>
            </a:r>
            <a:r>
              <a:rPr lang="cs-CZ" sz="3600" i="1" err="1">
                <a:latin typeface="Garamond"/>
              </a:rPr>
              <a:t>of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human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labor-force</a:t>
            </a:r>
            <a:r>
              <a:rPr lang="cs-CZ" sz="3600" i="1">
                <a:latin typeface="Garamond"/>
              </a:rPr>
              <a:t> in </a:t>
            </a:r>
            <a:r>
              <a:rPr lang="cs-CZ" sz="3600" i="1" err="1">
                <a:latin typeface="Garamond"/>
              </a:rPr>
              <a:t>order</a:t>
            </a:r>
            <a:r>
              <a:rPr lang="cs-CZ" sz="3600" i="1">
                <a:latin typeface="Garamond"/>
              </a:rPr>
              <a:t> to </a:t>
            </a:r>
            <a:r>
              <a:rPr lang="cs-CZ" sz="3600" i="1" err="1">
                <a:latin typeface="Garamond"/>
              </a:rPr>
              <a:t>turn</a:t>
            </a:r>
            <a:r>
              <a:rPr lang="cs-CZ" sz="3600" i="1">
                <a:latin typeface="Garamond"/>
              </a:rPr>
              <a:t> to </a:t>
            </a:r>
            <a:r>
              <a:rPr lang="cs-CZ" sz="3600" i="1" err="1">
                <a:latin typeface="Garamond"/>
              </a:rPr>
              <a:t>account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the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creations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of</a:t>
            </a:r>
            <a:r>
              <a:rPr lang="cs-CZ" sz="3600" i="1">
                <a:latin typeface="Garamond"/>
              </a:rPr>
              <a:t> genius and </a:t>
            </a:r>
            <a:r>
              <a:rPr lang="cs-CZ" sz="3600" i="1" err="1">
                <a:latin typeface="Garamond"/>
              </a:rPr>
              <a:t>of</a:t>
            </a:r>
            <a:r>
              <a:rPr lang="cs-CZ" sz="3600" i="1">
                <a:latin typeface="Garamond"/>
              </a:rPr>
              <a:t> talent. </a:t>
            </a:r>
            <a:endParaRPr lang="cs-CZ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88227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F5281C-4D53-FA92-D41E-413586757B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>
                <a:latin typeface="Garamond"/>
                <a:ea typeface="Calibri Light"/>
                <a:cs typeface="Calibri Light"/>
              </a:rPr>
              <a:t>Čas na vaše odpovědi!</a:t>
            </a:r>
            <a:endParaRPr lang="cs-CZ">
              <a:latin typeface="Garamond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506FA77-9AA0-DD83-1CB8-FB698BF337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9215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F751DB-2468-40BF-4FC6-59B25C158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Garamond"/>
              </a:rPr>
              <a:t>1. </a:t>
            </a:r>
            <a:r>
              <a:rPr lang="cs-CZ" err="1">
                <a:latin typeface="Garamond"/>
              </a:rPr>
              <a:t>Spearman</a:t>
            </a:r>
            <a:r>
              <a:rPr lang="cs-CZ">
                <a:latin typeface="Garamond"/>
              </a:rPr>
              <a:t>, 1927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4CA0CF-D3D1-4377-BFCB-5C91683AE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cs-CZ" sz="3600" i="1" err="1">
                <a:latin typeface="Garamond"/>
              </a:rPr>
              <a:t>Two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extraordinarily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important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tasks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confront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our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nation</a:t>
            </a:r>
            <a:r>
              <a:rPr lang="cs-CZ" sz="3600" i="1">
                <a:latin typeface="Garamond"/>
              </a:rPr>
              <a:t>: </a:t>
            </a:r>
            <a:r>
              <a:rPr lang="cs-CZ" sz="3600" i="1" err="1">
                <a:latin typeface="Garamond"/>
              </a:rPr>
              <a:t>the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protection</a:t>
            </a:r>
            <a:r>
              <a:rPr lang="cs-CZ" sz="3600" i="1">
                <a:latin typeface="Garamond"/>
              </a:rPr>
              <a:t> and </a:t>
            </a:r>
            <a:r>
              <a:rPr lang="cs-CZ" sz="3600" i="1" err="1">
                <a:latin typeface="Garamond"/>
              </a:rPr>
              <a:t>improvement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of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the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moral</a:t>
            </a:r>
            <a:r>
              <a:rPr lang="cs-CZ" sz="3600" i="1">
                <a:latin typeface="Garamond"/>
              </a:rPr>
              <a:t>, </a:t>
            </a:r>
            <a:r>
              <a:rPr lang="cs-CZ" sz="3600" i="1" err="1">
                <a:latin typeface="Garamond"/>
              </a:rPr>
              <a:t>mental</a:t>
            </a:r>
            <a:r>
              <a:rPr lang="cs-CZ" sz="3600" i="1">
                <a:latin typeface="Garamond"/>
              </a:rPr>
              <a:t>, and </a:t>
            </a:r>
            <a:r>
              <a:rPr lang="cs-CZ" sz="3600" i="1" err="1">
                <a:latin typeface="Garamond"/>
              </a:rPr>
              <a:t>physical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quality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of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its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people</a:t>
            </a:r>
            <a:r>
              <a:rPr lang="cs-CZ" sz="3600" i="1">
                <a:latin typeface="Garamond"/>
              </a:rPr>
              <a:t> and </a:t>
            </a:r>
            <a:r>
              <a:rPr lang="cs-CZ" sz="3600" i="1" err="1">
                <a:latin typeface="Garamond"/>
              </a:rPr>
              <a:t>the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reshaping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of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its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industrial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system</a:t>
            </a:r>
            <a:r>
              <a:rPr lang="cs-CZ" sz="3600" i="1">
                <a:latin typeface="Garamond"/>
              </a:rPr>
              <a:t> so </a:t>
            </a:r>
            <a:r>
              <a:rPr lang="cs-CZ" sz="3600" i="1" err="1">
                <a:latin typeface="Garamond"/>
              </a:rPr>
              <a:t>that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it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shall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promote</a:t>
            </a:r>
            <a:r>
              <a:rPr lang="cs-CZ" sz="3600" i="1">
                <a:latin typeface="Garamond"/>
              </a:rPr>
              <a:t> justice and </a:t>
            </a:r>
            <a:r>
              <a:rPr lang="cs-CZ" sz="3600" i="1" err="1">
                <a:latin typeface="Garamond"/>
              </a:rPr>
              <a:t>encourage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creative</a:t>
            </a:r>
            <a:r>
              <a:rPr lang="cs-CZ" sz="3600" i="1">
                <a:latin typeface="Garamond"/>
              </a:rPr>
              <a:t> and </a:t>
            </a:r>
            <a:r>
              <a:rPr lang="cs-CZ" sz="3600" i="1" err="1">
                <a:latin typeface="Garamond"/>
              </a:rPr>
              <a:t>productive</a:t>
            </a:r>
            <a:r>
              <a:rPr lang="cs-CZ" sz="3600" i="1">
                <a:latin typeface="Garamond"/>
              </a:rPr>
              <a:t> </a:t>
            </a:r>
            <a:r>
              <a:rPr lang="cs-CZ" sz="3600" i="1" err="1">
                <a:latin typeface="Garamond"/>
              </a:rPr>
              <a:t>workmanship</a:t>
            </a:r>
            <a:r>
              <a:rPr lang="cs-CZ" sz="3600" i="1">
                <a:latin typeface="Garamond"/>
              </a:rPr>
              <a:t>.</a:t>
            </a:r>
            <a:endParaRPr lang="cs-CZ" sz="3600"/>
          </a:p>
        </p:txBody>
      </p:sp>
    </p:spTree>
    <p:extLst>
      <p:ext uri="{BB962C8B-B14F-4D97-AF65-F5344CB8AC3E}">
        <p14:creationId xmlns:p14="http://schemas.microsoft.com/office/powerpoint/2010/main" val="138673745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1343</Words>
  <Application>Microsoft Macintosh PowerPoint</Application>
  <PresentationFormat>Širokoúhlá obrazovka</PresentationFormat>
  <Paragraphs>88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Garamond</vt:lpstr>
      <vt:lpstr>Motiv Office</vt:lpstr>
      <vt:lpstr>Psychometrický PubQuiz</vt:lpstr>
      <vt:lpstr>Prezentace aplikace PowerPoint</vt:lpstr>
      <vt:lpstr>1.</vt:lpstr>
      <vt:lpstr>2.</vt:lpstr>
      <vt:lpstr>3.</vt:lpstr>
      <vt:lpstr>4.</vt:lpstr>
      <vt:lpstr>5.</vt:lpstr>
      <vt:lpstr>Čas na vaše odpovědi!</vt:lpstr>
      <vt:lpstr>1. Spearman, 1927</vt:lpstr>
      <vt:lpstr>2. Cattel, 1972</vt:lpstr>
      <vt:lpstr>3. Spearman, 1927</vt:lpstr>
      <vt:lpstr>4. Spearman, 1927</vt:lpstr>
      <vt:lpstr>5. Hitler, 1932</vt:lpstr>
      <vt:lpstr>Proč jsme to sem zařadili?</vt:lpstr>
      <vt:lpstr>K eugenice</vt:lpstr>
      <vt:lpstr>Psychometrik, nebo psychometrička?</vt:lpstr>
      <vt:lpstr>1.</vt:lpstr>
      <vt:lpstr>2. </vt:lpstr>
      <vt:lpstr>3.</vt:lpstr>
      <vt:lpstr>5.</vt:lpstr>
      <vt:lpstr>6.</vt:lpstr>
      <vt:lpstr>Čas na vaše odpovědi!</vt:lpstr>
      <vt:lpstr>1.</vt:lpstr>
      <vt:lpstr>2. </vt:lpstr>
      <vt:lpstr>3.</vt:lpstr>
      <vt:lpstr>4.</vt:lpstr>
      <vt:lpstr>5.</vt:lpstr>
      <vt:lpstr>3. Poznávačka teorií měření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Palíšek</dc:creator>
  <cp:lastModifiedBy>Petr Palíšek</cp:lastModifiedBy>
  <cp:revision>3</cp:revision>
  <dcterms:created xsi:type="dcterms:W3CDTF">2022-05-01T14:31:03Z</dcterms:created>
  <dcterms:modified xsi:type="dcterms:W3CDTF">2022-05-02T21:11:14Z</dcterms:modified>
</cp:coreProperties>
</file>