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46"/>
  </p:notesMasterIdLst>
  <p:sldIdLst>
    <p:sldId id="256" r:id="rId2"/>
    <p:sldId id="406" r:id="rId3"/>
    <p:sldId id="407" r:id="rId4"/>
    <p:sldId id="408" r:id="rId5"/>
    <p:sldId id="409" r:id="rId6"/>
    <p:sldId id="410" r:id="rId7"/>
    <p:sldId id="316" r:id="rId8"/>
    <p:sldId id="319" r:id="rId9"/>
    <p:sldId id="318" r:id="rId10"/>
    <p:sldId id="378" r:id="rId11"/>
    <p:sldId id="440" r:id="rId12"/>
    <p:sldId id="441" r:id="rId13"/>
    <p:sldId id="442" r:id="rId14"/>
    <p:sldId id="260" r:id="rId15"/>
    <p:sldId id="301" r:id="rId16"/>
    <p:sldId id="262" r:id="rId17"/>
    <p:sldId id="320" r:id="rId18"/>
    <p:sldId id="322" r:id="rId19"/>
    <p:sldId id="383" r:id="rId20"/>
    <p:sldId id="348" r:id="rId21"/>
    <p:sldId id="349" r:id="rId22"/>
    <p:sldId id="350" r:id="rId23"/>
    <p:sldId id="351" r:id="rId24"/>
    <p:sldId id="379" r:id="rId25"/>
    <p:sldId id="352" r:id="rId26"/>
    <p:sldId id="354" r:id="rId27"/>
    <p:sldId id="353" r:id="rId28"/>
    <p:sldId id="356" r:id="rId29"/>
    <p:sldId id="357" r:id="rId30"/>
    <p:sldId id="360" r:id="rId31"/>
    <p:sldId id="361" r:id="rId32"/>
    <p:sldId id="358" r:id="rId33"/>
    <p:sldId id="359" r:id="rId34"/>
    <p:sldId id="363" r:id="rId35"/>
    <p:sldId id="365" r:id="rId36"/>
    <p:sldId id="366" r:id="rId37"/>
    <p:sldId id="422" r:id="rId38"/>
    <p:sldId id="367" r:id="rId39"/>
    <p:sldId id="369" r:id="rId40"/>
    <p:sldId id="364" r:id="rId41"/>
    <p:sldId id="370" r:id="rId42"/>
    <p:sldId id="371" r:id="rId43"/>
    <p:sldId id="372" r:id="rId44"/>
    <p:sldId id="373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F4B2-EDD7-4342-8987-BB03D3AC79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A1E6-11F8-4955-A0F1-C0139F8A8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309-5EFF-446D-AD17-B2428CF8A1B1}" type="datetime1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BEF1-33DE-4624-A80E-0AFEF02531F8}" type="datetime1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06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00C7-827C-465F-82F0-D77E09D85E79}" type="datetime1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36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7D1E-1CA0-4C9A-A3F1-68775EB9B64F}" type="datetime1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0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F56F-18C8-4F40-B579-5C84933C4543}" type="datetime1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5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DEC3-8F7A-42F4-8E81-76B731A7409C}" type="datetime1">
              <a:rPr lang="cs-CZ" smtClean="0"/>
              <a:t>16.03.2022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2340-66BA-4B81-94AD-6291971C7A64}" type="datetime1">
              <a:rPr lang="cs-CZ" smtClean="0"/>
              <a:t>16.03.2022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A579-5D77-432F-984B-4D9B4067E038}" type="datetime1">
              <a:rPr lang="cs-CZ" smtClean="0"/>
              <a:t>16.03.2022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0DE2-2FA0-4649-A249-7A1D375C5D17}" type="datetime1">
              <a:rPr lang="cs-CZ" smtClean="0"/>
              <a:t>16.03.2022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BA2F-4365-4D72-8CBD-EE247CA4C35E}" type="datetime1">
              <a:rPr lang="cs-CZ" smtClean="0"/>
              <a:t>16.03.2022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62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B6D0-D7D0-4CCD-8FF6-965C2C108E02}" type="datetime1">
              <a:rPr lang="cs-CZ" smtClean="0"/>
              <a:t>16.03.2022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8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1B38-07C2-4373-A06B-2CB0FB904CB9}" type="datetime1">
              <a:rPr lang="cs-CZ" smtClean="0"/>
              <a:t>16.03.2022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err="1"/>
              <a:t>Youth</a:t>
            </a:r>
            <a:r>
              <a:rPr lang="cs-CZ" sz="4800" dirty="0"/>
              <a:t> and online </a:t>
            </a:r>
            <a:r>
              <a:rPr lang="cs-CZ" sz="4800" dirty="0" err="1"/>
              <a:t>risks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/>
              <a:t>Hana Macháčková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80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Aggression</a:t>
            </a:r>
            <a:r>
              <a:rPr lang="cs-CZ" dirty="0"/>
              <a:t>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types</a:t>
            </a:r>
            <a:endParaRPr lang="cs-CZ" dirty="0"/>
          </a:p>
          <a:p>
            <a:pPr lvl="1"/>
            <a:r>
              <a:rPr lang="cs-CZ" b="1" dirty="0" err="1">
                <a:solidFill>
                  <a:srgbClr val="C00000"/>
                </a:solidFill>
              </a:rPr>
              <a:t>Mirroring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offline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ones</a:t>
            </a:r>
            <a:r>
              <a:rPr lang="cs-CZ" b="1" dirty="0">
                <a:solidFill>
                  <a:srgbClr val="C00000"/>
                </a:solidFill>
              </a:rPr>
              <a:t>?</a:t>
            </a:r>
          </a:p>
          <a:p>
            <a:pPr lvl="1"/>
            <a:r>
              <a:rPr lang="cs-CZ" dirty="0" err="1"/>
              <a:t>Cyberbullying</a:t>
            </a:r>
            <a:r>
              <a:rPr lang="cs-CZ" dirty="0"/>
              <a:t>, online </a:t>
            </a:r>
            <a:r>
              <a:rPr lang="cs-CZ" dirty="0" err="1"/>
              <a:t>harassment</a:t>
            </a:r>
            <a:r>
              <a:rPr lang="cs-CZ" dirty="0"/>
              <a:t>, </a:t>
            </a:r>
            <a:r>
              <a:rPr lang="cs-CZ" dirty="0" err="1"/>
              <a:t>cyberhate</a:t>
            </a:r>
            <a:r>
              <a:rPr lang="cs-CZ" dirty="0"/>
              <a:t>, </a:t>
            </a:r>
            <a:r>
              <a:rPr lang="cs-CZ" dirty="0" err="1"/>
              <a:t>cybercrime</a:t>
            </a:r>
            <a:r>
              <a:rPr lang="cs-CZ" dirty="0"/>
              <a:t>, </a:t>
            </a:r>
            <a:r>
              <a:rPr lang="cs-CZ" dirty="0" err="1"/>
              <a:t>cyberterrorism</a:t>
            </a:r>
            <a:r>
              <a:rPr lang="cs-CZ" dirty="0"/>
              <a:t>… </a:t>
            </a:r>
          </a:p>
          <a:p>
            <a:pPr lvl="1"/>
            <a:endParaRPr lang="cs-CZ" dirty="0"/>
          </a:p>
          <a:p>
            <a:r>
              <a:rPr lang="cs-CZ" dirty="0" err="1"/>
              <a:t>Interconnection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lvl="1"/>
            <a:r>
              <a:rPr lang="cs-CZ" dirty="0" err="1"/>
              <a:t>Extension</a:t>
            </a:r>
            <a:r>
              <a:rPr lang="cs-CZ" dirty="0"/>
              <a:t>, </a:t>
            </a:r>
            <a:r>
              <a:rPr lang="cs-CZ" dirty="0" err="1"/>
              <a:t>augmentation</a:t>
            </a:r>
            <a:r>
              <a:rPr lang="cs-CZ" dirty="0"/>
              <a:t>, </a:t>
            </a:r>
            <a:r>
              <a:rPr lang="cs-CZ" dirty="0" err="1"/>
              <a:t>blending</a:t>
            </a:r>
            <a:r>
              <a:rPr lang="cs-CZ" dirty="0"/>
              <a:t>…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10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Overlap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online and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aggression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cs-CZ" dirty="0" err="1"/>
              <a:t>studies</a:t>
            </a:r>
            <a:r>
              <a:rPr lang="cs-CZ" dirty="0"/>
              <a:t> report </a:t>
            </a:r>
            <a:r>
              <a:rPr lang="cs-CZ" dirty="0" err="1"/>
              <a:t>substantial</a:t>
            </a:r>
            <a:r>
              <a:rPr lang="cs-CZ" dirty="0"/>
              <a:t> </a:t>
            </a:r>
            <a:r>
              <a:rPr lang="cs-CZ" dirty="0" err="1"/>
              <a:t>overlap</a:t>
            </a:r>
            <a:r>
              <a:rPr lang="cs-CZ" dirty="0"/>
              <a:t> , 60-90% </a:t>
            </a:r>
          </a:p>
          <a:p>
            <a:pPr lvl="1"/>
            <a:r>
              <a:rPr lang="cs-CZ" dirty="0" err="1"/>
              <a:t>Gradinger</a:t>
            </a:r>
            <a:r>
              <a:rPr lang="cs-CZ" dirty="0"/>
              <a:t>, </a:t>
            </a:r>
            <a:r>
              <a:rPr lang="cs-CZ" dirty="0" err="1"/>
              <a:t>Strohmeier</a:t>
            </a:r>
            <a:r>
              <a:rPr lang="cs-CZ" dirty="0"/>
              <a:t>, &amp; </a:t>
            </a:r>
            <a:r>
              <a:rPr lang="cs-CZ" dirty="0" err="1"/>
              <a:t>Spiel</a:t>
            </a:r>
            <a:r>
              <a:rPr lang="cs-CZ" dirty="0"/>
              <a:t>, 2009; </a:t>
            </a:r>
            <a:r>
              <a:rPr lang="cs-CZ" dirty="0" err="1"/>
              <a:t>Hinduja</a:t>
            </a:r>
            <a:r>
              <a:rPr lang="cs-CZ" dirty="0"/>
              <a:t> &amp; </a:t>
            </a:r>
            <a:r>
              <a:rPr lang="cs-CZ" dirty="0" err="1"/>
              <a:t>Patchin</a:t>
            </a:r>
            <a:r>
              <a:rPr lang="cs-CZ" dirty="0"/>
              <a:t>, 2012 ; Jose, </a:t>
            </a:r>
            <a:r>
              <a:rPr lang="cs-CZ" dirty="0" err="1"/>
              <a:t>Kljakovic</a:t>
            </a:r>
            <a:r>
              <a:rPr lang="cs-CZ" dirty="0"/>
              <a:t>, </a:t>
            </a:r>
            <a:r>
              <a:rPr lang="cs-CZ" dirty="0" err="1"/>
              <a:t>Scheib</a:t>
            </a:r>
            <a:r>
              <a:rPr lang="cs-CZ" dirty="0"/>
              <a:t>, &amp; </a:t>
            </a:r>
            <a:r>
              <a:rPr lang="cs-CZ" dirty="0" err="1"/>
              <a:t>Notter</a:t>
            </a:r>
            <a:r>
              <a:rPr lang="cs-CZ" dirty="0"/>
              <a:t>, 2012; </a:t>
            </a:r>
            <a:r>
              <a:rPr lang="cs-CZ" dirty="0" err="1"/>
              <a:t>Juvonen</a:t>
            </a:r>
            <a:r>
              <a:rPr lang="cs-CZ" dirty="0"/>
              <a:t> &amp; Gross, 2008; </a:t>
            </a:r>
            <a:r>
              <a:rPr lang="cs-CZ" dirty="0" err="1"/>
              <a:t>Salmivalli</a:t>
            </a:r>
            <a:r>
              <a:rPr lang="cs-CZ" dirty="0"/>
              <a:t> &amp; </a:t>
            </a:r>
            <a:r>
              <a:rPr lang="cs-CZ" dirty="0" err="1"/>
              <a:t>Pöyhönen</a:t>
            </a:r>
            <a:r>
              <a:rPr lang="cs-CZ" dirty="0"/>
              <a:t>, 2012; Smith et al., 2008; </a:t>
            </a:r>
            <a:r>
              <a:rPr lang="cs-CZ" dirty="0" err="1"/>
              <a:t>Waasdorp</a:t>
            </a:r>
            <a:r>
              <a:rPr lang="cs-CZ" dirty="0"/>
              <a:t> &amp; </a:t>
            </a:r>
            <a:r>
              <a:rPr lang="cs-CZ" dirty="0" err="1"/>
              <a:t>Bradshaw</a:t>
            </a:r>
            <a:r>
              <a:rPr lang="cs-CZ" dirty="0"/>
              <a:t>, 2015</a:t>
            </a:r>
          </a:p>
          <a:p>
            <a:endParaRPr lang="cs-CZ" dirty="0"/>
          </a:p>
          <a:p>
            <a:r>
              <a:rPr lang="cs-CZ" dirty="0"/>
              <a:t>EU </a:t>
            </a:r>
            <a:r>
              <a:rPr lang="cs-CZ" dirty="0" err="1"/>
              <a:t>Kids</a:t>
            </a:r>
            <a:r>
              <a:rPr lang="cs-CZ" dirty="0"/>
              <a:t> Online IV: 79% </a:t>
            </a:r>
            <a:r>
              <a:rPr lang="cs-CZ" dirty="0" err="1"/>
              <a:t>victims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cybeaggression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victims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aggression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09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97FF9-8C4D-4214-8396-D1A1924E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Overlap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online and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aggression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172887-1EF5-440C-86DD-ACE121E62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Explanation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 err="1"/>
              <a:t>One</a:t>
            </a:r>
            <a:r>
              <a:rPr lang="cs-CZ" dirty="0"/>
              <a:t> incident in more </a:t>
            </a:r>
            <a:r>
              <a:rPr lang="cs-CZ" dirty="0" err="1"/>
              <a:t>environemnts</a:t>
            </a:r>
            <a:endParaRPr lang="cs-CZ" dirty="0"/>
          </a:p>
          <a:p>
            <a:r>
              <a:rPr lang="cs-CZ" dirty="0"/>
              <a:t>Vulnerability and susceptibility to </a:t>
            </a:r>
            <a:r>
              <a:rPr lang="cs-CZ" dirty="0" err="1"/>
              <a:t>aggression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82D6E5-9526-4B06-A9A4-364D1A39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12</a:t>
            </a:fld>
            <a:endParaRPr lang="cs-CZ"/>
          </a:p>
        </p:txBody>
      </p:sp>
      <p:sp>
        <p:nvSpPr>
          <p:cNvPr id="5" name="Zaoblený obdélník 3">
            <a:extLst>
              <a:ext uri="{FF2B5EF4-FFF2-40B4-BE49-F238E27FC236}">
                <a16:creationId xmlns:a16="http://schemas.microsoft.com/office/drawing/2014/main" id="{ECA216BD-171A-424B-BB2D-649EAF849DD8}"/>
              </a:ext>
            </a:extLst>
          </p:cNvPr>
          <p:cNvSpPr/>
          <p:nvPr/>
        </p:nvSpPr>
        <p:spPr>
          <a:xfrm>
            <a:off x="2782957" y="4197759"/>
            <a:ext cx="5845503" cy="149736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Suggestion</a:t>
            </a:r>
            <a:r>
              <a:rPr lang="cs-CZ" dirty="0"/>
              <a:t>: </a:t>
            </a:r>
            <a:r>
              <a:rPr lang="en-US" dirty="0"/>
              <a:t>„</a:t>
            </a:r>
            <a:r>
              <a:rPr lang="cs-CZ" dirty="0"/>
              <a:t>…</a:t>
            </a:r>
            <a:r>
              <a:rPr lang="en-US" i="1" dirty="0"/>
              <a:t>view of cyberbullying as a form of bullying, in line with other forms such as verbal, physical, and indirect/relational bullying</a:t>
            </a:r>
            <a:r>
              <a:rPr lang="en-US" dirty="0"/>
              <a:t>.</a:t>
            </a:r>
            <a:r>
              <a:rPr lang="cs-CZ" dirty="0"/>
              <a:t>“ (</a:t>
            </a:r>
            <a:r>
              <a:rPr lang="cs-CZ" dirty="0" err="1"/>
              <a:t>Olweus</a:t>
            </a:r>
            <a:r>
              <a:rPr lang="cs-CZ" dirty="0"/>
              <a:t> &amp; </a:t>
            </a:r>
            <a:r>
              <a:rPr lang="cs-CZ" dirty="0" err="1"/>
              <a:t>Limber</a:t>
            </a:r>
            <a:r>
              <a:rPr lang="cs-CZ" dirty="0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202822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Aggression</a:t>
            </a:r>
            <a:r>
              <a:rPr lang="cs-CZ" dirty="0"/>
              <a:t>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types</a:t>
            </a:r>
            <a:endParaRPr lang="cs-CZ" dirty="0"/>
          </a:p>
          <a:p>
            <a:pPr lvl="1"/>
            <a:r>
              <a:rPr lang="cs-CZ" b="1" dirty="0" err="1">
                <a:solidFill>
                  <a:srgbClr val="C00000"/>
                </a:solidFill>
              </a:rPr>
              <a:t>Mirroring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offline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ones</a:t>
            </a:r>
            <a:r>
              <a:rPr lang="cs-CZ" b="1" dirty="0">
                <a:solidFill>
                  <a:srgbClr val="C00000"/>
                </a:solidFill>
              </a:rPr>
              <a:t>?</a:t>
            </a:r>
          </a:p>
          <a:p>
            <a:pPr lvl="1"/>
            <a:r>
              <a:rPr lang="cs-CZ" dirty="0" err="1"/>
              <a:t>Cyberbullying</a:t>
            </a:r>
            <a:r>
              <a:rPr lang="cs-CZ" dirty="0"/>
              <a:t>, online </a:t>
            </a:r>
            <a:r>
              <a:rPr lang="cs-CZ" dirty="0" err="1"/>
              <a:t>harassment</a:t>
            </a:r>
            <a:r>
              <a:rPr lang="cs-CZ" dirty="0"/>
              <a:t>, </a:t>
            </a:r>
            <a:r>
              <a:rPr lang="cs-CZ" dirty="0" err="1"/>
              <a:t>cyberhate</a:t>
            </a:r>
            <a:r>
              <a:rPr lang="cs-CZ" dirty="0"/>
              <a:t>, </a:t>
            </a:r>
            <a:r>
              <a:rPr lang="cs-CZ" dirty="0" err="1"/>
              <a:t>cybercrime</a:t>
            </a:r>
            <a:r>
              <a:rPr lang="cs-CZ" dirty="0"/>
              <a:t>, </a:t>
            </a:r>
            <a:r>
              <a:rPr lang="cs-CZ" dirty="0" err="1"/>
              <a:t>cyberterrorism</a:t>
            </a:r>
            <a:r>
              <a:rPr lang="cs-CZ" dirty="0"/>
              <a:t>… </a:t>
            </a:r>
          </a:p>
          <a:p>
            <a:pPr lvl="1"/>
            <a:endParaRPr lang="cs-CZ" dirty="0"/>
          </a:p>
          <a:p>
            <a:r>
              <a:rPr lang="cs-CZ" dirty="0" err="1"/>
              <a:t>Interconnection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lvl="1"/>
            <a:r>
              <a:rPr lang="cs-CZ" dirty="0" err="1"/>
              <a:t>Extension</a:t>
            </a:r>
            <a:r>
              <a:rPr lang="cs-CZ" dirty="0"/>
              <a:t>, </a:t>
            </a:r>
            <a:r>
              <a:rPr lang="cs-CZ" dirty="0" err="1"/>
              <a:t>augmentation</a:t>
            </a:r>
            <a:r>
              <a:rPr lang="cs-CZ" dirty="0"/>
              <a:t>, </a:t>
            </a:r>
            <a:r>
              <a:rPr lang="cs-CZ" dirty="0" err="1"/>
              <a:t>blending</a:t>
            </a:r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b="1" dirty="0" err="1"/>
              <a:t>Cyberspace</a:t>
            </a:r>
            <a:r>
              <a:rPr lang="cs-CZ" b="1" dirty="0"/>
              <a:t>: </a:t>
            </a:r>
            <a:r>
              <a:rPr lang="cs-CZ" b="1" dirty="0" err="1"/>
              <a:t>Important</a:t>
            </a:r>
            <a:r>
              <a:rPr lang="cs-CZ" b="1" dirty="0"/>
              <a:t> </a:t>
            </a:r>
            <a:r>
              <a:rPr lang="cs-CZ" b="1" dirty="0" err="1"/>
              <a:t>aspect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everyday</a:t>
            </a:r>
            <a:r>
              <a:rPr lang="cs-CZ" b="1" dirty="0"/>
              <a:t> </a:t>
            </a:r>
            <a:r>
              <a:rPr lang="cs-CZ" b="1" dirty="0" err="1"/>
              <a:t>life</a:t>
            </a:r>
            <a:endParaRPr lang="cs-CZ" b="1" dirty="0"/>
          </a:p>
          <a:p>
            <a:pPr lvl="1"/>
            <a:r>
              <a:rPr lang="cs-CZ" b="1" dirty="0"/>
              <a:t>„</a:t>
            </a:r>
            <a:r>
              <a:rPr lang="cs-CZ" b="1" dirty="0" err="1"/>
              <a:t>virtual</a:t>
            </a:r>
            <a:r>
              <a:rPr lang="cs-CZ" b="1" dirty="0"/>
              <a:t>“ but „</a:t>
            </a:r>
            <a:r>
              <a:rPr lang="cs-CZ" b="1" dirty="0" err="1"/>
              <a:t>real</a:t>
            </a:r>
            <a:r>
              <a:rPr lang="cs-CZ" b="1" dirty="0"/>
              <a:t>“</a:t>
            </a:r>
          </a:p>
          <a:p>
            <a:pPr lvl="1"/>
            <a:endParaRPr lang="cs-CZ" b="1" dirty="0"/>
          </a:p>
          <a:p>
            <a:r>
              <a:rPr lang="cs-CZ" b="1" dirty="0" err="1"/>
              <a:t>Cyberspace</a:t>
            </a:r>
            <a:r>
              <a:rPr lang="cs-CZ" b="1" dirty="0"/>
              <a:t>: </a:t>
            </a:r>
            <a:r>
              <a:rPr lang="cs-CZ" b="1" dirty="0" err="1"/>
              <a:t>specific</a:t>
            </a:r>
            <a:r>
              <a:rPr lang="cs-CZ" b="1" dirty="0"/>
              <a:t> </a:t>
            </a:r>
            <a:r>
              <a:rPr lang="cs-CZ" b="1" dirty="0" err="1"/>
              <a:t>social</a:t>
            </a:r>
            <a:r>
              <a:rPr lang="cs-CZ" b="1" dirty="0"/>
              <a:t> </a:t>
            </a:r>
            <a:r>
              <a:rPr lang="cs-CZ" b="1" dirty="0" err="1"/>
              <a:t>environment</a:t>
            </a:r>
            <a:endParaRPr lang="cs-CZ" b="1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30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Differences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(s)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9540" y="1442434"/>
            <a:ext cx="7886700" cy="4734529"/>
          </a:xfrm>
        </p:spPr>
        <p:txBody>
          <a:bodyPr>
            <a:normAutofit/>
          </a:bodyPr>
          <a:lstStyle/>
          <a:p>
            <a:pPr lvl="1"/>
            <a:endParaRPr lang="cs-CZ" dirty="0"/>
          </a:p>
          <a:p>
            <a:r>
              <a:rPr lang="cs-CZ" sz="2800" dirty="0" err="1"/>
              <a:t>Computer-mediated</a:t>
            </a:r>
            <a:r>
              <a:rPr lang="cs-CZ" sz="2800" dirty="0"/>
              <a:t> </a:t>
            </a:r>
            <a:r>
              <a:rPr lang="cs-CZ" sz="2800" dirty="0" err="1"/>
              <a:t>communication</a:t>
            </a:r>
            <a:r>
              <a:rPr lang="cs-CZ" sz="2800" dirty="0"/>
              <a:t> (CMC)</a:t>
            </a:r>
          </a:p>
          <a:p>
            <a:pPr lvl="1"/>
            <a:r>
              <a:rPr lang="cs-CZ" sz="2400" dirty="0"/>
              <a:t>Text, </a:t>
            </a:r>
            <a:r>
              <a:rPr lang="cs-CZ" sz="2400" dirty="0" err="1"/>
              <a:t>visuality</a:t>
            </a:r>
            <a:r>
              <a:rPr lang="cs-CZ" sz="2400" dirty="0"/>
              <a:t>, </a:t>
            </a:r>
            <a:r>
              <a:rPr lang="cs-CZ" sz="2400" dirty="0" err="1"/>
              <a:t>hypertexts</a:t>
            </a:r>
            <a:endParaRPr lang="cs-CZ" sz="2400" dirty="0"/>
          </a:p>
          <a:p>
            <a:pPr lvl="1"/>
            <a:r>
              <a:rPr lang="cs-CZ" sz="2400" dirty="0"/>
              <a:t>A/</a:t>
            </a:r>
            <a:r>
              <a:rPr lang="cs-CZ" sz="2400" dirty="0" err="1"/>
              <a:t>synchronic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endParaRPr lang="cs-CZ" sz="2400" dirty="0"/>
          </a:p>
          <a:p>
            <a:pPr lvl="1"/>
            <a:r>
              <a:rPr lang="cs-CZ" sz="2400" dirty="0"/>
              <a:t>Absence </a:t>
            </a:r>
            <a:r>
              <a:rPr lang="cs-CZ" sz="2400" dirty="0" err="1"/>
              <a:t>of</a:t>
            </a:r>
            <a:r>
              <a:rPr lang="cs-CZ" sz="2400" dirty="0"/>
              <a:t> many </a:t>
            </a:r>
            <a:r>
              <a:rPr lang="cs-CZ" sz="2400" dirty="0" err="1"/>
              <a:t>cues</a:t>
            </a:r>
            <a:endParaRPr lang="cs-CZ" sz="2400" dirty="0"/>
          </a:p>
          <a:p>
            <a:pPr lvl="2"/>
            <a:r>
              <a:rPr lang="cs-CZ" sz="1800" dirty="0" err="1"/>
              <a:t>Currently</a:t>
            </a:r>
            <a:r>
              <a:rPr lang="cs-CZ" sz="1800" dirty="0"/>
              <a:t>, more </a:t>
            </a:r>
            <a:r>
              <a:rPr lang="cs-CZ" sz="1800" dirty="0" err="1"/>
              <a:t>rich</a:t>
            </a:r>
            <a:r>
              <a:rPr lang="cs-CZ" sz="1800" dirty="0"/>
              <a:t> (</a:t>
            </a:r>
            <a:r>
              <a:rPr lang="cs-CZ" sz="1800" dirty="0" err="1"/>
              <a:t>emoji</a:t>
            </a:r>
            <a:r>
              <a:rPr lang="cs-CZ" sz="1800" dirty="0"/>
              <a:t>, audio-</a:t>
            </a:r>
            <a:r>
              <a:rPr lang="cs-CZ" sz="1800" dirty="0" err="1"/>
              <a:t>visual</a:t>
            </a:r>
            <a:r>
              <a:rPr lang="cs-CZ" sz="1800" dirty="0"/>
              <a:t> </a:t>
            </a:r>
            <a:r>
              <a:rPr lang="cs-CZ" sz="1800" dirty="0" err="1"/>
              <a:t>cues</a:t>
            </a:r>
            <a:r>
              <a:rPr lang="cs-CZ" sz="1800" dirty="0"/>
              <a:t> </a:t>
            </a:r>
            <a:r>
              <a:rPr lang="cs-CZ" sz="1800" dirty="0" err="1"/>
              <a:t>etc</a:t>
            </a:r>
            <a:r>
              <a:rPr lang="cs-CZ" sz="1800" dirty="0"/>
              <a:t>.)</a:t>
            </a:r>
          </a:p>
          <a:p>
            <a:pPr lvl="2"/>
            <a:r>
              <a:rPr lang="cs-CZ" sz="1800" dirty="0"/>
              <a:t>„</a:t>
            </a:r>
            <a:r>
              <a:rPr lang="cs-CZ" sz="1800" dirty="0" err="1"/>
              <a:t>say</a:t>
            </a:r>
            <a:r>
              <a:rPr lang="cs-CZ" sz="1800" dirty="0"/>
              <a:t> </a:t>
            </a:r>
            <a:r>
              <a:rPr lang="cs-CZ" sz="1800" dirty="0" err="1"/>
              <a:t>it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gif</a:t>
            </a:r>
            <a:r>
              <a:rPr lang="cs-CZ" sz="1800" dirty="0"/>
              <a:t>“, </a:t>
            </a:r>
            <a:r>
              <a:rPr lang="cs-CZ" sz="1800" dirty="0" err="1"/>
              <a:t>memes</a:t>
            </a:r>
            <a:endParaRPr lang="cs-CZ" sz="1800" dirty="0"/>
          </a:p>
          <a:p>
            <a:pPr marL="228600" lvl="1">
              <a:spcBef>
                <a:spcPts val="1000"/>
              </a:spcBef>
            </a:pPr>
            <a:endParaRPr lang="cs-CZ" dirty="0"/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890" y="5002604"/>
            <a:ext cx="1359067" cy="9043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78" y="4784713"/>
            <a:ext cx="1199505" cy="119950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93731" y="4983671"/>
            <a:ext cx="1512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LOL</a:t>
            </a:r>
            <a:endParaRPr lang="en-US" sz="54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92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Differences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(s)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self-expressions</a:t>
            </a:r>
            <a:endParaRPr lang="cs-CZ" dirty="0"/>
          </a:p>
          <a:p>
            <a:r>
              <a:rPr lang="cs-CZ" dirty="0" err="1"/>
              <a:t>Asynchronous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cs-CZ" dirty="0"/>
          </a:p>
          <a:p>
            <a:r>
              <a:rPr lang="cs-CZ" dirty="0" err="1"/>
              <a:t>Visuals</a:t>
            </a:r>
            <a:r>
              <a:rPr lang="cs-CZ" dirty="0"/>
              <a:t> (</a:t>
            </a:r>
            <a:r>
              <a:rPr lang="cs-CZ" dirty="0" err="1"/>
              <a:t>graphs</a:t>
            </a:r>
            <a:r>
              <a:rPr lang="cs-CZ" dirty="0"/>
              <a:t>), </a:t>
            </a:r>
            <a:r>
              <a:rPr lang="cs-CZ" dirty="0" err="1"/>
              <a:t>hyperlinks</a:t>
            </a:r>
            <a:endParaRPr lang="cs-CZ" dirty="0"/>
          </a:p>
          <a:p>
            <a:r>
              <a:rPr lang="cs-CZ" dirty="0"/>
              <a:t>No </a:t>
            </a:r>
            <a:r>
              <a:rPr lang="cs-CZ" dirty="0" err="1"/>
              <a:t>others</a:t>
            </a:r>
            <a:r>
              <a:rPr lang="cs-CZ" dirty="0"/>
              <a:t> </a:t>
            </a:r>
            <a:r>
              <a:rPr lang="cs-CZ" dirty="0" err="1"/>
              <a:t>clues</a:t>
            </a:r>
            <a:r>
              <a:rPr lang="cs-CZ" dirty="0"/>
              <a:t> (</a:t>
            </a:r>
            <a:r>
              <a:rPr lang="cs-CZ" dirty="0" err="1"/>
              <a:t>gestures</a:t>
            </a:r>
            <a:r>
              <a:rPr lang="cs-CZ" dirty="0"/>
              <a:t>, </a:t>
            </a:r>
            <a:r>
              <a:rPr lang="cs-CZ" dirty="0" err="1"/>
              <a:t>posture</a:t>
            </a:r>
            <a:r>
              <a:rPr lang="cs-CZ" dirty="0"/>
              <a:t>, </a:t>
            </a:r>
            <a:r>
              <a:rPr lang="cs-CZ" dirty="0" err="1"/>
              <a:t>voice</a:t>
            </a:r>
            <a:r>
              <a:rPr lang="cs-CZ" dirty="0"/>
              <a:t>, </a:t>
            </a:r>
            <a:r>
              <a:rPr lang="cs-CZ" dirty="0" err="1"/>
              <a:t>speach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cues</a:t>
            </a:r>
            <a:r>
              <a:rPr lang="cs-CZ" dirty="0"/>
              <a:t> as a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misunderstandings</a:t>
            </a:r>
            <a:endParaRPr lang="cs-CZ" dirty="0"/>
          </a:p>
          <a:p>
            <a:pPr lvl="1"/>
            <a:r>
              <a:rPr lang="cs-CZ" dirty="0"/>
              <a:t>BUT,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pose</a:t>
            </a:r>
            <a:r>
              <a:rPr lang="cs-CZ" dirty="0"/>
              <a:t> a </a:t>
            </a:r>
            <a:r>
              <a:rPr lang="cs-CZ" dirty="0" err="1"/>
              <a:t>barrier</a:t>
            </a:r>
            <a:r>
              <a:rPr lang="cs-CZ" dirty="0"/>
              <a:t> in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offline</a:t>
            </a:r>
            <a:endParaRPr lang="cs-CZ" dirty="0"/>
          </a:p>
          <a:p>
            <a:pPr marL="171450" lvl="1">
              <a:spcBef>
                <a:spcPts val="750"/>
              </a:spcBef>
            </a:pPr>
            <a:endParaRPr lang="cs-CZ" dirty="0"/>
          </a:p>
          <a:p>
            <a:pPr marL="171450" lvl="1">
              <a:spcBef>
                <a:spcPts val="750"/>
              </a:spcBef>
            </a:pPr>
            <a:r>
              <a:rPr lang="cs-CZ" sz="2200" dirty="0"/>
              <a:t>Distance, anonymity, </a:t>
            </a:r>
            <a:r>
              <a:rPr lang="cs-CZ" sz="2200" dirty="0" err="1"/>
              <a:t>invisibility</a:t>
            </a:r>
            <a:r>
              <a:rPr lang="cs-CZ" sz="2200" dirty="0"/>
              <a:t>….</a:t>
            </a:r>
          </a:p>
          <a:p>
            <a:endParaRPr lang="cs-CZ" dirty="0"/>
          </a:p>
          <a:p>
            <a:r>
              <a:rPr lang="cs-CZ" dirty="0" err="1"/>
              <a:t>Storing</a:t>
            </a:r>
            <a:r>
              <a:rPr lang="cs-CZ" dirty="0"/>
              <a:t>, </a:t>
            </a:r>
            <a:r>
              <a:rPr lang="cs-CZ" dirty="0" err="1"/>
              <a:t>sharing</a:t>
            </a:r>
            <a:r>
              <a:rPr lang="cs-CZ" dirty="0"/>
              <a:t>, </a:t>
            </a:r>
            <a:r>
              <a:rPr lang="cs-CZ" dirty="0" err="1"/>
              <a:t>spreading</a:t>
            </a:r>
            <a:r>
              <a:rPr lang="cs-CZ" dirty="0"/>
              <a:t>	</a:t>
            </a:r>
          </a:p>
          <a:p>
            <a:pPr lvl="1"/>
            <a:r>
              <a:rPr lang="cs-CZ" dirty="0" err="1"/>
              <a:t>Materials</a:t>
            </a:r>
            <a:r>
              <a:rPr lang="cs-CZ" dirty="0"/>
              <a:t> and </a:t>
            </a:r>
            <a:r>
              <a:rPr lang="cs-CZ" dirty="0" err="1"/>
              <a:t>information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24/7 </a:t>
            </a:r>
            <a:r>
              <a:rPr lang="cs-CZ" dirty="0" err="1"/>
              <a:t>accessibility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internet </a:t>
            </a:r>
            <a:r>
              <a:rPr lang="cs-CZ" dirty="0" err="1"/>
              <a:t>penetration</a:t>
            </a:r>
            <a:endParaRPr lang="cs-CZ" dirty="0"/>
          </a:p>
          <a:p>
            <a:pPr lvl="1"/>
            <a:r>
              <a:rPr lang="cs-CZ" dirty="0"/>
              <a:t>Digital </a:t>
            </a:r>
            <a:r>
              <a:rPr lang="cs-CZ" dirty="0" err="1"/>
              <a:t>divide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48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</a:t>
            </a:r>
            <a:r>
              <a:rPr lang="cs-CZ" dirty="0" err="1"/>
              <a:t>disinhibition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</a:t>
            </a:r>
            <a:r>
              <a:rPr lang="cs-CZ" dirty="0" err="1"/>
              <a:t>Suler</a:t>
            </a:r>
            <a:r>
              <a:rPr lang="cs-CZ" dirty="0"/>
              <a:t>, 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Anonymity, </a:t>
            </a:r>
            <a:r>
              <a:rPr lang="cs-CZ" dirty="0" err="1"/>
              <a:t>invisibility</a:t>
            </a:r>
            <a:r>
              <a:rPr lang="cs-CZ" dirty="0"/>
              <a:t>, </a:t>
            </a:r>
            <a:r>
              <a:rPr lang="cs-CZ" dirty="0" err="1"/>
              <a:t>asynchronicity</a:t>
            </a:r>
            <a:r>
              <a:rPr lang="cs-CZ" dirty="0"/>
              <a:t>, </a:t>
            </a:r>
            <a:r>
              <a:rPr lang="cs-CZ" dirty="0" err="1"/>
              <a:t>solipstic</a:t>
            </a:r>
            <a:r>
              <a:rPr lang="cs-CZ" dirty="0"/>
              <a:t> </a:t>
            </a:r>
            <a:r>
              <a:rPr lang="cs-CZ" dirty="0" err="1"/>
              <a:t>introjection</a:t>
            </a:r>
            <a:r>
              <a:rPr lang="cs-CZ" dirty="0"/>
              <a:t>, </a:t>
            </a:r>
            <a:r>
              <a:rPr lang="cs-CZ" dirty="0" err="1"/>
              <a:t>dissociative</a:t>
            </a:r>
            <a:r>
              <a:rPr lang="cs-CZ" dirty="0"/>
              <a:t> </a:t>
            </a:r>
            <a:r>
              <a:rPr lang="cs-CZ" dirty="0" err="1"/>
              <a:t>imagination</a:t>
            </a:r>
            <a:r>
              <a:rPr lang="cs-CZ" dirty="0"/>
              <a:t>, </a:t>
            </a:r>
            <a:r>
              <a:rPr lang="cs-CZ" dirty="0" err="1"/>
              <a:t>minimization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status and </a:t>
            </a:r>
            <a:r>
              <a:rPr lang="cs-CZ" dirty="0" err="1"/>
              <a:t>authority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Toxic</a:t>
            </a:r>
            <a:r>
              <a:rPr lang="cs-CZ" dirty="0"/>
              <a:t> and </a:t>
            </a:r>
            <a:r>
              <a:rPr lang="cs-CZ" dirty="0" err="1"/>
              <a:t>benign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hostillity</a:t>
            </a:r>
            <a:r>
              <a:rPr lang="cs-CZ" dirty="0"/>
              <a:t> x </a:t>
            </a:r>
            <a:r>
              <a:rPr lang="cs-CZ" dirty="0" err="1"/>
              <a:t>self-disclosure</a:t>
            </a:r>
            <a:r>
              <a:rPr lang="cs-CZ" dirty="0"/>
              <a:t> and support</a:t>
            </a:r>
          </a:p>
          <a:p>
            <a:endParaRPr lang="cs-CZ" dirty="0"/>
          </a:p>
          <a:p>
            <a:r>
              <a:rPr lang="cs-CZ" dirty="0" err="1"/>
              <a:t>Developed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web2.0</a:t>
            </a:r>
          </a:p>
          <a:p>
            <a:endParaRPr lang="cs-CZ" dirty="0"/>
          </a:p>
          <a:p>
            <a:r>
              <a:rPr lang="cs-CZ" dirty="0"/>
              <a:t>Anonymity???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5" y="3925608"/>
            <a:ext cx="3553354" cy="2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49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</a:t>
            </a:r>
            <a:r>
              <a:rPr lang="cs-CZ" dirty="0" err="1"/>
              <a:t>disinhibition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</a:t>
            </a:r>
            <a:r>
              <a:rPr lang="cs-CZ" dirty="0" err="1"/>
              <a:t>Suler</a:t>
            </a:r>
            <a:r>
              <a:rPr lang="cs-CZ" dirty="0"/>
              <a:t>, 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Anonymity, </a:t>
            </a:r>
            <a:r>
              <a:rPr lang="cs-CZ" dirty="0" err="1"/>
              <a:t>invisibility</a:t>
            </a:r>
            <a:r>
              <a:rPr lang="cs-CZ" dirty="0"/>
              <a:t>, </a:t>
            </a:r>
            <a:r>
              <a:rPr lang="cs-CZ" dirty="0" err="1"/>
              <a:t>asynchronicity</a:t>
            </a:r>
            <a:r>
              <a:rPr lang="cs-CZ" dirty="0"/>
              <a:t>, </a:t>
            </a:r>
            <a:r>
              <a:rPr lang="cs-CZ" dirty="0" err="1"/>
              <a:t>solipstic</a:t>
            </a:r>
            <a:r>
              <a:rPr lang="cs-CZ" dirty="0"/>
              <a:t> </a:t>
            </a:r>
            <a:r>
              <a:rPr lang="cs-CZ" dirty="0" err="1"/>
              <a:t>introjection</a:t>
            </a:r>
            <a:r>
              <a:rPr lang="cs-CZ" dirty="0"/>
              <a:t>, </a:t>
            </a:r>
            <a:r>
              <a:rPr lang="cs-CZ" dirty="0" err="1"/>
              <a:t>dissociative</a:t>
            </a:r>
            <a:r>
              <a:rPr lang="cs-CZ" dirty="0"/>
              <a:t> </a:t>
            </a:r>
            <a:r>
              <a:rPr lang="cs-CZ" dirty="0" err="1"/>
              <a:t>imagination</a:t>
            </a:r>
            <a:r>
              <a:rPr lang="cs-CZ" dirty="0"/>
              <a:t>, </a:t>
            </a:r>
            <a:r>
              <a:rPr lang="cs-CZ" dirty="0" err="1"/>
              <a:t>minimization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status and </a:t>
            </a:r>
            <a:r>
              <a:rPr lang="cs-CZ" dirty="0" err="1"/>
              <a:t>authority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Toxic</a:t>
            </a:r>
            <a:r>
              <a:rPr lang="cs-CZ" dirty="0"/>
              <a:t> and </a:t>
            </a:r>
            <a:r>
              <a:rPr lang="cs-CZ" dirty="0" err="1"/>
              <a:t>benign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hostillity</a:t>
            </a:r>
            <a:r>
              <a:rPr lang="cs-CZ" dirty="0"/>
              <a:t> x </a:t>
            </a:r>
            <a:r>
              <a:rPr lang="cs-CZ" dirty="0" err="1"/>
              <a:t>self-disclosure</a:t>
            </a:r>
            <a:r>
              <a:rPr lang="cs-CZ" dirty="0"/>
              <a:t> and support</a:t>
            </a:r>
          </a:p>
          <a:p>
            <a:endParaRPr lang="cs-CZ" dirty="0"/>
          </a:p>
          <a:p>
            <a:r>
              <a:rPr lang="cs-CZ" dirty="0" err="1"/>
              <a:t>Developed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web2.0</a:t>
            </a:r>
          </a:p>
          <a:p>
            <a:endParaRPr lang="cs-CZ" dirty="0"/>
          </a:p>
          <a:p>
            <a:r>
              <a:rPr lang="cs-CZ" dirty="0"/>
              <a:t>Anonymity???</a:t>
            </a:r>
          </a:p>
          <a:p>
            <a:pPr marL="0" indent="0">
              <a:buNone/>
            </a:pP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applicable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5" y="3925608"/>
            <a:ext cx="3553354" cy="2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ový bublinový popisek 5"/>
          <p:cNvSpPr/>
          <p:nvPr/>
        </p:nvSpPr>
        <p:spPr>
          <a:xfrm>
            <a:off x="5255882" y="2500003"/>
            <a:ext cx="3438659" cy="1501291"/>
          </a:xfrm>
          <a:prstGeom prst="wedgeRoundRectCallout">
            <a:avLst>
              <a:gd name="adj1" fmla="val -130146"/>
              <a:gd name="adj2" fmla="val 1274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Social</a:t>
            </a:r>
            <a:r>
              <a:rPr lang="cs-CZ" sz="2400" dirty="0">
                <a:solidFill>
                  <a:schemeClr val="tx1"/>
                </a:solidFill>
              </a:rPr>
              <a:t> vs. 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technical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48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Cyberbullying</a:t>
            </a:r>
            <a:r>
              <a:rPr lang="cs-CZ" b="1" dirty="0"/>
              <a:t> and online </a:t>
            </a:r>
            <a:r>
              <a:rPr lang="cs-CZ" b="1" dirty="0" err="1"/>
              <a:t>aggression</a:t>
            </a:r>
            <a:r>
              <a:rPr lang="cs-CZ" b="1" dirty="0"/>
              <a:t> (</a:t>
            </a:r>
            <a:r>
              <a:rPr lang="cs-CZ" b="1" dirty="0" err="1"/>
              <a:t>harassment</a:t>
            </a:r>
            <a:r>
              <a:rPr lang="cs-CZ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: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term?</a:t>
            </a:r>
          </a:p>
          <a:p>
            <a:endParaRPr lang="cs-CZ" dirty="0"/>
          </a:p>
          <a:p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medialized</a:t>
            </a:r>
            <a:endParaRPr lang="cs-CZ" dirty="0"/>
          </a:p>
          <a:p>
            <a:r>
              <a:rPr lang="cs-CZ" dirty="0" err="1"/>
              <a:t>Contrast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empirical</a:t>
            </a:r>
            <a:r>
              <a:rPr lang="cs-CZ" dirty="0"/>
              <a:t> evidence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0125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62" y="402284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2" y="120967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9" y="3796812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287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: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term?</a:t>
            </a:r>
          </a:p>
          <a:p>
            <a:endParaRPr lang="cs-CZ" dirty="0"/>
          </a:p>
          <a:p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medialized</a:t>
            </a:r>
            <a:endParaRPr lang="cs-CZ" dirty="0"/>
          </a:p>
          <a:p>
            <a:r>
              <a:rPr lang="cs-CZ" dirty="0" err="1"/>
              <a:t>Contrast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empirical</a:t>
            </a:r>
            <a:r>
              <a:rPr lang="cs-CZ" dirty="0"/>
              <a:t> evidence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2183130" y="4014721"/>
            <a:ext cx="3374266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Kowalski</a:t>
            </a:r>
            <a:r>
              <a:rPr lang="cs-CZ" sz="2400" dirty="0">
                <a:solidFill>
                  <a:schemeClr val="tx1"/>
                </a:solidFill>
              </a:rPr>
              <a:t> et al. (2014): 10% - 40%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Also</a:t>
            </a:r>
            <a:r>
              <a:rPr lang="cs-CZ" sz="2400" dirty="0">
                <a:solidFill>
                  <a:schemeClr val="tx1"/>
                </a:solidFill>
              </a:rPr>
              <a:t> 3% - 70%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8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Risks</a:t>
            </a:r>
            <a:r>
              <a:rPr lang="cs-CZ" dirty="0"/>
              <a:t>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online </a:t>
            </a:r>
            <a:r>
              <a:rPr lang="cs-CZ" dirty="0" err="1"/>
              <a:t>risks</a:t>
            </a:r>
            <a:r>
              <a:rPr lang="cs-CZ" dirty="0"/>
              <a:t> </a:t>
            </a:r>
            <a:r>
              <a:rPr lang="cs-CZ" dirty="0" err="1"/>
              <a:t>salient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many </a:t>
            </a:r>
            <a:r>
              <a:rPr lang="cs-CZ" dirty="0" err="1"/>
              <a:t>perspectives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Research</a:t>
            </a:r>
            <a:endParaRPr lang="cs-CZ" dirty="0"/>
          </a:p>
          <a:p>
            <a:pPr lvl="1"/>
            <a:r>
              <a:rPr lang="cs-CZ" dirty="0" err="1"/>
              <a:t>Policy</a:t>
            </a:r>
            <a:endParaRPr lang="cs-CZ" dirty="0"/>
          </a:p>
          <a:p>
            <a:pPr lvl="1"/>
            <a:r>
              <a:rPr lang="cs-CZ" dirty="0" err="1"/>
              <a:t>Law</a:t>
            </a:r>
            <a:endParaRPr lang="cs-CZ" dirty="0"/>
          </a:p>
          <a:p>
            <a:pPr lvl="1"/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praxis</a:t>
            </a:r>
            <a:endParaRPr lang="cs-CZ" dirty="0"/>
          </a:p>
          <a:p>
            <a:pPr lvl="1"/>
            <a:r>
              <a:rPr lang="cs-CZ" dirty="0" err="1"/>
              <a:t>prevention</a:t>
            </a:r>
            <a:r>
              <a:rPr lang="cs-CZ" dirty="0"/>
              <a:t> and </a:t>
            </a:r>
            <a:r>
              <a:rPr lang="cs-CZ" dirty="0" err="1"/>
              <a:t>intervention</a:t>
            </a:r>
            <a:r>
              <a:rPr lang="cs-CZ" dirty="0"/>
              <a:t> </a:t>
            </a:r>
            <a:r>
              <a:rPr lang="cs-CZ" dirty="0" err="1"/>
              <a:t>efforts</a:t>
            </a:r>
            <a:endParaRPr lang="cs-CZ" dirty="0"/>
          </a:p>
          <a:p>
            <a:pPr lvl="1"/>
            <a:r>
              <a:rPr lang="cs-CZ" dirty="0"/>
              <a:t>Public </a:t>
            </a:r>
            <a:r>
              <a:rPr lang="cs-CZ" dirty="0" err="1"/>
              <a:t>concern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bullying</a:t>
            </a:r>
            <a:r>
              <a:rPr lang="cs-CZ" dirty="0"/>
              <a:t> (</a:t>
            </a:r>
            <a:r>
              <a:rPr lang="cs-CZ" dirty="0" err="1"/>
              <a:t>Olweus</a:t>
            </a:r>
            <a:r>
              <a:rPr lang="cs-CZ" dirty="0"/>
              <a:t>, 1991) – </a:t>
            </a:r>
            <a:r>
              <a:rPr lang="cs-CZ" dirty="0" err="1"/>
              <a:t>criteria</a:t>
            </a:r>
            <a:r>
              <a:rPr lang="cs-CZ" dirty="0"/>
              <a:t> </a:t>
            </a:r>
            <a:r>
              <a:rPr lang="cs-CZ" dirty="0" err="1"/>
              <a:t>of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1) </a:t>
            </a:r>
            <a:r>
              <a:rPr lang="cs-CZ" dirty="0" err="1"/>
              <a:t>Intentional</a:t>
            </a:r>
            <a:r>
              <a:rPr lang="cs-CZ" dirty="0"/>
              <a:t>, </a:t>
            </a:r>
            <a:r>
              <a:rPr lang="cs-CZ" dirty="0" err="1"/>
              <a:t>causing</a:t>
            </a:r>
            <a:r>
              <a:rPr lang="cs-CZ" dirty="0"/>
              <a:t> </a:t>
            </a:r>
            <a:r>
              <a:rPr lang="cs-CZ" dirty="0" err="1"/>
              <a:t>harm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2) </a:t>
            </a:r>
            <a:r>
              <a:rPr lang="cs-CZ" dirty="0" err="1"/>
              <a:t>Repetitive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3)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imbalance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Also</a:t>
            </a:r>
            <a:r>
              <a:rPr lang="cs-CZ" dirty="0"/>
              <a:t> many </a:t>
            </a:r>
            <a:r>
              <a:rPr lang="cs-CZ" dirty="0" err="1"/>
              <a:t>forms</a:t>
            </a:r>
            <a:r>
              <a:rPr lang="cs-CZ" dirty="0"/>
              <a:t>:</a:t>
            </a:r>
          </a:p>
          <a:p>
            <a:r>
              <a:rPr lang="cs-CZ" dirty="0" err="1"/>
              <a:t>Overt</a:t>
            </a:r>
            <a:r>
              <a:rPr lang="cs-CZ" dirty="0"/>
              <a:t>/</a:t>
            </a:r>
            <a:r>
              <a:rPr lang="cs-CZ" dirty="0" err="1"/>
              <a:t>covert</a:t>
            </a:r>
            <a:endParaRPr lang="cs-CZ" dirty="0"/>
          </a:p>
          <a:p>
            <a:r>
              <a:rPr lang="cs-CZ" dirty="0" err="1"/>
              <a:t>Relational</a:t>
            </a:r>
            <a:r>
              <a:rPr lang="cs-CZ" dirty="0"/>
              <a:t>/</a:t>
            </a:r>
            <a:r>
              <a:rPr lang="cs-CZ" dirty="0" err="1"/>
              <a:t>Social</a:t>
            </a:r>
            <a:r>
              <a:rPr lang="cs-CZ" dirty="0"/>
              <a:t>/</a:t>
            </a:r>
            <a:r>
              <a:rPr lang="cs-CZ" dirty="0" err="1"/>
              <a:t>Physical</a:t>
            </a:r>
            <a:endParaRPr lang="cs-CZ" dirty="0"/>
          </a:p>
          <a:p>
            <a:r>
              <a:rPr lang="cs-CZ" dirty="0" err="1"/>
              <a:t>Physical</a:t>
            </a:r>
            <a:r>
              <a:rPr lang="cs-CZ" dirty="0"/>
              <a:t>/</a:t>
            </a:r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, </a:t>
            </a:r>
            <a:r>
              <a:rPr lang="cs-CZ" dirty="0" err="1"/>
              <a:t>degradation</a:t>
            </a:r>
            <a:r>
              <a:rPr lang="cs-CZ" dirty="0"/>
              <a:t>/</a:t>
            </a:r>
            <a:r>
              <a:rPr lang="cs-CZ" dirty="0" err="1"/>
              <a:t>humiliation</a:t>
            </a:r>
            <a:r>
              <a:rPr lang="cs-CZ" dirty="0"/>
              <a:t>, </a:t>
            </a:r>
            <a:r>
              <a:rPr lang="cs-CZ" dirty="0" err="1"/>
              <a:t>blackmailing</a:t>
            </a:r>
            <a:r>
              <a:rPr lang="cs-CZ" dirty="0"/>
              <a:t>, </a:t>
            </a:r>
            <a:r>
              <a:rPr lang="cs-CZ" dirty="0" err="1"/>
              <a:t>destroying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,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exclusion</a:t>
            </a:r>
            <a:r>
              <a:rPr lang="cs-CZ" dirty="0"/>
              <a:t>, </a:t>
            </a:r>
            <a:r>
              <a:rPr lang="cs-CZ" dirty="0" err="1"/>
              <a:t>ignoring</a:t>
            </a:r>
            <a:r>
              <a:rPr lang="cs-CZ" dirty="0"/>
              <a:t>…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Cyberbullying: i</a:t>
            </a:r>
            <a:r>
              <a:rPr lang="en-US" dirty="0" err="1"/>
              <a:t>ntentional</a:t>
            </a:r>
            <a:r>
              <a:rPr lang="en-US" dirty="0"/>
              <a:t> and aggressive act carried out through electronic media, which may be repetitive in nature (</a:t>
            </a:r>
            <a:r>
              <a:rPr lang="en-US" dirty="0" err="1"/>
              <a:t>Nocentini</a:t>
            </a:r>
            <a:r>
              <a:rPr lang="en-US" dirty="0"/>
              <a:t> et al., 2010</a:t>
            </a:r>
            <a:r>
              <a:rPr lang="cs-CZ" dirty="0"/>
              <a:t>; </a:t>
            </a:r>
            <a:r>
              <a:rPr lang="en-US" dirty="0"/>
              <a:t>Tokunaga, 2010)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?</a:t>
            </a:r>
          </a:p>
          <a:p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, </a:t>
            </a:r>
            <a:r>
              <a:rPr lang="cs-CZ" dirty="0" err="1"/>
              <a:t>insults</a:t>
            </a:r>
            <a:r>
              <a:rPr lang="cs-CZ" dirty="0"/>
              <a:t>, </a:t>
            </a:r>
            <a:r>
              <a:rPr lang="cs-CZ" dirty="0" err="1"/>
              <a:t>threats</a:t>
            </a:r>
            <a:r>
              <a:rPr lang="cs-CZ" dirty="0"/>
              <a:t>, </a:t>
            </a:r>
            <a:r>
              <a:rPr lang="cs-CZ" dirty="0" err="1"/>
              <a:t>gossips</a:t>
            </a:r>
            <a:r>
              <a:rPr lang="cs-CZ" dirty="0"/>
              <a:t>…</a:t>
            </a:r>
          </a:p>
          <a:p>
            <a:r>
              <a:rPr lang="cs-CZ" dirty="0" err="1"/>
              <a:t>Spreading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and sensitive </a:t>
            </a:r>
            <a:r>
              <a:rPr lang="cs-CZ" dirty="0" err="1"/>
              <a:t>information</a:t>
            </a:r>
            <a:endParaRPr lang="cs-CZ" dirty="0"/>
          </a:p>
          <a:p>
            <a:pPr lvl="1"/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consent</a:t>
            </a:r>
            <a:endParaRPr lang="cs-CZ" dirty="0"/>
          </a:p>
          <a:p>
            <a:r>
              <a:rPr lang="cs-CZ" dirty="0"/>
              <a:t>Identity </a:t>
            </a:r>
            <a:r>
              <a:rPr lang="cs-CZ" dirty="0" err="1"/>
              <a:t>theft</a:t>
            </a:r>
            <a:endParaRPr lang="cs-CZ" dirty="0"/>
          </a:p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exclusion</a:t>
            </a:r>
            <a:r>
              <a:rPr lang="cs-CZ" dirty="0"/>
              <a:t>, </a:t>
            </a:r>
            <a:r>
              <a:rPr lang="cs-CZ" dirty="0" err="1"/>
              <a:t>ostracism</a:t>
            </a:r>
            <a:endParaRPr lang="cs-CZ" dirty="0"/>
          </a:p>
          <a:p>
            <a:r>
              <a:rPr lang="cs-CZ" dirty="0" err="1"/>
              <a:t>Publishing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harmful</a:t>
            </a:r>
            <a:r>
              <a:rPr lang="cs-CZ" dirty="0"/>
              <a:t> </a:t>
            </a:r>
            <a:r>
              <a:rPr lang="cs-CZ" dirty="0" err="1"/>
              <a:t>audiovisual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(</a:t>
            </a:r>
            <a:r>
              <a:rPr lang="cs-CZ" dirty="0" err="1"/>
              <a:t>changed</a:t>
            </a:r>
            <a:r>
              <a:rPr lang="cs-CZ" dirty="0"/>
              <a:t>)</a:t>
            </a:r>
          </a:p>
          <a:p>
            <a:r>
              <a:rPr lang="cs-CZ" dirty="0"/>
              <a:t>Happy </a:t>
            </a:r>
            <a:r>
              <a:rPr lang="cs-CZ" dirty="0" err="1"/>
              <a:t>slapping</a:t>
            </a:r>
            <a:endParaRPr lang="cs-CZ" dirty="0"/>
          </a:p>
          <a:p>
            <a:r>
              <a:rPr lang="cs-CZ" dirty="0"/>
              <a:t>...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6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talking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cyberbullying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aggressive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 :</a:t>
            </a:r>
          </a:p>
          <a:p>
            <a:r>
              <a:rPr lang="cs-CZ" b="1" dirty="0"/>
              <a:t>are </a:t>
            </a:r>
            <a:r>
              <a:rPr lang="cs-CZ" b="1" dirty="0" err="1"/>
              <a:t>conducted</a:t>
            </a:r>
            <a:r>
              <a:rPr lang="cs-CZ" b="1" dirty="0"/>
              <a:t> via internet </a:t>
            </a:r>
            <a:r>
              <a:rPr lang="cs-CZ" b="1" dirty="0" err="1"/>
              <a:t>or</a:t>
            </a:r>
            <a:r>
              <a:rPr lang="cs-CZ" b="1" dirty="0"/>
              <a:t> mobile </a:t>
            </a:r>
            <a:r>
              <a:rPr lang="cs-CZ" b="1" dirty="0" err="1"/>
              <a:t>phones</a:t>
            </a:r>
            <a:endParaRPr lang="cs-CZ" b="1" dirty="0"/>
          </a:p>
          <a:p>
            <a:r>
              <a:rPr lang="cs-CZ" dirty="0"/>
              <a:t>are </a:t>
            </a:r>
            <a:r>
              <a:rPr lang="cs-CZ" dirty="0" err="1"/>
              <a:t>intentionally</a:t>
            </a:r>
            <a:r>
              <a:rPr lang="cs-CZ" dirty="0"/>
              <a:t> </a:t>
            </a:r>
            <a:r>
              <a:rPr lang="cs-CZ" dirty="0" err="1"/>
              <a:t>harmful</a:t>
            </a:r>
            <a:r>
              <a:rPr lang="cs-CZ" dirty="0"/>
              <a:t> (</a:t>
            </a:r>
            <a:r>
              <a:rPr lang="cs-CZ" dirty="0" err="1"/>
              <a:t>conducted</a:t>
            </a:r>
            <a:r>
              <a:rPr lang="cs-CZ" dirty="0"/>
              <a:t> by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and are </a:t>
            </a:r>
            <a:r>
              <a:rPr lang="cs-CZ" dirty="0" err="1"/>
              <a:t>harmful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victim</a:t>
            </a:r>
            <a:endParaRPr lang="cs-CZ" dirty="0"/>
          </a:p>
          <a:p>
            <a:r>
              <a:rPr lang="cs-CZ" dirty="0"/>
              <a:t>are </a:t>
            </a:r>
            <a:r>
              <a:rPr lang="cs-CZ" dirty="0" err="1"/>
              <a:t>repeated</a:t>
            </a:r>
            <a:r>
              <a:rPr lang="cs-CZ" dirty="0"/>
              <a:t> (</a:t>
            </a:r>
            <a:r>
              <a:rPr lang="cs-CZ" dirty="0" err="1"/>
              <a:t>however</a:t>
            </a:r>
            <a:r>
              <a:rPr lang="cs-CZ" dirty="0"/>
              <a:t>….)</a:t>
            </a:r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imbalance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victims</a:t>
            </a:r>
            <a:r>
              <a:rPr lang="cs-CZ" dirty="0"/>
              <a:t> </a:t>
            </a:r>
            <a:r>
              <a:rPr lang="cs-CZ" dirty="0" err="1"/>
              <a:t>can‘t</a:t>
            </a:r>
            <a:r>
              <a:rPr lang="cs-CZ" dirty="0"/>
              <a:t> </a:t>
            </a:r>
            <a:r>
              <a:rPr lang="cs-CZ" dirty="0" err="1"/>
              <a:t>easily</a:t>
            </a:r>
            <a:r>
              <a:rPr lang="cs-CZ" dirty="0"/>
              <a:t> </a:t>
            </a:r>
            <a:r>
              <a:rPr lang="cs-CZ" dirty="0" err="1"/>
              <a:t>defend</a:t>
            </a:r>
            <a:r>
              <a:rPr lang="cs-CZ" dirty="0"/>
              <a:t> </a:t>
            </a:r>
            <a:r>
              <a:rPr lang="cs-CZ" dirty="0" err="1"/>
              <a:t>themselves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41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talking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cyberbullying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aggressive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 :</a:t>
            </a:r>
          </a:p>
          <a:p>
            <a:r>
              <a:rPr lang="cs-CZ" dirty="0"/>
              <a:t>are </a:t>
            </a:r>
            <a:r>
              <a:rPr lang="cs-CZ" dirty="0" err="1"/>
              <a:t>conducted</a:t>
            </a:r>
            <a:r>
              <a:rPr lang="cs-CZ" dirty="0"/>
              <a:t> via internet </a:t>
            </a:r>
            <a:r>
              <a:rPr lang="cs-CZ" dirty="0" err="1"/>
              <a:t>or</a:t>
            </a:r>
            <a:r>
              <a:rPr lang="cs-CZ" dirty="0"/>
              <a:t> mobile </a:t>
            </a:r>
            <a:r>
              <a:rPr lang="cs-CZ" dirty="0" err="1"/>
              <a:t>phones</a:t>
            </a:r>
            <a:endParaRPr lang="cs-CZ" dirty="0"/>
          </a:p>
          <a:p>
            <a:r>
              <a:rPr lang="cs-CZ" b="1" dirty="0"/>
              <a:t>are </a:t>
            </a:r>
            <a:r>
              <a:rPr lang="cs-CZ" b="1" dirty="0" err="1"/>
              <a:t>intentionally</a:t>
            </a:r>
            <a:r>
              <a:rPr lang="cs-CZ" b="1" dirty="0"/>
              <a:t> </a:t>
            </a:r>
            <a:r>
              <a:rPr lang="cs-CZ" b="1" dirty="0" err="1"/>
              <a:t>harmful</a:t>
            </a:r>
            <a:r>
              <a:rPr lang="cs-CZ" b="1" dirty="0"/>
              <a:t> (</a:t>
            </a:r>
            <a:r>
              <a:rPr lang="cs-CZ" b="1" dirty="0" err="1"/>
              <a:t>conducted</a:t>
            </a:r>
            <a:r>
              <a:rPr lang="cs-CZ" b="1" dirty="0"/>
              <a:t> by </a:t>
            </a:r>
            <a:r>
              <a:rPr lang="cs-CZ" b="1" dirty="0" err="1"/>
              <a:t>individual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group</a:t>
            </a:r>
            <a:r>
              <a:rPr lang="cs-CZ" b="1" dirty="0"/>
              <a:t>)</a:t>
            </a:r>
          </a:p>
          <a:p>
            <a:pPr lvl="1"/>
            <a:r>
              <a:rPr lang="cs-CZ" b="1" dirty="0"/>
              <a:t>and are </a:t>
            </a:r>
            <a:r>
              <a:rPr lang="cs-CZ" b="1" dirty="0" err="1"/>
              <a:t>harmful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victim</a:t>
            </a:r>
            <a:endParaRPr lang="cs-CZ" b="1" dirty="0"/>
          </a:p>
          <a:p>
            <a:r>
              <a:rPr lang="cs-CZ" dirty="0"/>
              <a:t>are </a:t>
            </a:r>
            <a:r>
              <a:rPr lang="cs-CZ" dirty="0" err="1"/>
              <a:t>repeated</a:t>
            </a:r>
            <a:r>
              <a:rPr lang="cs-CZ" dirty="0"/>
              <a:t> (</a:t>
            </a:r>
            <a:r>
              <a:rPr lang="cs-CZ" dirty="0" err="1"/>
              <a:t>however</a:t>
            </a:r>
            <a:r>
              <a:rPr lang="cs-CZ" dirty="0"/>
              <a:t>….)</a:t>
            </a:r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imbalance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victims</a:t>
            </a:r>
            <a:r>
              <a:rPr lang="cs-CZ" dirty="0"/>
              <a:t> </a:t>
            </a:r>
            <a:r>
              <a:rPr lang="cs-CZ" dirty="0" err="1"/>
              <a:t>can‘t</a:t>
            </a:r>
            <a:r>
              <a:rPr lang="cs-CZ" dirty="0"/>
              <a:t> </a:t>
            </a:r>
            <a:r>
              <a:rPr lang="cs-CZ" dirty="0" err="1"/>
              <a:t>easily</a:t>
            </a:r>
            <a:r>
              <a:rPr lang="cs-CZ" dirty="0"/>
              <a:t> </a:t>
            </a:r>
            <a:r>
              <a:rPr lang="cs-CZ" dirty="0" err="1"/>
              <a:t>defend</a:t>
            </a:r>
            <a:r>
              <a:rPr lang="cs-CZ" dirty="0"/>
              <a:t> </a:t>
            </a:r>
            <a:r>
              <a:rPr lang="cs-CZ" dirty="0" err="1"/>
              <a:t>themselves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3103808" y="4810608"/>
            <a:ext cx="4367241" cy="1501291"/>
          </a:xfrm>
          <a:prstGeom prst="wedgeRoundRectCallout">
            <a:avLst>
              <a:gd name="adj1" fmla="val -31315"/>
              <a:gd name="adj2" fmla="val -1715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Harm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is</a:t>
            </a:r>
            <a:r>
              <a:rPr lang="cs-CZ" sz="2400" dirty="0">
                <a:solidFill>
                  <a:schemeClr val="tx1"/>
                </a:solidFill>
              </a:rPr>
              <a:t> not </a:t>
            </a:r>
            <a:r>
              <a:rPr lang="cs-CZ" sz="2400" dirty="0" err="1">
                <a:solidFill>
                  <a:schemeClr val="tx1"/>
                </a:solidFill>
              </a:rPr>
              <a:t>always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present</a:t>
            </a:r>
            <a:r>
              <a:rPr lang="cs-CZ" sz="24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Difficulties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harm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assessment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290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talking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cyberbullying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aggressive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 :</a:t>
            </a:r>
          </a:p>
          <a:p>
            <a:r>
              <a:rPr lang="cs-CZ" dirty="0"/>
              <a:t>are </a:t>
            </a:r>
            <a:r>
              <a:rPr lang="cs-CZ" dirty="0" err="1"/>
              <a:t>conducted</a:t>
            </a:r>
            <a:r>
              <a:rPr lang="cs-CZ" dirty="0"/>
              <a:t> via internet </a:t>
            </a:r>
            <a:r>
              <a:rPr lang="cs-CZ" dirty="0" err="1"/>
              <a:t>or</a:t>
            </a:r>
            <a:r>
              <a:rPr lang="cs-CZ" dirty="0"/>
              <a:t> mobile </a:t>
            </a:r>
            <a:r>
              <a:rPr lang="cs-CZ" dirty="0" err="1"/>
              <a:t>phones</a:t>
            </a:r>
            <a:endParaRPr lang="cs-CZ" dirty="0"/>
          </a:p>
          <a:p>
            <a:r>
              <a:rPr lang="cs-CZ" dirty="0"/>
              <a:t>are </a:t>
            </a:r>
            <a:r>
              <a:rPr lang="cs-CZ" dirty="0" err="1"/>
              <a:t>intentionally</a:t>
            </a:r>
            <a:r>
              <a:rPr lang="cs-CZ" dirty="0"/>
              <a:t> </a:t>
            </a:r>
            <a:r>
              <a:rPr lang="cs-CZ" dirty="0" err="1"/>
              <a:t>harmful</a:t>
            </a:r>
            <a:r>
              <a:rPr lang="cs-CZ" dirty="0"/>
              <a:t> (</a:t>
            </a:r>
            <a:r>
              <a:rPr lang="cs-CZ" dirty="0" err="1"/>
              <a:t>conducted</a:t>
            </a:r>
            <a:r>
              <a:rPr lang="cs-CZ" dirty="0"/>
              <a:t> by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and are </a:t>
            </a:r>
            <a:r>
              <a:rPr lang="cs-CZ" dirty="0" err="1"/>
              <a:t>harmful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victim</a:t>
            </a:r>
            <a:endParaRPr lang="cs-CZ" dirty="0"/>
          </a:p>
          <a:p>
            <a:r>
              <a:rPr lang="cs-CZ" b="1" dirty="0"/>
              <a:t>are </a:t>
            </a:r>
            <a:r>
              <a:rPr lang="cs-CZ" b="1" dirty="0" err="1"/>
              <a:t>repeated</a:t>
            </a:r>
            <a:r>
              <a:rPr lang="cs-CZ" b="1" dirty="0"/>
              <a:t> (</a:t>
            </a:r>
            <a:r>
              <a:rPr lang="cs-CZ" b="1" dirty="0" err="1"/>
              <a:t>however</a:t>
            </a:r>
            <a:r>
              <a:rPr lang="cs-CZ" b="1" dirty="0"/>
              <a:t>….)</a:t>
            </a:r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imbalance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victims</a:t>
            </a:r>
            <a:r>
              <a:rPr lang="cs-CZ" dirty="0"/>
              <a:t> </a:t>
            </a:r>
            <a:r>
              <a:rPr lang="cs-CZ" dirty="0" err="1"/>
              <a:t>can‘t</a:t>
            </a:r>
            <a:r>
              <a:rPr lang="cs-CZ" dirty="0"/>
              <a:t> </a:t>
            </a:r>
            <a:r>
              <a:rPr lang="cs-CZ" dirty="0" err="1"/>
              <a:t>easily</a:t>
            </a:r>
            <a:r>
              <a:rPr lang="cs-CZ" dirty="0"/>
              <a:t> </a:t>
            </a:r>
            <a:r>
              <a:rPr lang="cs-CZ" dirty="0" err="1"/>
              <a:t>defend</a:t>
            </a:r>
            <a:r>
              <a:rPr lang="cs-CZ" dirty="0"/>
              <a:t> </a:t>
            </a:r>
            <a:r>
              <a:rPr lang="cs-CZ" dirty="0" err="1"/>
              <a:t>themselves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591734" y="4810608"/>
            <a:ext cx="5879316" cy="1501291"/>
          </a:xfrm>
          <a:prstGeom prst="wedgeRoundRectCallout">
            <a:avLst>
              <a:gd name="adj1" fmla="val -22520"/>
              <a:gd name="adj2" fmla="val -12531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Repetition</a:t>
            </a:r>
            <a:r>
              <a:rPr lang="cs-CZ" sz="2400" dirty="0">
                <a:solidFill>
                  <a:schemeClr val="tx1"/>
                </a:solidFill>
              </a:rPr>
              <a:t>: </a:t>
            </a:r>
            <a:r>
              <a:rPr lang="cs-CZ" sz="2400" dirty="0" err="1">
                <a:solidFill>
                  <a:schemeClr val="tx1"/>
                </a:solidFill>
              </a:rPr>
              <a:t>problematic</a:t>
            </a:r>
            <a:r>
              <a:rPr lang="cs-CZ" sz="2400" dirty="0">
                <a:solidFill>
                  <a:schemeClr val="tx1"/>
                </a:solidFill>
              </a:rPr>
              <a:t> online</a:t>
            </a:r>
          </a:p>
          <a:p>
            <a:pPr algn="ctr"/>
            <a:r>
              <a:rPr lang="cs-CZ" sz="2400" i="1" dirty="0">
                <a:solidFill>
                  <a:schemeClr val="tx1"/>
                </a:solidFill>
              </a:rPr>
              <a:t>„</a:t>
            </a:r>
            <a:r>
              <a:rPr lang="cs-CZ" sz="2400" i="1" dirty="0" err="1">
                <a:solidFill>
                  <a:schemeClr val="tx1"/>
                </a:solidFill>
              </a:rPr>
              <a:t>once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published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always</a:t>
            </a:r>
            <a:r>
              <a:rPr lang="cs-CZ" sz="2400" i="1" dirty="0">
                <a:solidFill>
                  <a:schemeClr val="tx1"/>
                </a:solidFill>
              </a:rPr>
              <a:t> online“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Important</a:t>
            </a:r>
            <a:r>
              <a:rPr lang="cs-CZ" sz="2400" dirty="0">
                <a:solidFill>
                  <a:schemeClr val="tx1"/>
                </a:solidFill>
              </a:rPr>
              <a:t> in </a:t>
            </a:r>
            <a:r>
              <a:rPr lang="cs-CZ" sz="2400" dirty="0" err="1">
                <a:solidFill>
                  <a:schemeClr val="tx1"/>
                </a:solidFill>
              </a:rPr>
              <a:t>messaging</a:t>
            </a:r>
            <a:r>
              <a:rPr lang="cs-CZ" sz="2400" dirty="0">
                <a:solidFill>
                  <a:schemeClr val="tx1"/>
                </a:solidFill>
              </a:rPr>
              <a:t> (email, </a:t>
            </a:r>
            <a:r>
              <a:rPr lang="cs-CZ" sz="2400" dirty="0" err="1">
                <a:solidFill>
                  <a:schemeClr val="tx1"/>
                </a:solidFill>
              </a:rPr>
              <a:t>phones</a:t>
            </a:r>
            <a:r>
              <a:rPr lang="cs-CZ" sz="2400" dirty="0">
                <a:solidFill>
                  <a:schemeClr val="tx1"/>
                </a:solidFill>
              </a:rPr>
              <a:t>…)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713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talking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cyberbullying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aggressive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 :</a:t>
            </a:r>
          </a:p>
          <a:p>
            <a:r>
              <a:rPr lang="cs-CZ" dirty="0"/>
              <a:t>are </a:t>
            </a:r>
            <a:r>
              <a:rPr lang="cs-CZ" dirty="0" err="1"/>
              <a:t>conducted</a:t>
            </a:r>
            <a:r>
              <a:rPr lang="cs-CZ" dirty="0"/>
              <a:t> via internet </a:t>
            </a:r>
            <a:r>
              <a:rPr lang="cs-CZ" dirty="0" err="1"/>
              <a:t>or</a:t>
            </a:r>
            <a:r>
              <a:rPr lang="cs-CZ" dirty="0"/>
              <a:t> mobile </a:t>
            </a:r>
            <a:r>
              <a:rPr lang="cs-CZ" dirty="0" err="1"/>
              <a:t>phones</a:t>
            </a:r>
            <a:endParaRPr lang="cs-CZ" dirty="0"/>
          </a:p>
          <a:p>
            <a:r>
              <a:rPr lang="cs-CZ" dirty="0"/>
              <a:t>are </a:t>
            </a:r>
            <a:r>
              <a:rPr lang="cs-CZ" dirty="0" err="1"/>
              <a:t>intentionally</a:t>
            </a:r>
            <a:r>
              <a:rPr lang="cs-CZ" dirty="0"/>
              <a:t> </a:t>
            </a:r>
            <a:r>
              <a:rPr lang="cs-CZ" dirty="0" err="1"/>
              <a:t>harmful</a:t>
            </a:r>
            <a:r>
              <a:rPr lang="cs-CZ" dirty="0"/>
              <a:t> (</a:t>
            </a:r>
            <a:r>
              <a:rPr lang="cs-CZ" dirty="0" err="1"/>
              <a:t>conducted</a:t>
            </a:r>
            <a:r>
              <a:rPr lang="cs-CZ" dirty="0"/>
              <a:t> by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and are </a:t>
            </a:r>
            <a:r>
              <a:rPr lang="cs-CZ" dirty="0" err="1"/>
              <a:t>harmful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victim</a:t>
            </a:r>
            <a:endParaRPr lang="cs-CZ" dirty="0"/>
          </a:p>
          <a:p>
            <a:r>
              <a:rPr lang="cs-CZ" dirty="0"/>
              <a:t>are </a:t>
            </a:r>
            <a:r>
              <a:rPr lang="cs-CZ" dirty="0" err="1"/>
              <a:t>repeated</a:t>
            </a:r>
            <a:r>
              <a:rPr lang="cs-CZ" dirty="0"/>
              <a:t> (</a:t>
            </a:r>
            <a:r>
              <a:rPr lang="cs-CZ" dirty="0" err="1"/>
              <a:t>however</a:t>
            </a:r>
            <a:r>
              <a:rPr lang="cs-CZ" dirty="0"/>
              <a:t>….)</a:t>
            </a:r>
          </a:p>
          <a:p>
            <a:r>
              <a:rPr lang="cs-CZ" b="1" dirty="0" err="1"/>
              <a:t>there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power</a:t>
            </a:r>
            <a:r>
              <a:rPr lang="cs-CZ" b="1" dirty="0"/>
              <a:t> </a:t>
            </a:r>
            <a:r>
              <a:rPr lang="cs-CZ" b="1" dirty="0" err="1"/>
              <a:t>imbalance</a:t>
            </a:r>
            <a:r>
              <a:rPr lang="cs-CZ" b="1" dirty="0"/>
              <a:t> –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victims</a:t>
            </a:r>
            <a:r>
              <a:rPr lang="cs-CZ" b="1" dirty="0"/>
              <a:t> </a:t>
            </a:r>
            <a:r>
              <a:rPr lang="cs-CZ" b="1" dirty="0" err="1"/>
              <a:t>can‘t</a:t>
            </a:r>
            <a:r>
              <a:rPr lang="cs-CZ" b="1" dirty="0"/>
              <a:t> </a:t>
            </a:r>
            <a:r>
              <a:rPr lang="cs-CZ" b="1" dirty="0" err="1"/>
              <a:t>easily</a:t>
            </a:r>
            <a:r>
              <a:rPr lang="cs-CZ" b="1" dirty="0"/>
              <a:t> </a:t>
            </a:r>
            <a:r>
              <a:rPr lang="cs-CZ" b="1" dirty="0" err="1"/>
              <a:t>defend</a:t>
            </a:r>
            <a:r>
              <a:rPr lang="cs-CZ" b="1" dirty="0"/>
              <a:t> </a:t>
            </a:r>
            <a:r>
              <a:rPr lang="cs-CZ" b="1" dirty="0" err="1"/>
              <a:t>themselves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3103808" y="4810608"/>
            <a:ext cx="4367241" cy="1501291"/>
          </a:xfrm>
          <a:prstGeom prst="wedgeRoundRectCallout">
            <a:avLst>
              <a:gd name="adj1" fmla="val -60286"/>
              <a:gd name="adj2" fmla="val -947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Digital </a:t>
            </a:r>
            <a:r>
              <a:rPr lang="cs-CZ" sz="2400" dirty="0" err="1">
                <a:solidFill>
                  <a:schemeClr val="tx1"/>
                </a:solidFill>
              </a:rPr>
              <a:t>skills</a:t>
            </a:r>
            <a:r>
              <a:rPr lang="cs-CZ" sz="2400" dirty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Always</a:t>
            </a:r>
            <a:r>
              <a:rPr lang="cs-CZ" sz="2400" dirty="0">
                <a:solidFill>
                  <a:schemeClr val="tx1"/>
                </a:solidFill>
              </a:rPr>
              <a:t> online 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Aggressors</a:t>
            </a:r>
            <a:r>
              <a:rPr lang="cs-CZ" sz="2400" dirty="0">
                <a:solidFill>
                  <a:schemeClr val="tx1"/>
                </a:solidFill>
              </a:rPr>
              <a:t>‘ anonymity (not so </a:t>
            </a:r>
            <a:r>
              <a:rPr lang="cs-CZ" sz="2400" dirty="0" err="1">
                <a:solidFill>
                  <a:schemeClr val="tx1"/>
                </a:solidFill>
              </a:rPr>
              <a:t>common</a:t>
            </a:r>
            <a:r>
              <a:rPr lang="cs-CZ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30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talking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cyberbullying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aggressive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 :</a:t>
            </a:r>
          </a:p>
          <a:p>
            <a:r>
              <a:rPr lang="cs-CZ" dirty="0"/>
              <a:t>are </a:t>
            </a:r>
            <a:r>
              <a:rPr lang="cs-CZ" dirty="0" err="1"/>
              <a:t>conducted</a:t>
            </a:r>
            <a:r>
              <a:rPr lang="cs-CZ" dirty="0"/>
              <a:t> via internet </a:t>
            </a:r>
            <a:r>
              <a:rPr lang="cs-CZ" dirty="0" err="1"/>
              <a:t>or</a:t>
            </a:r>
            <a:r>
              <a:rPr lang="cs-CZ" dirty="0"/>
              <a:t> mobile </a:t>
            </a:r>
            <a:r>
              <a:rPr lang="cs-CZ" dirty="0" err="1"/>
              <a:t>phones</a:t>
            </a:r>
            <a:endParaRPr lang="cs-CZ" dirty="0"/>
          </a:p>
          <a:p>
            <a:r>
              <a:rPr lang="cs-CZ" dirty="0"/>
              <a:t>are </a:t>
            </a:r>
            <a:r>
              <a:rPr lang="cs-CZ" dirty="0" err="1"/>
              <a:t>intentionally</a:t>
            </a:r>
            <a:r>
              <a:rPr lang="cs-CZ" dirty="0"/>
              <a:t> </a:t>
            </a:r>
            <a:r>
              <a:rPr lang="cs-CZ" dirty="0" err="1"/>
              <a:t>harmful</a:t>
            </a:r>
            <a:r>
              <a:rPr lang="cs-CZ" dirty="0"/>
              <a:t> (</a:t>
            </a:r>
            <a:r>
              <a:rPr lang="cs-CZ" dirty="0" err="1"/>
              <a:t>conducted</a:t>
            </a:r>
            <a:r>
              <a:rPr lang="cs-CZ" dirty="0"/>
              <a:t> by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and are </a:t>
            </a:r>
            <a:r>
              <a:rPr lang="cs-CZ" dirty="0" err="1"/>
              <a:t>harmful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victim</a:t>
            </a:r>
            <a:endParaRPr lang="cs-CZ" dirty="0"/>
          </a:p>
          <a:p>
            <a:r>
              <a:rPr lang="cs-CZ" dirty="0"/>
              <a:t>are </a:t>
            </a:r>
            <a:r>
              <a:rPr lang="cs-CZ" dirty="0" err="1"/>
              <a:t>repeated</a:t>
            </a:r>
            <a:r>
              <a:rPr lang="cs-CZ" dirty="0"/>
              <a:t> (</a:t>
            </a:r>
            <a:r>
              <a:rPr lang="cs-CZ" dirty="0" err="1"/>
              <a:t>however</a:t>
            </a:r>
            <a:r>
              <a:rPr lang="cs-CZ" dirty="0"/>
              <a:t>….)</a:t>
            </a:r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imbalance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victims</a:t>
            </a:r>
            <a:r>
              <a:rPr lang="cs-CZ" dirty="0"/>
              <a:t> </a:t>
            </a:r>
            <a:r>
              <a:rPr lang="cs-CZ" dirty="0" err="1"/>
              <a:t>can‘t</a:t>
            </a:r>
            <a:r>
              <a:rPr lang="cs-CZ" dirty="0"/>
              <a:t> </a:t>
            </a:r>
            <a:r>
              <a:rPr lang="cs-CZ" dirty="0" err="1"/>
              <a:t>easily</a:t>
            </a:r>
            <a:r>
              <a:rPr lang="cs-CZ" dirty="0"/>
              <a:t> </a:t>
            </a:r>
            <a:r>
              <a:rPr lang="cs-CZ" dirty="0" err="1"/>
              <a:t>defend</a:t>
            </a:r>
            <a:r>
              <a:rPr lang="cs-CZ" dirty="0"/>
              <a:t> </a:t>
            </a:r>
            <a:r>
              <a:rPr lang="cs-CZ" dirty="0" err="1"/>
              <a:t>themselves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712889" y="4675672"/>
            <a:ext cx="5499280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If</a:t>
            </a:r>
            <a:r>
              <a:rPr lang="cs-CZ" sz="2400" dirty="0">
                <a:solidFill>
                  <a:schemeClr val="tx1"/>
                </a:solidFill>
              </a:rPr>
              <a:t> these </a:t>
            </a:r>
            <a:r>
              <a:rPr lang="cs-CZ" sz="2400" dirty="0" err="1">
                <a:solidFill>
                  <a:schemeClr val="tx1"/>
                </a:solidFill>
              </a:rPr>
              <a:t>criteria</a:t>
            </a:r>
            <a:r>
              <a:rPr lang="cs-CZ" sz="2400" dirty="0">
                <a:solidFill>
                  <a:schemeClr val="tx1"/>
                </a:solidFill>
              </a:rPr>
              <a:t> are not </a:t>
            </a:r>
            <a:r>
              <a:rPr lang="cs-CZ" sz="2400" dirty="0" err="1">
                <a:solidFill>
                  <a:schemeClr val="tx1"/>
                </a:solidFill>
              </a:rPr>
              <a:t>fullfilled</a:t>
            </a:r>
            <a:r>
              <a:rPr lang="cs-CZ" sz="2400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online </a:t>
            </a:r>
            <a:r>
              <a:rPr lang="cs-CZ" sz="2400" dirty="0" err="1">
                <a:solidFill>
                  <a:schemeClr val="tx1"/>
                </a:solidFill>
              </a:rPr>
              <a:t>aggression</a:t>
            </a:r>
            <a:r>
              <a:rPr lang="cs-CZ" sz="2400" dirty="0">
                <a:solidFill>
                  <a:schemeClr val="tx1"/>
                </a:solidFill>
              </a:rPr>
              <a:t>/</a:t>
            </a:r>
            <a:r>
              <a:rPr lang="cs-CZ" sz="2400" dirty="0" err="1">
                <a:solidFill>
                  <a:schemeClr val="tx1"/>
                </a:solidFill>
              </a:rPr>
              <a:t>harassment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162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„New </a:t>
            </a:r>
            <a:r>
              <a:rPr lang="cs-CZ" dirty="0" err="1"/>
              <a:t>bottle</a:t>
            </a:r>
            <a:r>
              <a:rPr lang="cs-CZ" dirty="0"/>
              <a:t>,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wine</a:t>
            </a:r>
            <a:r>
              <a:rPr lang="cs-CZ" dirty="0"/>
              <a:t>“?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„</a:t>
            </a:r>
            <a:r>
              <a:rPr lang="cs-CZ" dirty="0" err="1"/>
              <a:t>new</a:t>
            </a:r>
            <a:r>
              <a:rPr lang="cs-CZ" dirty="0"/>
              <a:t>“?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No </a:t>
            </a:r>
            <a:r>
              <a:rPr lang="cs-CZ" dirty="0" err="1"/>
              <a:t>time</a:t>
            </a:r>
            <a:r>
              <a:rPr lang="cs-CZ" dirty="0"/>
              <a:t>/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limits</a:t>
            </a:r>
            <a:r>
              <a:rPr lang="cs-CZ" dirty="0"/>
              <a:t> – no </a:t>
            </a:r>
            <a:r>
              <a:rPr lang="cs-CZ" dirty="0" err="1"/>
              <a:t>escape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Distance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victim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(</a:t>
            </a:r>
            <a:r>
              <a:rPr lang="cs-CZ" dirty="0" err="1"/>
              <a:t>adding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, </a:t>
            </a:r>
            <a:r>
              <a:rPr lang="cs-CZ" dirty="0" err="1"/>
              <a:t>likes</a:t>
            </a:r>
            <a:r>
              <a:rPr lang="cs-CZ" dirty="0"/>
              <a:t>, </a:t>
            </a:r>
            <a:r>
              <a:rPr lang="cs-CZ" dirty="0" err="1"/>
              <a:t>spreading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….)</a:t>
            </a:r>
          </a:p>
          <a:p>
            <a:pPr marL="0" indent="0">
              <a:buNone/>
            </a:pPr>
            <a:r>
              <a:rPr lang="cs-CZ" dirty="0" err="1"/>
              <a:t>Wide</a:t>
            </a:r>
            <a:r>
              <a:rPr lang="cs-CZ" dirty="0"/>
              <a:t> audience - </a:t>
            </a:r>
            <a:r>
              <a:rPr lang="cs-CZ" dirty="0" err="1"/>
              <a:t>potential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Spreading</a:t>
            </a:r>
            <a:r>
              <a:rPr lang="cs-CZ" dirty="0"/>
              <a:t> and </a:t>
            </a:r>
            <a:r>
              <a:rPr lang="cs-CZ" dirty="0" err="1"/>
              <a:t>sharing</a:t>
            </a:r>
            <a:r>
              <a:rPr lang="cs-CZ" dirty="0"/>
              <a:t> – </a:t>
            </a:r>
            <a:r>
              <a:rPr lang="cs-CZ" dirty="0" err="1"/>
              <a:t>easy</a:t>
            </a:r>
            <a:r>
              <a:rPr lang="cs-CZ" dirty="0"/>
              <a:t> and fast, </a:t>
            </a:r>
            <a:r>
              <a:rPr lang="cs-CZ" dirty="0" err="1"/>
              <a:t>unlimited</a:t>
            </a:r>
            <a:endParaRPr lang="cs-CZ" dirty="0"/>
          </a:p>
          <a:p>
            <a:r>
              <a:rPr lang="cs-CZ" dirty="0"/>
              <a:t>	No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„</a:t>
            </a:r>
            <a:r>
              <a:rPr lang="cs-CZ" dirty="0" err="1"/>
              <a:t>hidden</a:t>
            </a:r>
            <a:r>
              <a:rPr lang="cs-CZ" dirty="0"/>
              <a:t>“ –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adults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93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Cyberbullying: </a:t>
            </a:r>
            <a:r>
              <a:rPr lang="cs-CZ" dirty="0" err="1"/>
              <a:t>detrimental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on </a:t>
            </a:r>
            <a:r>
              <a:rPr lang="cs-CZ" dirty="0" err="1"/>
              <a:t>victims</a:t>
            </a:r>
            <a:endParaRPr lang="cs-CZ" dirty="0"/>
          </a:p>
          <a:p>
            <a:pPr lvl="1"/>
            <a:r>
              <a:rPr lang="cs-CZ" dirty="0" err="1"/>
              <a:t>Similar</a:t>
            </a:r>
            <a:r>
              <a:rPr lang="cs-CZ" dirty="0"/>
              <a:t> to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bullying</a:t>
            </a:r>
            <a:endParaRPr lang="cs-CZ" dirty="0"/>
          </a:p>
          <a:p>
            <a:pPr marL="342900" lvl="1" indent="0">
              <a:buNone/>
            </a:pPr>
            <a:r>
              <a:rPr lang="cs-CZ" dirty="0" err="1"/>
              <a:t>Including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behaviors</a:t>
            </a:r>
            <a:endParaRPr lang="cs-CZ" dirty="0"/>
          </a:p>
          <a:p>
            <a:pPr lvl="1"/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(</a:t>
            </a:r>
            <a:r>
              <a:rPr lang="cs-CZ" dirty="0" err="1"/>
              <a:t>depression</a:t>
            </a:r>
            <a:r>
              <a:rPr lang="cs-CZ" dirty="0"/>
              <a:t>, </a:t>
            </a:r>
            <a:r>
              <a:rPr lang="cs-CZ" dirty="0" err="1"/>
              <a:t>anxiety</a:t>
            </a:r>
            <a:r>
              <a:rPr lang="cs-CZ" dirty="0"/>
              <a:t>, </a:t>
            </a:r>
            <a:r>
              <a:rPr lang="cs-CZ" dirty="0" err="1"/>
              <a:t>suicidal</a:t>
            </a:r>
            <a:r>
              <a:rPr lang="cs-CZ" dirty="0"/>
              <a:t> </a:t>
            </a:r>
            <a:r>
              <a:rPr lang="cs-CZ" dirty="0" err="1"/>
              <a:t>thougths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self-esteem</a:t>
            </a:r>
            <a:endParaRPr lang="cs-CZ" dirty="0"/>
          </a:p>
          <a:p>
            <a:pPr lvl="1"/>
            <a:r>
              <a:rPr lang="cs-CZ" dirty="0" err="1"/>
              <a:t>Helplessness</a:t>
            </a:r>
            <a:endParaRPr lang="cs-CZ" dirty="0"/>
          </a:p>
          <a:p>
            <a:pPr lvl="1"/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problems</a:t>
            </a:r>
            <a:endParaRPr lang="cs-CZ" dirty="0"/>
          </a:p>
          <a:p>
            <a:pPr lvl="1"/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56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severity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attacks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 	- </a:t>
            </a:r>
            <a:r>
              <a:rPr lang="cs-CZ" b="1" dirty="0" err="1"/>
              <a:t>important</a:t>
            </a:r>
            <a:r>
              <a:rPr lang="cs-CZ" b="1" dirty="0"/>
              <a:t> to </a:t>
            </a:r>
            <a:r>
              <a:rPr lang="cs-CZ" b="1" dirty="0" err="1"/>
              <a:t>distinguish</a:t>
            </a:r>
            <a:r>
              <a:rPr lang="cs-CZ" b="1" dirty="0"/>
              <a:t> </a:t>
            </a:r>
            <a:r>
              <a:rPr lang="cs-CZ" b="1" dirty="0" err="1"/>
              <a:t>cyberbullying</a:t>
            </a:r>
            <a:r>
              <a:rPr lang="cs-CZ" b="1" dirty="0"/>
              <a:t> and </a:t>
            </a:r>
            <a:r>
              <a:rPr lang="cs-CZ" b="1" dirty="0" err="1"/>
              <a:t>harassment</a:t>
            </a:r>
            <a:r>
              <a:rPr lang="cs-CZ" b="1" dirty="0"/>
              <a:t>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CB </a:t>
            </a:r>
            <a:r>
              <a:rPr lang="cs-CZ" dirty="0" err="1">
                <a:solidFill>
                  <a:schemeClr val="bg1"/>
                </a:solidFill>
              </a:rPr>
              <a:t>could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be</a:t>
            </a:r>
            <a:r>
              <a:rPr lang="cs-CZ" dirty="0">
                <a:solidFill>
                  <a:schemeClr val="bg1"/>
                </a:solidFill>
              </a:rPr>
              <a:t> more </a:t>
            </a:r>
            <a:r>
              <a:rPr lang="cs-CZ" dirty="0" err="1">
                <a:solidFill>
                  <a:schemeClr val="bg1"/>
                </a:solidFill>
              </a:rPr>
              <a:t>harmful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then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offline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dirty="0" err="1">
                <a:solidFill>
                  <a:schemeClr val="bg1"/>
                </a:solidFill>
              </a:rPr>
              <a:t>Especially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cases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public </a:t>
            </a:r>
            <a:r>
              <a:rPr lang="cs-CZ" dirty="0" err="1">
                <a:solidFill>
                  <a:schemeClr val="bg1"/>
                </a:solidFill>
              </a:rPr>
              <a:t>forms</a:t>
            </a:r>
            <a:r>
              <a:rPr lang="cs-CZ" dirty="0">
                <a:solidFill>
                  <a:schemeClr val="bg1"/>
                </a:solidFill>
              </a:rPr>
              <a:t>, and </a:t>
            </a:r>
            <a:r>
              <a:rPr lang="cs-CZ" dirty="0" err="1">
                <a:solidFill>
                  <a:schemeClr val="bg1"/>
                </a:solidFill>
              </a:rPr>
              <a:t>especially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including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audiovisual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materials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Sticca</a:t>
            </a:r>
            <a:r>
              <a:rPr lang="cs-CZ" dirty="0">
                <a:solidFill>
                  <a:schemeClr val="bg1"/>
                </a:solidFill>
              </a:rPr>
              <a:t> &amp; </a:t>
            </a:r>
            <a:r>
              <a:rPr lang="cs-CZ" dirty="0" err="1">
                <a:solidFill>
                  <a:schemeClr val="bg1"/>
                </a:solidFill>
              </a:rPr>
              <a:t>Perren</a:t>
            </a:r>
            <a:r>
              <a:rPr lang="cs-CZ" dirty="0">
                <a:solidFill>
                  <a:schemeClr val="bg1"/>
                </a:solidFill>
              </a:rPr>
              <a:t>, 2013)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Depends</a:t>
            </a:r>
            <a:r>
              <a:rPr lang="cs-CZ" dirty="0">
                <a:solidFill>
                  <a:schemeClr val="bg1"/>
                </a:solidFill>
              </a:rPr>
              <a:t> on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interconnection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offline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bullying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- </a:t>
            </a:r>
            <a:r>
              <a:rPr lang="cs-CZ" dirty="0" err="1">
                <a:solidFill>
                  <a:schemeClr val="bg1"/>
                </a:solidFill>
              </a:rPr>
              <a:t>usually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connected</a:t>
            </a:r>
            <a:r>
              <a:rPr lang="cs-CZ" dirty="0">
                <a:solidFill>
                  <a:schemeClr val="bg1"/>
                </a:solidFill>
              </a:rPr>
              <a:t>  („double </a:t>
            </a:r>
            <a:r>
              <a:rPr lang="cs-CZ" dirty="0" err="1">
                <a:solidFill>
                  <a:schemeClr val="bg1"/>
                </a:solidFill>
              </a:rPr>
              <a:t>whammies</a:t>
            </a:r>
            <a:r>
              <a:rPr lang="cs-CZ" dirty="0">
                <a:solidFill>
                  <a:schemeClr val="bg1"/>
                </a:solidFill>
              </a:rPr>
              <a:t>“)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Also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depends</a:t>
            </a:r>
            <a:r>
              <a:rPr lang="cs-CZ" dirty="0">
                <a:solidFill>
                  <a:schemeClr val="bg1"/>
                </a:solidFill>
              </a:rPr>
              <a:t> on </a:t>
            </a:r>
            <a:r>
              <a:rPr lang="cs-CZ" dirty="0" err="1">
                <a:solidFill>
                  <a:schemeClr val="bg1"/>
                </a:solidFill>
              </a:rPr>
              <a:t>coping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cyberbullying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8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</a:t>
            </a:r>
            <a:r>
              <a:rPr lang="cs-CZ" dirty="0" err="1"/>
              <a:t>risks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Important</a:t>
            </a:r>
            <a:r>
              <a:rPr lang="cs-CZ" dirty="0"/>
              <a:t> – </a:t>
            </a:r>
            <a:r>
              <a:rPr lang="cs-CZ" dirty="0" err="1"/>
              <a:t>differentiation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/>
              <a:t>risk and </a:t>
            </a:r>
            <a:r>
              <a:rPr lang="cs-CZ" b="1" dirty="0" err="1"/>
              <a:t>harm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Risk</a:t>
            </a:r>
            <a:r>
              <a:rPr lang="cs-CZ" dirty="0"/>
              <a:t> – probability to </a:t>
            </a:r>
            <a:r>
              <a:rPr lang="cs-CZ" dirty="0" err="1"/>
              <a:t>encounter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negative</a:t>
            </a:r>
          </a:p>
          <a:p>
            <a:endParaRPr lang="cs-CZ" dirty="0"/>
          </a:p>
          <a:p>
            <a:r>
              <a:rPr lang="cs-CZ" b="1" dirty="0" err="1"/>
              <a:t>Harm</a:t>
            </a:r>
            <a:r>
              <a:rPr lang="cs-CZ" dirty="0"/>
              <a:t> – </a:t>
            </a:r>
            <a:r>
              <a:rPr lang="cs-CZ" dirty="0" err="1"/>
              <a:t>actual</a:t>
            </a:r>
            <a:r>
              <a:rPr lang="cs-CZ" dirty="0"/>
              <a:t> (long- and </a:t>
            </a:r>
            <a:r>
              <a:rPr lang="cs-CZ" dirty="0" err="1"/>
              <a:t>short</a:t>
            </a:r>
            <a:r>
              <a:rPr lang="cs-CZ" dirty="0"/>
              <a:t>- term) </a:t>
            </a:r>
            <a:r>
              <a:rPr lang="cs-CZ" dirty="0" err="1"/>
              <a:t>harm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say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incident?</a:t>
            </a:r>
          </a:p>
          <a:p>
            <a:r>
              <a:rPr lang="cs-CZ" dirty="0" err="1"/>
              <a:t>Important</a:t>
            </a:r>
            <a:r>
              <a:rPr lang="cs-CZ" dirty="0"/>
              <a:t> – </a:t>
            </a:r>
            <a:r>
              <a:rPr lang="cs-CZ" dirty="0" err="1"/>
              <a:t>taking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and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factors</a:t>
            </a:r>
            <a:endParaRPr lang="cs-CZ" dirty="0"/>
          </a:p>
          <a:p>
            <a:pPr lvl="1"/>
            <a:r>
              <a:rPr lang="cs-CZ" dirty="0"/>
              <a:t>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(EST)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846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severity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attacks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	- </a:t>
            </a:r>
            <a:r>
              <a:rPr lang="cs-CZ" dirty="0" err="1"/>
              <a:t>important</a:t>
            </a:r>
            <a:r>
              <a:rPr lang="cs-CZ" dirty="0"/>
              <a:t> to </a:t>
            </a:r>
            <a:r>
              <a:rPr lang="cs-CZ" dirty="0" err="1"/>
              <a:t>distinguish</a:t>
            </a:r>
            <a:r>
              <a:rPr lang="cs-CZ" dirty="0"/>
              <a:t> </a:t>
            </a:r>
            <a:r>
              <a:rPr lang="cs-CZ" dirty="0" err="1"/>
              <a:t>cyberbullying</a:t>
            </a:r>
            <a:r>
              <a:rPr lang="cs-CZ" dirty="0"/>
              <a:t> and </a:t>
            </a:r>
            <a:r>
              <a:rPr lang="cs-CZ" dirty="0" err="1"/>
              <a:t>harassment</a:t>
            </a:r>
            <a:r>
              <a:rPr lang="cs-CZ" dirty="0"/>
              <a:t>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more </a:t>
            </a:r>
            <a:r>
              <a:rPr lang="cs-CZ" dirty="0" err="1"/>
              <a:t>harmful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public </a:t>
            </a:r>
            <a:r>
              <a:rPr lang="cs-CZ" dirty="0" err="1"/>
              <a:t>forms</a:t>
            </a:r>
            <a:r>
              <a:rPr lang="cs-CZ" dirty="0"/>
              <a:t>, and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audiovisual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(</a:t>
            </a:r>
            <a:r>
              <a:rPr lang="cs-CZ" dirty="0" err="1"/>
              <a:t>Sticca</a:t>
            </a:r>
            <a:r>
              <a:rPr lang="cs-CZ" dirty="0"/>
              <a:t> &amp; </a:t>
            </a:r>
            <a:r>
              <a:rPr lang="cs-CZ" dirty="0" err="1"/>
              <a:t>Perren</a:t>
            </a:r>
            <a:r>
              <a:rPr lang="cs-CZ" dirty="0"/>
              <a:t>, 2013)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3079646"/>
            <a:ext cx="7086446" cy="1069022"/>
          </a:xfrm>
          <a:prstGeom prst="wedgeRoundRectCallout">
            <a:avLst>
              <a:gd name="adj1" fmla="val 23031"/>
              <a:gd name="adj2" fmla="val -973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Differences</a:t>
            </a:r>
            <a:r>
              <a:rPr lang="cs-CZ" sz="2400" dirty="0">
                <a:solidFill>
                  <a:schemeClr val="tx1"/>
                </a:solidFill>
              </a:rPr>
              <a:t> in </a:t>
            </a:r>
            <a:r>
              <a:rPr lang="cs-CZ" sz="2400" dirty="0" err="1">
                <a:solidFill>
                  <a:schemeClr val="tx1"/>
                </a:solidFill>
              </a:rPr>
              <a:t>prevalences</a:t>
            </a:r>
            <a:r>
              <a:rPr lang="cs-CZ" sz="2400" dirty="0">
                <a:solidFill>
                  <a:schemeClr val="tx1"/>
                </a:solidFill>
              </a:rPr>
              <a:t> and </a:t>
            </a:r>
            <a:r>
              <a:rPr lang="cs-CZ" sz="2400" dirty="0" err="1">
                <a:solidFill>
                  <a:schemeClr val="tx1"/>
                </a:solidFill>
              </a:rPr>
              <a:t>impact</a:t>
            </a:r>
            <a:endParaRPr lang="cs-CZ" sz="2400" dirty="0">
              <a:solidFill>
                <a:schemeClr val="tx1"/>
              </a:solidFill>
            </a:endParaRP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Cyberbullying</a:t>
            </a:r>
            <a:r>
              <a:rPr lang="cs-CZ" sz="2400" dirty="0">
                <a:solidFill>
                  <a:schemeClr val="tx1"/>
                </a:solidFill>
              </a:rPr>
              <a:t>: </a:t>
            </a:r>
            <a:r>
              <a:rPr lang="cs-CZ" sz="2400" b="1" dirty="0" err="1">
                <a:solidFill>
                  <a:schemeClr val="tx1"/>
                </a:solidFill>
              </a:rPr>
              <a:t>less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common</a:t>
            </a:r>
            <a:r>
              <a:rPr lang="cs-CZ" sz="2400" b="1" dirty="0">
                <a:solidFill>
                  <a:schemeClr val="tx1"/>
                </a:solidFill>
              </a:rPr>
              <a:t>, but more severe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86" y="4605374"/>
            <a:ext cx="4609910" cy="21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ový bublinový popisek 6"/>
          <p:cNvSpPr/>
          <p:nvPr/>
        </p:nvSpPr>
        <p:spPr>
          <a:xfrm>
            <a:off x="797985" y="4624573"/>
            <a:ext cx="3613149" cy="844894"/>
          </a:xfrm>
          <a:prstGeom prst="wedgeRoundRectCallout">
            <a:avLst>
              <a:gd name="adj1" fmla="val 66705"/>
              <a:gd name="adj2" fmla="val -89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Czech </a:t>
            </a:r>
            <a:r>
              <a:rPr lang="cs-CZ" sz="2400" dirty="0" err="1">
                <a:solidFill>
                  <a:schemeClr val="tx1"/>
                </a:solidFill>
              </a:rPr>
              <a:t>project</a:t>
            </a:r>
            <a:r>
              <a:rPr lang="cs-CZ" sz="2400" dirty="0">
                <a:solidFill>
                  <a:schemeClr val="tx1"/>
                </a:solidFill>
              </a:rPr>
              <a:t>: 79% no </a:t>
            </a:r>
            <a:r>
              <a:rPr lang="cs-CZ" sz="2400" dirty="0" err="1">
                <a:solidFill>
                  <a:schemeClr val="tx1"/>
                </a:solidFill>
              </a:rPr>
              <a:t>victimization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6250540" y="4994598"/>
            <a:ext cx="1864683" cy="856755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21% </a:t>
            </a:r>
            <a:r>
              <a:rPr lang="cs-CZ" sz="2400" dirty="0" err="1">
                <a:solidFill>
                  <a:schemeClr val="tx1"/>
                </a:solidFill>
              </a:rPr>
              <a:t>aggression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6250541" y="5937323"/>
            <a:ext cx="1464556" cy="777641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6% CB </a:t>
            </a:r>
            <a:r>
              <a:rPr lang="cs-CZ" sz="2400" dirty="0" err="1">
                <a:solidFill>
                  <a:schemeClr val="tx1"/>
                </a:solidFill>
              </a:rPr>
              <a:t>victims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5863" y="59842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hlinkClick r:id="rId3"/>
              </a:rPr>
              <a:t>http://irtis.fss.muni.cz/wp-content/uploads/2013/06/COST_CZ_report_II_CJ.pdf</a:t>
            </a:r>
            <a:r>
              <a:rPr lang="cs-CZ" altLang="cs-CZ" dirty="0"/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98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severity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attacks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	- </a:t>
            </a:r>
            <a:r>
              <a:rPr lang="cs-CZ" dirty="0" err="1"/>
              <a:t>important</a:t>
            </a:r>
            <a:r>
              <a:rPr lang="cs-CZ" dirty="0"/>
              <a:t> to </a:t>
            </a:r>
            <a:r>
              <a:rPr lang="cs-CZ" dirty="0" err="1"/>
              <a:t>distinguish</a:t>
            </a:r>
            <a:r>
              <a:rPr lang="cs-CZ" dirty="0"/>
              <a:t> </a:t>
            </a:r>
            <a:r>
              <a:rPr lang="cs-CZ" dirty="0" err="1"/>
              <a:t>cyberbullying</a:t>
            </a:r>
            <a:r>
              <a:rPr lang="cs-CZ" dirty="0"/>
              <a:t> and </a:t>
            </a:r>
            <a:r>
              <a:rPr lang="cs-CZ" dirty="0" err="1"/>
              <a:t>harassment</a:t>
            </a:r>
            <a:r>
              <a:rPr lang="cs-CZ" dirty="0"/>
              <a:t>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more </a:t>
            </a:r>
            <a:r>
              <a:rPr lang="cs-CZ" dirty="0" err="1"/>
              <a:t>harmful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public </a:t>
            </a:r>
            <a:r>
              <a:rPr lang="cs-CZ" dirty="0" err="1"/>
              <a:t>forms</a:t>
            </a:r>
            <a:r>
              <a:rPr lang="cs-CZ" dirty="0"/>
              <a:t>, and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audiovisual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(</a:t>
            </a:r>
            <a:r>
              <a:rPr lang="cs-CZ" dirty="0" err="1"/>
              <a:t>Sticca</a:t>
            </a:r>
            <a:r>
              <a:rPr lang="cs-CZ" dirty="0"/>
              <a:t> &amp; </a:t>
            </a:r>
            <a:r>
              <a:rPr lang="cs-CZ" dirty="0" err="1"/>
              <a:t>Perren</a:t>
            </a:r>
            <a:r>
              <a:rPr lang="cs-CZ" dirty="0"/>
              <a:t>, 2013)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interconnection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bullying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 („double </a:t>
            </a:r>
            <a:r>
              <a:rPr lang="cs-CZ" dirty="0" err="1"/>
              <a:t>whammies</a:t>
            </a:r>
            <a:r>
              <a:rPr lang="cs-CZ" dirty="0"/>
              <a:t>“)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coping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cyberbullying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97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Coping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cyberbullying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Many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strategies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Emotion</a:t>
            </a:r>
            <a:r>
              <a:rPr lang="cs-CZ" dirty="0"/>
              <a:t>/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focused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Mal</a:t>
            </a:r>
            <a:r>
              <a:rPr lang="cs-CZ" dirty="0"/>
              <a:t>/</a:t>
            </a:r>
            <a:r>
              <a:rPr lang="cs-CZ" dirty="0" err="1"/>
              <a:t>adaptive</a:t>
            </a:r>
            <a:r>
              <a:rPr lang="cs-CZ" dirty="0"/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Similar</a:t>
            </a:r>
            <a:r>
              <a:rPr lang="cs-CZ" dirty="0"/>
              <a:t> to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responses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new</a:t>
            </a:r>
            <a:r>
              <a:rPr lang="cs-CZ" dirty="0"/>
              <a:t> – „</a:t>
            </a:r>
            <a:r>
              <a:rPr lang="cs-CZ" dirty="0" err="1"/>
              <a:t>technological</a:t>
            </a:r>
            <a:r>
              <a:rPr lang="cs-CZ" dirty="0"/>
              <a:t> </a:t>
            </a:r>
            <a:r>
              <a:rPr lang="cs-CZ" dirty="0" err="1"/>
              <a:t>coping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effectiveneess</a:t>
            </a:r>
            <a:r>
              <a:rPr lang="cs-CZ" dirty="0"/>
              <a:t> in </a:t>
            </a:r>
            <a:r>
              <a:rPr lang="cs-CZ" dirty="0" err="1"/>
              <a:t>coping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online </a:t>
            </a:r>
            <a:r>
              <a:rPr lang="cs-CZ" dirty="0" err="1"/>
              <a:t>attacks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180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Outcome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context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responses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audience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Bystanders</a:t>
            </a:r>
            <a:r>
              <a:rPr lang="cs-CZ" dirty="0"/>
              <a:t> in cyberbullying</a:t>
            </a:r>
          </a:p>
          <a:p>
            <a:pPr marL="0" indent="0">
              <a:buNone/>
            </a:pPr>
            <a:r>
              <a:rPr lang="cs-CZ" dirty="0"/>
              <a:t>	much more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victimization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EU </a:t>
            </a:r>
            <a:r>
              <a:rPr lang="cs-CZ" dirty="0" err="1"/>
              <a:t>Kids</a:t>
            </a:r>
            <a:r>
              <a:rPr lang="cs-CZ" dirty="0"/>
              <a:t> Online – 47%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508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do? (online and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/>
              <a:t>Support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victim</a:t>
            </a:r>
            <a:r>
              <a:rPr lang="cs-CZ" b="1" dirty="0"/>
              <a:t>: </a:t>
            </a:r>
            <a:r>
              <a:rPr lang="cs-CZ" b="1" dirty="0" err="1"/>
              <a:t>emotionaly</a:t>
            </a:r>
            <a:r>
              <a:rPr lang="cs-CZ" b="1" dirty="0"/>
              <a:t>, </a:t>
            </a:r>
            <a:r>
              <a:rPr lang="cs-CZ" b="1" dirty="0" err="1"/>
              <a:t>advice</a:t>
            </a:r>
            <a:r>
              <a:rPr lang="cs-CZ" b="1" dirty="0"/>
              <a:t> </a:t>
            </a:r>
            <a:r>
              <a:rPr lang="cs-CZ" b="1" dirty="0" err="1"/>
              <a:t>provision</a:t>
            </a:r>
            <a:r>
              <a:rPr lang="cs-CZ" b="1" dirty="0"/>
              <a:t>, </a:t>
            </a:r>
            <a:r>
              <a:rPr lang="cs-CZ" b="1" dirty="0" err="1"/>
              <a:t>confrontation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aggressor</a:t>
            </a:r>
            <a:r>
              <a:rPr lang="cs-CZ" b="1" dirty="0"/>
              <a:t>…</a:t>
            </a:r>
          </a:p>
          <a:p>
            <a:pPr marL="0" indent="0">
              <a:buNone/>
            </a:pPr>
            <a:r>
              <a:rPr lang="cs-CZ" dirty="0" err="1"/>
              <a:t>Reinforce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bully</a:t>
            </a:r>
            <a:r>
              <a:rPr lang="cs-CZ" dirty="0"/>
              <a:t>: </a:t>
            </a:r>
            <a:r>
              <a:rPr lang="cs-CZ" dirty="0" err="1"/>
              <a:t>joining</a:t>
            </a:r>
            <a:r>
              <a:rPr lang="cs-CZ" dirty="0"/>
              <a:t> in, </a:t>
            </a:r>
            <a:r>
              <a:rPr lang="cs-CZ" dirty="0" err="1"/>
              <a:t>reposts</a:t>
            </a:r>
            <a:r>
              <a:rPr lang="cs-CZ" dirty="0"/>
              <a:t>, </a:t>
            </a:r>
            <a:r>
              <a:rPr lang="cs-CZ" dirty="0" err="1"/>
              <a:t>sharing</a:t>
            </a:r>
            <a:r>
              <a:rPr lang="cs-CZ" dirty="0"/>
              <a:t>, </a:t>
            </a:r>
            <a:r>
              <a:rPr lang="cs-CZ" dirty="0" err="1"/>
              <a:t>likes</a:t>
            </a:r>
            <a:r>
              <a:rPr lang="cs-CZ" dirty="0"/>
              <a:t>, </a:t>
            </a:r>
            <a:r>
              <a:rPr lang="cs-CZ" dirty="0" err="1"/>
              <a:t>comments</a:t>
            </a: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dirty="0" err="1"/>
              <a:t>Passivity</a:t>
            </a:r>
            <a:r>
              <a:rPr lang="cs-CZ" dirty="0"/>
              <a:t>: most </a:t>
            </a:r>
            <a:r>
              <a:rPr lang="cs-CZ" dirty="0" err="1"/>
              <a:t>common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4435504"/>
            <a:ext cx="7086446" cy="1501291"/>
          </a:xfrm>
          <a:prstGeom prst="wedgeRoundRectCallout">
            <a:avLst>
              <a:gd name="adj1" fmla="val -19133"/>
              <a:gd name="adj2" fmla="val -1737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Helpful</a:t>
            </a:r>
            <a:r>
              <a:rPr lang="cs-CZ" sz="2400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decreases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impact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can</a:t>
            </a:r>
            <a:r>
              <a:rPr lang="cs-CZ" sz="2400" dirty="0">
                <a:solidFill>
                  <a:schemeClr val="tx1"/>
                </a:solidFill>
              </a:rPr>
              <a:t> stop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attacks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help</a:t>
            </a:r>
            <a:r>
              <a:rPr lang="cs-CZ" sz="2400" dirty="0">
                <a:solidFill>
                  <a:schemeClr val="tx1"/>
                </a:solidFill>
              </a:rPr>
              <a:t> to cope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57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do? (online and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Support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victim</a:t>
            </a:r>
            <a:r>
              <a:rPr lang="cs-CZ" dirty="0"/>
              <a:t>: </a:t>
            </a:r>
            <a:r>
              <a:rPr lang="cs-CZ" dirty="0" err="1"/>
              <a:t>emotionaly</a:t>
            </a:r>
            <a:r>
              <a:rPr lang="cs-CZ" dirty="0"/>
              <a:t>, </a:t>
            </a:r>
            <a:r>
              <a:rPr lang="cs-CZ" dirty="0" err="1"/>
              <a:t>advice</a:t>
            </a:r>
            <a:r>
              <a:rPr lang="cs-CZ" dirty="0"/>
              <a:t> </a:t>
            </a:r>
            <a:r>
              <a:rPr lang="cs-CZ" dirty="0" err="1"/>
              <a:t>provision</a:t>
            </a:r>
            <a:r>
              <a:rPr lang="cs-CZ" dirty="0"/>
              <a:t>, </a:t>
            </a:r>
            <a:r>
              <a:rPr lang="cs-CZ" dirty="0" err="1"/>
              <a:t>confrontation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aggressor</a:t>
            </a: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b="1" dirty="0" err="1"/>
              <a:t>Reinforce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bully</a:t>
            </a:r>
            <a:r>
              <a:rPr lang="cs-CZ" b="1" dirty="0"/>
              <a:t>: </a:t>
            </a:r>
            <a:r>
              <a:rPr lang="cs-CZ" b="1" dirty="0" err="1"/>
              <a:t>joining</a:t>
            </a:r>
            <a:r>
              <a:rPr lang="cs-CZ" b="1" dirty="0"/>
              <a:t> in, </a:t>
            </a:r>
            <a:r>
              <a:rPr lang="cs-CZ" b="1" dirty="0" err="1"/>
              <a:t>reposts</a:t>
            </a:r>
            <a:r>
              <a:rPr lang="cs-CZ" b="1" dirty="0"/>
              <a:t>, </a:t>
            </a:r>
            <a:r>
              <a:rPr lang="cs-CZ" b="1" dirty="0" err="1"/>
              <a:t>sharing</a:t>
            </a:r>
            <a:r>
              <a:rPr lang="cs-CZ" b="1" dirty="0"/>
              <a:t>, </a:t>
            </a:r>
            <a:r>
              <a:rPr lang="cs-CZ" b="1" dirty="0" err="1"/>
              <a:t>likes</a:t>
            </a:r>
            <a:r>
              <a:rPr lang="cs-CZ" b="1" dirty="0"/>
              <a:t>, </a:t>
            </a:r>
            <a:r>
              <a:rPr lang="cs-CZ" b="1" dirty="0" err="1"/>
              <a:t>comments</a:t>
            </a:r>
            <a:r>
              <a:rPr lang="cs-CZ" b="1" dirty="0"/>
              <a:t>…</a:t>
            </a:r>
          </a:p>
          <a:p>
            <a:pPr marL="0" indent="0">
              <a:buNone/>
            </a:pPr>
            <a:r>
              <a:rPr lang="cs-CZ" dirty="0" err="1"/>
              <a:t>Passivity</a:t>
            </a:r>
            <a:r>
              <a:rPr lang="cs-CZ" dirty="0"/>
              <a:t>: most </a:t>
            </a:r>
            <a:r>
              <a:rPr lang="cs-CZ" dirty="0" err="1"/>
              <a:t>common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5053690"/>
            <a:ext cx="7086446" cy="1501291"/>
          </a:xfrm>
          <a:prstGeom prst="wedgeRoundRectCallout">
            <a:avLst>
              <a:gd name="adj1" fmla="val -19133"/>
              <a:gd name="adj2" fmla="val -1737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Increases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impact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especially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when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wide</a:t>
            </a:r>
            <a:r>
              <a:rPr lang="cs-CZ" sz="2400" dirty="0">
                <a:solidFill>
                  <a:schemeClr val="tx1"/>
                </a:solidFill>
              </a:rPr>
              <a:t> audience, </a:t>
            </a:r>
            <a:r>
              <a:rPr lang="cs-CZ" sz="2400" dirty="0" err="1">
                <a:solidFill>
                  <a:schemeClr val="tx1"/>
                </a:solidFill>
              </a:rPr>
              <a:t>causes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repetiveness</a:t>
            </a:r>
            <a:r>
              <a:rPr lang="cs-CZ" sz="2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316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do? (online and </a:t>
            </a:r>
            <a:r>
              <a:rPr lang="cs-CZ" dirty="0" err="1"/>
              <a:t>offline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Support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victim</a:t>
            </a:r>
            <a:r>
              <a:rPr lang="cs-CZ" dirty="0"/>
              <a:t>: </a:t>
            </a:r>
            <a:r>
              <a:rPr lang="cs-CZ" dirty="0" err="1"/>
              <a:t>emotionaly</a:t>
            </a:r>
            <a:r>
              <a:rPr lang="cs-CZ" dirty="0"/>
              <a:t>, </a:t>
            </a:r>
            <a:r>
              <a:rPr lang="cs-CZ" dirty="0" err="1"/>
              <a:t>advice</a:t>
            </a:r>
            <a:r>
              <a:rPr lang="cs-CZ" dirty="0"/>
              <a:t> </a:t>
            </a:r>
            <a:r>
              <a:rPr lang="cs-CZ" dirty="0" err="1"/>
              <a:t>provision</a:t>
            </a:r>
            <a:r>
              <a:rPr lang="cs-CZ" dirty="0"/>
              <a:t>, </a:t>
            </a:r>
            <a:r>
              <a:rPr lang="cs-CZ" dirty="0" err="1"/>
              <a:t>confrontation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aggressor</a:t>
            </a: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dirty="0" err="1"/>
              <a:t>Reinforce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bully</a:t>
            </a:r>
            <a:r>
              <a:rPr lang="cs-CZ" dirty="0"/>
              <a:t>: </a:t>
            </a:r>
            <a:r>
              <a:rPr lang="cs-CZ" dirty="0" err="1"/>
              <a:t>joining</a:t>
            </a:r>
            <a:r>
              <a:rPr lang="cs-CZ" dirty="0"/>
              <a:t> in, </a:t>
            </a:r>
            <a:r>
              <a:rPr lang="cs-CZ" dirty="0" err="1"/>
              <a:t>reposts</a:t>
            </a:r>
            <a:r>
              <a:rPr lang="cs-CZ" dirty="0"/>
              <a:t>, </a:t>
            </a:r>
            <a:r>
              <a:rPr lang="cs-CZ" dirty="0" err="1"/>
              <a:t>sharing</a:t>
            </a:r>
            <a:r>
              <a:rPr lang="cs-CZ" dirty="0"/>
              <a:t>, </a:t>
            </a:r>
            <a:r>
              <a:rPr lang="cs-CZ" dirty="0" err="1"/>
              <a:t>likes</a:t>
            </a:r>
            <a:r>
              <a:rPr lang="cs-CZ" dirty="0"/>
              <a:t>, </a:t>
            </a:r>
            <a:r>
              <a:rPr lang="cs-CZ" dirty="0" err="1"/>
              <a:t>comments</a:t>
            </a: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b="1" dirty="0" err="1"/>
              <a:t>Passivity</a:t>
            </a:r>
            <a:r>
              <a:rPr lang="cs-CZ" b="1" dirty="0"/>
              <a:t>: most </a:t>
            </a:r>
            <a:r>
              <a:rPr lang="cs-CZ" b="1" dirty="0" err="1"/>
              <a:t>common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49" y="5053690"/>
            <a:ext cx="7639587" cy="1501291"/>
          </a:xfrm>
          <a:prstGeom prst="wedgeRoundRectCallout">
            <a:avLst>
              <a:gd name="adj1" fmla="val -21132"/>
              <a:gd name="adj2" fmla="val -14367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Harmless</a:t>
            </a:r>
            <a:r>
              <a:rPr lang="cs-CZ" sz="2400" dirty="0">
                <a:solidFill>
                  <a:schemeClr val="tx1"/>
                </a:solidFill>
              </a:rPr>
              <a:t>? No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Increases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impact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may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interpreted</a:t>
            </a:r>
            <a:r>
              <a:rPr lang="cs-CZ" sz="2400" dirty="0">
                <a:solidFill>
                  <a:schemeClr val="tx1"/>
                </a:solidFill>
              </a:rPr>
              <a:t> as </a:t>
            </a:r>
            <a:r>
              <a:rPr lang="cs-CZ" sz="2400" dirty="0" err="1">
                <a:solidFill>
                  <a:schemeClr val="tx1"/>
                </a:solidFill>
              </a:rPr>
              <a:t>silent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approval</a:t>
            </a:r>
            <a:r>
              <a:rPr lang="cs-CZ" sz="2400" dirty="0">
                <a:solidFill>
                  <a:schemeClr val="tx1"/>
                </a:solidFill>
              </a:rPr>
              <a:t> by </a:t>
            </a:r>
            <a:r>
              <a:rPr lang="cs-CZ" sz="2400" dirty="0" err="1">
                <a:solidFill>
                  <a:schemeClr val="tx1"/>
                </a:solidFill>
              </a:rPr>
              <a:t>both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victim</a:t>
            </a:r>
            <a:r>
              <a:rPr lang="cs-CZ" sz="2400" dirty="0">
                <a:solidFill>
                  <a:schemeClr val="tx1"/>
                </a:solidFill>
              </a:rPr>
              <a:t> and </a:t>
            </a:r>
            <a:r>
              <a:rPr lang="cs-CZ" sz="2400" dirty="0" err="1">
                <a:solidFill>
                  <a:schemeClr val="tx1"/>
                </a:solidFill>
              </a:rPr>
              <a:t>aggressor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Metadata</a:t>
            </a:r>
            <a:r>
              <a:rPr lang="cs-CZ" sz="2400" dirty="0">
                <a:solidFill>
                  <a:schemeClr val="tx1"/>
                </a:solidFill>
              </a:rPr>
              <a:t>: </a:t>
            </a:r>
            <a:r>
              <a:rPr lang="cs-CZ" sz="2400" dirty="0" err="1">
                <a:solidFill>
                  <a:schemeClr val="tx1"/>
                </a:solidFill>
              </a:rPr>
              <a:t>visits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views</a:t>
            </a:r>
            <a:r>
              <a:rPr lang="cs-CZ" sz="2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37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23" y="1403236"/>
            <a:ext cx="8091354" cy="4863421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5325F17-BF32-4120-974B-C1E373B6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Kids</a:t>
            </a:r>
            <a:r>
              <a:rPr lang="cs-CZ" dirty="0"/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1256159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helps</a:t>
            </a:r>
            <a:r>
              <a:rPr lang="cs-CZ" dirty="0"/>
              <a:t> </a:t>
            </a:r>
            <a:r>
              <a:rPr lang="cs-CZ" dirty="0" err="1"/>
              <a:t>victim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Empathy</a:t>
            </a:r>
            <a:r>
              <a:rPr lang="cs-CZ" dirty="0"/>
              <a:t>, prosocial </a:t>
            </a:r>
            <a:r>
              <a:rPr lang="cs-CZ" dirty="0" err="1"/>
              <a:t>behavior</a:t>
            </a:r>
            <a:r>
              <a:rPr lang="cs-CZ" dirty="0"/>
              <a:t>, </a:t>
            </a:r>
            <a:r>
              <a:rPr lang="cs-CZ" dirty="0" err="1"/>
              <a:t>norms</a:t>
            </a:r>
            <a:r>
              <a:rPr lang="cs-CZ" dirty="0"/>
              <a:t>, </a:t>
            </a:r>
            <a:r>
              <a:rPr lang="cs-CZ" dirty="0" err="1"/>
              <a:t>relationship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victim</a:t>
            </a: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reinforces</a:t>
            </a:r>
            <a:r>
              <a:rPr lang="cs-CZ" dirty="0"/>
              <a:t> </a:t>
            </a:r>
            <a:r>
              <a:rPr lang="cs-CZ" dirty="0" err="1"/>
              <a:t>bully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empathy</a:t>
            </a:r>
            <a:r>
              <a:rPr lang="cs-CZ" dirty="0"/>
              <a:t> (</a:t>
            </a:r>
            <a:r>
              <a:rPr lang="cs-CZ" dirty="0" err="1"/>
              <a:t>affective</a:t>
            </a:r>
            <a:r>
              <a:rPr lang="cs-CZ" dirty="0"/>
              <a:t>), </a:t>
            </a:r>
            <a:r>
              <a:rPr lang="cs-CZ" dirty="0" err="1"/>
              <a:t>aggressive</a:t>
            </a:r>
            <a:r>
              <a:rPr lang="cs-CZ" dirty="0"/>
              <a:t> </a:t>
            </a:r>
            <a:r>
              <a:rPr lang="cs-CZ" dirty="0" err="1"/>
              <a:t>beliefs</a:t>
            </a:r>
            <a:r>
              <a:rPr lang="cs-CZ" dirty="0"/>
              <a:t>, </a:t>
            </a:r>
            <a:r>
              <a:rPr lang="cs-CZ" dirty="0" err="1"/>
              <a:t>relationship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aggressor</a:t>
            </a: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stays</a:t>
            </a:r>
            <a:r>
              <a:rPr lang="cs-CZ" dirty="0"/>
              <a:t> </a:t>
            </a:r>
            <a:r>
              <a:rPr lang="cs-CZ" dirty="0" err="1"/>
              <a:t>passive</a:t>
            </a:r>
            <a:r>
              <a:rPr lang="cs-CZ" dirty="0"/>
              <a:t>???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Despite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antibullying</a:t>
            </a:r>
            <a:r>
              <a:rPr lang="cs-CZ" dirty="0"/>
              <a:t> </a:t>
            </a:r>
            <a:r>
              <a:rPr lang="cs-CZ" dirty="0" err="1"/>
              <a:t>norms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05" y="41015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8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„</a:t>
            </a:r>
            <a:r>
              <a:rPr lang="cs-CZ" dirty="0" err="1"/>
              <a:t>new</a:t>
            </a:r>
            <a:r>
              <a:rPr lang="cs-CZ" dirty="0"/>
              <a:t>“? – </a:t>
            </a:r>
            <a:r>
              <a:rPr lang="cs-CZ" dirty="0" err="1"/>
              <a:t>Context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and </a:t>
            </a:r>
            <a:r>
              <a:rPr lang="cs-CZ" dirty="0" err="1"/>
              <a:t>environment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Distance</a:t>
            </a:r>
          </a:p>
          <a:p>
            <a:pPr marL="0" indent="0">
              <a:buNone/>
            </a:pP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cues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Wide</a:t>
            </a:r>
            <a:r>
              <a:rPr lang="cs-CZ" dirty="0"/>
              <a:t> audience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9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</a:t>
            </a:r>
            <a:r>
              <a:rPr lang="cs-CZ" dirty="0" err="1"/>
              <a:t>risks</a:t>
            </a:r>
            <a:r>
              <a:rPr lang="cs-CZ" dirty="0"/>
              <a:t> –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factors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Risk –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prone</a:t>
            </a:r>
            <a:r>
              <a:rPr lang="cs-CZ" dirty="0"/>
              <a:t> to </a:t>
            </a:r>
            <a:r>
              <a:rPr lang="cs-CZ" b="1" dirty="0" err="1"/>
              <a:t>encounter</a:t>
            </a:r>
            <a:r>
              <a:rPr lang="cs-CZ" dirty="0"/>
              <a:t> more </a:t>
            </a:r>
            <a:r>
              <a:rPr lang="cs-CZ" dirty="0" err="1"/>
              <a:t>risks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Inevitably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internet use</a:t>
            </a:r>
          </a:p>
          <a:p>
            <a:pPr lvl="1"/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traits</a:t>
            </a:r>
            <a:r>
              <a:rPr lang="cs-CZ" dirty="0"/>
              <a:t> – </a:t>
            </a:r>
            <a:r>
              <a:rPr lang="cs-CZ" dirty="0" err="1"/>
              <a:t>e.g</a:t>
            </a:r>
            <a:r>
              <a:rPr lang="cs-CZ" dirty="0"/>
              <a:t>., </a:t>
            </a:r>
            <a:r>
              <a:rPr lang="cs-CZ" dirty="0" err="1"/>
              <a:t>sensation</a:t>
            </a:r>
            <a:r>
              <a:rPr lang="cs-CZ" dirty="0"/>
              <a:t> </a:t>
            </a:r>
            <a:r>
              <a:rPr lang="cs-CZ" dirty="0" err="1"/>
              <a:t>seeking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capable</a:t>
            </a:r>
            <a:r>
              <a:rPr lang="cs-CZ" dirty="0"/>
              <a:t> to </a:t>
            </a:r>
            <a:r>
              <a:rPr lang="cs-CZ" b="1" dirty="0" err="1"/>
              <a:t>efficiently</a:t>
            </a:r>
            <a:r>
              <a:rPr lang="cs-CZ" b="1" dirty="0"/>
              <a:t> </a:t>
            </a:r>
            <a:r>
              <a:rPr lang="cs-CZ" b="1" dirty="0" err="1"/>
              <a:t>deal</a:t>
            </a:r>
            <a:r>
              <a:rPr lang="cs-CZ" b="1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risk  -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prevention</a:t>
            </a:r>
            <a:r>
              <a:rPr lang="cs-CZ" dirty="0"/>
              <a:t> and </a:t>
            </a:r>
            <a:r>
              <a:rPr lang="cs-CZ" dirty="0" err="1"/>
              <a:t>coping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vulnerability, </a:t>
            </a:r>
            <a:r>
              <a:rPr lang="cs-CZ" dirty="0" err="1"/>
              <a:t>resilience</a:t>
            </a:r>
            <a:r>
              <a:rPr lang="cs-CZ" dirty="0"/>
              <a:t> and </a:t>
            </a:r>
            <a:r>
              <a:rPr lang="cs-CZ" dirty="0" err="1"/>
              <a:t>coping</a:t>
            </a:r>
            <a:r>
              <a:rPr lang="cs-CZ" dirty="0"/>
              <a:t>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“ - 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918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538498" y="1911245"/>
            <a:ext cx="2719857" cy="767561"/>
          </a:xfrm>
          <a:prstGeom prst="wedgeRoundRectCallout">
            <a:avLst>
              <a:gd name="adj1" fmla="val 21011"/>
              <a:gd name="adj2" fmla="val 459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Latané</a:t>
            </a:r>
            <a:r>
              <a:rPr lang="cs-CZ" sz="2400" dirty="0">
                <a:solidFill>
                  <a:schemeClr val="tx1"/>
                </a:solidFill>
              </a:rPr>
              <a:t> &amp; </a:t>
            </a:r>
            <a:r>
              <a:rPr lang="cs-CZ" sz="2400" dirty="0" err="1">
                <a:solidFill>
                  <a:schemeClr val="tx1"/>
                </a:solidFill>
              </a:rPr>
              <a:t>Darley</a:t>
            </a:r>
            <a:r>
              <a:rPr lang="cs-CZ" sz="2400" dirty="0">
                <a:solidFill>
                  <a:schemeClr val="tx1"/>
                </a:solidFill>
              </a:rPr>
              <a:t> (1970)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49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-11051"/>
              <a:gd name="adj2" fmla="val 1245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Attention</a:t>
            </a:r>
            <a:r>
              <a:rPr lang="cs-CZ" sz="2400" dirty="0">
                <a:solidFill>
                  <a:schemeClr val="tx1"/>
                </a:solidFill>
              </a:rPr>
              <a:t> and </a:t>
            </a:r>
            <a:r>
              <a:rPr lang="cs-CZ" sz="2400" dirty="0" err="1">
                <a:solidFill>
                  <a:schemeClr val="tx1"/>
                </a:solidFill>
              </a:rPr>
              <a:t>distractions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925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28121"/>
              <a:gd name="adj2" fmla="val 1086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Complicated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assessment</a:t>
            </a:r>
            <a:r>
              <a:rPr lang="cs-CZ" sz="2400" dirty="0">
                <a:solidFill>
                  <a:schemeClr val="tx1"/>
                </a:solidFill>
              </a:rPr>
              <a:t>, „just a </a:t>
            </a:r>
            <a:r>
              <a:rPr lang="cs-CZ" sz="2400" dirty="0" err="1">
                <a:solidFill>
                  <a:schemeClr val="tx1"/>
                </a:solidFill>
              </a:rPr>
              <a:t>joke</a:t>
            </a:r>
            <a:r>
              <a:rPr lang="cs-CZ" sz="2400" dirty="0">
                <a:solidFill>
                  <a:schemeClr val="tx1"/>
                </a:solidFill>
              </a:rPr>
              <a:t>“, not </a:t>
            </a:r>
            <a:r>
              <a:rPr lang="cs-CZ" sz="2400" dirty="0" err="1">
                <a:solidFill>
                  <a:schemeClr val="tx1"/>
                </a:solidFill>
              </a:rPr>
              <a:t>serious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906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56348"/>
              <a:gd name="adj2" fmla="val 8316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Wide</a:t>
            </a:r>
            <a:r>
              <a:rPr lang="cs-CZ" sz="2400" dirty="0">
                <a:solidFill>
                  <a:schemeClr val="tx1"/>
                </a:solidFill>
              </a:rPr>
              <a:t> audience, </a:t>
            </a:r>
            <a:r>
              <a:rPr lang="cs-CZ" sz="2400" dirty="0" err="1">
                <a:solidFill>
                  <a:schemeClr val="tx1"/>
                </a:solidFill>
              </a:rPr>
              <a:t>who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dirty="0" err="1">
                <a:solidFill>
                  <a:schemeClr val="tx1"/>
                </a:solidFill>
              </a:rPr>
              <a:t>where</a:t>
            </a:r>
            <a:r>
              <a:rPr lang="cs-CZ" sz="2400" dirty="0">
                <a:solidFill>
                  <a:schemeClr val="tx1"/>
                </a:solidFill>
              </a:rPr>
              <a:t>) </a:t>
            </a:r>
            <a:r>
              <a:rPr lang="cs-CZ" sz="2400" dirty="0" err="1">
                <a:solidFill>
                  <a:schemeClr val="tx1"/>
                </a:solidFill>
              </a:rPr>
              <a:t>is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victim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ongoing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event</a:t>
            </a:r>
            <a:r>
              <a:rPr lang="cs-CZ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513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Cyberbullying</a:t>
            </a:r>
            <a:r>
              <a:rPr lang="cs-CZ" dirty="0"/>
              <a:t> and online </a:t>
            </a:r>
            <a:r>
              <a:rPr lang="cs-CZ" dirty="0" err="1"/>
              <a:t>aggression</a:t>
            </a:r>
            <a:r>
              <a:rPr lang="cs-CZ" dirty="0"/>
              <a:t> (</a:t>
            </a:r>
            <a:r>
              <a:rPr lang="cs-CZ" dirty="0" err="1"/>
              <a:t>harassment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87455"/>
              <a:gd name="adj2" fmla="val 5984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Assessment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self-efficacy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own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victimization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aggravation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problem</a:t>
            </a:r>
            <a:r>
              <a:rPr lang="cs-CZ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42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</a:t>
            </a:r>
            <a:r>
              <a:rPr lang="cs-CZ" dirty="0" err="1"/>
              <a:t>risks</a:t>
            </a:r>
            <a:r>
              <a:rPr lang="cs-CZ" dirty="0"/>
              <a:t> –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factors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</a:t>
            </a:r>
            <a:r>
              <a:rPr lang="cs-CZ" dirty="0" err="1"/>
              <a:t>affects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+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predictors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 +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incident (</a:t>
            </a:r>
            <a:r>
              <a:rPr lang="cs-CZ" dirty="0" err="1"/>
              <a:t>harm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Example</a:t>
            </a:r>
            <a:r>
              <a:rPr lang="cs-CZ" dirty="0"/>
              <a:t> –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relationships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School</a:t>
            </a:r>
            <a:r>
              <a:rPr lang="cs-CZ" dirty="0"/>
              <a:t>/</a:t>
            </a:r>
            <a:r>
              <a:rPr lang="cs-CZ" dirty="0" err="1"/>
              <a:t>community</a:t>
            </a:r>
            <a:endParaRPr lang="cs-CZ" dirty="0"/>
          </a:p>
          <a:p>
            <a:pPr lvl="1"/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affordances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78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</a:t>
            </a:r>
            <a:r>
              <a:rPr lang="cs-CZ" dirty="0" err="1"/>
              <a:t>risks</a:t>
            </a:r>
            <a:r>
              <a:rPr lang="cs-CZ" dirty="0"/>
              <a:t> –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factors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Cultural</a:t>
            </a:r>
            <a:r>
              <a:rPr lang="cs-CZ" dirty="0"/>
              <a:t>/country </a:t>
            </a:r>
            <a:r>
              <a:rPr lang="cs-CZ" dirty="0" err="1"/>
              <a:t>level</a:t>
            </a:r>
            <a:endParaRPr lang="cs-CZ" dirty="0"/>
          </a:p>
          <a:p>
            <a:pPr lvl="1"/>
            <a:r>
              <a:rPr lang="cs-CZ" dirty="0" err="1"/>
              <a:t>Policies</a:t>
            </a:r>
            <a:r>
              <a:rPr lang="cs-CZ" dirty="0"/>
              <a:t> +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  <a:p>
            <a:pPr lvl="1"/>
            <a:r>
              <a:rPr lang="cs-CZ" dirty="0" err="1"/>
              <a:t>Intervention</a:t>
            </a:r>
            <a:r>
              <a:rPr lang="cs-CZ" dirty="0"/>
              <a:t> </a:t>
            </a:r>
            <a:r>
              <a:rPr lang="cs-CZ" dirty="0" err="1"/>
              <a:t>programs</a:t>
            </a:r>
            <a:r>
              <a:rPr lang="cs-CZ" dirty="0"/>
              <a:t> + </a:t>
            </a:r>
            <a:r>
              <a:rPr lang="cs-CZ" dirty="0" err="1"/>
              <a:t>education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87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7092"/>
          </a:xfrm>
        </p:spPr>
        <p:txBody>
          <a:bodyPr/>
          <a:lstStyle/>
          <a:p>
            <a:r>
              <a:rPr lang="cs-CZ" b="1" dirty="0" err="1"/>
              <a:t>Selected</a:t>
            </a:r>
            <a:r>
              <a:rPr lang="cs-CZ" b="1" dirty="0"/>
              <a:t> risk: </a:t>
            </a:r>
            <a:r>
              <a:rPr lang="cs-CZ" b="1" dirty="0" err="1"/>
              <a:t>Aggression</a:t>
            </a:r>
            <a:r>
              <a:rPr lang="cs-CZ" b="1" dirty="0"/>
              <a:t>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Seemingly</a:t>
            </a:r>
            <a:r>
              <a:rPr lang="cs-CZ" dirty="0"/>
              <a:t> </a:t>
            </a:r>
            <a:r>
              <a:rPr lang="cs-CZ" dirty="0" err="1"/>
              <a:t>ubiquitous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?</a:t>
            </a:r>
          </a:p>
          <a:p>
            <a:pPr marL="342900" lvl="1" indent="0">
              <a:buNone/>
            </a:pPr>
            <a:r>
              <a:rPr lang="cs-CZ" dirty="0" err="1"/>
              <a:t>Discussions</a:t>
            </a:r>
            <a:r>
              <a:rPr lang="cs-CZ" dirty="0"/>
              <a:t>: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hostility</a:t>
            </a:r>
            <a:r>
              <a:rPr lang="cs-CZ" dirty="0"/>
              <a:t>, </a:t>
            </a:r>
            <a:r>
              <a:rPr lang="cs-CZ" dirty="0" err="1"/>
              <a:t>prejudices</a:t>
            </a:r>
            <a:r>
              <a:rPr lang="cs-CZ" dirty="0"/>
              <a:t>,</a:t>
            </a:r>
          </a:p>
          <a:p>
            <a:pPr marL="342900" lvl="1" indent="0">
              <a:buNone/>
            </a:pPr>
            <a:r>
              <a:rPr lang="cs-CZ" dirty="0"/>
              <a:t> intolerance, </a:t>
            </a:r>
            <a:r>
              <a:rPr lang="cs-CZ" dirty="0" err="1"/>
              <a:t>aggressivity</a:t>
            </a:r>
            <a:r>
              <a:rPr lang="cs-CZ" dirty="0"/>
              <a:t>…</a:t>
            </a:r>
          </a:p>
          <a:p>
            <a:pPr marL="34290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432" y="3286810"/>
            <a:ext cx="28575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02" y="4413036"/>
            <a:ext cx="3513130" cy="22379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009" y="1015315"/>
            <a:ext cx="2628900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573" y="4830052"/>
            <a:ext cx="2854212" cy="18753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573" y="1886852"/>
            <a:ext cx="2602979" cy="1900274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3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Aggression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Broad</a:t>
            </a:r>
            <a:r>
              <a:rPr lang="cs-CZ" dirty="0"/>
              <a:t> and </a:t>
            </a:r>
            <a:r>
              <a:rPr lang="cs-CZ" dirty="0" err="1"/>
              <a:t>complex</a:t>
            </a:r>
            <a:r>
              <a:rPr lang="cs-CZ" dirty="0"/>
              <a:t> term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Aggression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….“</a:t>
            </a:r>
            <a:r>
              <a:rPr lang="cs-CZ" i="1" dirty="0" err="1"/>
              <a:t>any</a:t>
            </a:r>
            <a:r>
              <a:rPr lang="cs-CZ" i="1" dirty="0"/>
              <a:t> </a:t>
            </a:r>
            <a:r>
              <a:rPr lang="cs-CZ" i="1" dirty="0" err="1"/>
              <a:t>form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behavior</a:t>
            </a:r>
            <a:r>
              <a:rPr lang="cs-CZ" i="1" dirty="0"/>
              <a:t> </a:t>
            </a:r>
            <a:r>
              <a:rPr lang="cs-CZ" i="1" dirty="0" err="1"/>
              <a:t>directed</a:t>
            </a:r>
            <a:r>
              <a:rPr lang="cs-CZ" i="1" dirty="0"/>
              <a:t> </a:t>
            </a:r>
            <a:r>
              <a:rPr lang="cs-CZ" i="1" dirty="0" err="1"/>
              <a:t>toward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goal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harming</a:t>
            </a:r>
            <a:r>
              <a:rPr lang="cs-CZ" i="1" dirty="0"/>
              <a:t> </a:t>
            </a:r>
            <a:r>
              <a:rPr lang="cs-CZ" i="1" dirty="0" err="1"/>
              <a:t>or</a:t>
            </a:r>
            <a:r>
              <a:rPr lang="cs-CZ" i="1" dirty="0"/>
              <a:t> </a:t>
            </a:r>
            <a:r>
              <a:rPr lang="cs-CZ" i="1" dirty="0" err="1"/>
              <a:t>injuring</a:t>
            </a:r>
            <a:r>
              <a:rPr lang="cs-CZ" i="1" dirty="0"/>
              <a:t> </a:t>
            </a:r>
            <a:r>
              <a:rPr lang="cs-CZ" i="1" dirty="0" err="1"/>
              <a:t>another</a:t>
            </a:r>
            <a:r>
              <a:rPr lang="cs-CZ" i="1" dirty="0"/>
              <a:t> </a:t>
            </a:r>
            <a:r>
              <a:rPr lang="cs-CZ" i="1" dirty="0" err="1"/>
              <a:t>living</a:t>
            </a:r>
            <a:r>
              <a:rPr lang="cs-CZ" i="1" dirty="0"/>
              <a:t> </a:t>
            </a:r>
            <a:r>
              <a:rPr lang="cs-CZ" i="1" dirty="0" err="1"/>
              <a:t>being</a:t>
            </a:r>
            <a:r>
              <a:rPr lang="cs-CZ" i="1" dirty="0"/>
              <a:t> </a:t>
            </a:r>
            <a:r>
              <a:rPr lang="cs-CZ" i="1" dirty="0" err="1"/>
              <a:t>who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motivated</a:t>
            </a:r>
            <a:r>
              <a:rPr lang="cs-CZ" i="1" dirty="0"/>
              <a:t> to </a:t>
            </a:r>
            <a:r>
              <a:rPr lang="cs-CZ" i="1" dirty="0" err="1"/>
              <a:t>avoid</a:t>
            </a:r>
            <a:r>
              <a:rPr lang="cs-CZ" i="1" dirty="0"/>
              <a:t> such </a:t>
            </a:r>
            <a:r>
              <a:rPr lang="cs-CZ" i="1" dirty="0" err="1"/>
              <a:t>treatment</a:t>
            </a:r>
            <a:r>
              <a:rPr lang="cs-CZ" dirty="0"/>
              <a:t>“ (Baron &amp; </a:t>
            </a:r>
            <a:r>
              <a:rPr lang="cs-CZ" dirty="0" err="1"/>
              <a:t>Richardson</a:t>
            </a:r>
            <a:r>
              <a:rPr lang="cs-CZ" dirty="0"/>
              <a:t>, 2004, p.7)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many </a:t>
            </a:r>
            <a:r>
              <a:rPr lang="cs-CZ" dirty="0" err="1"/>
              <a:t>forms</a:t>
            </a:r>
            <a:r>
              <a:rPr lang="cs-CZ" dirty="0"/>
              <a:t>: </a:t>
            </a:r>
          </a:p>
          <a:p>
            <a:r>
              <a:rPr lang="cs-CZ" dirty="0"/>
              <a:t>Direct/</a:t>
            </a:r>
            <a:r>
              <a:rPr lang="cs-CZ" dirty="0" err="1"/>
              <a:t>nondirect</a:t>
            </a:r>
            <a:endParaRPr lang="cs-CZ" dirty="0"/>
          </a:p>
          <a:p>
            <a:r>
              <a:rPr lang="cs-CZ" dirty="0" err="1"/>
              <a:t>Verbal</a:t>
            </a:r>
            <a:r>
              <a:rPr lang="cs-CZ" dirty="0"/>
              <a:t>/</a:t>
            </a:r>
            <a:r>
              <a:rPr lang="cs-CZ" dirty="0" err="1"/>
              <a:t>physical</a:t>
            </a:r>
            <a:r>
              <a:rPr lang="cs-CZ" dirty="0"/>
              <a:t>/</a:t>
            </a:r>
            <a:r>
              <a:rPr lang="cs-CZ" dirty="0" err="1"/>
              <a:t>sexual</a:t>
            </a:r>
            <a:r>
              <a:rPr lang="cs-CZ" dirty="0"/>
              <a:t>….</a:t>
            </a:r>
          </a:p>
          <a:p>
            <a:r>
              <a:rPr lang="cs-CZ" dirty="0" err="1"/>
              <a:t>Interpersonal</a:t>
            </a:r>
            <a:r>
              <a:rPr lang="cs-CZ" dirty="0"/>
              <a:t>/</a:t>
            </a:r>
            <a:r>
              <a:rPr lang="cs-CZ" dirty="0" err="1"/>
              <a:t>intergoup</a:t>
            </a:r>
            <a:endParaRPr lang="cs-CZ" dirty="0"/>
          </a:p>
          <a:p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sz="2600" b="1" u="sng" dirty="0">
                <a:solidFill>
                  <a:srgbClr val="FF0000"/>
                </a:solidFill>
              </a:rPr>
              <a:t>Online</a:t>
            </a:r>
            <a:r>
              <a:rPr lang="cs-CZ" sz="2600" b="1" dirty="0">
                <a:solidFill>
                  <a:srgbClr val="FF0000"/>
                </a:solidFill>
              </a:rPr>
              <a:t> / </a:t>
            </a:r>
            <a:r>
              <a:rPr lang="cs-CZ" sz="2600" b="1" dirty="0" err="1">
                <a:solidFill>
                  <a:srgbClr val="FF0000"/>
                </a:solidFill>
              </a:rPr>
              <a:t>offline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37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Aggression</a:t>
            </a:r>
            <a:r>
              <a:rPr lang="cs-CZ" dirty="0"/>
              <a:t>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types</a:t>
            </a:r>
            <a:endParaRPr lang="cs-CZ" dirty="0"/>
          </a:p>
          <a:p>
            <a:pPr lvl="1"/>
            <a:r>
              <a:rPr lang="cs-CZ" dirty="0" err="1"/>
              <a:t>Mirroring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ones</a:t>
            </a:r>
            <a:endParaRPr lang="cs-CZ" dirty="0"/>
          </a:p>
          <a:p>
            <a:pPr lvl="1"/>
            <a:r>
              <a:rPr lang="cs-CZ" dirty="0" err="1"/>
              <a:t>Cyberbullying</a:t>
            </a:r>
            <a:r>
              <a:rPr lang="cs-CZ" dirty="0"/>
              <a:t>, online </a:t>
            </a:r>
            <a:r>
              <a:rPr lang="cs-CZ" dirty="0" err="1"/>
              <a:t>harassment</a:t>
            </a:r>
            <a:r>
              <a:rPr lang="cs-CZ" dirty="0"/>
              <a:t>, </a:t>
            </a:r>
            <a:r>
              <a:rPr lang="cs-CZ" dirty="0" err="1"/>
              <a:t>cyberhate</a:t>
            </a:r>
            <a:r>
              <a:rPr lang="cs-CZ" dirty="0"/>
              <a:t>, </a:t>
            </a:r>
            <a:r>
              <a:rPr lang="cs-CZ" dirty="0" err="1"/>
              <a:t>cybercrime</a:t>
            </a:r>
            <a:r>
              <a:rPr lang="cs-CZ" dirty="0"/>
              <a:t>, </a:t>
            </a:r>
            <a:r>
              <a:rPr lang="cs-CZ" dirty="0" err="1"/>
              <a:t>cyberterrorism</a:t>
            </a:r>
            <a:r>
              <a:rPr lang="cs-CZ" dirty="0"/>
              <a:t>… </a:t>
            </a:r>
          </a:p>
          <a:p>
            <a:pPr lvl="1"/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4288665" y="3477295"/>
            <a:ext cx="3438659" cy="1501291"/>
          </a:xfrm>
          <a:prstGeom prst="wedgeRoundRectCallout">
            <a:avLst>
              <a:gd name="adj1" fmla="val -94191"/>
              <a:gd name="adj2" fmla="val -759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We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will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focus</a:t>
            </a:r>
            <a:r>
              <a:rPr lang="cs-CZ" sz="2400" dirty="0">
                <a:solidFill>
                  <a:schemeClr val="tx1"/>
                </a:solidFill>
              </a:rPr>
              <a:t> on </a:t>
            </a:r>
            <a:r>
              <a:rPr lang="cs-CZ" sz="2400" dirty="0" err="1">
                <a:solidFill>
                  <a:schemeClr val="tx1"/>
                </a:solidFill>
              </a:rPr>
              <a:t>cyberbullying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among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youth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2957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2106</Words>
  <Application>Microsoft Office PowerPoint</Application>
  <PresentationFormat>Předvádění na obrazovce (4:3)</PresentationFormat>
  <Paragraphs>457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Motiv Office</vt:lpstr>
      <vt:lpstr>Youth and online risks</vt:lpstr>
      <vt:lpstr>Risks online</vt:lpstr>
      <vt:lpstr>Online risks</vt:lpstr>
      <vt:lpstr>Online risks – individual factors</vt:lpstr>
      <vt:lpstr>Online risks – social factors</vt:lpstr>
      <vt:lpstr>Online risks – other factors</vt:lpstr>
      <vt:lpstr>Selected risk: Aggression online</vt:lpstr>
      <vt:lpstr>Aggression</vt:lpstr>
      <vt:lpstr>Aggression online</vt:lpstr>
      <vt:lpstr>Aggression online</vt:lpstr>
      <vt:lpstr>Overlap of online and offline aggression</vt:lpstr>
      <vt:lpstr>Overlap of online and offline aggression</vt:lpstr>
      <vt:lpstr>Aggression online</vt:lpstr>
      <vt:lpstr>Differences from offline environment(s)</vt:lpstr>
      <vt:lpstr>Differences from offline environment(s)</vt:lpstr>
      <vt:lpstr>Online disinhibition effect (Suler, 2004)</vt:lpstr>
      <vt:lpstr>Online disinhibition effect (Suler, 2004)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EU Kids Online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life and intolerance online</dc:title>
  <dc:creator>Hana M</dc:creator>
  <cp:lastModifiedBy>Hana Macháčková</cp:lastModifiedBy>
  <cp:revision>625</cp:revision>
  <dcterms:created xsi:type="dcterms:W3CDTF">2014-11-27T05:54:34Z</dcterms:created>
  <dcterms:modified xsi:type="dcterms:W3CDTF">2022-03-16T12:12:36Z</dcterms:modified>
</cp:coreProperties>
</file>