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439" r:id="rId5"/>
    <p:sldId id="431" r:id="rId6"/>
    <p:sldId id="434" r:id="rId7"/>
    <p:sldId id="433" r:id="rId8"/>
    <p:sldId id="432" r:id="rId9"/>
    <p:sldId id="437" r:id="rId10"/>
    <p:sldId id="438" r:id="rId11"/>
    <p:sldId id="429" r:id="rId12"/>
    <p:sldId id="430" r:id="rId1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6464" t="13571" r="67209" b="28164"/>
          <a:stretch/>
        </p:blipFill>
        <p:spPr>
          <a:xfrm>
            <a:off x="-1" y="0"/>
            <a:ext cx="6337579" cy="67855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6380" t="14161" r="66447" b="25971"/>
          <a:stretch/>
        </p:blipFill>
        <p:spPr>
          <a:xfrm>
            <a:off x="7925030" y="2323164"/>
            <a:ext cx="4266970" cy="44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11203-635F-4858-AD29-CC7DB7590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1C64D-251F-46C4-B407-A564414A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Ohrožená populace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E3906B-ECF6-4578-8476-D97C286D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– vliv médií na násilné chování je menší, než samotný vliv socio-demografických charakteristik</a:t>
            </a:r>
            <a:r>
              <a:rPr lang="en-GB" sz="1800" dirty="0"/>
              <a:t>. </a:t>
            </a:r>
            <a:r>
              <a:rPr lang="cs-CZ" sz="1800" dirty="0"/>
              <a:t>Zároveň tyto charakteristiky predikují preferenci a frekvenci konzumace násilných obsahů (viz model zvýšené náchylnosti k mediálním účinkům)</a:t>
            </a:r>
            <a:r>
              <a:rPr lang="en-US" sz="1800" dirty="0"/>
              <a:t>:</a:t>
            </a:r>
          </a:p>
          <a:p>
            <a:r>
              <a:rPr lang="cs-CZ" sz="1800" dirty="0"/>
              <a:t>Chlapci</a:t>
            </a:r>
          </a:p>
          <a:p>
            <a:r>
              <a:rPr lang="cs-CZ" sz="1800" dirty="0"/>
              <a:t>Adolescenti </a:t>
            </a:r>
            <a:endParaRPr lang="cs-CZ" sz="1800" dirty="0" smtClean="0"/>
          </a:p>
          <a:p>
            <a:r>
              <a:rPr lang="cs-CZ" sz="1800" dirty="0" smtClean="0"/>
              <a:t>Již </a:t>
            </a:r>
            <a:r>
              <a:rPr lang="cs-CZ" sz="1800" dirty="0"/>
              <a:t>s agresivními sklony</a:t>
            </a:r>
          </a:p>
          <a:p>
            <a:r>
              <a:rPr lang="cs-CZ" sz="1800" dirty="0"/>
              <a:t>Další problematické psychologické charakteristiky (ADHD, poruchy osobnosti, nižší IQ)</a:t>
            </a:r>
          </a:p>
          <a:p>
            <a:r>
              <a:rPr lang="cs-CZ" sz="1800" dirty="0"/>
              <a:t>Jiné problematické chování (alkohol, drogy, záškoláctví)</a:t>
            </a:r>
          </a:p>
          <a:p>
            <a:r>
              <a:rPr lang="cs-CZ" sz="1800" dirty="0"/>
              <a:t>Z rodin s problémovým zázemím (např. konflikty v rodině)</a:t>
            </a:r>
            <a:endParaRPr lang="en-US" sz="1800" dirty="0"/>
          </a:p>
          <a:p>
            <a:r>
              <a:rPr lang="cs-CZ" sz="1800" dirty="0"/>
              <a:t>Z nižšího socioekonomického </a:t>
            </a:r>
            <a:r>
              <a:rPr lang="cs-CZ" sz="1800" dirty="0" smtClean="0"/>
              <a:t>prostředí (která jsou zpravidla </a:t>
            </a:r>
            <a:r>
              <a:rPr lang="cs-CZ" sz="1800" dirty="0"/>
              <a:t>více tolerantní k násilí a více pozitivně se staví k projevům „síly</a:t>
            </a:r>
            <a:r>
              <a:rPr lang="cs-CZ" sz="1800" dirty="0" smtClean="0"/>
              <a:t>“)</a:t>
            </a:r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9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31FEFB-E4F1-466E-8725-4F528766F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6EE069-C61B-4BB7-BC6D-DE1BB498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3CFB4D-29FC-4145-BB25-DB347FCF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Korelační studie našly asociaci mezi konzumací násilných mediálních obsahů (preference pro takové obsahy; frekvence konzumace) a vyšší mírou agresivity a nižší mírou empatie</a:t>
            </a:r>
          </a:p>
          <a:p>
            <a:r>
              <a:rPr lang="cs-CZ" sz="2000" dirty="0"/>
              <a:t>Experimentální studie zjistily kauzální vztah mezi konzumaci mediálního násilí a následným agresivním </a:t>
            </a:r>
            <a:r>
              <a:rPr lang="cs-CZ" sz="2000" dirty="0" smtClean="0"/>
              <a:t>aktem: </a:t>
            </a:r>
            <a:r>
              <a:rPr lang="cs-CZ" sz="2000" dirty="0"/>
              <a:t>např. během a po hraní hry s prvky násilí zažívají hráči vyšší míru vzrušivosti a nabuzení a jejich vnímání/myšlení ovlivněno směrem k agresi (projekce násilných intencí u chování druhých). </a:t>
            </a:r>
          </a:p>
          <a:p>
            <a:r>
              <a:rPr lang="cs-CZ" sz="2000" dirty="0"/>
              <a:t>Problém experimentů 1: umělá situace, která nemusí zcela odrážet realitu</a:t>
            </a:r>
          </a:p>
          <a:p>
            <a:r>
              <a:rPr lang="cs-CZ" sz="2000" dirty="0"/>
              <a:t>Problém experimentu 2: zřejmě hraje signifikantní roli psychické a fyziologické nabuzení - Fenomén </a:t>
            </a:r>
            <a:r>
              <a:rPr lang="cs-CZ" sz="2000" dirty="0" err="1"/>
              <a:t>transféru</a:t>
            </a:r>
            <a:r>
              <a:rPr lang="cs-CZ" sz="2000" dirty="0"/>
              <a:t> excitace/frustrace než samotné násilí. Násilný efekt je pak silně ovlivněn (indukován) vystavěnou experimentální situací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05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37C296-CC8B-486F-8D91-9D175678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 descr="970b3e4ae0098ca8d1b971dc9616243a4e4b.pdf - Mozilla Firefox">
            <a:extLst>
              <a:ext uri="{FF2B5EF4-FFF2-40B4-BE49-F238E27FC236}">
                <a16:creationId xmlns:a16="http://schemas.microsoft.com/office/drawing/2014/main" id="{2C3EFA18-F7E5-4A82-AD29-BE2B2F1D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26409" r="21030" b="1798"/>
          <a:stretch/>
        </p:blipFill>
        <p:spPr>
          <a:xfrm>
            <a:off x="744071" y="0"/>
            <a:ext cx="8740588" cy="6806829"/>
          </a:xfrm>
          <a:prstGeom prst="rect">
            <a:avLst/>
          </a:prstGeom>
        </p:spPr>
      </p:pic>
      <p:pic>
        <p:nvPicPr>
          <p:cNvPr id="6" name="Obrázek 5" descr="PsycNET - Mozilla Firefox">
            <a:extLst>
              <a:ext uri="{FF2B5EF4-FFF2-40B4-BE49-F238E27FC236}">
                <a16:creationId xmlns:a16="http://schemas.microsoft.com/office/drawing/2014/main" id="{1CDC2A5D-6E9B-4A4D-81A2-7B5F2D349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6345" r="31177" b="11181"/>
          <a:stretch/>
        </p:blipFill>
        <p:spPr>
          <a:xfrm>
            <a:off x="7534223" y="0"/>
            <a:ext cx="46577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4C468-DB0D-4CCC-8B94-202AD9E89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DAC73-F09B-48BA-8F8E-AF05BE8A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F074D1-6D92-4380-997E-40221A43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Vliv dlouhodobého vystavení se násilí v médiích na dlouhodobé násilné chování se prokázala jen částečně (asociace je minimální, pokud vůbec).</a:t>
            </a:r>
          </a:p>
          <a:p>
            <a:r>
              <a:rPr lang="cs-CZ" sz="1800" dirty="0"/>
              <a:t>Nejnovější longitudinální studie reportují efekt spíše menší než studie starší. Důvody:</a:t>
            </a:r>
          </a:p>
          <a:p>
            <a:r>
              <a:rPr lang="cs-CZ" sz="1800" dirty="0"/>
              <a:t>1) rozdíl v médiu (starší studie zpravidla na TV, novější zpravidla na počítačové hry. Ale i tak je to </a:t>
            </a:r>
            <a:r>
              <a:rPr lang="cs-CZ" sz="1800" dirty="0" err="1"/>
              <a:t>kontraintuitivní</a:t>
            </a:r>
            <a:r>
              <a:rPr lang="cs-CZ" sz="1800" dirty="0"/>
              <a:t> – u počítačových her se zpravidla očekává větší efekt na replikaci násilí, protože jedinec není pasivní konzument)</a:t>
            </a:r>
          </a:p>
          <a:p>
            <a:r>
              <a:rPr lang="cs-CZ" sz="1800" dirty="0"/>
              <a:t>2) rozdíl v metodologii a statistice (novější studie mají důkladnější a složitější statistické zpracování)</a:t>
            </a:r>
          </a:p>
          <a:p>
            <a:r>
              <a:rPr lang="cs-CZ" sz="1800" dirty="0"/>
              <a:t>3) problém s konceptualizací násilí – např. co bylo považováno za násilí před 50 lety a co teď (ale problém je hlubší – co měříme jako násilí v médiích? Která skupina je ta pravá na ohodnocení násilí? Co měříme jako násilné chování?</a:t>
            </a:r>
            <a:endParaRPr lang="en-US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7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F9733-E67B-411D-B673-CD6038ACA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4AEC0-B7E0-4A67-9D1C-D97B1DC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Způsobují média násilí?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17534E-3906-4B53-A712-D422F7D3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Dva nesmiřitelné tábory, které interpretují stejná data naprosto rozdílným způsobem (viz. Anderson et al. vs </a:t>
            </a:r>
            <a:r>
              <a:rPr lang="cs-CZ" sz="1800" dirty="0" err="1"/>
              <a:t>Ferguson</a:t>
            </a:r>
            <a:r>
              <a:rPr lang="cs-CZ" sz="1800" dirty="0"/>
              <a:t> et al.)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FDDCA3-2569-4DCB-8974-DEEC2B0B6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3" t="27101" r="30584" b="12531"/>
          <a:stretch/>
        </p:blipFill>
        <p:spPr>
          <a:xfrm>
            <a:off x="6400651" y="3240642"/>
            <a:ext cx="5525310" cy="34172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A81266-6568-43A1-927C-FD086CEDE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0" t="22269" r="30426" b="9188"/>
          <a:stretch/>
        </p:blipFill>
        <p:spPr>
          <a:xfrm>
            <a:off x="414000" y="3173703"/>
            <a:ext cx="5427152" cy="3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945" t="18523" r="73860" b="7563"/>
          <a:stretch/>
        </p:blipFill>
        <p:spPr>
          <a:xfrm>
            <a:off x="5353396" y="25922"/>
            <a:ext cx="6838604" cy="6832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FDDCA3-2569-4DCB-8974-DEEC2B0B6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141317" y="2434706"/>
            <a:ext cx="4006832" cy="24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88B807-73E6-4AF3-83DD-EAECF5A25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7AC371-FE3B-417D-82CD-B0D77351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58" y="0"/>
            <a:ext cx="8922954" cy="6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963DA8-8B0C-4A84-B758-F51BDA38B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A02E6C-A4D1-45BE-AD8A-D50CF4DB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918" y="58065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80519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317fa241-dc0d-4a19-bd23-9d6e79d0e5e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6343</TotalTime>
  <Words>402</Words>
  <Application>Microsoft Office PowerPoint</Application>
  <PresentationFormat>Širokoúhlá obrazovka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Presentation_MU_EN</vt:lpstr>
      <vt:lpstr>Prezentace aplikace PowerPoint</vt:lpstr>
      <vt:lpstr>Ohrožená populace</vt:lpstr>
      <vt:lpstr>Co víme?</vt:lpstr>
      <vt:lpstr>Prezentace aplikace PowerPoint</vt:lpstr>
      <vt:lpstr>Co víme?</vt:lpstr>
      <vt:lpstr>Způsobují média násilí?</vt:lpstr>
      <vt:lpstr>Prezentace aplikace PowerPoint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Blinka</cp:lastModifiedBy>
  <cp:revision>277</cp:revision>
  <cp:lastPrinted>2022-04-14T14:50:04Z</cp:lastPrinted>
  <dcterms:created xsi:type="dcterms:W3CDTF">2019-04-11T21:46:02Z</dcterms:created>
  <dcterms:modified xsi:type="dcterms:W3CDTF">2022-04-14T15:40:10Z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