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7.bin" ContentType="image/unknown"/>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5"/>
  </p:notesMasterIdLst>
  <p:handoutMasterIdLst>
    <p:handoutMasterId r:id="rId36"/>
  </p:handoutMasterIdLst>
  <p:sldIdLst>
    <p:sldId id="256" r:id="rId5"/>
    <p:sldId id="425" r:id="rId6"/>
    <p:sldId id="429" r:id="rId7"/>
    <p:sldId id="437" r:id="rId8"/>
    <p:sldId id="438" r:id="rId9"/>
    <p:sldId id="426" r:id="rId10"/>
    <p:sldId id="427" r:id="rId11"/>
    <p:sldId id="259" r:id="rId12"/>
    <p:sldId id="445" r:id="rId13"/>
    <p:sldId id="443" r:id="rId14"/>
    <p:sldId id="428" r:id="rId15"/>
    <p:sldId id="439" r:id="rId16"/>
    <p:sldId id="440" r:id="rId17"/>
    <p:sldId id="444" r:id="rId18"/>
    <p:sldId id="430" r:id="rId19"/>
    <p:sldId id="431" r:id="rId20"/>
    <p:sldId id="434" r:id="rId21"/>
    <p:sldId id="435" r:id="rId22"/>
    <p:sldId id="441" r:id="rId23"/>
    <p:sldId id="386" r:id="rId24"/>
    <p:sldId id="390" r:id="rId25"/>
    <p:sldId id="388" r:id="rId26"/>
    <p:sldId id="391" r:id="rId27"/>
    <p:sldId id="392" r:id="rId28"/>
    <p:sldId id="446" r:id="rId29"/>
    <p:sldId id="389" r:id="rId30"/>
    <p:sldId id="385" r:id="rId31"/>
    <p:sldId id="393" r:id="rId32"/>
    <p:sldId id="442" r:id="rId33"/>
    <p:sldId id="447" r:id="rId34"/>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78"/>
    <a:srgbClr val="46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54" autoAdjust="0"/>
  </p:normalViewPr>
  <p:slideViewPr>
    <p:cSldViewPr snapToGrid="0">
      <p:cViewPr varScale="1">
        <p:scale>
          <a:sx n="115" d="100"/>
          <a:sy n="115" d="100"/>
        </p:scale>
        <p:origin x="372" y="10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01591" cy="1036097"/>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8C7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3731" y="6048047"/>
            <a:ext cx="866087"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8C78"/>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087670" cy="2820491"/>
          </a:xfrm>
          <a:prstGeom prst="rect">
            <a:avLst/>
          </a:prstGeom>
        </p:spPr>
      </p:pic>
      <p:sp>
        <p:nvSpPr>
          <p:cNvPr id="4" name="Zástupný symbol pro zápatí 1"/>
          <p:cNvSpPr>
            <a:spLocks noGrp="1"/>
          </p:cNvSpPr>
          <p:nvPr>
            <p:ph type="ftr" sz="quarter" idx="10"/>
          </p:nvPr>
        </p:nvSpPr>
        <p:spPr>
          <a:xfrm>
            <a:off x="720000" y="6228000"/>
            <a:ext cx="7920000" cy="252000"/>
          </a:xfrm>
        </p:spPr>
        <p:txBody>
          <a:bodyPr/>
          <a:lstStyle>
            <a:lvl1pPr>
              <a:defRPr>
                <a:solidFill>
                  <a:srgbClr val="008C78"/>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008C78"/>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51D826CB-0B0F-418C-B9F2-3FFBE770A80E}"/>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9DF2E72C-C858-414F-A1B2-C08F9606631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86D41E0-0D92-4E6D-BC37-20D9592617BA}"/>
              </a:ext>
            </a:extLst>
          </p:cNvPr>
          <p:cNvSpPr>
            <a:spLocks noGrp="1"/>
          </p:cNvSpPr>
          <p:nvPr>
            <p:ph type="dt" sz="half" idx="10"/>
          </p:nvPr>
        </p:nvSpPr>
        <p:spPr/>
        <p:txBody>
          <a:bodyPr/>
          <a:lstStyle/>
          <a:p>
            <a:fld id="{8409438A-7810-4CE2-9BAA-EE1150B9AA2E}" type="datetimeFigureOut">
              <a:rPr lang="en-GB" smtClean="0"/>
              <a:t>05/05/2022</a:t>
            </a:fld>
            <a:endParaRPr lang="en-GB"/>
          </a:p>
        </p:txBody>
      </p:sp>
      <p:sp>
        <p:nvSpPr>
          <p:cNvPr id="3" name="Zástupný symbol pro zápatí 2">
            <a:extLst>
              <a:ext uri="{FF2B5EF4-FFF2-40B4-BE49-F238E27FC236}">
                <a16:creationId xmlns:a16="http://schemas.microsoft.com/office/drawing/2014/main" id="{936BEC62-B8D9-45FC-A7DF-61C2BF2080E2}"/>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47766B21-984E-4E8D-83EB-DB8EEB15EBA1}"/>
              </a:ext>
            </a:extLst>
          </p:cNvPr>
          <p:cNvSpPr>
            <a:spLocks noGrp="1"/>
          </p:cNvSpPr>
          <p:nvPr>
            <p:ph type="sldNum" sz="quarter" idx="12"/>
          </p:nvPr>
        </p:nvSpPr>
        <p:spPr/>
        <p:txBody>
          <a:bodyPr/>
          <a:lstStyle/>
          <a:p>
            <a:fld id="{8B1034DB-5A2E-4A93-A667-A808E5D9D648}" type="slidenum">
              <a:rPr lang="en-GB" smtClean="0"/>
              <a:t>‹#›</a:t>
            </a:fld>
            <a:endParaRPr lang="en-GB"/>
          </a:p>
        </p:txBody>
      </p:sp>
    </p:spTree>
    <p:extLst>
      <p:ext uri="{BB962C8B-B14F-4D97-AF65-F5344CB8AC3E}">
        <p14:creationId xmlns:p14="http://schemas.microsoft.com/office/powerpoint/2010/main" val="345072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8C7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0" name="Obrázek 9">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490962" cy="10287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7.jpg"/><Relationship Id="rId7" Type="http://schemas.openxmlformats.org/officeDocument/2006/relationships/oleObject" Target="../embeddings/oleObject2.bin"/><Relationship Id="rId12" Type="http://schemas.openxmlformats.org/officeDocument/2006/relationships/image" Target="../media/image12.jp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image" Target="../media/image11.jpg"/><Relationship Id="rId5" Type="http://schemas.openxmlformats.org/officeDocument/2006/relationships/oleObject" Target="../embeddings/oleObject1.bin"/><Relationship Id="rId10" Type="http://schemas.openxmlformats.org/officeDocument/2006/relationships/image" Target="../media/image10.jpg"/><Relationship Id="rId4" Type="http://schemas.openxmlformats.org/officeDocument/2006/relationships/image" Target="../media/image8.jpg"/><Relationship Id="rId9"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23777" y="2301017"/>
            <a:ext cx="11361600" cy="1171580"/>
          </a:xfrm>
        </p:spPr>
        <p:txBody>
          <a:bodyPr/>
          <a:lstStyle/>
          <a:p>
            <a:pPr algn="ctr"/>
            <a:r>
              <a:rPr lang="pl-PL" dirty="0"/>
              <a:t>Sex &amp; media</a:t>
            </a:r>
            <a:endParaRPr lang="sk-SK" dirty="0"/>
          </a:p>
        </p:txBody>
      </p:sp>
      <p:sp>
        <p:nvSpPr>
          <p:cNvPr id="6" name="Podnadpis 5"/>
          <p:cNvSpPr>
            <a:spLocks noGrp="1"/>
          </p:cNvSpPr>
          <p:nvPr>
            <p:ph type="subTitle" idx="1"/>
          </p:nvPr>
        </p:nvSpPr>
        <p:spPr>
          <a:xfrm>
            <a:off x="398502" y="4116402"/>
            <a:ext cx="11361600" cy="1451278"/>
          </a:xfrm>
        </p:spPr>
        <p:txBody>
          <a:bodyPr/>
          <a:lstStyle/>
          <a:p>
            <a:r>
              <a:rPr lang="cs-CZ"/>
              <a:t>Lukas </a:t>
            </a:r>
            <a:r>
              <a:rPr lang="cs-CZ" dirty="0"/>
              <a:t>Blinka</a:t>
            </a:r>
            <a:endParaRPr lang="sk-SK" sz="2000" dirty="0"/>
          </a:p>
        </p:txBody>
      </p:sp>
    </p:spTree>
    <p:extLst>
      <p:ext uri="{BB962C8B-B14F-4D97-AF65-F5344CB8AC3E}">
        <p14:creationId xmlns:p14="http://schemas.microsoft.com/office/powerpoint/2010/main" val="108372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CE9E0A6-DF8F-48A7-B083-1BE254F25171}"/>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25E3A5A2-8802-474C-B67C-5D355C23A3B2}"/>
              </a:ext>
            </a:extLst>
          </p:cNvPr>
          <p:cNvSpPr>
            <a:spLocks noGrp="1"/>
          </p:cNvSpPr>
          <p:nvPr>
            <p:ph type="title"/>
          </p:nvPr>
        </p:nvSpPr>
        <p:spPr/>
        <p:txBody>
          <a:bodyPr/>
          <a:lstStyle/>
          <a:p>
            <a:r>
              <a:rPr lang="cs-CZ" dirty="0" err="1"/>
              <a:t>Sexualizace</a:t>
            </a:r>
            <a:r>
              <a:rPr lang="cs-CZ" dirty="0"/>
              <a:t> - důsledky</a:t>
            </a:r>
            <a:endParaRPr lang="en-GB" dirty="0"/>
          </a:p>
        </p:txBody>
      </p:sp>
      <p:sp>
        <p:nvSpPr>
          <p:cNvPr id="5" name="Zástupný obsah 4">
            <a:extLst>
              <a:ext uri="{FF2B5EF4-FFF2-40B4-BE49-F238E27FC236}">
                <a16:creationId xmlns:a16="http://schemas.microsoft.com/office/drawing/2014/main" id="{292E77A5-D024-474E-8185-EC1DFD5EB8DA}"/>
              </a:ext>
            </a:extLst>
          </p:cNvPr>
          <p:cNvSpPr>
            <a:spLocks noGrp="1"/>
          </p:cNvSpPr>
          <p:nvPr>
            <p:ph idx="1"/>
          </p:nvPr>
        </p:nvSpPr>
        <p:spPr>
          <a:xfrm>
            <a:off x="720000" y="1692002"/>
            <a:ext cx="10905943" cy="4139998"/>
          </a:xfrm>
        </p:spPr>
        <p:txBody>
          <a:bodyPr/>
          <a:lstStyle/>
          <a:p>
            <a:r>
              <a:rPr lang="cs-CZ" sz="2000" dirty="0"/>
              <a:t>Sociální důsledky – dívky jsou častěji vystavené slovnímu napadání, problémy ve vzdělávacím procesu (postoje vyučujících), pozice ve vrstevnické skupině</a:t>
            </a:r>
            <a:r>
              <a:rPr lang="en-GB" sz="2000" dirty="0"/>
              <a:t>, </a:t>
            </a:r>
            <a:r>
              <a:rPr lang="cs-CZ" sz="2000" dirty="0"/>
              <a:t>automatické přijetí </a:t>
            </a:r>
            <a:r>
              <a:rPr lang="en-GB" sz="2000" dirty="0" err="1"/>
              <a:t>tradi</a:t>
            </a:r>
            <a:r>
              <a:rPr lang="cs-CZ" sz="2000" dirty="0"/>
              <a:t>ční/stereotypní role v párovém vztahu</a:t>
            </a:r>
          </a:p>
          <a:p>
            <a:r>
              <a:rPr lang="cs-CZ" sz="2000" dirty="0"/>
              <a:t>Psychické a zdravotní důsledky – 1) </a:t>
            </a:r>
            <a:r>
              <a:rPr lang="en-GB" sz="2000" i="1" dirty="0"/>
              <a:t>near-constant monitoring of appearance</a:t>
            </a:r>
            <a:r>
              <a:rPr lang="cs-CZ" sz="2000" i="1" dirty="0"/>
              <a:t> </a:t>
            </a:r>
            <a:r>
              <a:rPr lang="cs-CZ" sz="2000" dirty="0"/>
              <a:t>– nespokojenost se svým vzhledem, stud a pocity úzkosti ze svého vzhledu. Nižší </a:t>
            </a:r>
            <a:r>
              <a:rPr lang="cs-CZ" sz="2000" dirty="0" err="1"/>
              <a:t>self-esteem</a:t>
            </a:r>
            <a:r>
              <a:rPr lang="cs-CZ" sz="2000" dirty="0"/>
              <a:t>, deprese, poruchy příjmu potravy 2) </a:t>
            </a:r>
            <a:r>
              <a:rPr lang="cs-CZ" sz="2000" i="1" dirty="0" err="1"/>
              <a:t>self-objectification</a:t>
            </a:r>
            <a:r>
              <a:rPr lang="cs-CZ" sz="2000" dirty="0"/>
              <a:t> – vnímání sebe jako objekt a ne jako aktér – větší důraz na vzhled a menší na schopnosti. Naučená bezmocnost. Předčasné zahájení sexuálního života</a:t>
            </a:r>
          </a:p>
          <a:p>
            <a:r>
              <a:rPr lang="cs-CZ" sz="2000" dirty="0"/>
              <a:t>Funguje v rámci </a:t>
            </a:r>
            <a:r>
              <a:rPr lang="cs-CZ" sz="2000" i="1" dirty="0" err="1"/>
              <a:t>reinforcing</a:t>
            </a:r>
            <a:r>
              <a:rPr lang="cs-CZ" sz="2000" i="1" dirty="0"/>
              <a:t> </a:t>
            </a:r>
            <a:r>
              <a:rPr lang="cs-CZ" sz="2000" i="1" dirty="0" err="1"/>
              <a:t>spirals</a:t>
            </a:r>
            <a:r>
              <a:rPr lang="cs-CZ" sz="2000" i="1" dirty="0"/>
              <a:t> model </a:t>
            </a:r>
            <a:r>
              <a:rPr lang="cs-CZ" sz="2000" dirty="0"/>
              <a:t>(viz </a:t>
            </a:r>
            <a:r>
              <a:rPr lang="cs-CZ" sz="2000" dirty="0" err="1"/>
              <a:t>Slater</a:t>
            </a:r>
            <a:r>
              <a:rPr lang="cs-CZ" sz="2000" dirty="0"/>
              <a:t>) – zvýšený zájem o sexualitu vede k selektivnímu výběru určitých mediálních obsahů, na něž jsme v tu chvíli citlivější a tudíž účinek média je větší</a:t>
            </a:r>
          </a:p>
          <a:p>
            <a:endParaRPr lang="cs-CZ" sz="2000" dirty="0"/>
          </a:p>
          <a:p>
            <a:endParaRPr lang="en-GB" sz="2000" dirty="0"/>
          </a:p>
        </p:txBody>
      </p:sp>
    </p:spTree>
    <p:extLst>
      <p:ext uri="{BB962C8B-B14F-4D97-AF65-F5344CB8AC3E}">
        <p14:creationId xmlns:p14="http://schemas.microsoft.com/office/powerpoint/2010/main" val="8131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a:t>Sex a digitální média</a:t>
            </a:r>
          </a:p>
        </p:txBody>
      </p:sp>
      <p:sp>
        <p:nvSpPr>
          <p:cNvPr id="5" name="Zástupný symbol pro obsah 4"/>
          <p:cNvSpPr>
            <a:spLocks noGrp="1"/>
          </p:cNvSpPr>
          <p:nvPr>
            <p:ph idx="1"/>
          </p:nvPr>
        </p:nvSpPr>
        <p:spPr/>
        <p:txBody>
          <a:bodyPr/>
          <a:lstStyle/>
          <a:p>
            <a:r>
              <a:rPr lang="cs-CZ" sz="2000" dirty="0"/>
              <a:t>Kontakt se sexuálním obsahem se díky internetu znásobil a je jen stěží kontrolovatelný:      </a:t>
            </a:r>
            <a:r>
              <a:rPr lang="cs-CZ" sz="2000" i="1" dirty="0"/>
              <a:t>3A </a:t>
            </a:r>
            <a:r>
              <a:rPr lang="en-US" sz="2000" i="1" dirty="0"/>
              <a:t>Engine</a:t>
            </a:r>
            <a:r>
              <a:rPr lang="cs-CZ" sz="2000" i="1" dirty="0"/>
              <a:t> </a:t>
            </a:r>
            <a:r>
              <a:rPr lang="en-GB" sz="2000" dirty="0"/>
              <a:t>(Al Cooper, 1998)</a:t>
            </a:r>
            <a:r>
              <a:rPr lang="en-US" sz="2000" dirty="0"/>
              <a:t>: anonymity-afford</a:t>
            </a:r>
            <a:r>
              <a:rPr lang="cs-CZ" sz="2000" dirty="0"/>
              <a:t>a</a:t>
            </a:r>
            <a:r>
              <a:rPr lang="en-US" sz="2000" dirty="0" err="1"/>
              <a:t>bility</a:t>
            </a:r>
            <a:r>
              <a:rPr lang="en-US" sz="2000" dirty="0"/>
              <a:t>-ac</a:t>
            </a:r>
            <a:r>
              <a:rPr lang="cs-CZ" sz="2000" dirty="0"/>
              <a:t>c</a:t>
            </a:r>
            <a:r>
              <a:rPr lang="en-US" sz="2000" dirty="0"/>
              <a:t>e</a:t>
            </a:r>
            <a:r>
              <a:rPr lang="cs-CZ" sz="2000" dirty="0"/>
              <a:t>s</a:t>
            </a:r>
            <a:r>
              <a:rPr lang="en-US" sz="2000" dirty="0" err="1"/>
              <a:t>sibility</a:t>
            </a:r>
            <a:endParaRPr lang="en-US" sz="2000" dirty="0"/>
          </a:p>
          <a:p>
            <a:r>
              <a:rPr lang="cs-CZ" sz="2000" dirty="0"/>
              <a:t>Nedostatečná regulace internetového obsahu zvyšuje pravděpodobnost i nechtěného zhlédnutí sexuálního obsahu na internetu </a:t>
            </a:r>
          </a:p>
          <a:p>
            <a:r>
              <a:rPr lang="cs-CZ" sz="2000" dirty="0"/>
              <a:t>Společenská obava o bezpečí dětí a dospívajících na internetu</a:t>
            </a:r>
          </a:p>
          <a:p>
            <a:r>
              <a:rPr lang="cs-CZ" sz="2000" dirty="0"/>
              <a:t>Představa, že zkušenost s nezáměrnou expozicí může představovat riziko:</a:t>
            </a:r>
          </a:p>
          <a:p>
            <a:pPr lvl="1"/>
            <a:r>
              <a:rPr lang="cs-CZ" sz="1600" dirty="0"/>
              <a:t>Traumatizovat, způsobit nepříjemné pocity</a:t>
            </a:r>
          </a:p>
          <a:p>
            <a:pPr lvl="1"/>
            <a:r>
              <a:rPr lang="cs-CZ" sz="1600" dirty="0"/>
              <a:t>Narušit psychosexuální vývoj mladých, vést k předčasnému zájmu o sexualitu, vytváření zkresleného obraz o sexuálním prožívání a mezilidských vztazích</a:t>
            </a:r>
          </a:p>
          <a:p>
            <a:r>
              <a:rPr lang="cs-CZ" sz="2000" dirty="0"/>
              <a:t>Vlastní produkce sexuálních a sexualizovaných obsahů (amatérská pornografie a erotika, </a:t>
            </a:r>
            <a:r>
              <a:rPr lang="cs-CZ" sz="2000" dirty="0" err="1"/>
              <a:t>sexting</a:t>
            </a:r>
            <a:r>
              <a:rPr lang="cs-CZ" sz="2000" dirty="0"/>
              <a:t>, sebeprezentace na sociálních sítích) </a:t>
            </a:r>
          </a:p>
          <a:p>
            <a:r>
              <a:rPr lang="cs-CZ" sz="2000" dirty="0"/>
              <a:t>Sex v médiích je primárním zdrojem informací o sexu</a:t>
            </a:r>
          </a:p>
          <a:p>
            <a:endParaRPr lang="cs-CZ" sz="2000" dirty="0"/>
          </a:p>
          <a:p>
            <a:endParaRPr lang="cs-CZ" sz="2000" dirty="0"/>
          </a:p>
        </p:txBody>
      </p:sp>
    </p:spTree>
    <p:extLst>
      <p:ext uri="{BB962C8B-B14F-4D97-AF65-F5344CB8AC3E}">
        <p14:creationId xmlns:p14="http://schemas.microsoft.com/office/powerpoint/2010/main" val="196589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60582A6-A0F3-4A5B-8B65-8D2F5EC149F6}"/>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C96B33F5-3E02-49B8-95E6-87D673AE0FFE}"/>
              </a:ext>
            </a:extLst>
          </p:cNvPr>
          <p:cNvSpPr>
            <a:spLocks noGrp="1"/>
          </p:cNvSpPr>
          <p:nvPr>
            <p:ph type="title"/>
          </p:nvPr>
        </p:nvSpPr>
        <p:spPr/>
        <p:txBody>
          <a:bodyPr/>
          <a:lstStyle/>
          <a:p>
            <a:r>
              <a:rPr lang="cs-CZ" dirty="0"/>
              <a:t>3A Model</a:t>
            </a:r>
            <a:endParaRPr lang="en-GB" dirty="0"/>
          </a:p>
        </p:txBody>
      </p:sp>
      <p:sp>
        <p:nvSpPr>
          <p:cNvPr id="5" name="Zástupný obsah 4">
            <a:extLst>
              <a:ext uri="{FF2B5EF4-FFF2-40B4-BE49-F238E27FC236}">
                <a16:creationId xmlns:a16="http://schemas.microsoft.com/office/drawing/2014/main" id="{93185C14-0D21-4C59-B9B5-E9A503556F61}"/>
              </a:ext>
            </a:extLst>
          </p:cNvPr>
          <p:cNvSpPr>
            <a:spLocks noGrp="1"/>
          </p:cNvSpPr>
          <p:nvPr>
            <p:ph idx="1"/>
          </p:nvPr>
        </p:nvSpPr>
        <p:spPr/>
        <p:txBody>
          <a:bodyPr/>
          <a:lstStyle/>
          <a:p>
            <a:r>
              <a:rPr lang="cs-CZ" sz="1800" dirty="0"/>
              <a:t>Paul </a:t>
            </a:r>
            <a:r>
              <a:rPr lang="cs-CZ" sz="1800" dirty="0" err="1"/>
              <a:t>Wright</a:t>
            </a:r>
            <a:r>
              <a:rPr lang="cs-CZ" sz="1800" dirty="0"/>
              <a:t> – </a:t>
            </a:r>
            <a:r>
              <a:rPr lang="cs-CZ" sz="1800" dirty="0" err="1"/>
              <a:t>acquisiton</a:t>
            </a:r>
            <a:r>
              <a:rPr lang="cs-CZ" sz="1800" dirty="0"/>
              <a:t>, </a:t>
            </a:r>
            <a:r>
              <a:rPr lang="cs-CZ" sz="1800" dirty="0" err="1"/>
              <a:t>activation</a:t>
            </a:r>
            <a:r>
              <a:rPr lang="cs-CZ" sz="1800" dirty="0"/>
              <a:t>, </a:t>
            </a:r>
            <a:r>
              <a:rPr lang="cs-CZ" sz="1800" dirty="0" err="1"/>
              <a:t>application</a:t>
            </a:r>
            <a:endParaRPr lang="cs-CZ" sz="1800" dirty="0"/>
          </a:p>
          <a:p>
            <a:r>
              <a:rPr lang="cs-CZ" sz="1800" dirty="0"/>
              <a:t>Sexuální scénáře (Simon &amp; </a:t>
            </a:r>
            <a:r>
              <a:rPr lang="cs-CZ" sz="1800" dirty="0" err="1"/>
              <a:t>Gagnon</a:t>
            </a:r>
            <a:r>
              <a:rPr lang="cs-CZ" sz="1800" dirty="0"/>
              <a:t>, 1973) – „návod“ jak se to dělá – co, kdy, jak, proč, s kým je vhodné/očekávané dělat sex  či chovat se sexuálně a co to přinese. Učíme se v procesu socializace (na úrovni kulturní, interpersonální – např. co se od nás očekává ve vztahu, intrapersonální – co nás přitahuje a vzrušuje)</a:t>
            </a:r>
          </a:p>
          <a:p>
            <a:r>
              <a:rPr lang="cs-CZ" sz="1800" dirty="0"/>
              <a:t>Média mají dnes v tomto procesu zásadní roli – sexuální scénáře/formy chování díky médiím získáváme (</a:t>
            </a:r>
            <a:r>
              <a:rPr lang="cs-CZ" sz="1800" dirty="0" err="1"/>
              <a:t>acquisition</a:t>
            </a:r>
            <a:r>
              <a:rPr lang="cs-CZ" sz="1800" dirty="0"/>
              <a:t>), média mohou spouštět sexuální chování např. skrze </a:t>
            </a:r>
            <a:r>
              <a:rPr lang="cs-CZ" sz="1800" dirty="0" err="1"/>
              <a:t>priming</a:t>
            </a:r>
            <a:r>
              <a:rPr lang="cs-CZ" sz="1800" dirty="0"/>
              <a:t> (</a:t>
            </a:r>
            <a:r>
              <a:rPr lang="cs-CZ" sz="1800" dirty="0" err="1"/>
              <a:t>activation</a:t>
            </a:r>
            <a:r>
              <a:rPr lang="cs-CZ" sz="1800" dirty="0"/>
              <a:t>), toto pak může vést ke konkrétnímu chování, preferencím atd. (</a:t>
            </a:r>
            <a:r>
              <a:rPr lang="cs-CZ" sz="1800" dirty="0" err="1"/>
              <a:t>application</a:t>
            </a:r>
            <a:r>
              <a:rPr lang="cs-CZ" sz="1800" dirty="0"/>
              <a:t>)</a:t>
            </a:r>
          </a:p>
          <a:p>
            <a:r>
              <a:rPr lang="cs-CZ" sz="1800" dirty="0"/>
              <a:t>Viz Teorie sociálního učení (Bandura) – učíme se pozorováním jiných (zvláště významných druhých) a zda je jejich chování odměňováno nebo trestáno</a:t>
            </a:r>
          </a:p>
          <a:p>
            <a:endParaRPr lang="en-GB" dirty="0"/>
          </a:p>
        </p:txBody>
      </p:sp>
    </p:spTree>
    <p:extLst>
      <p:ext uri="{BB962C8B-B14F-4D97-AF65-F5344CB8AC3E}">
        <p14:creationId xmlns:p14="http://schemas.microsoft.com/office/powerpoint/2010/main" val="14733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E40CD7D-F66A-4903-8A58-ECA5524B5953}"/>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5881DF98-CBD8-40BD-ABC1-0F9046435E83}"/>
              </a:ext>
            </a:extLst>
          </p:cNvPr>
          <p:cNvSpPr>
            <a:spLocks noGrp="1"/>
          </p:cNvSpPr>
          <p:nvPr>
            <p:ph type="title"/>
          </p:nvPr>
        </p:nvSpPr>
        <p:spPr/>
        <p:txBody>
          <a:bodyPr/>
          <a:lstStyle/>
          <a:p>
            <a:r>
              <a:rPr lang="cs-CZ" dirty="0"/>
              <a:t>3A Model</a:t>
            </a:r>
            <a:endParaRPr lang="en-GB" dirty="0"/>
          </a:p>
        </p:txBody>
      </p:sp>
      <p:sp>
        <p:nvSpPr>
          <p:cNvPr id="5" name="Zástupný obsah 4">
            <a:extLst>
              <a:ext uri="{FF2B5EF4-FFF2-40B4-BE49-F238E27FC236}">
                <a16:creationId xmlns:a16="http://schemas.microsoft.com/office/drawing/2014/main" id="{1AFF322B-4CE3-4B7A-B054-A7A591FD4442}"/>
              </a:ext>
            </a:extLst>
          </p:cNvPr>
          <p:cNvSpPr>
            <a:spLocks noGrp="1"/>
          </p:cNvSpPr>
          <p:nvPr>
            <p:ph idx="1"/>
          </p:nvPr>
        </p:nvSpPr>
        <p:spPr>
          <a:xfrm>
            <a:off x="720000" y="1692002"/>
            <a:ext cx="4571847" cy="4139998"/>
          </a:xfrm>
        </p:spPr>
        <p:txBody>
          <a:bodyPr/>
          <a:lstStyle/>
          <a:p>
            <a:r>
              <a:rPr lang="cs-CZ" sz="1600" dirty="0"/>
              <a:t>Moderační efekty </a:t>
            </a:r>
          </a:p>
          <a:p>
            <a:pPr marL="72000" indent="0">
              <a:buNone/>
            </a:pPr>
            <a:r>
              <a:rPr lang="cs-CZ" sz="1600" dirty="0"/>
              <a:t>1) na straně mediálního obsahu: atraktivita těch, kteří sex znázorňují, identifikace (podoba) s tím, kdo sex znázorňuje, odměna/trest spojené se sexem</a:t>
            </a:r>
          </a:p>
          <a:p>
            <a:pPr marL="72000" indent="0">
              <a:buNone/>
            </a:pPr>
            <a:r>
              <a:rPr lang="cs-CZ" sz="1600" dirty="0"/>
              <a:t>2) na straně expozice: frekvence vystavení se, nedávnost vystavení (viz hypotéza dostupnosti)</a:t>
            </a:r>
          </a:p>
          <a:p>
            <a:pPr marL="72000" indent="0">
              <a:buNone/>
            </a:pPr>
            <a:r>
              <a:rPr lang="cs-CZ" sz="1600" dirty="0"/>
              <a:t>3) na straně uživatele: identita, už existující kognitivní vzorce a zkušenosti, motivace, osobnostní charakteristiky, ohodnocení realističnosti mediálního obsahu</a:t>
            </a:r>
          </a:p>
          <a:p>
            <a:pPr marL="72000" indent="0">
              <a:buNone/>
            </a:pPr>
            <a:r>
              <a:rPr lang="cs-CZ" sz="1600" dirty="0"/>
              <a:t>4) situační a kontextuální faktory: sociální zázemí,…</a:t>
            </a:r>
          </a:p>
          <a:p>
            <a:endParaRPr lang="en-GB" dirty="0"/>
          </a:p>
        </p:txBody>
      </p:sp>
      <p:pic>
        <p:nvPicPr>
          <p:cNvPr id="6" name="Obrázek 5">
            <a:extLst>
              <a:ext uri="{FF2B5EF4-FFF2-40B4-BE49-F238E27FC236}">
                <a16:creationId xmlns:a16="http://schemas.microsoft.com/office/drawing/2014/main" id="{56EC2BDD-2A0E-4D78-B096-E90D84DE1FD4}"/>
              </a:ext>
            </a:extLst>
          </p:cNvPr>
          <p:cNvPicPr>
            <a:picLocks noChangeAspect="1"/>
          </p:cNvPicPr>
          <p:nvPr/>
        </p:nvPicPr>
        <p:blipFill rotWithShape="1">
          <a:blip r:embed="rId2"/>
          <a:srcRect l="36942" t="17084" r="24281" b="7234"/>
          <a:stretch/>
        </p:blipFill>
        <p:spPr>
          <a:xfrm>
            <a:off x="7068580" y="53501"/>
            <a:ext cx="5063791" cy="5559359"/>
          </a:xfrm>
          <a:prstGeom prst="rect">
            <a:avLst/>
          </a:prstGeom>
        </p:spPr>
      </p:pic>
      <p:pic>
        <p:nvPicPr>
          <p:cNvPr id="8" name="Obrázek 7">
            <a:extLst>
              <a:ext uri="{FF2B5EF4-FFF2-40B4-BE49-F238E27FC236}">
                <a16:creationId xmlns:a16="http://schemas.microsoft.com/office/drawing/2014/main" id="{2B50AEB0-2641-4215-915B-66E2DC0D9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6395" y="5088763"/>
            <a:ext cx="4032090" cy="1486474"/>
          </a:xfrm>
          <a:prstGeom prst="rect">
            <a:avLst/>
          </a:prstGeom>
        </p:spPr>
      </p:pic>
    </p:spTree>
    <p:extLst>
      <p:ext uri="{BB962C8B-B14F-4D97-AF65-F5344CB8AC3E}">
        <p14:creationId xmlns:p14="http://schemas.microsoft.com/office/powerpoint/2010/main" val="1999575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5B667CF-C543-49CA-BDB6-6587076F7388}"/>
              </a:ext>
            </a:extLst>
          </p:cNvPr>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pic>
        <p:nvPicPr>
          <p:cNvPr id="5" name="Obrázek 4">
            <a:extLst>
              <a:ext uri="{FF2B5EF4-FFF2-40B4-BE49-F238E27FC236}">
                <a16:creationId xmlns:a16="http://schemas.microsoft.com/office/drawing/2014/main" id="{EB8293D1-4162-47CF-9E9D-941627B85800}"/>
              </a:ext>
            </a:extLst>
          </p:cNvPr>
          <p:cNvPicPr>
            <a:picLocks noChangeAspect="1"/>
          </p:cNvPicPr>
          <p:nvPr/>
        </p:nvPicPr>
        <p:blipFill rotWithShape="1">
          <a:blip r:embed="rId2"/>
          <a:srcRect l="28938" t="17196" r="30379" b="14354"/>
          <a:stretch/>
        </p:blipFill>
        <p:spPr>
          <a:xfrm>
            <a:off x="2647544" y="-9671"/>
            <a:ext cx="6896911" cy="6527145"/>
          </a:xfrm>
          <a:prstGeom prst="rect">
            <a:avLst/>
          </a:prstGeom>
        </p:spPr>
      </p:pic>
    </p:spTree>
    <p:extLst>
      <p:ext uri="{BB962C8B-B14F-4D97-AF65-F5344CB8AC3E}">
        <p14:creationId xmlns:p14="http://schemas.microsoft.com/office/powerpoint/2010/main" val="258573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EF03B0B-1408-4EB7-A03C-E3C5DCB49446}"/>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A560EB3C-7E24-46E0-B14A-F71A58288291}"/>
              </a:ext>
            </a:extLst>
          </p:cNvPr>
          <p:cNvSpPr>
            <a:spLocks noGrp="1"/>
          </p:cNvSpPr>
          <p:nvPr>
            <p:ph type="title"/>
          </p:nvPr>
        </p:nvSpPr>
        <p:spPr/>
        <p:txBody>
          <a:bodyPr/>
          <a:lstStyle/>
          <a:p>
            <a:r>
              <a:rPr lang="cs-CZ" dirty="0"/>
              <a:t>Mediální účinek - vzrušení</a:t>
            </a:r>
            <a:endParaRPr lang="en-GB" dirty="0"/>
          </a:p>
        </p:txBody>
      </p:sp>
      <p:sp>
        <p:nvSpPr>
          <p:cNvPr id="5" name="Zástupný obsah 4">
            <a:extLst>
              <a:ext uri="{FF2B5EF4-FFF2-40B4-BE49-F238E27FC236}">
                <a16:creationId xmlns:a16="http://schemas.microsoft.com/office/drawing/2014/main" id="{991238E4-A2AB-44B4-AE0C-8E0A642E9E73}"/>
              </a:ext>
            </a:extLst>
          </p:cNvPr>
          <p:cNvSpPr>
            <a:spLocks noGrp="1"/>
          </p:cNvSpPr>
          <p:nvPr>
            <p:ph idx="1"/>
          </p:nvPr>
        </p:nvSpPr>
        <p:spPr/>
        <p:txBody>
          <a:bodyPr/>
          <a:lstStyle/>
          <a:p>
            <a:r>
              <a:rPr lang="cs-CZ" sz="2000" dirty="0"/>
              <a:t>Vzrušení (</a:t>
            </a:r>
            <a:r>
              <a:rPr lang="cs-CZ" sz="2000" dirty="0" err="1"/>
              <a:t>arousal</a:t>
            </a:r>
            <a:r>
              <a:rPr lang="cs-CZ" sz="2000" dirty="0"/>
              <a:t>) - fyziologický stav, který zintenzivňuje prožitek sexuálního chování. Primární motiv a průvodní jev sledování sexuálních obsahů</a:t>
            </a:r>
          </a:p>
          <a:p>
            <a:r>
              <a:rPr lang="cs-CZ" sz="2000" dirty="0"/>
              <a:t>Zpravidla se měří </a:t>
            </a:r>
            <a:r>
              <a:rPr lang="cs-CZ" sz="2000" dirty="0" err="1"/>
              <a:t>sebeposuzujícími</a:t>
            </a:r>
            <a:r>
              <a:rPr lang="cs-CZ" sz="2000" dirty="0"/>
              <a:t> škálami (nepřesné a u citlivých témat podléhají silnému vlivu sociální žádoucnosti) nebo objektivním měřením – kožně-galvanická reakce, prokrvení penisu či lubrikace vagíny (intruzivní metoda). Nejnověji neurologické metody: elektroencefalograf (EEG), magnetická rezonance (MRI, </a:t>
            </a:r>
            <a:r>
              <a:rPr lang="cs-CZ" sz="2000" dirty="0" err="1"/>
              <a:t>fMRI</a:t>
            </a:r>
            <a:r>
              <a:rPr lang="cs-CZ" sz="2000" dirty="0"/>
              <a:t>) </a:t>
            </a:r>
          </a:p>
          <a:p>
            <a:r>
              <a:rPr lang="cs-CZ" sz="2000" dirty="0"/>
              <a:t>Mezipohlavní rozdíly: Muži si snadněji navodí sexuální vzrušení než ženy, vzrušením silněji reagují na expozici sexuálně násilným obsahům a materiálům, které snižují lidskou důstojnost (</a:t>
            </a:r>
            <a:r>
              <a:rPr lang="cs-CZ" sz="2000" dirty="0" err="1"/>
              <a:t>Murnen</a:t>
            </a:r>
            <a:r>
              <a:rPr lang="cs-CZ" sz="2000" dirty="0"/>
              <a:t> &amp; </a:t>
            </a:r>
            <a:r>
              <a:rPr lang="cs-CZ" sz="2000" dirty="0" err="1"/>
              <a:t>Stockton</a:t>
            </a:r>
            <a:r>
              <a:rPr lang="cs-CZ" sz="2000" dirty="0"/>
              <a:t>, 1997)</a:t>
            </a:r>
          </a:p>
          <a:p>
            <a:r>
              <a:rPr lang="cs-CZ" sz="2000" dirty="0"/>
              <a:t>Kusé studie, že ženy silněji reagují na pornografii, pokud je tvořena ženami pro ženy (</a:t>
            </a:r>
            <a:r>
              <a:rPr lang="cs-CZ" sz="2000" dirty="0" err="1"/>
              <a:t>Mosher</a:t>
            </a:r>
            <a:r>
              <a:rPr lang="cs-CZ" sz="2000" dirty="0"/>
              <a:t> &amp; </a:t>
            </a:r>
            <a:r>
              <a:rPr lang="cs-CZ" sz="2000" dirty="0" err="1"/>
              <a:t>Maclan</a:t>
            </a:r>
            <a:r>
              <a:rPr lang="cs-CZ" sz="2000" dirty="0"/>
              <a:t>, 1994; </a:t>
            </a:r>
            <a:r>
              <a:rPr lang="cs-CZ" sz="2000" dirty="0" err="1"/>
              <a:t>Quackenbush</a:t>
            </a:r>
            <a:r>
              <a:rPr lang="cs-CZ" sz="2000" dirty="0"/>
              <a:t>, </a:t>
            </a:r>
            <a:r>
              <a:rPr lang="cs-CZ" sz="2000" dirty="0" err="1"/>
              <a:t>Strassberg</a:t>
            </a:r>
            <a:r>
              <a:rPr lang="cs-CZ" sz="2000" dirty="0"/>
              <a:t> &amp; Turner, 1995). </a:t>
            </a:r>
          </a:p>
          <a:p>
            <a:endParaRPr lang="cs-CZ" sz="2000" dirty="0"/>
          </a:p>
          <a:p>
            <a:endParaRPr lang="en-GB" sz="2000" dirty="0"/>
          </a:p>
        </p:txBody>
      </p:sp>
    </p:spTree>
    <p:extLst>
      <p:ext uri="{BB962C8B-B14F-4D97-AF65-F5344CB8AC3E}">
        <p14:creationId xmlns:p14="http://schemas.microsoft.com/office/powerpoint/2010/main" val="2526025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CAD2A56-05C6-49A5-9BA0-1BAC5399B144}"/>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582836A2-A7D9-4052-BFF4-69F90A50CDD2}"/>
              </a:ext>
            </a:extLst>
          </p:cNvPr>
          <p:cNvSpPr>
            <a:spLocks noGrp="1"/>
          </p:cNvSpPr>
          <p:nvPr>
            <p:ph type="title"/>
          </p:nvPr>
        </p:nvSpPr>
        <p:spPr/>
        <p:txBody>
          <a:bodyPr/>
          <a:lstStyle/>
          <a:p>
            <a:r>
              <a:rPr lang="cs-CZ" dirty="0"/>
              <a:t>Mediální účinek - vzrušení</a:t>
            </a:r>
            <a:endParaRPr lang="en-GB" dirty="0"/>
          </a:p>
        </p:txBody>
      </p:sp>
      <p:sp>
        <p:nvSpPr>
          <p:cNvPr id="5" name="Zástupný obsah 4">
            <a:extLst>
              <a:ext uri="{FF2B5EF4-FFF2-40B4-BE49-F238E27FC236}">
                <a16:creationId xmlns:a16="http://schemas.microsoft.com/office/drawing/2014/main" id="{BB13E407-D44B-45C9-88A6-0C41FED9AF69}"/>
              </a:ext>
            </a:extLst>
          </p:cNvPr>
          <p:cNvSpPr>
            <a:spLocks noGrp="1"/>
          </p:cNvSpPr>
          <p:nvPr>
            <p:ph idx="1"/>
          </p:nvPr>
        </p:nvSpPr>
        <p:spPr/>
        <p:txBody>
          <a:bodyPr/>
          <a:lstStyle/>
          <a:p>
            <a:r>
              <a:rPr lang="cs-CZ" sz="1900" dirty="0"/>
              <a:t>Experimentálně potvrzený účinek klasického a operantního podmiňování na vznik vzrušení a preferenci erotických obrazů. Podařilo se experimentálně indukovat sexuální fetišismus - </a:t>
            </a:r>
            <a:r>
              <a:rPr lang="cs-CZ" sz="1900" dirty="0" err="1"/>
              <a:t>napodmoňovat</a:t>
            </a:r>
            <a:r>
              <a:rPr lang="cs-CZ" sz="1900" dirty="0"/>
              <a:t> (spárováním obrazu sexy žen s vysokými botami) heterosexuální muže tak, aby se pro ně staly dámské boty vzrušující. Otázkou je nakolik je tento efekt dlouhodobý. Co nás vzrušuje je do jisté míry naučené a ne vrozené (více platí pro ženy)</a:t>
            </a:r>
          </a:p>
          <a:p>
            <a:r>
              <a:rPr lang="cs-CZ" sz="1900" dirty="0"/>
              <a:t>Spojitost mezi evokovaným vzrušením a explicitností sexuálních obsahů není rovnoměrný (tj. méně může znamenat více – např. vlivem fantazie). Má tak cenu regulovat explicitnost? Implikace pro marketing: lidé mají tendenci si naznačenou sexuální scénu dosazovat do vlastních scénářů (které jsou variabilní a značně individuální) </a:t>
            </a:r>
          </a:p>
          <a:p>
            <a:r>
              <a:rPr lang="cs-CZ" sz="1900" dirty="0" err="1"/>
              <a:t>Desenzitizace</a:t>
            </a:r>
            <a:r>
              <a:rPr lang="cs-CZ" sz="1900" dirty="0"/>
              <a:t> – potvrzen vliv častého sledování pornografie na snížení vzrušivosti. Negativní efekt zvláště u nadměrného sledování/závislosti</a:t>
            </a:r>
          </a:p>
          <a:p>
            <a:endParaRPr lang="cs-CZ" dirty="0"/>
          </a:p>
          <a:p>
            <a:endParaRPr lang="en-GB" dirty="0"/>
          </a:p>
        </p:txBody>
      </p:sp>
    </p:spTree>
    <p:extLst>
      <p:ext uri="{BB962C8B-B14F-4D97-AF65-F5344CB8AC3E}">
        <p14:creationId xmlns:p14="http://schemas.microsoft.com/office/powerpoint/2010/main" val="425224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27919D2-D21B-4A0D-BAF9-679C366D9AAF}"/>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661AAE7D-BF9E-4E69-B9A2-CAF9015C9040}"/>
              </a:ext>
            </a:extLst>
          </p:cNvPr>
          <p:cNvSpPr>
            <a:spLocks noGrp="1"/>
          </p:cNvSpPr>
          <p:nvPr>
            <p:ph type="title"/>
          </p:nvPr>
        </p:nvSpPr>
        <p:spPr/>
        <p:txBody>
          <a:bodyPr/>
          <a:lstStyle/>
          <a:p>
            <a:r>
              <a:rPr lang="cs-CZ" dirty="0"/>
              <a:t>Mediální účinek - postoje</a:t>
            </a:r>
            <a:endParaRPr lang="en-GB" dirty="0"/>
          </a:p>
        </p:txBody>
      </p:sp>
      <p:sp>
        <p:nvSpPr>
          <p:cNvPr id="5" name="Zástupný obsah 4">
            <a:extLst>
              <a:ext uri="{FF2B5EF4-FFF2-40B4-BE49-F238E27FC236}">
                <a16:creationId xmlns:a16="http://schemas.microsoft.com/office/drawing/2014/main" id="{F7B82EFE-C3E2-4069-93D7-CDB4572C9AFF}"/>
              </a:ext>
            </a:extLst>
          </p:cNvPr>
          <p:cNvSpPr>
            <a:spLocks noGrp="1"/>
          </p:cNvSpPr>
          <p:nvPr>
            <p:ph idx="1"/>
          </p:nvPr>
        </p:nvSpPr>
        <p:spPr/>
        <p:txBody>
          <a:bodyPr/>
          <a:lstStyle/>
          <a:p>
            <a:r>
              <a:rPr lang="cs-CZ" sz="1800" dirty="0">
                <a:latin typeface="+mj-lt"/>
              </a:rPr>
              <a:t>Základní teze: opakované vystavení se víceméně stále stejným obsahům může učit/vytvořit určité postoje a hodnoty – např. sexuální permisivní postoj k sexu</a:t>
            </a:r>
          </a:p>
          <a:p>
            <a:r>
              <a:rPr lang="cs-CZ" sz="1800" dirty="0">
                <a:latin typeface="+mj-lt"/>
              </a:rPr>
              <a:t>Genderově stereotypní přesvědčení (genderové postoje, žena coby sexuální objekt, mocenská nerovnováha v intimních vztazích – např. tzv. „token resistence“, mužská nadřazenost). </a:t>
            </a:r>
          </a:p>
          <a:p>
            <a:r>
              <a:rPr lang="cs-CZ" sz="1800" dirty="0">
                <a:latin typeface="+mj-lt"/>
              </a:rPr>
              <a:t>Je sexualita v médiích de facto namířena proti ženám?</a:t>
            </a:r>
          </a:p>
          <a:p>
            <a:r>
              <a:rPr lang="cs-CZ" sz="1800" dirty="0">
                <a:latin typeface="+mj-lt"/>
                <a:cs typeface="Times New Roman" panose="02020603050405020304" pitchFamily="18" charset="0"/>
              </a:rPr>
              <a:t>Nadhodnocování výskytu sexuálních praktik v populaci (orální, anální sex, sadomasochistické praktiky) – hypotéza dostupnosti (</a:t>
            </a:r>
            <a:r>
              <a:rPr lang="en-GB" sz="1800" dirty="0">
                <a:latin typeface="+mj-lt"/>
                <a:cs typeface="Times New Roman" panose="02020603050405020304" pitchFamily="18" charset="0"/>
              </a:rPr>
              <a:t>accessibility</a:t>
            </a:r>
            <a:r>
              <a:rPr lang="cs-CZ" sz="1800" dirty="0">
                <a:latin typeface="+mj-lt"/>
                <a:cs typeface="Times New Roman" panose="02020603050405020304" pitchFamily="18" charset="0"/>
              </a:rPr>
              <a:t>)</a:t>
            </a:r>
          </a:p>
          <a:p>
            <a:r>
              <a:rPr lang="cs-CZ" sz="1800" dirty="0">
                <a:latin typeface="+mj-lt"/>
              </a:rPr>
              <a:t>Genderově stereotypní preference – vliv má ne prosté častější sledování pornografie, ale vnímání pornografie jako realistické, odrážející skutečnost</a:t>
            </a:r>
          </a:p>
          <a:p>
            <a:r>
              <a:rPr lang="cs-CZ" sz="1800" dirty="0">
                <a:latin typeface="+mj-lt"/>
              </a:rPr>
              <a:t>Časté sledování pornografie → nižší spokojenost s reálným sexem, nižší vnímaná atraktivita partnerek (po fyzické stránce, sexuálním výkonem, sexuální zvědavostí)</a:t>
            </a:r>
          </a:p>
          <a:p>
            <a:endParaRPr lang="cs-CZ" sz="1200" dirty="0"/>
          </a:p>
          <a:p>
            <a:endParaRPr lang="cs-CZ" sz="2000" dirty="0"/>
          </a:p>
          <a:p>
            <a:endParaRPr lang="cs-CZ" dirty="0">
              <a:ea typeface="+mn-ea"/>
              <a:cs typeface="+mn-cs"/>
            </a:endParaRPr>
          </a:p>
          <a:p>
            <a:endParaRPr lang="en-GB" dirty="0"/>
          </a:p>
        </p:txBody>
      </p:sp>
    </p:spTree>
    <p:extLst>
      <p:ext uri="{BB962C8B-B14F-4D97-AF65-F5344CB8AC3E}">
        <p14:creationId xmlns:p14="http://schemas.microsoft.com/office/powerpoint/2010/main" val="14261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4B87FCC-4294-45F2-B147-A8ACC9A30944}"/>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5AEC6534-7B84-48B3-B50F-97E757FD7CEF}"/>
              </a:ext>
            </a:extLst>
          </p:cNvPr>
          <p:cNvSpPr>
            <a:spLocks noGrp="1"/>
          </p:cNvSpPr>
          <p:nvPr>
            <p:ph type="title"/>
          </p:nvPr>
        </p:nvSpPr>
        <p:spPr/>
        <p:txBody>
          <a:bodyPr/>
          <a:lstStyle/>
          <a:p>
            <a:r>
              <a:rPr lang="cs-CZ" dirty="0"/>
              <a:t>Mediální účinek - chování</a:t>
            </a:r>
            <a:endParaRPr lang="en-GB" dirty="0"/>
          </a:p>
        </p:txBody>
      </p:sp>
      <p:sp>
        <p:nvSpPr>
          <p:cNvPr id="5" name="Zástupný obsah 4">
            <a:extLst>
              <a:ext uri="{FF2B5EF4-FFF2-40B4-BE49-F238E27FC236}">
                <a16:creationId xmlns:a16="http://schemas.microsoft.com/office/drawing/2014/main" id="{084ADF70-A2D0-460A-99FC-DCFE03836E13}"/>
              </a:ext>
            </a:extLst>
          </p:cNvPr>
          <p:cNvSpPr>
            <a:spLocks noGrp="1"/>
          </p:cNvSpPr>
          <p:nvPr>
            <p:ph idx="1"/>
          </p:nvPr>
        </p:nvSpPr>
        <p:spPr/>
        <p:txBody>
          <a:bodyPr/>
          <a:lstStyle/>
          <a:p>
            <a:r>
              <a:rPr lang="cs-CZ" sz="2000" dirty="0">
                <a:latin typeface="+mj-lt"/>
              </a:rPr>
              <a:t>Změny v (sexuálním) chování (učení se novému chování) – imitace/teorie sociálního učení (Albert Bandura) – napodobování a učení se novým formám sexuálního chování skrze pozorování co funguje u jiných, zařazování nových praktik</a:t>
            </a:r>
          </a:p>
          <a:p>
            <a:r>
              <a:rPr lang="cs-CZ" sz="2000" dirty="0">
                <a:latin typeface="+mj-lt"/>
              </a:rPr>
              <a:t>Akcelerace sexuálního debutu u dospívajících – zvláště u </a:t>
            </a:r>
            <a:r>
              <a:rPr lang="cs-CZ" sz="2000" dirty="0" err="1">
                <a:latin typeface="+mj-lt"/>
              </a:rPr>
              <a:t>sextingu</a:t>
            </a:r>
            <a:r>
              <a:rPr lang="cs-CZ" sz="2000" dirty="0">
                <a:latin typeface="+mj-lt"/>
              </a:rPr>
              <a:t> a produkce vlastních erotických obrázků (vysvětleno skrze </a:t>
            </a:r>
            <a:r>
              <a:rPr lang="cs-CZ" sz="2000" dirty="0" err="1">
                <a:latin typeface="+mj-lt"/>
              </a:rPr>
              <a:t>sebepercepční</a:t>
            </a:r>
            <a:r>
              <a:rPr lang="cs-CZ" sz="2000" dirty="0">
                <a:latin typeface="+mj-lt"/>
              </a:rPr>
              <a:t> teorii – D. </a:t>
            </a:r>
            <a:r>
              <a:rPr lang="cs-CZ" sz="2000" dirty="0" err="1">
                <a:latin typeface="+mj-lt"/>
              </a:rPr>
              <a:t>Bem</a:t>
            </a:r>
            <a:r>
              <a:rPr lang="cs-CZ" sz="2000" dirty="0">
                <a:latin typeface="+mj-lt"/>
              </a:rPr>
              <a:t>: postoj k sobě a svou identitu vytváříme skrze pozorování svého chování)</a:t>
            </a:r>
          </a:p>
          <a:p>
            <a:r>
              <a:rPr lang="cs-CZ" sz="2000" dirty="0" err="1">
                <a:latin typeface="+mj-lt"/>
              </a:rPr>
              <a:t>Permisivita</a:t>
            </a:r>
            <a:r>
              <a:rPr lang="cs-CZ" sz="2000" dirty="0">
                <a:latin typeface="+mj-lt"/>
              </a:rPr>
              <a:t> k náhodnému sexu a menší ostražitost (méně bezpečný sex) – rizikové chování – nepotvrzené u adolescentů, ale důkazy u dospělé populace</a:t>
            </a:r>
          </a:p>
          <a:p>
            <a:r>
              <a:rPr lang="cs-CZ" sz="2000" dirty="0">
                <a:latin typeface="+mj-lt"/>
              </a:rPr>
              <a:t>Příliš časté sledování pornografie vede u části mužů ke snížení sexuálního výkonu (erektilní disfunkce) a k preferenci masturbace u porna před skutečným sexem</a:t>
            </a:r>
          </a:p>
          <a:p>
            <a:endParaRPr lang="cs-CZ" sz="1800" dirty="0">
              <a:latin typeface="+mj-lt"/>
            </a:endParaRPr>
          </a:p>
          <a:p>
            <a:endParaRPr lang="en-GB" dirty="0"/>
          </a:p>
        </p:txBody>
      </p:sp>
    </p:spTree>
    <p:extLst>
      <p:ext uri="{BB962C8B-B14F-4D97-AF65-F5344CB8AC3E}">
        <p14:creationId xmlns:p14="http://schemas.microsoft.com/office/powerpoint/2010/main" val="285540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F735CA9-DA9F-4CD6-B0BC-59597CECF829}"/>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A56DAA02-457D-4291-B71C-4FE7DEF36D02}"/>
              </a:ext>
            </a:extLst>
          </p:cNvPr>
          <p:cNvSpPr>
            <a:spLocks noGrp="1"/>
          </p:cNvSpPr>
          <p:nvPr>
            <p:ph type="title"/>
          </p:nvPr>
        </p:nvSpPr>
        <p:spPr/>
        <p:txBody>
          <a:bodyPr/>
          <a:lstStyle/>
          <a:p>
            <a:r>
              <a:rPr lang="cs-CZ" dirty="0"/>
              <a:t>Nadměrné používání internetu pro sexuální potřeby </a:t>
            </a:r>
            <a:r>
              <a:rPr lang="cs-CZ" dirty="0" err="1"/>
              <a:t>aka</a:t>
            </a:r>
            <a:r>
              <a:rPr lang="cs-CZ" dirty="0"/>
              <a:t> závislost na pornu</a:t>
            </a:r>
            <a:endParaRPr lang="en-GB" dirty="0"/>
          </a:p>
        </p:txBody>
      </p:sp>
      <p:sp>
        <p:nvSpPr>
          <p:cNvPr id="5" name="Zástupný obsah 4">
            <a:extLst>
              <a:ext uri="{FF2B5EF4-FFF2-40B4-BE49-F238E27FC236}">
                <a16:creationId xmlns:a16="http://schemas.microsoft.com/office/drawing/2014/main" id="{71EB6C29-52A6-4DF2-AD95-A8E2B2F292C6}"/>
              </a:ext>
            </a:extLst>
          </p:cNvPr>
          <p:cNvSpPr>
            <a:spLocks noGrp="1"/>
          </p:cNvSpPr>
          <p:nvPr>
            <p:ph idx="1"/>
          </p:nvPr>
        </p:nvSpPr>
        <p:spPr>
          <a:xfrm>
            <a:off x="720000" y="1692002"/>
            <a:ext cx="6062540" cy="4139998"/>
          </a:xfrm>
        </p:spPr>
        <p:txBody>
          <a:bodyPr/>
          <a:lstStyle/>
          <a:p>
            <a:endParaRPr lang="cs-CZ" sz="1800" dirty="0">
              <a:latin typeface="+mj-lt"/>
            </a:endParaRPr>
          </a:p>
          <a:p>
            <a:r>
              <a:rPr lang="cs-CZ" sz="1800" dirty="0">
                <a:latin typeface="+mj-lt"/>
              </a:rPr>
              <a:t>Závislost na sexu se tematicky objevuje od mytologických dob, nikdy ale nebyla odborně uchopena - i diagnózy nymfomanie a satyriáza jsou spíš popkulturní fenomény než seriózní lékařské pojmy</a:t>
            </a:r>
          </a:p>
          <a:p>
            <a:r>
              <a:rPr lang="cs-CZ" sz="1800" dirty="0">
                <a:latin typeface="+mj-lt"/>
              </a:rPr>
              <a:t>Po roce 2010 prudké zvýšení zájmu o tématiku a to zejména s rozšiřováním digitalizace a mobilního internetu</a:t>
            </a:r>
          </a:p>
          <a:p>
            <a:r>
              <a:rPr lang="cs-CZ" sz="1800" dirty="0">
                <a:latin typeface="+mj-lt"/>
                <a:cs typeface="Arial" panose="020B0604020202020204" pitchFamily="34" charset="0"/>
              </a:rPr>
              <a:t>Problematické užívání </a:t>
            </a:r>
            <a:r>
              <a:rPr lang="cs-CZ" sz="1800" dirty="0" err="1">
                <a:latin typeface="+mj-lt"/>
                <a:cs typeface="Arial" panose="020B0604020202020204" pitchFamily="34" charset="0"/>
              </a:rPr>
              <a:t>mediovaného</a:t>
            </a:r>
            <a:r>
              <a:rPr lang="cs-CZ" sz="1800" dirty="0">
                <a:latin typeface="+mj-lt"/>
                <a:cs typeface="Arial" panose="020B0604020202020204" pitchFamily="34" charset="0"/>
              </a:rPr>
              <a:t> sexu (pornografie, </a:t>
            </a:r>
            <a:r>
              <a:rPr lang="cs-CZ" sz="1800" dirty="0" err="1">
                <a:latin typeface="+mj-lt"/>
                <a:cs typeface="Arial" panose="020B0604020202020204" pitchFamily="34" charset="0"/>
              </a:rPr>
              <a:t>kybersex</a:t>
            </a:r>
            <a:r>
              <a:rPr lang="cs-CZ" sz="1800" dirty="0">
                <a:latin typeface="+mj-lt"/>
                <a:cs typeface="Arial" panose="020B0604020202020204" pitchFamily="34" charset="0"/>
              </a:rPr>
              <a:t>, online seznamování) je nejčastější typem u těch, kteří vyhledávají odbornou pomoc</a:t>
            </a:r>
          </a:p>
          <a:p>
            <a:endParaRPr lang="cs-CZ" sz="1800" dirty="0">
              <a:latin typeface="+mj-lt"/>
              <a:cs typeface="Arial" panose="020B0604020202020204" pitchFamily="34" charset="0"/>
            </a:endParaRPr>
          </a:p>
          <a:p>
            <a:endParaRPr lang="en-GB" dirty="0"/>
          </a:p>
        </p:txBody>
      </p:sp>
      <p:pic>
        <p:nvPicPr>
          <p:cNvPr id="6" name="Obrázek 5">
            <a:extLst>
              <a:ext uri="{FF2B5EF4-FFF2-40B4-BE49-F238E27FC236}">
                <a16:creationId xmlns:a16="http://schemas.microsoft.com/office/drawing/2014/main" id="{9F9C4307-C4D2-468E-AE52-E25FF5EE1B42}"/>
              </a:ext>
            </a:extLst>
          </p:cNvPr>
          <p:cNvPicPr>
            <a:picLocks noChangeAspect="1"/>
          </p:cNvPicPr>
          <p:nvPr/>
        </p:nvPicPr>
        <p:blipFill rotWithShape="1">
          <a:blip r:embed="rId2"/>
          <a:srcRect l="6805" r="5171" b="6666"/>
          <a:stretch/>
        </p:blipFill>
        <p:spPr>
          <a:xfrm>
            <a:off x="6862440" y="2179411"/>
            <a:ext cx="5205274" cy="3404643"/>
          </a:xfrm>
          <a:prstGeom prst="rect">
            <a:avLst/>
          </a:prstGeom>
        </p:spPr>
      </p:pic>
      <p:sp>
        <p:nvSpPr>
          <p:cNvPr id="7" name="TextovéPole 6">
            <a:extLst>
              <a:ext uri="{FF2B5EF4-FFF2-40B4-BE49-F238E27FC236}">
                <a16:creationId xmlns:a16="http://schemas.microsoft.com/office/drawing/2014/main" id="{E84B92C0-9711-4F81-A043-09A079D01D4D}"/>
              </a:ext>
            </a:extLst>
          </p:cNvPr>
          <p:cNvSpPr txBox="1"/>
          <p:nvPr/>
        </p:nvSpPr>
        <p:spPr>
          <a:xfrm>
            <a:off x="7084381" y="5640798"/>
            <a:ext cx="4579333" cy="553998"/>
          </a:xfrm>
          <a:prstGeom prst="rect">
            <a:avLst/>
          </a:prstGeom>
          <a:noFill/>
        </p:spPr>
        <p:txBody>
          <a:bodyPr wrap="square">
            <a:spAutoFit/>
          </a:bodyPr>
          <a:lstStyle/>
          <a:p>
            <a:r>
              <a:rPr lang="en-GB" sz="1000" dirty="0">
                <a:latin typeface="Calibri" panose="020F0502020204030204" pitchFamily="34" charset="0"/>
                <a:cs typeface="Arial" panose="020B0604020202020204" pitchFamily="34" charset="0"/>
              </a:rPr>
              <a:t>Grubbs, J. B., Grant, J. T., Lee, B. N., Hoagland, K. C., Davidson, P., Reid, R. C., &amp; Kraus, S. W. (2020). Sexual addiction 25 years on: a systematic and methodological review of empirical literature and an agenda for future research. Clinical Psychology Review</a:t>
            </a:r>
          </a:p>
        </p:txBody>
      </p:sp>
    </p:spTree>
    <p:extLst>
      <p:ext uri="{BB962C8B-B14F-4D97-AF65-F5344CB8AC3E}">
        <p14:creationId xmlns:p14="http://schemas.microsoft.com/office/powerpoint/2010/main" val="350892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Historická perspektiva - tradiční média</a:t>
            </a:r>
          </a:p>
        </p:txBody>
      </p:sp>
      <p:sp>
        <p:nvSpPr>
          <p:cNvPr id="5" name="Zástupný symbol pro obsah 4"/>
          <p:cNvSpPr>
            <a:spLocks noGrp="1"/>
          </p:cNvSpPr>
          <p:nvPr>
            <p:ph idx="1"/>
          </p:nvPr>
        </p:nvSpPr>
        <p:spPr/>
        <p:txBody>
          <a:bodyPr/>
          <a:lstStyle/>
          <a:p>
            <a:r>
              <a:rPr lang="cs-CZ" sz="1800" dirty="0"/>
              <a:t>Pornografie, erotika, obscenita</a:t>
            </a:r>
            <a:r>
              <a:rPr lang="en-GB" sz="1800" dirty="0"/>
              <a:t>, </a:t>
            </a:r>
            <a:r>
              <a:rPr lang="en-GB" sz="1800" dirty="0" err="1"/>
              <a:t>sexualizace</a:t>
            </a:r>
            <a:r>
              <a:rPr lang="en-GB" sz="1800" dirty="0"/>
              <a:t>, pop-</a:t>
            </a:r>
            <a:r>
              <a:rPr lang="en-GB" sz="1800" dirty="0" err="1"/>
              <a:t>kultura</a:t>
            </a:r>
            <a:r>
              <a:rPr lang="en-GB" sz="1800" dirty="0"/>
              <a:t>,</a:t>
            </a:r>
            <a:r>
              <a:rPr lang="cs-CZ" sz="1800" dirty="0"/>
              <a:t>…</a:t>
            </a:r>
          </a:p>
          <a:p>
            <a:r>
              <a:rPr lang="cs-CZ" sz="1800" dirty="0"/>
              <a:t>Zkoumal se především vliv pornografie jako spouštěče agrese a sexuálního násilí, Premisa: liberalizace dostupnosti pornografie vede ke zvýšení incidence násilí a sexuálního násilí</a:t>
            </a:r>
          </a:p>
          <a:p>
            <a:r>
              <a:rPr lang="cs-CZ" sz="1800" dirty="0"/>
              <a:t>Drtivá většina pornografie je jednostranně zaměřená na mužské publikum a obsahuje prvky konkrétního i symbolického násilí (degradace, ponižování, apod.) vůči ženám</a:t>
            </a:r>
          </a:p>
          <a:p>
            <a:r>
              <a:rPr lang="cs-CZ" sz="1800" dirty="0"/>
              <a:t>Téma je sexu je vůbec silně politizované, kulturně podmíněné – např. politicko-kulturní situace byla a je zásadně jiná v USA (odkud je většina výzkumu) než v Evropě</a:t>
            </a:r>
          </a:p>
          <a:p>
            <a:r>
              <a:rPr lang="cs-CZ" sz="1800" dirty="0"/>
              <a:t>Kulturní vliv jde vidět skrze nastolenou agendu – zkoumá se spojení sexu a násilí = automaticky negativní konotace. Jen okrajová pozornost jiným tématům např. vliv na identitu, zdraví, postoje, bezpečné sexuální chování</a:t>
            </a:r>
          </a:p>
          <a:p>
            <a:r>
              <a:rPr lang="cs-CZ" sz="1800" dirty="0"/>
              <a:t>Dnes dominantní témata adolescentní sexuální socializace a závislosti na pornografii</a:t>
            </a:r>
          </a:p>
          <a:p>
            <a:endParaRPr lang="cs-CZ" sz="1800" dirty="0"/>
          </a:p>
        </p:txBody>
      </p:sp>
    </p:spTree>
    <p:extLst>
      <p:ext uri="{BB962C8B-B14F-4D97-AF65-F5344CB8AC3E}">
        <p14:creationId xmlns:p14="http://schemas.microsoft.com/office/powerpoint/2010/main" val="111044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37D27B4-9EA7-4157-BF65-CFC088C594CE}"/>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pic>
        <p:nvPicPr>
          <p:cNvPr id="7" name="Obrázek 6" descr="Obsah obrázku text&#10;&#10;Popis byl vytvořen automaticky">
            <a:extLst>
              <a:ext uri="{FF2B5EF4-FFF2-40B4-BE49-F238E27FC236}">
                <a16:creationId xmlns:a16="http://schemas.microsoft.com/office/drawing/2014/main" id="{3C365BDC-A6FA-42E4-A102-72A249708D10}"/>
              </a:ext>
            </a:extLst>
          </p:cNvPr>
          <p:cNvPicPr>
            <a:picLocks noChangeAspect="1"/>
          </p:cNvPicPr>
          <p:nvPr/>
        </p:nvPicPr>
        <p:blipFill rotWithShape="1">
          <a:blip r:embed="rId2">
            <a:extLst>
              <a:ext uri="{28A0092B-C50C-407E-A947-70E740481C1C}">
                <a14:useLocalDpi xmlns:a14="http://schemas.microsoft.com/office/drawing/2010/main" val="0"/>
              </a:ext>
            </a:extLst>
          </a:blip>
          <a:srcRect l="29490" t="21958" r="31408" b="3723"/>
          <a:stretch/>
        </p:blipFill>
        <p:spPr>
          <a:xfrm>
            <a:off x="3077592" y="177553"/>
            <a:ext cx="6036816" cy="6204557"/>
          </a:xfrm>
          <a:prstGeom prst="rect">
            <a:avLst/>
          </a:prstGeom>
        </p:spPr>
      </p:pic>
    </p:spTree>
    <p:extLst>
      <p:ext uri="{BB962C8B-B14F-4D97-AF65-F5344CB8AC3E}">
        <p14:creationId xmlns:p14="http://schemas.microsoft.com/office/powerpoint/2010/main" val="363448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1615B89-63B2-40B4-B13A-A81088A95F9F}"/>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EE70144D-DB14-4902-92EB-6404ACADC452}"/>
              </a:ext>
            </a:extLst>
          </p:cNvPr>
          <p:cNvSpPr>
            <a:spLocks noGrp="1"/>
          </p:cNvSpPr>
          <p:nvPr>
            <p:ph type="title"/>
          </p:nvPr>
        </p:nvSpPr>
        <p:spPr/>
        <p:txBody>
          <a:bodyPr/>
          <a:lstStyle/>
          <a:p>
            <a:r>
              <a:rPr lang="cs-CZ" dirty="0"/>
              <a:t>Pavel</a:t>
            </a:r>
            <a:r>
              <a:rPr lang="en-GB" dirty="0"/>
              <a:t>, </a:t>
            </a:r>
            <a:r>
              <a:rPr lang="cs-CZ" dirty="0"/>
              <a:t>32 let</a:t>
            </a:r>
            <a:endParaRPr lang="en-GB" dirty="0"/>
          </a:p>
        </p:txBody>
      </p:sp>
      <p:sp>
        <p:nvSpPr>
          <p:cNvPr id="5" name="Zástupný obsah 4">
            <a:extLst>
              <a:ext uri="{FF2B5EF4-FFF2-40B4-BE49-F238E27FC236}">
                <a16:creationId xmlns:a16="http://schemas.microsoft.com/office/drawing/2014/main" id="{D887EE09-5E5E-4596-9D75-789E6DF44479}"/>
              </a:ext>
            </a:extLst>
          </p:cNvPr>
          <p:cNvSpPr>
            <a:spLocks noGrp="1"/>
          </p:cNvSpPr>
          <p:nvPr>
            <p:ph idx="1"/>
          </p:nvPr>
        </p:nvSpPr>
        <p:spPr>
          <a:xfrm>
            <a:off x="666000" y="1496693"/>
            <a:ext cx="10753200" cy="4139998"/>
          </a:xfrm>
        </p:spPr>
        <p:txBody>
          <a:bodyPr/>
          <a:lstStyle/>
          <a:p>
            <a:r>
              <a:rPr lang="cs-CZ" sz="1800" dirty="0">
                <a:latin typeface="Calibri" panose="020F0502020204030204" pitchFamily="34" charset="0"/>
                <a:cs typeface="Arial" panose="020B0604020202020204" pitchFamily="34" charset="0"/>
              </a:rPr>
              <a:t>Svobodný,  jen dvě dočasné partnerky poslední dobou, obě o víc než 15 let mladší</a:t>
            </a:r>
          </a:p>
          <a:p>
            <a:r>
              <a:rPr lang="cs-CZ" sz="1800" dirty="0">
                <a:latin typeface="Calibri" panose="020F0502020204030204" pitchFamily="34" charset="0"/>
                <a:cs typeface="Arial" panose="020B0604020202020204" pitchFamily="34" charset="0"/>
              </a:rPr>
              <a:t>Že je něco špatně si uvědomil v 24, kdy kamarádi pomalu zakládali rodiny, kupovali si auta a dělali kariéru. On mezitím neměl žádné koníčky vyjma hraní počítačových her a sledování porna (i více než 5 hodin denně), neměl žádnou dívku a žádný sex. Potíže se sebevědomím, hlavně vůči ženám. Nevěděl, jak trávit volný čas, krom občasného sportu byl jen na počítači</a:t>
            </a:r>
          </a:p>
          <a:p>
            <a:r>
              <a:rPr lang="cs-CZ" sz="1800" dirty="0">
                <a:latin typeface="Calibri" panose="020F0502020204030204" pitchFamily="34" charset="0"/>
                <a:cs typeface="Arial" panose="020B0604020202020204" pitchFamily="34" charset="0"/>
              </a:rPr>
              <a:t>Vždycky hodně masturboval, mnohem víc ale po ukončení střední školy, kdy mu padl denní režim (střídal práce s nezaměstnaností)</a:t>
            </a:r>
          </a:p>
          <a:p>
            <a:r>
              <a:rPr lang="cs-CZ" sz="1800" dirty="0">
                <a:latin typeface="Calibri" panose="020F0502020204030204" pitchFamily="34" charset="0"/>
                <a:cs typeface="Arial" panose="020B0604020202020204" pitchFamily="34" charset="0"/>
              </a:rPr>
              <a:t>Vyjma porna se snažil na internetu i seznámit, časem byl schopný u porna a seznamek sedět celý den</a:t>
            </a:r>
          </a:p>
          <a:p>
            <a:r>
              <a:rPr lang="cs-CZ" sz="1800" dirty="0">
                <a:latin typeface="Calibri" panose="020F0502020204030204" pitchFamily="34" charset="0"/>
                <a:cs typeface="Arial" panose="020B0604020202020204" pitchFamily="34" charset="0"/>
              </a:rPr>
              <a:t>Před několika lety pokus řešení – vyhodil počítač, začal víc chodit ven a snažil se seznámit. Ve výsledku ale začal vysedávat po hospodách a </a:t>
            </a:r>
            <a:r>
              <a:rPr lang="cs-CZ" sz="1800" dirty="0" err="1">
                <a:latin typeface="Calibri" panose="020F0502020204030204" pitchFamily="34" charset="0"/>
                <a:cs typeface="Arial" panose="020B0604020202020204" pitchFamily="34" charset="0"/>
              </a:rPr>
              <a:t>nonstopech</a:t>
            </a:r>
            <a:r>
              <a:rPr lang="cs-CZ" sz="1800" dirty="0">
                <a:latin typeface="Calibri" panose="020F0502020204030204" pitchFamily="34" charset="0"/>
                <a:cs typeface="Arial" panose="020B0604020202020204" pitchFamily="34" charset="0"/>
              </a:rPr>
              <a:t>, začal pít, </a:t>
            </a:r>
            <a:r>
              <a:rPr lang="cs-CZ" sz="1800" dirty="0" err="1">
                <a:latin typeface="Calibri" panose="020F0502020204030204" pitchFamily="34" charset="0"/>
                <a:cs typeface="Arial" panose="020B0604020202020204" pitchFamily="34" charset="0"/>
              </a:rPr>
              <a:t>gamblit</a:t>
            </a:r>
            <a:r>
              <a:rPr lang="cs-CZ" sz="1800" dirty="0">
                <a:latin typeface="Calibri" panose="020F0502020204030204" pitchFamily="34" charset="0"/>
                <a:cs typeface="Arial" panose="020B0604020202020204" pitchFamily="34" charset="0"/>
              </a:rPr>
              <a:t>, zkusil i různé drogy, kupoval si prostitutky (sex ale s nimi neměl, jen se s nimi mazlil)</a:t>
            </a:r>
          </a:p>
          <a:p>
            <a:r>
              <a:rPr lang="cs-CZ" sz="1800" dirty="0">
                <a:latin typeface="Calibri" panose="020F0502020204030204" pitchFamily="34" charset="0"/>
                <a:cs typeface="Arial" panose="020B0604020202020204" pitchFamily="34" charset="0"/>
              </a:rPr>
              <a:t>Psychiatr mu doporučil koupit si počítač a začít trávit čas jinak. Teď opět pravidelně sedí u porna několik hodin denně</a:t>
            </a:r>
          </a:p>
          <a:p>
            <a:endParaRPr lang="en-GB" sz="18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24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6C7D2B3-BD19-4B95-85B3-A9C1BE91CF2D}"/>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B133AEAE-E31F-4EB0-863B-A6C23D2DAF1B}"/>
              </a:ext>
            </a:extLst>
          </p:cNvPr>
          <p:cNvSpPr>
            <a:spLocks noGrp="1"/>
          </p:cNvSpPr>
          <p:nvPr>
            <p:ph type="title"/>
          </p:nvPr>
        </p:nvSpPr>
        <p:spPr/>
        <p:txBody>
          <a:bodyPr/>
          <a:lstStyle/>
          <a:p>
            <a:r>
              <a:rPr lang="cs-CZ" dirty="0"/>
              <a:t>Petr, 41</a:t>
            </a:r>
            <a:endParaRPr lang="en-GB" dirty="0"/>
          </a:p>
        </p:txBody>
      </p:sp>
      <p:sp>
        <p:nvSpPr>
          <p:cNvPr id="5" name="Zástupný obsah 4">
            <a:extLst>
              <a:ext uri="{FF2B5EF4-FFF2-40B4-BE49-F238E27FC236}">
                <a16:creationId xmlns:a16="http://schemas.microsoft.com/office/drawing/2014/main" id="{48ABE944-93F9-42CE-A32B-1A5558152001}"/>
              </a:ext>
            </a:extLst>
          </p:cNvPr>
          <p:cNvSpPr>
            <a:spLocks noGrp="1"/>
          </p:cNvSpPr>
          <p:nvPr>
            <p:ph idx="1"/>
          </p:nvPr>
        </p:nvSpPr>
        <p:spPr>
          <a:xfrm>
            <a:off x="720000" y="1434550"/>
            <a:ext cx="10753200" cy="4139998"/>
          </a:xfrm>
        </p:spPr>
        <p:txBody>
          <a:bodyPr/>
          <a:lstStyle/>
          <a:p>
            <a:r>
              <a:rPr lang="cs-CZ" sz="1800" dirty="0">
                <a:latin typeface="Calibri" panose="020F0502020204030204" pitchFamily="34" charset="0"/>
                <a:cs typeface="Calibri" panose="020F0502020204030204" pitchFamily="34" charset="0"/>
              </a:rPr>
              <a:t>Čerstvě rozvedený, univerzitní vzdělání</a:t>
            </a:r>
          </a:p>
          <a:p>
            <a:r>
              <a:rPr lang="cs-CZ" sz="1800" dirty="0">
                <a:latin typeface="Calibri" panose="020F0502020204030204" pitchFamily="34" charset="0"/>
                <a:cs typeface="Calibri" panose="020F0502020204030204" pitchFamily="34" charset="0"/>
              </a:rPr>
              <a:t>Nesmělý k ženám, chtěl by je ale „všechny“, což mu umožňuje právě pornografie. Problém se objevil během studia na VŠ, kdy masturbací u porna zaháněl nudu a stres ze zkoušek. Stal se z toho návyk a volný čas od té doby už nijak jinak netrávil</a:t>
            </a:r>
          </a:p>
          <a:p>
            <a:r>
              <a:rPr lang="cs-CZ" sz="1800" dirty="0">
                <a:latin typeface="Calibri" panose="020F0502020204030204" pitchFamily="34" charset="0"/>
                <a:cs typeface="Calibri" panose="020F0502020204030204" pitchFamily="34" charset="0"/>
              </a:rPr>
              <a:t>Obyčejně masturbuje několikrát za den (v práci na záchodě, v kanceláři, doma, kde to jde), o víkendech i třeba celý den („děsil jsem se víkendů, když měla manželka odjet pryč, věděl, že si nepomůžu a nebudu dělat nic jiného“). Během sledování porna oddaluje vyvrcholení, stále zvyšuje „tvrdost pornografie“ či oslovuje ženy na chat. Dostává se i k hodně silné pornografii, po vyvrcholení se občas pozvrací, je mu psychicky a fyzicky ze sebe zle</a:t>
            </a:r>
          </a:p>
          <a:p>
            <a:r>
              <a:rPr lang="cs-CZ" sz="1800" dirty="0">
                <a:latin typeface="Calibri" panose="020F0502020204030204" pitchFamily="34" charset="0"/>
                <a:cs typeface="Calibri" panose="020F0502020204030204" pitchFamily="34" charset="0"/>
              </a:rPr>
              <a:t>Běžný partnerský sex mu moc nejde, s manželkou moc nespal (problémy s erekcí). Nestíhal v práci kvůli sledování porna, doma se vymlouval na těžkou práci, v práci na potíže doma. Jak tráví čas, nikdo nevěděl. Psychické potíže (úzkosti, stres, zhnusení ze sebe) promítal na manželku v podobě agrese. Má pocit, že mu život unikl mezi prsty</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035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D022B65-9755-45E1-B7CE-AE4D9BFE8A01}"/>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EDA6F966-6963-44BA-BB60-AC2639B7E1AE}"/>
              </a:ext>
            </a:extLst>
          </p:cNvPr>
          <p:cNvSpPr>
            <a:spLocks noGrp="1"/>
          </p:cNvSpPr>
          <p:nvPr>
            <p:ph type="title"/>
          </p:nvPr>
        </p:nvSpPr>
        <p:spPr/>
        <p:txBody>
          <a:bodyPr/>
          <a:lstStyle/>
          <a:p>
            <a:r>
              <a:rPr lang="cs-CZ" dirty="0" err="1"/>
              <a:t>Porn</a:t>
            </a:r>
            <a:r>
              <a:rPr lang="cs-CZ" dirty="0"/>
              <a:t> Závislost</a:t>
            </a:r>
            <a:endParaRPr lang="en-GB" dirty="0"/>
          </a:p>
        </p:txBody>
      </p:sp>
      <p:sp>
        <p:nvSpPr>
          <p:cNvPr id="5" name="Zástupný obsah 4">
            <a:extLst>
              <a:ext uri="{FF2B5EF4-FFF2-40B4-BE49-F238E27FC236}">
                <a16:creationId xmlns:a16="http://schemas.microsoft.com/office/drawing/2014/main" id="{9F6E19FF-D792-46CC-919B-E6177CCBDBA7}"/>
              </a:ext>
            </a:extLst>
          </p:cNvPr>
          <p:cNvSpPr>
            <a:spLocks noGrp="1"/>
          </p:cNvSpPr>
          <p:nvPr>
            <p:ph idx="1"/>
          </p:nvPr>
        </p:nvSpPr>
        <p:spPr>
          <a:xfrm>
            <a:off x="720000" y="1523326"/>
            <a:ext cx="10753200" cy="4139998"/>
          </a:xfrm>
        </p:spPr>
        <p:txBody>
          <a:bodyPr/>
          <a:lstStyle/>
          <a:p>
            <a:r>
              <a:rPr lang="cs-CZ" sz="2000" b="1" dirty="0">
                <a:latin typeface="Calibri" panose="020F0502020204030204" pitchFamily="34" charset="0"/>
                <a:cs typeface="Calibri" panose="020F0502020204030204" pitchFamily="34" charset="0"/>
              </a:rPr>
              <a:t>Význačnost  </a:t>
            </a:r>
            <a:r>
              <a:rPr lang="cs-CZ" sz="2000" dirty="0">
                <a:latin typeface="Calibri" panose="020F0502020204030204" pitchFamily="34" charset="0"/>
                <a:cs typeface="Calibri" panose="020F0502020204030204" pitchFamily="34" charset="0"/>
              </a:rPr>
              <a:t>- aktivita, která dominuje životu – ačkoliv ne tolik, aby se jedinci stali nefunkčními</a:t>
            </a:r>
            <a:r>
              <a:rPr lang="en-GB" sz="2000" dirty="0">
                <a:latin typeface="Calibri" panose="020F0502020204030204" pitchFamily="34" charset="0"/>
                <a:cs typeface="Calibri" panose="020F0502020204030204" pitchFamily="34" charset="0"/>
              </a:rPr>
              <a:t>.</a:t>
            </a:r>
            <a:r>
              <a:rPr lang="cs-CZ" sz="2000" dirty="0">
                <a:latin typeface="Calibri" panose="020F0502020204030204" pitchFamily="34" charset="0"/>
                <a:cs typeface="Calibri" panose="020F0502020204030204" pitchFamily="34" charset="0"/>
              </a:rPr>
              <a:t> Kognitivní zaujetí – v situacích „prázdnoty“ (nudy) či když vystavení ženským objektům („v létě to bylo jako bych listoval porno katalogem“). Ritualizace – návyk např. sledovat porno před spánkem (může vést k insomnii). Zaujetí pornografií jako životní styl (sbírání porna apod.).</a:t>
            </a:r>
          </a:p>
          <a:p>
            <a:r>
              <a:rPr lang="cs-CZ" sz="2000" b="1" dirty="0">
                <a:latin typeface="Calibri" panose="020F0502020204030204" pitchFamily="34" charset="0"/>
                <a:cs typeface="Calibri" panose="020F0502020204030204" pitchFamily="34" charset="0"/>
              </a:rPr>
              <a:t>Změny nálad </a:t>
            </a:r>
            <a:r>
              <a:rPr lang="cs-CZ" sz="2000" dirty="0">
                <a:latin typeface="Calibri" panose="020F0502020204030204" pitchFamily="34" charset="0"/>
                <a:cs typeface="Calibri" panose="020F0502020204030204" pitchFamily="34" charset="0"/>
              </a:rPr>
              <a:t>– téměř u všech použití pornografie jako regulátoru nálady: 1) jako zisk slasti 2) jako boj proti nudě 3) jako boj proti negativním náladám (</a:t>
            </a:r>
            <a:r>
              <a:rPr lang="cs-CZ" sz="2000" dirty="0" err="1">
                <a:latin typeface="Calibri" panose="020F0502020204030204" pitchFamily="34" charset="0"/>
                <a:cs typeface="Calibri" panose="020F0502020204030204" pitchFamily="34" charset="0"/>
              </a:rPr>
              <a:t>copingová</a:t>
            </a:r>
            <a:r>
              <a:rPr lang="cs-CZ" sz="2000" dirty="0">
                <a:latin typeface="Calibri" panose="020F0502020204030204" pitchFamily="34" charset="0"/>
                <a:cs typeface="Calibri" panose="020F0502020204030204" pitchFamily="34" charset="0"/>
              </a:rPr>
              <a:t> strategie proti stresu, smutku, úzkosti).</a:t>
            </a:r>
          </a:p>
          <a:p>
            <a:r>
              <a:rPr lang="cs-CZ" sz="2000" b="1" dirty="0">
                <a:latin typeface="Calibri" panose="020F0502020204030204" pitchFamily="34" charset="0"/>
                <a:cs typeface="Calibri" panose="020F0502020204030204" pitchFamily="34" charset="0"/>
              </a:rPr>
              <a:t>Relaps a ztráta kontroly </a:t>
            </a:r>
            <a:r>
              <a:rPr lang="cs-CZ" sz="2000" dirty="0">
                <a:latin typeface="Calibri" panose="020F0502020204030204" pitchFamily="34" charset="0"/>
                <a:cs typeface="Calibri" panose="020F0502020204030204" pitchFamily="34" charset="0"/>
              </a:rPr>
              <a:t>– ztráta pojmu o čase během konzumace (typicky sledování porna a masturbace několik hodin v kuse či „celý“ víkend). Relaps – návrat ke konzumaci po obdobích relativní kontroly. </a:t>
            </a:r>
            <a:endParaRPr lang="en-GB" dirty="0"/>
          </a:p>
        </p:txBody>
      </p:sp>
    </p:spTree>
    <p:extLst>
      <p:ext uri="{BB962C8B-B14F-4D97-AF65-F5344CB8AC3E}">
        <p14:creationId xmlns:p14="http://schemas.microsoft.com/office/powerpoint/2010/main" val="2970476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2D67F13-C4F5-4E37-9281-AA50F799DFDA}"/>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270E96FF-3C88-4B16-89B4-42F958DDF372}"/>
              </a:ext>
            </a:extLst>
          </p:cNvPr>
          <p:cNvSpPr>
            <a:spLocks noGrp="1"/>
          </p:cNvSpPr>
          <p:nvPr>
            <p:ph type="title"/>
          </p:nvPr>
        </p:nvSpPr>
        <p:spPr/>
        <p:txBody>
          <a:bodyPr/>
          <a:lstStyle/>
          <a:p>
            <a:r>
              <a:rPr lang="cs-CZ" dirty="0" err="1"/>
              <a:t>Porn</a:t>
            </a:r>
            <a:r>
              <a:rPr lang="cs-CZ" dirty="0"/>
              <a:t> Závislost</a:t>
            </a:r>
            <a:endParaRPr lang="en-GB" dirty="0"/>
          </a:p>
        </p:txBody>
      </p:sp>
      <p:sp>
        <p:nvSpPr>
          <p:cNvPr id="5" name="Zástupný obsah 4">
            <a:extLst>
              <a:ext uri="{FF2B5EF4-FFF2-40B4-BE49-F238E27FC236}">
                <a16:creationId xmlns:a16="http://schemas.microsoft.com/office/drawing/2014/main" id="{C62069C1-4373-4742-9C84-B2EEB763EB62}"/>
              </a:ext>
            </a:extLst>
          </p:cNvPr>
          <p:cNvSpPr>
            <a:spLocks noGrp="1"/>
          </p:cNvSpPr>
          <p:nvPr>
            <p:ph idx="1"/>
          </p:nvPr>
        </p:nvSpPr>
        <p:spPr>
          <a:xfrm>
            <a:off x="720000" y="1425672"/>
            <a:ext cx="10753200" cy="4139998"/>
          </a:xfrm>
        </p:spPr>
        <p:txBody>
          <a:bodyPr/>
          <a:lstStyle/>
          <a:p>
            <a:r>
              <a:rPr lang="cs-CZ" sz="1800" b="1" dirty="0">
                <a:latin typeface="Calibri" panose="020F0502020204030204" pitchFamily="34" charset="0"/>
                <a:cs typeface="Calibri" panose="020F0502020204030204" pitchFamily="34" charset="0"/>
              </a:rPr>
              <a:t>Tolerance</a:t>
            </a:r>
            <a:r>
              <a:rPr lang="cs-CZ" sz="1800" dirty="0">
                <a:latin typeface="Calibri" panose="020F0502020204030204" pitchFamily="34" charset="0"/>
                <a:cs typeface="Calibri" panose="020F0502020204030204" pitchFamily="34" charset="0"/>
              </a:rPr>
              <a:t> – zvyšování času tráveného na pornu (prodlužování </a:t>
            </a:r>
            <a:r>
              <a:rPr lang="cs-CZ" sz="1800" dirty="0" err="1">
                <a:latin typeface="Calibri" panose="020F0502020204030204" pitchFamily="34" charset="0"/>
                <a:cs typeface="Calibri" panose="020F0502020204030204" pitchFamily="34" charset="0"/>
              </a:rPr>
              <a:t>senací</a:t>
            </a:r>
            <a:r>
              <a:rPr lang="cs-CZ" sz="1800" dirty="0">
                <a:latin typeface="Calibri" panose="020F0502020204030204" pitchFamily="34" charset="0"/>
                <a:cs typeface="Calibri" panose="020F0502020204030204" pitchFamily="34" charset="0"/>
              </a:rPr>
              <a:t>, přidávání seancí do denního režimu), ale především konzumace stále tvrdší pornografie (i když byla už nepříjemná) či vystavování se rizikovým situacím (</a:t>
            </a:r>
            <a:r>
              <a:rPr lang="cs-CZ" sz="1800" dirty="0" err="1">
                <a:latin typeface="Calibri" panose="020F0502020204030204" pitchFamily="34" charset="0"/>
                <a:cs typeface="Calibri" panose="020F0502020204030204" pitchFamily="34" charset="0"/>
              </a:rPr>
              <a:t>videochaty</a:t>
            </a:r>
            <a:r>
              <a:rPr lang="cs-CZ" sz="1800" dirty="0">
                <a:latin typeface="Calibri" panose="020F0502020204030204" pitchFamily="34" charset="0"/>
                <a:cs typeface="Calibri" panose="020F0502020204030204" pitchFamily="34" charset="0"/>
              </a:rPr>
              <a:t> s obličejem)</a:t>
            </a:r>
          </a:p>
          <a:p>
            <a:r>
              <a:rPr lang="cs-CZ" sz="1800" b="1" dirty="0">
                <a:latin typeface="Calibri" panose="020F0502020204030204" pitchFamily="34" charset="0"/>
                <a:cs typeface="Calibri" panose="020F0502020204030204" pitchFamily="34" charset="0"/>
              </a:rPr>
              <a:t>Negativní následky </a:t>
            </a:r>
            <a:r>
              <a:rPr lang="cs-CZ" sz="1800" dirty="0">
                <a:latin typeface="Calibri" panose="020F0502020204030204" pitchFamily="34" charset="0"/>
                <a:cs typeface="Calibri" panose="020F0502020204030204" pitchFamily="34" charset="0"/>
              </a:rPr>
              <a:t>– fyzické potíže (erektilní dysfunkce, zranění penisu, fyzická deteriorace kvůli životnímu stylu), sexuální potíže (neschopnost normálního sexu, nerealistické očekávání od sexu, rizikové chování), sociální potíže (nevěnování se rodině či neexistující rodina, špatné výsledky v práci, ubývající kamarádi), osobní a psychické potíže  - deprese, úzkosti, zhnusení ze sebe, myšlenky na sebevraždu. </a:t>
            </a:r>
            <a:r>
              <a:rPr lang="cs-CZ" sz="1800" u="sng" dirty="0">
                <a:latin typeface="Calibri" panose="020F0502020204030204" pitchFamily="34" charset="0"/>
                <a:cs typeface="Calibri" panose="020F0502020204030204" pitchFamily="34" charset="0"/>
              </a:rPr>
              <a:t>Náklady ušlé příležitosti</a:t>
            </a:r>
          </a:p>
          <a:p>
            <a:r>
              <a:rPr lang="cs-CZ" sz="1800" b="1" dirty="0">
                <a:latin typeface="Calibri" panose="020F0502020204030204" pitchFamily="34" charset="0"/>
                <a:cs typeface="Calibri" panose="020F0502020204030204" pitchFamily="34" charset="0"/>
              </a:rPr>
              <a:t>Syndrom z odnětí </a:t>
            </a:r>
            <a:r>
              <a:rPr lang="cs-CZ" sz="1800" dirty="0">
                <a:latin typeface="Calibri" panose="020F0502020204030204" pitchFamily="34" charset="0"/>
                <a:cs typeface="Calibri" panose="020F0502020204030204" pitchFamily="34" charset="0"/>
              </a:rPr>
              <a:t>– mírné psychické či </a:t>
            </a:r>
            <a:r>
              <a:rPr lang="cs-CZ" sz="1800" dirty="0" err="1">
                <a:latin typeface="Calibri" panose="020F0502020204030204" pitchFamily="34" charset="0"/>
                <a:cs typeface="Calibri" panose="020F0502020204030204" pitchFamily="34" charset="0"/>
              </a:rPr>
              <a:t>somatizační</a:t>
            </a:r>
            <a:r>
              <a:rPr lang="cs-CZ" sz="1800" dirty="0">
                <a:latin typeface="Calibri" panose="020F0502020204030204" pitchFamily="34" charset="0"/>
                <a:cs typeface="Calibri" panose="020F0502020204030204" pitchFamily="34" charset="0"/>
              </a:rPr>
              <a:t> symptomy (nervozita, sevřený žaludek). Častější spíše jako </a:t>
            </a:r>
            <a:r>
              <a:rPr lang="cs-CZ" sz="1800" dirty="0" err="1">
                <a:latin typeface="Calibri" panose="020F0502020204030204" pitchFamily="34" charset="0"/>
                <a:cs typeface="Calibri" panose="020F0502020204030204" pitchFamily="34" charset="0"/>
              </a:rPr>
              <a:t>craving</a:t>
            </a:r>
            <a:r>
              <a:rPr lang="cs-CZ" sz="1800" dirty="0">
                <a:latin typeface="Calibri" panose="020F0502020204030204" pitchFamily="34" charset="0"/>
                <a:cs typeface="Calibri" panose="020F0502020204030204" pitchFamily="34" charset="0"/>
              </a:rPr>
              <a:t> (bažení)  - těšení se. Pornografie a masturbace jsou snadno realizovatelné aktivity, málokdy jich byl „nedostatek“. Při abstinenci postupné mizení paměťových stop – následně zvýšená </a:t>
            </a:r>
            <a:r>
              <a:rPr lang="cs-CZ" sz="1800" dirty="0" err="1">
                <a:latin typeface="Calibri" panose="020F0502020204030204" pitchFamily="34" charset="0"/>
                <a:cs typeface="Calibri" panose="020F0502020204030204" pitchFamily="34" charset="0"/>
              </a:rPr>
              <a:t>objektifikace</a:t>
            </a:r>
            <a:r>
              <a:rPr lang="cs-CZ" sz="1800" dirty="0">
                <a:latin typeface="Calibri" panose="020F0502020204030204" pitchFamily="34" charset="0"/>
                <a:cs typeface="Calibri" panose="020F0502020204030204" pitchFamily="34" charset="0"/>
              </a:rPr>
              <a:t> žen (zírání na ně apod.)</a:t>
            </a:r>
          </a:p>
          <a:p>
            <a:endParaRPr lang="cs-CZ" sz="1800" u="sng" dirty="0">
              <a:latin typeface="Calibri" panose="020F0502020204030204" pitchFamily="34" charset="0"/>
              <a:cs typeface="Calibri" panose="020F0502020204030204" pitchFamily="34" charset="0"/>
            </a:endParaRPr>
          </a:p>
          <a:p>
            <a:endParaRPr lang="cs-CZ" sz="1800" u="sng"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80390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F75E795-5A20-370D-245C-09072D2B4633}"/>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130490F8-36E2-D39D-A4E4-33A8BE58C2A3}"/>
              </a:ext>
            </a:extLst>
          </p:cNvPr>
          <p:cNvSpPr>
            <a:spLocks noGrp="1"/>
          </p:cNvSpPr>
          <p:nvPr>
            <p:ph type="title"/>
          </p:nvPr>
        </p:nvSpPr>
        <p:spPr/>
        <p:txBody>
          <a:bodyPr/>
          <a:lstStyle/>
          <a:p>
            <a:r>
              <a:rPr lang="cs-CZ" dirty="0" err="1"/>
              <a:t>Porn</a:t>
            </a:r>
            <a:r>
              <a:rPr lang="cs-CZ" dirty="0"/>
              <a:t> Závislost</a:t>
            </a:r>
            <a:endParaRPr lang="en-GB" dirty="0"/>
          </a:p>
        </p:txBody>
      </p:sp>
      <p:sp>
        <p:nvSpPr>
          <p:cNvPr id="5" name="Zástupný obsah 4">
            <a:extLst>
              <a:ext uri="{FF2B5EF4-FFF2-40B4-BE49-F238E27FC236}">
                <a16:creationId xmlns:a16="http://schemas.microsoft.com/office/drawing/2014/main" id="{14205994-7A89-B6D5-D76C-ACF131666C19}"/>
              </a:ext>
            </a:extLst>
          </p:cNvPr>
          <p:cNvSpPr>
            <a:spLocks noGrp="1"/>
          </p:cNvSpPr>
          <p:nvPr>
            <p:ph idx="1"/>
          </p:nvPr>
        </p:nvSpPr>
        <p:spPr/>
        <p:txBody>
          <a:bodyPr/>
          <a:lstStyle/>
          <a:p>
            <a:r>
              <a:rPr lang="cs-CZ" sz="2800" dirty="0">
                <a:latin typeface="Calibri" panose="020F0502020204030204" pitchFamily="34" charset="0"/>
                <a:cs typeface="Calibri" panose="020F0502020204030204" pitchFamily="34" charset="0"/>
              </a:rPr>
              <a:t>Závislost na pornografii nemá okamžité negativní důsledky, ty se akumulují pomalu. Je  stěží viditelná  – ani nejbližší okolí nemusí mít roky vědomí její přítomnosti. Ačkoliv v retrospektivě je reflektovaná jako primární problém, většinou jedinci řeší doprovodné problémy, které se krátkodobě zdají negativnější (např. alkohol, </a:t>
            </a:r>
            <a:r>
              <a:rPr lang="cs-CZ" sz="2800" dirty="0" err="1">
                <a:latin typeface="Calibri" panose="020F0502020204030204" pitchFamily="34" charset="0"/>
                <a:cs typeface="Calibri" panose="020F0502020204030204" pitchFamily="34" charset="0"/>
              </a:rPr>
              <a:t>gambling</a:t>
            </a:r>
            <a:r>
              <a:rPr lang="cs-CZ" sz="2800" dirty="0">
                <a:latin typeface="Calibri" panose="020F0502020204030204" pitchFamily="34" charset="0"/>
                <a:cs typeface="Calibri" panose="020F0502020204030204" pitchFamily="34" charset="0"/>
              </a:rPr>
              <a:t>, deprese, erektilní dysfunkce).</a:t>
            </a:r>
          </a:p>
          <a:p>
            <a:endParaRPr lang="cs-CZ" sz="28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898566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6C50B9D-B753-4EE9-A82E-2C62C50BCF16}"/>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04685E22-B5DD-481D-9E53-688E29718AB0}"/>
              </a:ext>
            </a:extLst>
          </p:cNvPr>
          <p:cNvSpPr>
            <a:spLocks noGrp="1"/>
          </p:cNvSpPr>
          <p:nvPr>
            <p:ph type="title"/>
          </p:nvPr>
        </p:nvSpPr>
        <p:spPr/>
        <p:txBody>
          <a:bodyPr/>
          <a:lstStyle/>
          <a:p>
            <a:r>
              <a:rPr lang="cs-CZ" dirty="0"/>
              <a:t>Rizikové faktory</a:t>
            </a:r>
            <a:endParaRPr lang="en-GB" sz="1800" dirty="0"/>
          </a:p>
        </p:txBody>
      </p:sp>
      <p:sp>
        <p:nvSpPr>
          <p:cNvPr id="5" name="Zástupný obsah 4">
            <a:extLst>
              <a:ext uri="{FF2B5EF4-FFF2-40B4-BE49-F238E27FC236}">
                <a16:creationId xmlns:a16="http://schemas.microsoft.com/office/drawing/2014/main" id="{026CE9DD-E7C0-4C55-9C9D-624DC9516304}"/>
              </a:ext>
            </a:extLst>
          </p:cNvPr>
          <p:cNvSpPr>
            <a:spLocks noGrp="1"/>
          </p:cNvSpPr>
          <p:nvPr>
            <p:ph idx="1"/>
          </p:nvPr>
        </p:nvSpPr>
        <p:spPr/>
        <p:txBody>
          <a:bodyPr/>
          <a:lstStyle/>
          <a:p>
            <a:r>
              <a:rPr lang="cs-CZ" sz="2000" dirty="0">
                <a:latin typeface="Calibri" panose="020F0502020204030204" pitchFamily="34" charset="0"/>
                <a:cs typeface="Calibri" panose="020F0502020204030204" pitchFamily="34" charset="0"/>
              </a:rPr>
              <a:t>Primárně mladí muž (kohorta narozená po roce 1999 má až třikrát větší frekvenci sledování pornografie)</a:t>
            </a:r>
          </a:p>
          <a:p>
            <a:r>
              <a:rPr lang="cs-CZ" sz="2000" dirty="0">
                <a:latin typeface="Calibri" panose="020F0502020204030204" pitchFamily="34" charset="0"/>
                <a:cs typeface="Calibri" panose="020F0502020204030204" pitchFamily="34" charset="0"/>
              </a:rPr>
              <a:t>Asociace s dalšími excesivními online aktivitami, zejména hraním her, </a:t>
            </a:r>
            <a:r>
              <a:rPr lang="cs-CZ" sz="2000" dirty="0" err="1">
                <a:latin typeface="Calibri" panose="020F0502020204030204" pitchFamily="34" charset="0"/>
                <a:cs typeface="Calibri" panose="020F0502020204030204" pitchFamily="34" charset="0"/>
              </a:rPr>
              <a:t>gamblingem</a:t>
            </a:r>
            <a:r>
              <a:rPr lang="cs-CZ" sz="2000" dirty="0">
                <a:latin typeface="Calibri" panose="020F0502020204030204" pitchFamily="34" charset="0"/>
                <a:cs typeface="Calibri" panose="020F0502020204030204" pitchFamily="34" charset="0"/>
              </a:rPr>
              <a:t> a užíváním některých psychoaktivních látek (zejména alkoholu a anxiolytik – pro regulování nálady a </a:t>
            </a:r>
            <a:r>
              <a:rPr lang="cs-CZ" sz="2000" dirty="0" err="1">
                <a:latin typeface="Calibri" panose="020F0502020204030204" pitchFamily="34" charset="0"/>
                <a:cs typeface="Calibri" panose="020F0502020204030204" pitchFamily="34" charset="0"/>
              </a:rPr>
              <a:t>coping</a:t>
            </a:r>
            <a:r>
              <a:rPr lang="cs-CZ" sz="2000" dirty="0">
                <a:latin typeface="Calibri" panose="020F0502020204030204" pitchFamily="34" charset="0"/>
                <a:cs typeface="Calibri" panose="020F0502020204030204" pitchFamily="34" charset="0"/>
              </a:rPr>
              <a:t>)</a:t>
            </a:r>
          </a:p>
          <a:p>
            <a:r>
              <a:rPr lang="cs-CZ" sz="2000" dirty="0">
                <a:latin typeface="Calibri" panose="020F0502020204030204" pitchFamily="34" charset="0"/>
                <a:cs typeface="Calibri" panose="020F0502020204030204" pitchFamily="34" charset="0"/>
              </a:rPr>
              <a:t>Emoční potíže – úzkosti, poruchy nálad, nízké sebehodnocení ale i emoční plochost (</a:t>
            </a:r>
            <a:r>
              <a:rPr lang="cs-CZ" sz="2000" dirty="0" err="1">
                <a:latin typeface="Calibri" panose="020F0502020204030204" pitchFamily="34" charset="0"/>
                <a:cs typeface="Calibri" panose="020F0502020204030204" pitchFamily="34" charset="0"/>
              </a:rPr>
              <a:t>alexithymie</a:t>
            </a:r>
            <a:r>
              <a:rPr lang="cs-CZ" sz="2000" dirty="0">
                <a:latin typeface="Calibri" panose="020F0502020204030204" pitchFamily="34" charset="0"/>
                <a:cs typeface="Calibri" panose="020F0502020204030204" pitchFamily="34" charset="0"/>
              </a:rPr>
              <a:t>, poruchy autistického spektra?)</a:t>
            </a:r>
          </a:p>
          <a:p>
            <a:r>
              <a:rPr lang="cs-CZ" sz="2000" dirty="0">
                <a:latin typeface="Calibri" panose="020F0502020204030204" pitchFamily="34" charset="0"/>
                <a:cs typeface="Calibri" panose="020F0502020204030204" pitchFamily="34" charset="0"/>
              </a:rPr>
              <a:t>Tendence k nudění se </a:t>
            </a:r>
          </a:p>
          <a:p>
            <a:r>
              <a:rPr lang="cs-CZ" sz="2000" dirty="0">
                <a:latin typeface="Calibri" panose="020F0502020204030204" pitchFamily="34" charset="0"/>
                <a:cs typeface="Calibri" panose="020F0502020204030204" pitchFamily="34" charset="0"/>
              </a:rPr>
              <a:t>Nízké sebehodnocení (nízké sociální dovednosti)</a:t>
            </a:r>
          </a:p>
          <a:p>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090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E00CE2A-3A55-4254-A63E-C4340D4F6570}"/>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pic>
        <p:nvPicPr>
          <p:cNvPr id="7" name="Obrázek 6" descr="Obsah obrázku text&#10;&#10;Popis byl vytvořen automaticky">
            <a:extLst>
              <a:ext uri="{FF2B5EF4-FFF2-40B4-BE49-F238E27FC236}">
                <a16:creationId xmlns:a16="http://schemas.microsoft.com/office/drawing/2014/main" id="{57BC7B21-19BF-4ACC-94BB-8584DF40F816}"/>
              </a:ext>
            </a:extLst>
          </p:cNvPr>
          <p:cNvPicPr>
            <a:picLocks noChangeAspect="1"/>
          </p:cNvPicPr>
          <p:nvPr/>
        </p:nvPicPr>
        <p:blipFill rotWithShape="1">
          <a:blip r:embed="rId2">
            <a:extLst>
              <a:ext uri="{28A0092B-C50C-407E-A947-70E740481C1C}">
                <a14:useLocalDpi xmlns:a14="http://schemas.microsoft.com/office/drawing/2010/main" val="0"/>
              </a:ext>
            </a:extLst>
          </a:blip>
          <a:srcRect l="26651" t="20477" r="27403" b="1155"/>
          <a:stretch/>
        </p:blipFill>
        <p:spPr>
          <a:xfrm>
            <a:off x="2451717" y="213064"/>
            <a:ext cx="7288566" cy="6722576"/>
          </a:xfrm>
          <a:prstGeom prst="rect">
            <a:avLst/>
          </a:prstGeom>
        </p:spPr>
      </p:pic>
    </p:spTree>
    <p:extLst>
      <p:ext uri="{BB962C8B-B14F-4D97-AF65-F5344CB8AC3E}">
        <p14:creationId xmlns:p14="http://schemas.microsoft.com/office/powerpoint/2010/main" val="4133747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B62B8B5-066C-49E3-BF0F-D4835C32A9B8}"/>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B174A1AC-BF0F-4354-9C57-490DE87E1E3D}"/>
              </a:ext>
            </a:extLst>
          </p:cNvPr>
          <p:cNvSpPr>
            <a:spLocks noGrp="1"/>
          </p:cNvSpPr>
          <p:nvPr>
            <p:ph type="title"/>
          </p:nvPr>
        </p:nvSpPr>
        <p:spPr/>
        <p:txBody>
          <a:bodyPr/>
          <a:lstStyle/>
          <a:p>
            <a:r>
              <a:rPr lang="cs-CZ" dirty="0"/>
              <a:t>Ale je to skutečně závislost?</a:t>
            </a:r>
            <a:endParaRPr lang="en-GB" dirty="0"/>
          </a:p>
        </p:txBody>
      </p:sp>
      <p:sp>
        <p:nvSpPr>
          <p:cNvPr id="5" name="Zástupný obsah 4">
            <a:extLst>
              <a:ext uri="{FF2B5EF4-FFF2-40B4-BE49-F238E27FC236}">
                <a16:creationId xmlns:a16="http://schemas.microsoft.com/office/drawing/2014/main" id="{C7ABEF73-174B-4B91-836F-0FB8971A725A}"/>
              </a:ext>
            </a:extLst>
          </p:cNvPr>
          <p:cNvSpPr>
            <a:spLocks noGrp="1"/>
          </p:cNvSpPr>
          <p:nvPr>
            <p:ph idx="1"/>
          </p:nvPr>
        </p:nvSpPr>
        <p:spPr/>
        <p:txBody>
          <a:bodyPr/>
          <a:lstStyle/>
          <a:p>
            <a:r>
              <a:rPr lang="cs-CZ" sz="1800" dirty="0">
                <a:latin typeface="+mj-lt"/>
                <a:cs typeface="Calibri" panose="020F0502020204030204" pitchFamily="34" charset="0"/>
              </a:rPr>
              <a:t>Přibližně 4 % mužů a 1 % žen si myslí, že má či mělo problémy s nadužíváním pornografie (de </a:t>
            </a:r>
            <a:r>
              <a:rPr lang="cs-CZ" sz="1800" dirty="0" err="1">
                <a:latin typeface="+mj-lt"/>
                <a:cs typeface="Calibri" panose="020F0502020204030204" pitchFamily="34" charset="0"/>
              </a:rPr>
              <a:t>Alarcón</a:t>
            </a:r>
            <a:r>
              <a:rPr lang="cs-CZ" sz="1800" dirty="0">
                <a:latin typeface="+mj-lt"/>
                <a:cs typeface="Calibri" panose="020F0502020204030204" pitchFamily="34" charset="0"/>
              </a:rPr>
              <a:t> et al., 2019)</a:t>
            </a:r>
          </a:p>
          <a:p>
            <a:r>
              <a:rPr lang="cs-CZ" sz="1800" dirty="0">
                <a:latin typeface="+mj-lt"/>
                <a:cs typeface="Calibri" panose="020F0502020204030204" pitchFamily="34" charset="0"/>
              </a:rPr>
              <a:t>Třetina respondentů zajímající se o psychologickou pomoc nesplňovala kritéria pro </a:t>
            </a:r>
            <a:r>
              <a:rPr lang="cs-CZ" sz="1800" dirty="0" err="1">
                <a:latin typeface="+mj-lt"/>
                <a:cs typeface="Calibri" panose="020F0502020204030204" pitchFamily="34" charset="0"/>
              </a:rPr>
              <a:t>hypersexualitu</a:t>
            </a:r>
            <a:r>
              <a:rPr lang="cs-CZ" sz="1800" dirty="0">
                <a:latin typeface="+mj-lt"/>
                <a:cs typeface="Calibri" panose="020F0502020204030204" pitchFamily="34" charset="0"/>
              </a:rPr>
              <a:t> (Kraus et al., 2016)</a:t>
            </a:r>
          </a:p>
          <a:p>
            <a:r>
              <a:rPr lang="cs-CZ" sz="1800" dirty="0">
                <a:latin typeface="+mj-lt"/>
                <a:cs typeface="Calibri" panose="020F0502020204030204" pitchFamily="34" charset="0"/>
              </a:rPr>
              <a:t>Nejsilnější pocit „závislosti“ je ve skupině věřících mužů (kteří ale zároveň vykazují nižší frekvenci užívání pornografie a sexuálního chování oproti nereligiózním mužům)</a:t>
            </a:r>
          </a:p>
          <a:p>
            <a:r>
              <a:rPr lang="cs-CZ" sz="1800" dirty="0">
                <a:latin typeface="+mj-lt"/>
                <a:cs typeface="Calibri" panose="020F0502020204030204" pitchFamily="34" charset="0"/>
              </a:rPr>
              <a:t>Vyšší prevalence i u sexuálních minorit – otázka identity?</a:t>
            </a:r>
          </a:p>
          <a:p>
            <a:r>
              <a:rPr lang="cs-CZ" sz="1800" dirty="0">
                <a:latin typeface="+mj-lt"/>
                <a:cs typeface="Calibri" panose="020F0502020204030204" pitchFamily="34" charset="0"/>
              </a:rPr>
              <a:t>Závislost na pornografii nebo na masturbaci?</a:t>
            </a:r>
          </a:p>
          <a:p>
            <a:r>
              <a:rPr lang="cs-CZ" sz="1800" dirty="0">
                <a:latin typeface="+mj-lt"/>
                <a:cs typeface="Calibri" panose="020F0502020204030204" pitchFamily="34" charset="0"/>
              </a:rPr>
              <a:t>Jsme stále na začátku! Např. polovina všech neurobiologických studií byla publikována v roce 2020.</a:t>
            </a:r>
          </a:p>
          <a:p>
            <a:r>
              <a:rPr lang="cs-CZ" sz="1800" dirty="0">
                <a:latin typeface="+mj-lt"/>
                <a:cs typeface="Calibri" panose="020F0502020204030204" pitchFamily="34" charset="0"/>
              </a:rPr>
              <a:t>Variabilita </a:t>
            </a:r>
            <a:r>
              <a:rPr lang="cs-CZ" sz="1800" dirty="0" err="1">
                <a:latin typeface="+mj-lt"/>
                <a:cs typeface="Calibri" panose="020F0502020204030204" pitchFamily="34" charset="0"/>
              </a:rPr>
              <a:t>offline</a:t>
            </a:r>
            <a:r>
              <a:rPr lang="cs-CZ" sz="1800" dirty="0">
                <a:latin typeface="+mj-lt"/>
                <a:cs typeface="Calibri" panose="020F0502020204030204" pitchFamily="34" charset="0"/>
              </a:rPr>
              <a:t> i online sexuálního chování a souvisejících faktorů je velká, díky digitálním technologiím se stále zvětšuje – jaké jsou vlastně kategorie sexuálních závislostí?</a:t>
            </a:r>
          </a:p>
          <a:p>
            <a:endParaRPr lang="cs-CZ" sz="1800" dirty="0">
              <a:latin typeface="+mj-lt"/>
              <a:cs typeface="Calibri" panose="020F0502020204030204" pitchFamily="34" charset="0"/>
            </a:endParaRPr>
          </a:p>
          <a:p>
            <a:endParaRPr lang="en-GB" dirty="0">
              <a:latin typeface="+mj-lt"/>
            </a:endParaRPr>
          </a:p>
        </p:txBody>
      </p:sp>
    </p:spTree>
    <p:extLst>
      <p:ext uri="{BB962C8B-B14F-4D97-AF65-F5344CB8AC3E}">
        <p14:creationId xmlns:p14="http://schemas.microsoft.com/office/powerpoint/2010/main" val="1060759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C9135ED-7E7B-4EB8-942A-67C233948812}"/>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9255E418-C1F1-4BA0-A989-F8BC667A3FAB}"/>
              </a:ext>
            </a:extLst>
          </p:cNvPr>
          <p:cNvSpPr>
            <a:spLocks noGrp="1"/>
          </p:cNvSpPr>
          <p:nvPr>
            <p:ph type="title"/>
          </p:nvPr>
        </p:nvSpPr>
        <p:spPr/>
        <p:txBody>
          <a:bodyPr/>
          <a:lstStyle/>
          <a:p>
            <a:r>
              <a:rPr lang="cs-CZ" dirty="0"/>
              <a:t>ALE není to všechno zlo!</a:t>
            </a:r>
            <a:endParaRPr lang="en-GB" dirty="0"/>
          </a:p>
        </p:txBody>
      </p:sp>
      <p:sp>
        <p:nvSpPr>
          <p:cNvPr id="5" name="Zástupný obsah 4">
            <a:extLst>
              <a:ext uri="{FF2B5EF4-FFF2-40B4-BE49-F238E27FC236}">
                <a16:creationId xmlns:a16="http://schemas.microsoft.com/office/drawing/2014/main" id="{5A96596F-B0DD-4440-BBE6-680BEAEAD80F}"/>
              </a:ext>
            </a:extLst>
          </p:cNvPr>
          <p:cNvSpPr>
            <a:spLocks noGrp="1"/>
          </p:cNvSpPr>
          <p:nvPr>
            <p:ph idx="1"/>
          </p:nvPr>
        </p:nvSpPr>
        <p:spPr>
          <a:xfrm>
            <a:off x="540000" y="1585470"/>
            <a:ext cx="10753200" cy="4139998"/>
          </a:xfrm>
        </p:spPr>
        <p:txBody>
          <a:bodyPr/>
          <a:lstStyle/>
          <a:p>
            <a:r>
              <a:rPr lang="cs-CZ" sz="1600" dirty="0">
                <a:latin typeface="+mj-lt"/>
                <a:cs typeface="Arial" panose="020B0604020202020204" pitchFamily="34" charset="0"/>
              </a:rPr>
              <a:t>Pornografie je kulturně a historicky univerzální</a:t>
            </a:r>
          </a:p>
          <a:p>
            <a:r>
              <a:rPr lang="cs-CZ" sz="1600" dirty="0">
                <a:latin typeface="+mj-lt"/>
                <a:cs typeface="Arial" panose="020B0604020202020204" pitchFamily="34" charset="0"/>
              </a:rPr>
              <a:t>Je jedním z nejvýznamnějších mediálních produktů: přibližně polovina mužů a šestina žen se dívá na pornografii alespoň jednou týdně; téměř dvojnásobná čísla u adolescentů (</a:t>
            </a:r>
            <a:r>
              <a:rPr lang="cs-CZ" sz="1600" dirty="0" err="1">
                <a:latin typeface="+mj-lt"/>
                <a:cs typeface="Arial" panose="020B0604020202020204" pitchFamily="34" charset="0"/>
              </a:rPr>
              <a:t>Grubbs</a:t>
            </a:r>
            <a:r>
              <a:rPr lang="cs-CZ" sz="1600" dirty="0">
                <a:latin typeface="+mj-lt"/>
                <a:cs typeface="Arial" panose="020B0604020202020204" pitchFamily="34" charset="0"/>
              </a:rPr>
              <a:t> et al., 2019)</a:t>
            </a:r>
          </a:p>
          <a:p>
            <a:r>
              <a:rPr lang="cs-CZ" sz="1600" dirty="0">
                <a:latin typeface="+mj-lt"/>
                <a:cs typeface="Arial" panose="020B0604020202020204" pitchFamily="34" charset="0"/>
              </a:rPr>
              <a:t>Negativní rámování pornografie v akademickém i veřejném diskurzu – nacházím to co hledáme. Není čas na změnu diskurzu?</a:t>
            </a:r>
          </a:p>
          <a:p>
            <a:pPr lvl="1"/>
            <a:r>
              <a:rPr lang="cs-CZ" sz="1600" dirty="0">
                <a:latin typeface="+mj-lt"/>
                <a:cs typeface="Arial" panose="020B0604020202020204" pitchFamily="34" charset="0"/>
              </a:rPr>
              <a:t>U žen podporuje pozitivní  přístup k sexualitě (zvýšení sexuální aktivity, akceptace sexuality jako součást života, zlepšení znalostí ohledně sexu; Hald &amp; </a:t>
            </a:r>
            <a:r>
              <a:rPr lang="cs-CZ" sz="1600" dirty="0" err="1">
                <a:latin typeface="+mj-lt"/>
                <a:cs typeface="Arial" panose="020B0604020202020204" pitchFamily="34" charset="0"/>
              </a:rPr>
              <a:t>Malamuth</a:t>
            </a:r>
            <a:r>
              <a:rPr lang="cs-CZ" sz="1600" dirty="0">
                <a:latin typeface="+mj-lt"/>
                <a:cs typeface="Arial" panose="020B0604020202020204" pitchFamily="34" charset="0"/>
              </a:rPr>
              <a:t>, 2008)</a:t>
            </a:r>
          </a:p>
          <a:p>
            <a:pPr lvl="1"/>
            <a:endParaRPr lang="cs-CZ" sz="1600" dirty="0">
              <a:latin typeface="+mj-lt"/>
              <a:cs typeface="Arial" panose="020B0604020202020204" pitchFamily="34" charset="0"/>
            </a:endParaRPr>
          </a:p>
          <a:p>
            <a:pPr lvl="1"/>
            <a:r>
              <a:rPr lang="cs-CZ" sz="1600" dirty="0">
                <a:latin typeface="+mj-lt"/>
                <a:cs typeface="Arial" panose="020B0604020202020204" pitchFamily="34" charset="0"/>
              </a:rPr>
              <a:t>Zvýšení radosti, sebe-akceptace, zlepšení komunikace mezi partnery, rozšíření sexuálních rolí a tedy i sexuálních scénářů (</a:t>
            </a:r>
            <a:r>
              <a:rPr lang="cs-CZ" sz="1600" dirty="0" err="1">
                <a:latin typeface="+mj-lt"/>
                <a:cs typeface="Arial" panose="020B0604020202020204" pitchFamily="34" charset="0"/>
              </a:rPr>
              <a:t>Boies</a:t>
            </a:r>
            <a:r>
              <a:rPr lang="cs-CZ" sz="1600" dirty="0">
                <a:latin typeface="+mj-lt"/>
                <a:cs typeface="Arial" panose="020B0604020202020204" pitchFamily="34" charset="0"/>
              </a:rPr>
              <a:t>, 2002; </a:t>
            </a:r>
            <a:r>
              <a:rPr lang="cs-CZ" sz="1600" dirty="0" err="1">
                <a:latin typeface="+mj-lt"/>
                <a:cs typeface="Arial" panose="020B0604020202020204" pitchFamily="34" charset="0"/>
              </a:rPr>
              <a:t>Daneback</a:t>
            </a:r>
            <a:r>
              <a:rPr lang="cs-CZ" sz="1600" dirty="0">
                <a:latin typeface="+mj-lt"/>
                <a:cs typeface="Arial" panose="020B0604020202020204" pitchFamily="34" charset="0"/>
              </a:rPr>
              <a:t> et al., 2009; </a:t>
            </a:r>
            <a:r>
              <a:rPr lang="cs-CZ" sz="1600" dirty="0" err="1">
                <a:latin typeface="+mj-lt"/>
                <a:cs typeface="Arial" panose="020B0604020202020204" pitchFamily="34" charset="0"/>
              </a:rPr>
              <a:t>Innala</a:t>
            </a:r>
            <a:r>
              <a:rPr lang="cs-CZ" sz="1600" dirty="0">
                <a:latin typeface="+mj-lt"/>
                <a:cs typeface="Arial" panose="020B0604020202020204" pitchFamily="34" charset="0"/>
              </a:rPr>
              <a:t>, 2007)</a:t>
            </a:r>
          </a:p>
          <a:p>
            <a:pPr lvl="1"/>
            <a:endParaRPr lang="cs-CZ" sz="1600" dirty="0">
              <a:latin typeface="+mj-lt"/>
              <a:cs typeface="Arial" panose="020B0604020202020204" pitchFamily="34" charset="0"/>
            </a:endParaRPr>
          </a:p>
          <a:p>
            <a:pPr lvl="1"/>
            <a:r>
              <a:rPr lang="cs-CZ" sz="1600" dirty="0">
                <a:latin typeface="+mj-lt"/>
                <a:cs typeface="Arial" panose="020B0604020202020204" pitchFamily="34" charset="0"/>
              </a:rPr>
              <a:t>Větší akceptace sexuálních minorit</a:t>
            </a:r>
          </a:p>
          <a:p>
            <a:pPr lvl="1"/>
            <a:endParaRPr lang="cs-CZ" sz="1600" dirty="0">
              <a:latin typeface="+mj-lt"/>
              <a:cs typeface="Arial" panose="020B0604020202020204" pitchFamily="34" charset="0"/>
            </a:endParaRPr>
          </a:p>
          <a:p>
            <a:pPr lvl="1"/>
            <a:r>
              <a:rPr lang="cs-CZ" sz="1600" dirty="0">
                <a:latin typeface="+mj-lt"/>
                <a:cs typeface="Arial" panose="020B0604020202020204" pitchFamily="34" charset="0"/>
              </a:rPr>
              <a:t>Je-li pornografie sledována oběma partnery – podněcuje sexuální život - otevřené erotické klima a sdílení sexuálních přání, fantazií (</a:t>
            </a:r>
            <a:r>
              <a:rPr lang="en-GB" sz="1600" dirty="0" err="1">
                <a:latin typeface="+mj-lt"/>
                <a:cs typeface="Arial" panose="020B0604020202020204" pitchFamily="34" charset="0"/>
              </a:rPr>
              <a:t>Daneback</a:t>
            </a:r>
            <a:r>
              <a:rPr lang="en-GB" sz="1600" dirty="0">
                <a:latin typeface="+mj-lt"/>
                <a:cs typeface="Arial" panose="020B0604020202020204" pitchFamily="34" charset="0"/>
              </a:rPr>
              <a:t>, </a:t>
            </a:r>
            <a:r>
              <a:rPr lang="en-GB" sz="1600" dirty="0" err="1">
                <a:latin typeface="+mj-lt"/>
                <a:cs typeface="Arial" panose="020B0604020202020204" pitchFamily="34" charset="0"/>
              </a:rPr>
              <a:t>Træen</a:t>
            </a:r>
            <a:r>
              <a:rPr lang="en-GB" sz="1600" dirty="0">
                <a:latin typeface="+mj-lt"/>
                <a:cs typeface="Arial" panose="020B0604020202020204" pitchFamily="34" charset="0"/>
              </a:rPr>
              <a:t>, &amp; </a:t>
            </a:r>
            <a:r>
              <a:rPr lang="en-GB" sz="1600" dirty="0" err="1">
                <a:latin typeface="+mj-lt"/>
                <a:cs typeface="Arial" panose="020B0604020202020204" pitchFamily="34" charset="0"/>
              </a:rPr>
              <a:t>Mansson</a:t>
            </a:r>
            <a:r>
              <a:rPr lang="en-GB" sz="1600" dirty="0">
                <a:latin typeface="+mj-lt"/>
                <a:cs typeface="Arial" panose="020B0604020202020204" pitchFamily="34" charset="0"/>
              </a:rPr>
              <a:t>, 2009</a:t>
            </a:r>
            <a:r>
              <a:rPr lang="cs-CZ" sz="1600" dirty="0">
                <a:latin typeface="+mj-lt"/>
                <a:cs typeface="Arial" panose="020B0604020202020204" pitchFamily="34" charset="0"/>
              </a:rPr>
              <a:t>) – má to ale jedno zásadní ALE</a:t>
            </a:r>
          </a:p>
          <a:p>
            <a:endParaRPr lang="cs-CZ" sz="1600" dirty="0">
              <a:latin typeface="+mj-lt"/>
              <a:cs typeface="Arial" panose="020B0604020202020204" pitchFamily="34" charset="0"/>
            </a:endParaRPr>
          </a:p>
          <a:p>
            <a:endParaRPr lang="en-GB" dirty="0"/>
          </a:p>
        </p:txBody>
      </p:sp>
    </p:spTree>
    <p:extLst>
      <p:ext uri="{BB962C8B-B14F-4D97-AF65-F5344CB8AC3E}">
        <p14:creationId xmlns:p14="http://schemas.microsoft.com/office/powerpoint/2010/main" val="407284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0" y="-3742"/>
            <a:ext cx="4451272" cy="4879737"/>
          </a:xfrm>
          <a:prstGeom prst="rect">
            <a:avLst/>
          </a:prstGeom>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2850" y="-3742"/>
            <a:ext cx="4629150" cy="4569229"/>
          </a:xfrm>
          <a:prstGeom prst="rect">
            <a:avLst/>
          </a:prstGeom>
        </p:spPr>
      </p:pic>
      <p:graphicFrame>
        <p:nvGraphicFramePr>
          <p:cNvPr id="5" name="Objekt 4"/>
          <p:cNvGraphicFramePr>
            <a:graphicFrameLocks noChangeAspect="1"/>
          </p:cNvGraphicFramePr>
          <p:nvPr>
            <p:extLst>
              <p:ext uri="{D42A27DB-BD31-4B8C-83A1-F6EECF244321}">
                <p14:modId xmlns:p14="http://schemas.microsoft.com/office/powerpoint/2010/main" val="3177584263"/>
              </p:ext>
            </p:extLst>
          </p:nvPr>
        </p:nvGraphicFramePr>
        <p:xfrm>
          <a:off x="92075" y="92075"/>
          <a:ext cx="696913" cy="482600"/>
        </p:xfrm>
        <a:graphic>
          <a:graphicData uri="http://schemas.openxmlformats.org/presentationml/2006/ole">
            <mc:AlternateContent xmlns:mc="http://schemas.openxmlformats.org/markup-compatibility/2006">
              <mc:Choice xmlns:v="urn:schemas-microsoft-com:vml" Requires="v">
                <p:oleObj spid="_x0000_s1076" name="Objekt prostředí balíčkovače" showAsIcon="1" r:id="rId5" imgW="697680" imgH="482400" progId="Package">
                  <p:embed/>
                </p:oleObj>
              </mc:Choice>
              <mc:Fallback>
                <p:oleObj name="Objekt prostředí balíčkovače" showAsIcon="1" r:id="rId5" imgW="697680" imgH="482400" progId="Package">
                  <p:embed/>
                  <p:pic>
                    <p:nvPicPr>
                      <p:cNvPr id="0" name=""/>
                      <p:cNvPicPr/>
                      <p:nvPr/>
                    </p:nvPicPr>
                    <p:blipFill>
                      <a:blip r:embed="rId6"/>
                      <a:stretch>
                        <a:fillRect/>
                      </a:stretch>
                    </p:blipFill>
                    <p:spPr>
                      <a:xfrm>
                        <a:off x="92075" y="92075"/>
                        <a:ext cx="696913" cy="482600"/>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320584700"/>
              </p:ext>
            </p:extLst>
          </p:nvPr>
        </p:nvGraphicFramePr>
        <p:xfrm>
          <a:off x="92075" y="92075"/>
          <a:ext cx="696913" cy="482600"/>
        </p:xfrm>
        <a:graphic>
          <a:graphicData uri="http://schemas.openxmlformats.org/presentationml/2006/ole">
            <mc:AlternateContent xmlns:mc="http://schemas.openxmlformats.org/markup-compatibility/2006">
              <mc:Choice xmlns:v="urn:schemas-microsoft-com:vml" Requires="v">
                <p:oleObj spid="_x0000_s1077" name="Objekt prostředí balíčkovače" showAsIcon="1" r:id="rId7" imgW="697680" imgH="482400" progId="Package">
                  <p:embed/>
                </p:oleObj>
              </mc:Choice>
              <mc:Fallback>
                <p:oleObj name="Objekt prostředí balíčkovače" showAsIcon="1" r:id="rId7" imgW="697680" imgH="482400" progId="Package">
                  <p:embed/>
                  <p:pic>
                    <p:nvPicPr>
                      <p:cNvPr id="0" name=""/>
                      <p:cNvPicPr/>
                      <p:nvPr/>
                    </p:nvPicPr>
                    <p:blipFill>
                      <a:blip r:embed="rId8"/>
                      <a:stretch>
                        <a:fillRect/>
                      </a:stretch>
                    </p:blipFill>
                    <p:spPr>
                      <a:xfrm>
                        <a:off x="92075" y="92075"/>
                        <a:ext cx="696913" cy="482600"/>
                      </a:xfrm>
                      <a:prstGeom prst="rect">
                        <a:avLst/>
                      </a:prstGeom>
                    </p:spPr>
                  </p:pic>
                </p:oleObj>
              </mc:Fallback>
            </mc:AlternateContent>
          </a:graphicData>
        </a:graphic>
      </p:graphicFrame>
      <p:pic>
        <p:nvPicPr>
          <p:cNvPr id="9" name="Obrázek 8"/>
          <p:cNvPicPr>
            <a:picLocks noChangeAspect="1"/>
          </p:cNvPicPr>
          <p:nvPr/>
        </p:nvPicPr>
        <p:blipFill rotWithShape="1">
          <a:blip r:embed="rId9">
            <a:extLst>
              <a:ext uri="{28A0092B-C50C-407E-A947-70E740481C1C}">
                <a14:useLocalDpi xmlns:a14="http://schemas.microsoft.com/office/drawing/2010/main" val="0"/>
              </a:ext>
            </a:extLst>
          </a:blip>
          <a:srcRect l="8608" t="5985" r="11317"/>
          <a:stretch/>
        </p:blipFill>
        <p:spPr>
          <a:xfrm>
            <a:off x="-62174" y="4090124"/>
            <a:ext cx="4474375" cy="2954307"/>
          </a:xfrm>
          <a:prstGeom prst="rect">
            <a:avLst/>
          </a:prstGeom>
        </p:spPr>
      </p:pic>
      <p:pic>
        <p:nvPicPr>
          <p:cNvPr id="8" name="Obrázek 7">
            <a:extLst>
              <a:ext uri="{FF2B5EF4-FFF2-40B4-BE49-F238E27FC236}">
                <a16:creationId xmlns:a16="http://schemas.microsoft.com/office/drawing/2014/main" id="{C01BCAB6-5D1B-4E7A-923D-B421B56B78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2850" y="3581400"/>
            <a:ext cx="4629150" cy="3276600"/>
          </a:xfrm>
          <a:prstGeom prst="rect">
            <a:avLst/>
          </a:prstGeom>
        </p:spPr>
      </p:pic>
      <p:pic>
        <p:nvPicPr>
          <p:cNvPr id="11" name="Obrázek 10" descr="Obsah obrázku exteriér, voda, muž, fotka&#10;&#10;Popis byl vytvořen automaticky">
            <a:extLst>
              <a:ext uri="{FF2B5EF4-FFF2-40B4-BE49-F238E27FC236}">
                <a16:creationId xmlns:a16="http://schemas.microsoft.com/office/drawing/2014/main" id="{E4ACEEAB-002D-4D0A-9EEB-80FBE4ED2F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26232" y="-3742"/>
            <a:ext cx="3522586" cy="4740676"/>
          </a:xfrm>
          <a:prstGeom prst="rect">
            <a:avLst/>
          </a:prstGeom>
        </p:spPr>
      </p:pic>
      <p:pic>
        <p:nvPicPr>
          <p:cNvPr id="15" name="Obrázek 14" descr="Obsah obrázku osoba, žena, interiér, budova&#10;&#10;Popis byl vytvořen automaticky">
            <a:extLst>
              <a:ext uri="{FF2B5EF4-FFF2-40B4-BE49-F238E27FC236}">
                <a16:creationId xmlns:a16="http://schemas.microsoft.com/office/drawing/2014/main" id="{18206B51-16FC-433A-95BD-D0C6616D8B8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8925" r="4534"/>
          <a:stretch/>
        </p:blipFill>
        <p:spPr>
          <a:xfrm>
            <a:off x="4212453" y="4736934"/>
            <a:ext cx="3550143" cy="2307497"/>
          </a:xfrm>
          <a:prstGeom prst="rect">
            <a:avLst/>
          </a:prstGeom>
        </p:spPr>
      </p:pic>
    </p:spTree>
    <p:extLst>
      <p:ext uri="{BB962C8B-B14F-4D97-AF65-F5344CB8AC3E}">
        <p14:creationId xmlns:p14="http://schemas.microsoft.com/office/powerpoint/2010/main" val="785821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r>
              <a:rPr lang="cs-CZ" sz="2800" dirty="0" smtClean="0"/>
              <a:t>Pornografie (a jin média) jako </a:t>
            </a:r>
            <a:r>
              <a:rPr lang="cs-CZ" sz="2800" dirty="0" err="1" smtClean="0"/>
              <a:t>Supernormální</a:t>
            </a:r>
            <a:r>
              <a:rPr lang="cs-CZ" sz="2800" dirty="0" smtClean="0"/>
              <a:t> stimulus?</a:t>
            </a:r>
            <a:endParaRPr lang="cs-CZ" sz="28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9836"/>
            <a:ext cx="3732415" cy="5278163"/>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562" y="1579836"/>
            <a:ext cx="3665061" cy="5182914"/>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3623" y="1469774"/>
            <a:ext cx="3810245" cy="5388225"/>
          </a:xfrm>
          <a:prstGeom prst="rect">
            <a:avLst/>
          </a:prstGeom>
        </p:spPr>
      </p:pic>
    </p:spTree>
    <p:extLst>
      <p:ext uri="{BB962C8B-B14F-4D97-AF65-F5344CB8AC3E}">
        <p14:creationId xmlns:p14="http://schemas.microsoft.com/office/powerpoint/2010/main" val="193604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1667A6F-4179-4473-9FC0-14FEBF84C32A}"/>
              </a:ext>
            </a:extLst>
          </p:cNvPr>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pic>
        <p:nvPicPr>
          <p:cNvPr id="5" name="Obrázek 4">
            <a:extLst>
              <a:ext uri="{FF2B5EF4-FFF2-40B4-BE49-F238E27FC236}">
                <a16:creationId xmlns:a16="http://schemas.microsoft.com/office/drawing/2014/main" id="{760E395C-EC06-4D79-9C3B-0C313124B751}"/>
              </a:ext>
            </a:extLst>
          </p:cNvPr>
          <p:cNvPicPr>
            <a:picLocks noChangeAspect="1"/>
          </p:cNvPicPr>
          <p:nvPr/>
        </p:nvPicPr>
        <p:blipFill rotWithShape="1">
          <a:blip r:embed="rId2"/>
          <a:srcRect l="26141" t="15793" r="35631" b="6796"/>
          <a:stretch/>
        </p:blipFill>
        <p:spPr>
          <a:xfrm>
            <a:off x="0" y="62144"/>
            <a:ext cx="5966263" cy="6795856"/>
          </a:xfrm>
          <a:prstGeom prst="rect">
            <a:avLst/>
          </a:prstGeom>
        </p:spPr>
      </p:pic>
      <p:pic>
        <p:nvPicPr>
          <p:cNvPr id="9" name="Obrázek 8">
            <a:extLst>
              <a:ext uri="{FF2B5EF4-FFF2-40B4-BE49-F238E27FC236}">
                <a16:creationId xmlns:a16="http://schemas.microsoft.com/office/drawing/2014/main" id="{D81630C0-52FB-4EC3-BB53-120F3D9BC992}"/>
              </a:ext>
            </a:extLst>
          </p:cNvPr>
          <p:cNvPicPr>
            <a:picLocks noChangeAspect="1"/>
          </p:cNvPicPr>
          <p:nvPr/>
        </p:nvPicPr>
        <p:blipFill rotWithShape="1">
          <a:blip r:embed="rId3"/>
          <a:srcRect l="8957" t="16183" r="30460" b="9185"/>
          <a:stretch/>
        </p:blipFill>
        <p:spPr>
          <a:xfrm>
            <a:off x="6080737" y="1382697"/>
            <a:ext cx="5906052" cy="4092606"/>
          </a:xfrm>
          <a:prstGeom prst="rect">
            <a:avLst/>
          </a:prstGeom>
        </p:spPr>
      </p:pic>
    </p:spTree>
    <p:extLst>
      <p:ext uri="{BB962C8B-B14F-4D97-AF65-F5344CB8AC3E}">
        <p14:creationId xmlns:p14="http://schemas.microsoft.com/office/powerpoint/2010/main" val="171548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9DDA323-AFBD-4F75-BFBE-EA82198E3D3E}"/>
              </a:ext>
            </a:extLst>
          </p:cNvPr>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pic>
        <p:nvPicPr>
          <p:cNvPr id="5" name="Obrázek 4">
            <a:extLst>
              <a:ext uri="{FF2B5EF4-FFF2-40B4-BE49-F238E27FC236}">
                <a16:creationId xmlns:a16="http://schemas.microsoft.com/office/drawing/2014/main" id="{8B30B325-410F-4AC7-AD49-91A698C285E1}"/>
              </a:ext>
            </a:extLst>
          </p:cNvPr>
          <p:cNvPicPr>
            <a:picLocks noChangeAspect="1"/>
          </p:cNvPicPr>
          <p:nvPr/>
        </p:nvPicPr>
        <p:blipFill rotWithShape="1">
          <a:blip r:embed="rId2"/>
          <a:srcRect l="17257" t="16957" r="18082" b="1619"/>
          <a:stretch/>
        </p:blipFill>
        <p:spPr>
          <a:xfrm>
            <a:off x="861309" y="3084991"/>
            <a:ext cx="5086904" cy="3603224"/>
          </a:xfrm>
          <a:prstGeom prst="rect">
            <a:avLst/>
          </a:prstGeom>
        </p:spPr>
      </p:pic>
      <p:pic>
        <p:nvPicPr>
          <p:cNvPr id="9" name="Obrázek 8">
            <a:extLst>
              <a:ext uri="{FF2B5EF4-FFF2-40B4-BE49-F238E27FC236}">
                <a16:creationId xmlns:a16="http://schemas.microsoft.com/office/drawing/2014/main" id="{CAFEF759-9C65-463B-95A4-5546CB2E9599}"/>
              </a:ext>
            </a:extLst>
          </p:cNvPr>
          <p:cNvPicPr>
            <a:picLocks noChangeAspect="1"/>
          </p:cNvPicPr>
          <p:nvPr/>
        </p:nvPicPr>
        <p:blipFill rotWithShape="1">
          <a:blip r:embed="rId3"/>
          <a:srcRect l="17330" t="16699" r="40947" b="8091"/>
          <a:stretch/>
        </p:blipFill>
        <p:spPr>
          <a:xfrm>
            <a:off x="7105096" y="0"/>
            <a:ext cx="5086904" cy="5157928"/>
          </a:xfrm>
          <a:prstGeom prst="rect">
            <a:avLst/>
          </a:prstGeom>
        </p:spPr>
      </p:pic>
      <p:sp>
        <p:nvSpPr>
          <p:cNvPr id="11" name="TextovéPole 10">
            <a:extLst>
              <a:ext uri="{FF2B5EF4-FFF2-40B4-BE49-F238E27FC236}">
                <a16:creationId xmlns:a16="http://schemas.microsoft.com/office/drawing/2014/main" id="{DAB69EDF-66D9-4BBB-801C-44E672940E4E}"/>
              </a:ext>
            </a:extLst>
          </p:cNvPr>
          <p:cNvSpPr txBox="1"/>
          <p:nvPr/>
        </p:nvSpPr>
        <p:spPr>
          <a:xfrm>
            <a:off x="6270597" y="5636210"/>
            <a:ext cx="6094520" cy="430887"/>
          </a:xfrm>
          <a:prstGeom prst="rect">
            <a:avLst/>
          </a:prstGeom>
          <a:noFill/>
        </p:spPr>
        <p:txBody>
          <a:bodyPr wrap="square">
            <a:spAutoFit/>
          </a:bodyPr>
          <a:lstStyle/>
          <a:p>
            <a:r>
              <a:rPr lang="en-GB" sz="1100" dirty="0"/>
              <a:t>https://www.news.com.au/technology/online/internet/female-stars-raking-in-cash-from-hot-tub-livestream-craze-on-twitch/news-story/b93840742f5e1afff30fbd0b4a1a35ee</a:t>
            </a:r>
          </a:p>
        </p:txBody>
      </p:sp>
      <p:pic>
        <p:nvPicPr>
          <p:cNvPr id="13" name="Obrázek 12">
            <a:extLst>
              <a:ext uri="{FF2B5EF4-FFF2-40B4-BE49-F238E27FC236}">
                <a16:creationId xmlns:a16="http://schemas.microsoft.com/office/drawing/2014/main" id="{4115A3F4-C77F-4709-9879-82C13FB57A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0"/>
            <a:ext cx="6096000" cy="3175000"/>
          </a:xfrm>
          <a:prstGeom prst="rect">
            <a:avLst/>
          </a:prstGeom>
        </p:spPr>
      </p:pic>
    </p:spTree>
    <p:extLst>
      <p:ext uri="{BB962C8B-B14F-4D97-AF65-F5344CB8AC3E}">
        <p14:creationId xmlns:p14="http://schemas.microsoft.com/office/powerpoint/2010/main" val="294832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Porno a násilí</a:t>
            </a:r>
          </a:p>
        </p:txBody>
      </p:sp>
      <p:sp>
        <p:nvSpPr>
          <p:cNvPr id="5" name="Zástupný symbol pro obsah 4"/>
          <p:cNvSpPr>
            <a:spLocks noGrp="1"/>
          </p:cNvSpPr>
          <p:nvPr>
            <p:ph idx="1"/>
          </p:nvPr>
        </p:nvSpPr>
        <p:spPr/>
        <p:txBody>
          <a:bodyPr/>
          <a:lstStyle/>
          <a:p>
            <a:r>
              <a:rPr lang="cs-CZ" sz="2000" dirty="0"/>
              <a:t>Hypotéza katarze (</a:t>
            </a:r>
            <a:r>
              <a:rPr lang="cs-CZ" sz="2000" dirty="0" err="1"/>
              <a:t>catharsis</a:t>
            </a:r>
            <a:r>
              <a:rPr lang="cs-CZ" sz="2000" dirty="0"/>
              <a:t> </a:t>
            </a:r>
            <a:r>
              <a:rPr lang="cs-CZ" sz="2000" dirty="0" err="1"/>
              <a:t>hypothesis</a:t>
            </a:r>
            <a:r>
              <a:rPr lang="cs-CZ" sz="2000" dirty="0"/>
              <a:t> / </a:t>
            </a:r>
            <a:r>
              <a:rPr lang="cs-CZ" sz="2000" dirty="0" err="1"/>
              <a:t>safety</a:t>
            </a:r>
            <a:r>
              <a:rPr lang="cs-CZ" sz="2000" dirty="0"/>
              <a:t> </a:t>
            </a:r>
            <a:r>
              <a:rPr lang="cs-CZ" sz="2000" dirty="0" err="1"/>
              <a:t>valve</a:t>
            </a:r>
            <a:r>
              <a:rPr lang="cs-CZ" sz="2000" dirty="0"/>
              <a:t> </a:t>
            </a:r>
            <a:r>
              <a:rPr lang="cs-CZ" sz="2000" dirty="0" err="1"/>
              <a:t>hypothesis</a:t>
            </a:r>
            <a:r>
              <a:rPr lang="cs-CZ" sz="2000" dirty="0"/>
              <a:t>) – konzumace pornografie vede k uvolnění sexuálního tlaku (frustrace) a její vybití skrze např. masturbaci neškodným způsobem</a:t>
            </a:r>
          </a:p>
          <a:p>
            <a:r>
              <a:rPr lang="cs-CZ" sz="2000" dirty="0"/>
              <a:t>Hypotéza spuštění (</a:t>
            </a:r>
            <a:r>
              <a:rPr lang="cs-CZ" sz="2000" dirty="0" err="1"/>
              <a:t>triggering</a:t>
            </a:r>
            <a:r>
              <a:rPr lang="cs-CZ" sz="2000" dirty="0"/>
              <a:t> </a:t>
            </a:r>
            <a:r>
              <a:rPr lang="cs-CZ" sz="2000" dirty="0" err="1"/>
              <a:t>hypothesis</a:t>
            </a:r>
            <a:r>
              <a:rPr lang="cs-CZ" sz="2000" dirty="0"/>
              <a:t>) – konzumace pornografie vede ke spuštění agresivního chování</a:t>
            </a:r>
          </a:p>
          <a:p>
            <a:r>
              <a:rPr lang="cs-CZ" sz="2000" dirty="0"/>
              <a:t>Smíšené výsledky: z dlouhodobého hlediska zřejmě nevede liberalizace dostupnosti sexuálních obsahů ke zvýšení násilí ve společnosti. Ale 1) mediální výzkumy nepodporují katarzní hypotézu (na rozdíl od sexuologických výzkumů) 2) násilí v pornografii je preferované násilnějšími jedinci a zvyšuje u nich násilné postojové a behaviorální tendence 3) problém s měřením - prevalence sexuálního násilí je relativní</a:t>
            </a:r>
          </a:p>
          <a:p>
            <a:endParaRPr lang="cs-CZ" sz="2000" dirty="0"/>
          </a:p>
        </p:txBody>
      </p:sp>
    </p:spTree>
    <p:extLst>
      <p:ext uri="{BB962C8B-B14F-4D97-AF65-F5344CB8AC3E}">
        <p14:creationId xmlns:p14="http://schemas.microsoft.com/office/powerpoint/2010/main" val="307512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Porno a násilí</a:t>
            </a:r>
          </a:p>
        </p:txBody>
      </p:sp>
      <p:sp>
        <p:nvSpPr>
          <p:cNvPr id="5" name="Zástupný symbol pro obsah 4"/>
          <p:cNvSpPr>
            <a:spLocks noGrp="1"/>
          </p:cNvSpPr>
          <p:nvPr>
            <p:ph idx="1"/>
          </p:nvPr>
        </p:nvSpPr>
        <p:spPr>
          <a:xfrm>
            <a:off x="720000" y="1692002"/>
            <a:ext cx="10753200" cy="4459416"/>
          </a:xfrm>
        </p:spPr>
        <p:txBody>
          <a:bodyPr/>
          <a:lstStyle/>
          <a:p>
            <a:r>
              <a:rPr lang="cs-CZ" sz="2000" dirty="0"/>
              <a:t>Základní vlastností pornografie je vzrušení - excitace</a:t>
            </a:r>
          </a:p>
          <a:p>
            <a:r>
              <a:rPr lang="cs-CZ" sz="2000" dirty="0"/>
              <a:t>Teorie transferu excitace (</a:t>
            </a:r>
            <a:r>
              <a:rPr lang="en-US" sz="2000" dirty="0"/>
              <a:t>excitation transfer theory</a:t>
            </a:r>
            <a:r>
              <a:rPr lang="cs-CZ" sz="2000" dirty="0"/>
              <a:t>) – </a:t>
            </a:r>
            <a:r>
              <a:rPr lang="cs-CZ" sz="2000" dirty="0" err="1"/>
              <a:t>Dolf</a:t>
            </a:r>
            <a:r>
              <a:rPr lang="cs-CZ" sz="2000" dirty="0"/>
              <a:t> </a:t>
            </a:r>
            <a:r>
              <a:rPr lang="cs-CZ" sz="2000" dirty="0" err="1"/>
              <a:t>Zillmann</a:t>
            </a:r>
            <a:r>
              <a:rPr lang="cs-CZ" sz="2000" dirty="0"/>
              <a:t> – excitace organismu je neutrální, ale zesiluje jakoukoliv emoci, která po excitace přichází </a:t>
            </a:r>
            <a:r>
              <a:rPr lang="cs-CZ" sz="1400" dirty="0"/>
              <a:t>(</a:t>
            </a:r>
            <a:r>
              <a:rPr lang="en-US" sz="1400" dirty="0"/>
              <a:t>"Residual excitation from essentially any excited emotional reaction is capable of intensifying any other excited emotional reaction. The degree of intensification depends</a:t>
            </a:r>
            <a:r>
              <a:rPr lang="cs-CZ" sz="1400" dirty="0"/>
              <a:t> </a:t>
            </a:r>
            <a:r>
              <a:rPr lang="en-US" sz="1400" dirty="0"/>
              <a:t>on the magnitude of residues prevailing at the time„</a:t>
            </a:r>
            <a:r>
              <a:rPr lang="cs-CZ" sz="1400" dirty="0"/>
              <a:t>)</a:t>
            </a:r>
          </a:p>
          <a:p>
            <a:r>
              <a:rPr lang="cs-CZ" sz="2000" dirty="0"/>
              <a:t>Efekt konzumace pornografie do značné míry závisí na kontextu – kdo, co, a za jakých okolností konzumuje. Např. násilí v pornografii vzrušovalo muže s </a:t>
            </a:r>
            <a:r>
              <a:rPr lang="en-GB" sz="2000" dirty="0"/>
              <a:t>v</a:t>
            </a:r>
            <a:r>
              <a:rPr lang="cs-CZ" sz="2000" dirty="0" err="1"/>
              <a:t>yšší</a:t>
            </a:r>
            <a:r>
              <a:rPr lang="cs-CZ" sz="2000" dirty="0"/>
              <a:t> mírou agresivity. Násilí v pornografii vzrušovalo všechny muže, pokud žena si to ve filmu „užívala“ (tzv. rape myth) – dokonce to vedlo ke zvýšení agrese (např. ochota dát šok v rámci experimentu)</a:t>
            </a:r>
          </a:p>
        </p:txBody>
      </p:sp>
    </p:spTree>
    <p:extLst>
      <p:ext uri="{BB962C8B-B14F-4D97-AF65-F5344CB8AC3E}">
        <p14:creationId xmlns:p14="http://schemas.microsoft.com/office/powerpoint/2010/main" val="207626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ta:image/jpeg;base64,/9j/4AAQSkZJRgABAQAAAQABAAD/2wCEAAkGBxISEhUSEhIVFRIXFRUXFRcVFRUVFRUYFRUWFhUXFRUYHSggGBolGxUVITEhJSkrLi4uFx8zODMtNygtLisBCgoKDg0OFxAQFy0ZFx0tLSsrLSstLS0rLS0tKy0tLS0tLS0tLS03LSs3LS0tNzctNzctNzctKy0tKystLSsrK//AABEIAKgBLAMBIgACEQEDEQH/xAAbAAACAgMBAAAAAAAAAAAAAAADBQIEAAEGB//EADgQAAEDAwIEAwYFAwUBAQAAAAEAAhEDBCExQQUSUWFxgZETIkKhscEGMtHh8CNS8RQzYnKCJBX/xAAZAQADAQEBAAAAAAAAAAAAAAABAgMABAX/xAAfEQEBAQEAAwEBAQEBAAAAAAAAAQIRAyExQRIiURP/2gAMAwEAAhEDEQA/AObY1HYEOmi01xbeoIERoUQFIKTJLTCsJWgsYdhVyg5LgVYo1kustYcWzkxo0QccrfQJVZvnKcWr1PM/0jpz/wCJ3MB5OVojUgCZSO24eB7x01GI+Su02NqVHEkn3iZjWDhQv7rEN00Xo59H5+Fl9dDQZ+gS5zgPe+Z+wRrotGuT8vRUQDUfy7fzCtmJ6Ro0nVXSZhP7W0iEWztAAMJtSt+yGtdbkirQowr1FqwUkUNSt1ILaxYVitEKJapLJWYB7UB7FacgvWZTexUrmgmNRV3hGULCo0FWuGcuSmrWZQuIWssPUZVZUrCqhVEgxv8AafsusZUwPJchaUyajR8LnAE9Jx911FCzqkNZBn8vbGplJ5YGRK9YaASdlgtD8cGMwBj13VylZez2k9evh0VisyIHmuXVprSe4IS6qm11QMwfJUalJDN4WqPIo+zVoNUXBP0E7QwmNOuYSjmhEbcJKwbCitcgUyjMW29BYa9bD0MKSnwYICphCYiShwzZKwYWgFhKzUxsa+D5J1bu/L/Jlc7YtzJ03Tu0kmUvPaO4Q3tu6m9zG/E7HcH7Knft9lkkExAGw6kpxxCm72/N8MT2wPqlHF7Y83NMk/LsF25okNWZyZ3/AGCY8Gs4HM7U5WWtiXuyMBPBbgCFTV/CKwuYMNaT3IwjC/eNQitAC1WpghCcLZRKN8Dg4VzC5muC0q9aXq1gQ4lZKr06sqRelMmStcygXIbnrdbgj3IL3LTnoTys3EXuQHlTcUMpiobqVzUhh6gKBflVa9XUdPunynqq9pDXAwS3nb5AkZXb2lYRE+a4ik2NTiQfDM6Jza3J1nz7dwj5J1PLq61IOAI3+yoXLJJ+Xki8MvBy8p12zgqT2fsuTeW5xXNIOBbvEjySmrTkp81kEnv8lQfa58D9EnB6R1GwgOKY3FNL67VpQBcUMlae5CL0/GW6bUZjVqkFYY1JqvRRUoUi1acEgxtimEJb5luG4mouKjzKFR6MgWGFuRHYpnTrACBukls9MrVswO6Sp1aqukAb6/oq18BGRoFK8r8vifpoJVWhQc52SfeIHq7K6sQbORcoWoZTbj3jk+apcWe5rC5uozHUbhOrzVUbuhzBPPqX2ObPHqXUz0glHo8YpO+KPEEKjdcGaakE8gJ20EpPxi0FGq6nzOgBpHedZXRnGahrepXW1XBwwQQqfJBkLl7S7qNP9MkgCSO28hdLYXPOA4aH+Qk1j+RzvplZVTorfMg0aMIjhhTqkbL0MuVavXhVzeQtwemKiWpe3iUItPiTTqj/ADQ/oZwQ3IwcHaITwgBfcPgwqrqkP8cdj2Vi81CC6mHRGo9O8q2EdpOpjDdYmO3nuj8/KCBqR/AgU5kuJhQDySfP6I0sPOC3HMANwQU+oVQ4luhByuU/DQmqB8LWkuXV06Q5+xb82lR3BWjRAMd1q7p4PcfVWBSzPVCu/wAvouewCG4altxTTytRVCtRUpTOdumQqZTi7pJW5q6sX0U1oq2xV6TVZaubT0m3IZUnFahAYiVAohCG9GGQKG5yk4oBcnkarNN6d8McRB31SK31T2yI5gAN/kl1PcSqF6MtO37ppw6n7zT4n0H7qtVocxc3aZ8PBH4JVn2hgjkhue/+FfLeW/5GqiSs9ksYdVOEyN+FHErEOC5riXCS/wDO7IEBw1joQdV29SmqtW3lUmuEslclw6xFJrg1vO5wgk4x0ATHhXDeVmQQS4kAxIHknAtFYZSWuulmZAKdHCq3ATcNwlXEN4SHhLdOVUUyVO/qcgLyD0A3J6JbUvqzIJZAMkYJwFXObYnrUn0xbZbqwyzVC146PjHmMx4jVNKdw1wBaQQeiFlg5svwBpNMzGN1dqEHI0OVDmBWcsBLT/C69OVVL4zsUW81VYEgZVc/Ed/Uw6CBPj3RiOVhO5KWVKpk7aK5SMtBKNKdcEENcYy4gLo6DCM64x2nKRWDS1rY1JnKd21aTk6YUNfT/i8+4Om6sioHMAIzOe6oF0mRjp+qsUpOMdyp2EsRfRwl1Zib1WHQaQgOoZAjJULPYOcuLYnQbpHXokOIOq7WvTHMGjrE+eSlb+F+0JceUZOviVXPoeqNJqk5ZTWPUL9eiiCpgoMqXOtw8TcgvUyUJ6MEKoglEegvKrGo1B2U8s6vKdVzkq3b1tzt91rEdOvLhGOgPyRqDeWlO73E+QwPuudtb4gRqF0VXDaY35Gk+LhzH6ps0mr3iLRARGoPMiMcngJkKDmqUodR6JEXobXTpooGXHsrFsAMSJ3WD4i84S24ElM6zUsr4csMK7+1kDsfRJfxAXvDHMn3GlruXpMgwuqfTlUbiyB2VMb4TeOuJtLSpVcYnH5ifv3U7e4fRdEEicj7hdQ+xOgcY6KLOFt8Sq3yS/U547KDw+5L88paO+/kmU4UKFpyqdyeVp8FC32tz0Q31X3iFXLyB28VZFqXuk6I9csDXNjRpzsFT+uek/5t9lTagJAOM4P6ppTpgQOn1SmzpczhvlOol1Mf8h55wjoJDaiM+AH0V/h9IwJVXhtLm5j1cfkU6ZRxA6Ln0b41SALs9MKxGYGp+iFRoRBOwVigRrzCdwUCVb9mQIOVFtPJPZQFwDgH+dii086apbj9IqXLAJPaO6R3TSHQBPnGud/FdHWZt4qhVt2OMlonup0Y5qmVjyoMKi9yn+vSjRK0CoErAU/FJBC5De5RLlAlGRmPKC5EchlPArAp0zOO/wA0NSYd0UdD03ZXc8Q/OR0gegC4NpXcXz5Ids5rXerQfujEp9CLlNjlX5lNrk0plqUGqJ0WvaKPOiWwl4pTqH3WvNPcEdVuzuqjWxWgvGOZujh1jYpnUbKqXVlz4Bgos06/ctVXyA4lJ+I8IB/MXO7gkR4AK1YAkBuS0bnVAThrcBY6kpUkUlBuKhoqLqasPKr1HI9bgLgEp4pWxHVMK9RJrhvMSUcwKNRpy2duyXXrg2n3cY8hqmNvhpSLilXneA38rcDx3KfPul1eQfhzfenb9Uztz/WpjoSfJslKbF+R4pvTp/1GnxjzEJtfSSHX4ZdqT1n1mU9IHgOy5bhVTl5e2D9yV0rW89ORvChprB2t6HHzWjYzvKJTpH3gBoP2Radq+NY8EvS0ENLNgW9tlN1WII1U22GDM+qJTsx6/KFulvAnXBIGJ28lSfaSfeJJ9PkmNe3gSNdR4j9llQc0EYloKXXtnAtctFYwKTgovRgKwqcLITqBQolEIUCmFFQKkVApoTTRW2qKyUUdUVq6y0rc9vTO7fcP/nT5Eei5FhTzgDiS6ns4T5t0PzIW/Ue+zEOUudVi6MLHVEVanUuI1MJfefiCmwY952wH3Oy3eUQ9pBMd+i548Ib1M+KrnMo5z0zo/iFxzDR21+aZW/GKZ1dHYzjzXI1+HvZlvvBVxcEYMg9CqfxD2T9jvPah2QQRsRujUwFyXA77ldyE+6TjsV1VN6jqcSq01ac5D51B7kgsqPVWq9Te5VqrkzVXrkkwFprG/lGVKjRDjLp8lpzYmSGtH81R6WRW4rV5GEN/McDxSKnTEZGUeveCq+fhGG/qrFJoKpP8wlnVH2BERonXD6owT8Jn9lujaytm3LDOkfzzQt6MiwKBa/Gku+ei6Pg9x7sHY/olNFwcARGMH7K3bHlMjTWPqPRSta59OjbXBkTkaH5q3b3AP11SGnUBAeNBhw7bH0VenV94s585xOcbjsksT/jrqTVaNSADn5Kq24MkhpI7iP5qkrrmM84kdVWr8acPiB8N+yHG/wDN0FzcyBtkfvoo0i7laANAJ8dT9Un4bdPqEczO4+eo2TWk9sACcCNznv3RJZxxDAtkLGqUrm69CIEKBCJKg5UikDeENwRHIbk0EMobiiEoLk8JpolYtFY0qkc+qIxOOCmHOP8AxP1CUNpu/tPoU54da1Gtc9zHNbESQQJkdUvPaPZ1cunT7w8+xVf2iwVY10OqjyQe2yPFZWVBKXXUjJB8QmjQjMtQ7VGXguaFcE/5HyUrljHDLZ7p1ecIadAlNWzjGSFSbPPJ/wBJqtqWGWadF11lcczGk6kZS6jSaPh9cq7SMLavSWxfD1FzkEPWFynwepOKC+k588okgT+qK1pcYG6v29ICRkDSRrJQt4TWuFlu8CHYIAIIONsHyXNcXvjUcWj/AGxqf7l1HEuEOfIHKfUFK7ngRayXOaB4ps2B3rn6NIHt5q1TpOGmQrNtZSDgSNp1HijW9drdaceae6GZRoPc07jzTe3ueYQYPY/qoM9nU6g9xI84WnWhGRr2OCOynafghpFh5mSOreo7dUws7hrxIwdx/NlVs7r4X5HfX1RLm15ffpnH81SWjxeoywyBLTqJGO8bhauG4LmAF0QJ0AJzCyyq8wBVh9ucluA3p3CHS2ElOycdQ49Rsr1rw3lzAHQ6nyTT/TO5Q5h20I9Qhl7hqPTKHS3SdL3BA31/dVazpcTB9YUKt23OTP8ANlXN5nDCfT7pb1O5pSxZzKDHKDnqEdkF5lBzkMvWpVZDxt5QyVslQTwUXIbipkobinkS3UCV6N+Cfw21lMV6rQ6o8S0Efkbtg7lcZ+HeG/6m4ZT+GZf/ANW5K9jA2Gg0RtcXm3+QI0h/aPQJF+Lqn9IN6uHyT+oYC4X8RX3PWLJ0H3Qn0njnaTvC1TqRg6fQrZQ3hO6BRUjVWKVdK3PjByPospv6FHgynQqqndQUBtUrZchwegkLYK05QcY1KYvR2uRA4bqi64G2fohtDqjo/wABAemLHOePcMDrufDsmVGS2CZPXr+6r2jQ0RtsnNO2aGc7yGgakmAPNT1ek0VtfBVfiXDnViHAgADOcjwCv3FJrveY4OG8fVSpD3CZgEx5AJZ2UYUHhQZBa4kiNQPsrlThLSOaNdxpPcIBumlxAIGfon9BwFPscp7ap7c83hOfzcp2Ox89kYMLTyu/MOm/6po8cgke8zcfVUOKWgPvN0gOHXOsHol6eKN1T5SDHirlrVjuDhULe7P5KmR8Lv1TFtHlAI0zP6oU/Fu2ogHH5XJjYwHljshzZH/nBVOxM4/mFfurVzmksMVGEPZ07g9iglufgV7VNESdBBHQg4I+/kp13CGuGkCD9VBvEqVRpbWHIRBLXdQcwd9SqpinSaNRzOjrylxIQ18JY1VI3AlU3OHQKVS4ESf5Co1LgSlDiq+15VUrt6J7d04CSVNUMzq2arhy2Co1MFaBVJFOplaKwI1tbPqENY0uPb7oyNdcntVK3Rt3PIaxpcegBJXccI/AgMOuHwP7WfcrseHcOoUGxRpho6xk+atnDj8nnn45r8C8Bfbh9Sq3le+A0bhupnxK6oKVQyoBTv1y299g3z4Y49AV5RRrGpXqP2ALfOZK9M/ENTloPP8AxK8y4QyKc7mSfMo5W8Sy4rSiSsCZYGqFTexMHhBcxGAqtrPHxeuVL/Uv6j0RfZLfsUejIrGo87rbaZ3Vj2SwiEOjwBwhNeG28N0ydT9lDh3DjUPMR7u3ddDaWsmIwFPWgtZw2zA99+GjqmjuG0rocr2uc0Za0SGjv3KYcKtqbmEkSRIgjTv4q1wQxIf+YiQeoB08dFTxz9c2t230Qj8PUqc8jS2RGpSPiVm//bbIA36+a9KqAHZLrzhzXaBVuJfn02PJy+3mH/5DxsnXDi4ANqZGgPbontzaOpg4mTvtn6ILqY3EdxuubXf11zfYV17aq0n2Zlp2KLTtS1jQ7YEeuY+aLVJ0B8D9lYuRAaD2nxKUzjrhmSNwfkmVg+RynphS4pRAdz8upMz3Q7F4mIHzWq/2GXDzoe8ei6Dh+XdoM+qQW0CNvecfsnnCzB1zE+pSxDyitsqb8vY1xEgSM+qQ8bPvEbc0R0gYgLprbfxlIeJUg8kjrO/XbqtqdiOb7c1Udjz+yBhMr21I+HEk6Ja5kbEJOKH14wELl7sQVixHxhhTrO0WmuWLFVSm3AuFPuagY3DRlztgP1XpvDbGjRZyU2DGpI949yVpYqZ9OLzatvFoFbpvlYsVMe6h+CFahYsUL9Yn/FR/+d/gvO7J39Nv/ULSxNl0eP4kStErFiKrSk0LSxZk2sWy1YsWPES1XOEcKNZ0kH2Y1PXsFixT1S7vI6k2waIAjYJhw60DGOqO0AMdysWIYn2ubWrwOwLhTqEbjX+eKZ8OHtKYkQWktxjLdwVixW8f4kaUqeI1PVRcxYsVJfbK1xQlJLqhymNtlixL5Z6X8VU/Ye8Om/kg1KgNRzf7YI74WLFzfjrx7L+JXNMw0k6nae2VTt7fODMLFi31fnIu0ZBk9fJOLFwaCSYPMB30ysWIX0lqdWDd4IA13VF1VrckgdycrFiPU+QCpejPvAqtUvqc5GfBYsQ/oOP/2Q==">
            <a:extLst>
              <a:ext uri="{FF2B5EF4-FFF2-40B4-BE49-F238E27FC236}">
                <a16:creationId xmlns:a16="http://schemas.microsoft.com/office/drawing/2014/main" id="{21872BA9-4194-4650-AE6A-AF7B5071A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AC235D07-1D9C-436B-864B-590C09EC0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2143125" cy="2561296"/>
          </a:xfrm>
          <a:prstGeom prst="rect">
            <a:avLst/>
          </a:prstGeom>
        </p:spPr>
      </p:pic>
      <p:pic>
        <p:nvPicPr>
          <p:cNvPr id="1028" name="Picture 4" descr="data:image/jpeg;base64,/9j/4AAQSkZJRgABAQAAAQABAAD/2wCEAAkGBxITEhUTExMVFhUXFhYXGBgYGBgdFxcXGBgaGBgdGB0YHSggGB0lHRgVIjEhJSorLi4uHR8zODMsNygtLisBCgoKDg0OGxAQGy0lICUtLS0tLS0tLy0tLS8vMi0vLy0tMC0tLS0tLS0tLjUtLS0tLS0vLS0tLS0vLS0tLS0tLf/AABEIAL4BCQMBIgACEQEDEQH/xAAcAAACAgMBAQAAAAAAAAAAAAAFBgQHAAEDAgj/xABFEAACAQIEAggDBQUGBQQDAAABAhEAAwQSITEFQQYTIlFhcYGRMqGxBxRCUsEjYnLR8BWCkrLC4RYzQ6LxJFOz0hdkc//EABkBAAIDAQAAAAAAAAAAAAAAAAMEAAIFAf/EAC8RAAICAQQBAgIKAwEAAAAAAAABAhEDBBIhMUEiUROhIzJhcYGRweHw8UKx0RT/2gAMAwEAAhEDEQA/AJY6H4M/9G37CvP/AADgW/6K+k/zqOuc7EjyO1RuJ8cNgas3vRKF+Qlc+zfh5H/KI8nYfrQXjf2eYNEJQOpjfOT9akcA47duuQbjRlka1G6fY+6LS5XO5DeUafSq0WSfuVVibWR2WZgxNca9EzU/g/DmuuBIAGpJMQN/0qoYj4XBvcMIpY9wFT36N4hRJUA9xZQY8ZOnkabrHFbFq3ktsFgAaQNBzJPaMmTNDMVii0MHCj0A85k1yyCzieGXUEshA79x7iocU7YPidtDlZwQdP3fWoXGcFZuDPagNzA2byPf4f0YQVayvTrrXmukMrK3WqhDKysrKhDKysrKhDVbFZWVCGGsFZWCoQyt1qvdq2zEKoLMTAABJJOwAG5qEPFYaZLHQfGMJK20jk1xZ9lk1yxvRO9bUtntsR+EFw3pnUA++tcs7TAArK3FarpwysrKyoQysrKyoQysrKyoQ+k8QltQYUVUPTbEl70D4Rt4miXCukBukiT7mrP6O/ZzhLtlL2JU3HuKGAzEBQdRsdTV7AqPIudBeCWuqVmEmN6n9LeC2HtMCOUzOxo7xHo4uEgWCQhBgE6qR48xSb0lxFwIwLHnzriK075KYxNrK7LvBIpw+z7gH3ibjtFq23aA+JpC5o8gfp5FPxHxN5mnDoNxK5bsXUsqHuNcylCYlHttLTyylPr4QHK2ouh3Aoua3dDxd4Xhx+ytWLYzYe5D5GWLpRWQm4RlJ0c5V1UDxod0O4Q1u7du4m0gAQAC7lyy7xOsj8BA56+NQxgrzIi3sY5CKFCoQAABG8doxpMTXtHwVvsteef4gx9QVMUmnw4p9jzcbTcehsw3RfBtmFzD22ys67EyhgryzBhI1H8oSOmnRC3Ym9g2bIAS9ssGyZTBgzm7zlMnRtdIppTit1lDYa8LuXXLdDZ28M42nvg0IxXHrWJksjWboUo6rFxNWMhlEMDJLTlAmDJ5WxOSfdg83w2uqZV3EF7RPfrUYUS4nZU5mS4rKsTPZftHkrHtbfhmOffQ2nhA1WVusqEMrVbrVQhlZW61UIZW61W6hDK1W61UIZVufZ70YXDYdsZdtNcv5ZVOxFpCuaWzkDMV1O5hgIJkVV3CcOLl62hEhnAI7xuR7VZot3MRcZb7snWGVClSJ0HPMAYVR3iNzQcsn0HwpdvkLcfsYpr6JYQC2QiZ1ygM5zF2Ybg/FOmy106QcFydWiF7huZwwIUEZFDFgNAV1+E6+cil3F8LFl8tq7dDxGYBZXzylCZHOaO8Hx1y2LNt1BgLat3FJIylgbmbNrmICcuR3G4HJpJp9DMVCTafFitxLg+GuqpICg7XF0I0nXcMunOdNjvCrxTo3dtn9mReSJzJuBE6rv37TtNWD0hupaGdAAMwDLyAKsQR4kIXPdOsk0q8UDW2yAyDDrG4V1BA8BuIo+PJuVi+bFslQnVlF+O4SBbvBYFzMCRsWWNx+EkGe4799CKMmAaoytVusqHDKyt1qoQbehduSTVscD6ZX8MgtFQ6D4ZnMB3AjcedVJ0KY5iKe2uhBJq6YN9jHjemDXzrbcRoAAI+tLvH75ZCCCNOdSOB41Lk5TMGNqjdLHyowHMVCqRUGJHabzNT+jd5lxCKpjrP2c92fsg+hI+dDrx7R8zWWbhUhhII2I3BqjVhlwN/C+HX1vAXGYEOuYEdmJhoM6+GlHuMdEULkqR8XwttGh05TUDhPEnuOLpIIaHggDtA6qT3Az6RTEvEbuLkXba20A3AYuTPKNMu9JTk1Kx2EYuJG4FeweHPViBdLamIMsfYCg/TLhAFw4gXFtyuYy0ZiNOz38vlUnE4FRcVo/EAGHeNvpRXpBgVxVgqFzXFtubemuYAEAeZUCqb0pKSf3lnH0tNFUY8NmMiDz0g+s1GolYxJKxcXrEHuJ/Kw1H0ruvBOs7VlpH5XgMP0b+77U9ursRoDGsFFMVwW6gzdW8d+UwfHQR6k1E4fw+9fbJZtvcbuRSY8TGw8TXbXZKZGrVGeKdFsbh06y9h3VPzdllH8RQnL6xQeopJ8ojTXZlardarpwyt1lYKhDK1W6yoQPdBLCvjrOZgirndmJgKFRjJ9Yq2eAcBFq6Ll3FC8qdq2TlAgCFGmmkhvSqk6F2s+LVPzJcH/YT+lWFxM4S2luy91xdAPZtyTlO8gEamN9/Kg5XToNiVk3jvA+uPW27nVMGMtpz2kNodBpUvDcHPVst2+tzNzAAIPI6aSPL0ihL2LL2FGGul8hhgWJaOYM6gidjQzg2Cu2sQNNHlWjbvB+VAb9NWGr1We715rl1bGMZciKyyohmJARHJ1kxoDy1HI0jcSx2a45GiZmI8iSQPpp6U+9KsIttTfa6tsqGCofiusRoImd41AIA1MVVt3NPamfGj4aatAszlfLOuJxtxxDMcu4XkCNNvU1HrKyjADdardaqEN1qsrKhBv6AgZ2J5RT3fVXIHhSd9mOHD3XHOJFWDxbgTKUdTA2bw7jVgUnzRnBMHbtERAB+ta6RYG3iB1ZudWwO4R7hgjmqd+m5FTuD8JDNLnspBnvbkP19u+jGIxC21OUhV1Pmec9kyfWs/U6hxlURzTYFNbpFYf/iNrjDqsYhBGY5rTgr/AF4xU2z9iukvjdY2Szz82fX2FNnAuKs9xio0+EfxT2tuQhfXSjGKxTt+zttDESX07CnYgbFjy5DczoCv/wCrJ7jb0sLKn/4KxuCc2yEu2nPZe2wzK2gBKMQwkATAIEDUxrljhjlu1k3M9YSzeO9WZxDDW1TIWylozEa3GA8dSzHvMn6hX6Q8GXEEiwsX4UCSdcoAGbUgGAOU11Z3OVeXwdWJRiAeIYhLekgmdAukn+udE+BXyrKTqTrpuT3KNzHhXrhn2dvbBv3mDkCcpOgO/t6Gi9lwgOUKpO8cv4juarqE8VJoLglHImAeOdGbb3TcQFHuHtKsRr8R0ICEneCdeRpTv8FIAYAlZY6EwQoJkTv3z4geFPmJOcEDmI8da8m2qW2SNMsD2quPVTiueTmTSxl1wLOBwAuXbYuN1bQJZSVBGWQSFI3HMa/SnHhGOu2L2QXVhhs4VpK7AXAFfYsYYNEGkYWjlYk6gACf3ly/VD70R4m7G4chIZWkHxCx/qj3omabk0r8FcOFJNtFvWr+Ze0BqIIgEeOvMecUhdL/ALL8NdRrmEAs3dTln9k0nXQzk9IA7qEYDprcsnLeJIB0KjcDTUTHtTbwvpvhLkBbyyeTKykHxkR+lCg8mN2uvkWyY4TVFAYnDvbdrbqVdGKsp0KsDBB8Qa5Vav2rcAFxfvloDMgHWwNWtyFVtNysgT+X+GqqrXx5FOO5GXODhLazKym/op9n2Ixts3Qy2rZkIWDE3CDGgXULv2v6A3pD0SxeDudXdtltAwe2GZCD3HKIIgyCAaiyQb23yccJJXQCNZRH+wsXlzfdcRl/N1VyPfLQ4VZNPo5QW6J49bGMs3GMKGIY8grqUJPgM0+lXFibbfhxHVg/hAUye8yDVEqhJirPxtkrh8OykkixazanU5F1175oGZU0w2Dm0MpXKNXVjtm5x51DTFr1gC6nf2pPONuv2QT/ACo1wleoRrtzQASe+BrSkkxtVQmdIb1v7xcJkgOyyD2uzoxnvLZjUO9bW7aDZkzqMurAEgbb6fDGp5iufEmmSdyxJ8zJb5tvQ41oqNJIz3K2zVZWV0Sw5EhWI2kKSJ8xVip4rKwiNKyoQw1qtmtVCDn9m97JfDDl8xzFWzx/jdtbLHfs7c/Cqj6B2pdvD5U3cctFljfurtWCkrkMX/E2Gw6rad4bKCYVipLAEkkDbX2ilrpX0oDLltXQ7PtkAhF5mSPigGBWdGOh9vELlvBw0mMrEQPLVflXrpN0Mt4LIyM5DtkGcg9qCw+FR+U+k1nT0217m78mji1cG1jXHgjcDxpsopkgQJE6Rrm+lMn9oMEJHxsZY/vsNgfyooA9BSrw7D5nS2NddvDMP0NHcVdhoWM2oXuGsvcbuE7eAFI5OzSS4O+GuhC0nUCXdiZHfJ3A5RudtdqkWcdlIeerIGZQdCqD8TAcyOXIabmSvHGrlLgE2UaEH4sRe5E+A5DlvuRUfEYkyLf/ADLjsGukEQWHwpI/AntMd1cjFp2uzrSfYy8Q6S3bqRGRWgBZYlh+ZsxMd+Uc9zyoO2Jc3OqAzZTLD97kvjG58fKoz4szmUSRKWu5nHxv4qvf3wOenQf+ntBRJvXdvza7k+dXyTnkdzds5DHGCqKoK4a5JMawD5SN6437+oEdw9664TCm0Arb5dfWouMTQ+X0P8qCqsuCuJqMwUCJ6uR/DeCn5NXqzbJ7XNjPuS3yLH2Fb4qwDqx21+ZRx/kNSBcXJA3I18Ad/f6UZXSJwhN6U4rtfsxtoX3B8F5R48+XfQS0/icwM/ppTjxvAgoSO4/7UiI0a1p6enCkZOptTtjlw/jLmzdssxyNbcCT8JKEadw5EeJ8Z7fZ50AfHRevEphgeXxXY3CnkJ0LeYHeAfALiXbyW3EWzJuESewqlmAyidQI011Ma1aHGenNuxbVMM6MMoC5QVVRGgI+Kf3dPKhTlLFcYrllkllpvpDjjMfhsFZVVARVAVF8ANABvUbo1jXZWuuY6yAlobhRtm8Tr5Cquwl+7im6957JzKNySpnXu1iANNDudaZLWKy5YJGpA/xACkJpp/aPQinEsYldtPIUrdKuifD7lt712wgdQzEpKFjGmYpuSeZBqUuOU9lW7TGJ7p3/AK5UD6T46ycNdzHsnQeJHwr6mCfCpjm9yUSsoKrZVNvAC5dWxaUB7jZTBYxpMLm11H9DWrCs4K7dtJks3CMiiFRzGURG22m+3nQr7NuHQ5vuoMyACs9iZJj94+4B76trF8TuXFyZgBGqqf8ANER5R709mzQtpvr5iuLHJU67+RVtnBlGhrZVu4ggn33obx3GO7rh0BzswTLGuYxAM/DuDJqy8XjOwzDsushoOxHPxUiDVR8EuNexfWMzT2rmYfhJYaweUttVME91zfgLqF9WC8jafspRshbFOFCjMoQE5o1ysW0kydQaL4L7MOHJ8S3Lv8dwj5W8tTuG8YulGDFSyEBiBEg6qwnbu85r3c4mwbKOc6+n+1Ly1WR+Sy00F4AfSjo7wzDWxdGEllIy5WbLIMjOGJDDvBGu1N/Dbtu9aS5aOkbAyF8N+x6FfOkri3E7hkFplgIO0ZWO3oKXsJxW7hbjdX8OhiSIgDUePL0qVLIuWX2xh0WH0p6HWMchzrlvBYW6PiXuzTBZfBp5wwqlek3RfEYJ8t0SpJCuJyt7iQfA+MTFWbw37TkEC8IPfBHzAijPE+I4HiVn7u1xVW6CoY/guRNogzA7QA13mDvTOnnODUX0K5scZJyXZ8/mtVI4hg3s3HtXBldGKsO4io9aIgfS5wVi6zXuptdY2jsoys0d7KdSPHXkeVDMfw62Ve7bkNajOhMwCdxOu0ayZgiARFE7BEyNG/TuPf8A1EVu6oFuzcFpS1tjZuLyuAoHDNz3BbnBmsjT5J97uvH2eTSz44dbe/IK4VxLqsr5dOfkaFdOuMJfS2EM5HLeRIgfrU/iFtQcoETqBroCSOe8EMJ5xSzxfClQfMf18608sU4uSMrDGsqs8cLxqh3uDQrbIjuZiBPtmodex3WMVL5LZ1uueajkPDkBzNRcYTbVo/FHyn+dGPs94Ql9WvXVDKtzsKRpmUfERzgkx4yfLLlFRTm+jchNyaj5BeOx5YplR1WMtgAGFXSWnncaRrsszqQI6DC37SmLB1EEhlBCflXtSs823+tNPTfCFRavopbqicygalWiSB3iB7nureNxqPaW4pBDLIrsJRlBNIktym1+QlWuM4gOALKg6KuYwqgbAKBEDeOZ1M1Je/i0cIDba/egAyTdXuM6ZdJ1jeTWYm6VZXfYGT5U0dDLfYbEXR+1usSJOq29lUdw3PLlVskoQju2/wBlYqcpbd39C6MLjrYuO0slkKGfOTq0HKA+rMJEga6jvruvGiCbd5SrgagghhPep1p7tOAj23t2rlvrGurmdwQWHalVXvL8+dC+luBt4kYR2wyr1lkkvBkZV0STEQbgYE66GrKOHJj3eUldFN+WGTa+m+BM41jAyhQRJgg+oB+RNTcPhiFB30pU4jbezf6piSobsE/lMTrzggA+VO+AuDLXJQ2xVFviOUnfgj3LJYR31WV20UYo2hUlT5gwfpVwYazLTVd9OMJ1eMuaQHy3B/eGv/cGo2kly0L6xcJgbCXyjBhykHxBBB+RNEGgjMNQef8AWx8KFVtHI1BI8qblG+RSM6LA6EYssHttMrGvgdvUa/4hRnEdllHIEe2YUF6DkCxnO7O2vlp+lEOM4pYPp8jJ+lZWaH0ro19PO4KyW/SS0gGUSzgqsfhEHMzePKPE91KPHeILdcWyxCJEgbkkgGPHLPzqBbciXgnIr+naOp+fyrlwjBm7cYuxUBWuM0EwJjXKDG5pjDhjC5ewvlyOdQXkb7HShVWEUroIGkAAaDxqBhukVy25dS3aBDa689R4iSa3wvgK3VzK7sveEYAxp+IVIv8ARmNut/wH+VB2wTqmG3Sa7X5oi8S6Su9oqxPWZcpcaZhtBIP4gQf7oqb9n+BDJfuKJZWVR5KoLCJ0BzcxrB7qXuM8MNrIO32iBqpGm/PfaufDsZewrJetsAzCcpmWU94PxA60x8NPC4w8i7yP4ycvBY+DvZcQo2W6jWz5jVfbWu40K+DRQWxxS3iVFy2QHUq5T8SsNx5HbSjzuG7Q2JVvI7Gs2Sa4Y+mnyhf44e0P/wCn+k/zodcAJI5SZ8gZb0kgehojx0ag9zg1AfBzbIOsjU94/wBzJPnR8fSKTdIT+I30ZiEltdW/D6d+vOvOBxJtnsmPofA1y4lb6u6QNt48D/4rS3F3LDyO9am1baMnc91hLpViUu9TdAhyhRxvJQyGnfUPHkooDFdsVezRGwGn61xmrxVKgcnbss7B/aGuguBl8Yn6EkfOmTg/Sm1dtXAt0da9wdXbKsAcjMilWIysSrZjG0QQNYrfAcGF6+LcwnxN35QdQPEkgeEzypyxXDlaLaAKoAAjYDlFL49NCm4+VQbLqJWoy8MZrlvrVs3FuBwcxVhE5GW2wVgPgKu13snmW2oNxi0czKeQn6Ua6JcNSyCo/FDEk6kgR9K59LlQQ67kMD5aUXK9uNr7BXFLdnRW/F0JB8qZOguNCYJRzD3J885P0Ipd4ueyai9G8WVFxJ0MMD+/oI9RH+GkcuNzw0acJqGbke8RxSdyfQA/I6UlYzDnDlms5jbP4GhcpmezDEeFdcTjsu58d6D4izdxEhBCwdSQJ99Y+tD02Jxf2eRjUZItdc+K7J2MxFy8LR6pxbntGPiKnVdNhpuaLW+NmO4dw5UfbjeHMgYfERnVgP8A00BREoCWntQSWPa7Rgiq5+5Ym1uhZe7MCR5a01mwwmlTQthzZIN7l2NX9tN3mpPCb6kgyZAyiWY9nSQJJiOz5AjlSamLYmBbuFu7KP50V4fcxKyVw5BP4jcUADy/3pZ6dpNL/Y0tRFvn/RA6a4jNiNPwQP72hP8ApHpTFwi/Kq2kR6UqcS4e+W9duOM4hoGslnAOogD4vGi/RbEzaUd2ntTM4JYkl4E4ZG8sm/I94Qjcf+KRvtStftrL/mtlT/daf9dM2HxhBEHb50vfaYMy4d/G4PcKf9NC0/GRFtT9QRTWq3Wq0jPHzogjfdl/jcjymPqDUnjWElTrGlFuDcP6rD2U5hAT/E3ab5k0M6R4jKprMbvI69zQjxBfcDuHcNL4W2NuuvtPiLeY6+BKgR5nnTN0G4YDYxF0/wDVbInf1Vtcq/U+ooTw/ClsBhyD2gLp/wAbvH1FM3CrotW1t/lEfzPuaDqMr2yivf8AX+hnDjupfZ/P1An2dY3LcbCvzBZCfzIctwDzgMP71NePYAwKQeID7tjFuyQmfrUMSATpcUwJhlkeeXxo5f40rXUhpUtv4RNMTe5KS8iqi4txfggdOLUFWJGlq5A5m5chLYAGp06w+SmiHQjomb9xjeKLcCiRchmVCMoyoGBJgQSSAojcmABwePGJxpvXNVU/swdgFMJ+redP3BeJ2w9+6Cv7HC3GaIkZiGAPdpaarp+uOJr7zm30PKvwFnEdG/vFt79prNnqyB1rubYLNqBoDA7S7nUvpQjDcUvWbnV3d1IkTIIOzKR8SncGnPgV7JhMQf8A9jDL7Jhw3yn50r/aBhx1Fq4i9tTd7Xci3nyr5atp4VzbBpRrwn+botvmm5X5a/JWdeNnrFRkOjXF18Mr10ZYWlLgvFmfLbOwbN6gR+pp4FvMooUoPGqZf4iycornpTbi8D3qPkTQanj7QuHhbVlwNmdT45gCP8ppHp/C7ghDKqmzdZFZWUUGWd0Pwea/cPOAP5/p7Ue4lgLiXBA0Yegilv7PuJZsUz7ITljuXl/P1NWL0pxltbDN+XUeYqQVRSBZpt5AKblxVBBMrtQXi/E3Ze3vMDy0n5ipHCeMC+vcJih3SHXQDQfOg6l8Je4fSx9Tl7AHHtIrXDbeU2gPxu0nwFtv1YVzvqYph4VgwUtE76/rQLqIy/rJgLE8KUuT47cqK4PDBdJqbj8OBqKgKfOgOTkhqMVElwJrzewubnFchH9GvYeKqEsiXLGXxrqG0qUtoNXo2BXdxKFbpI2WzHO5cA/uoJPzKUP6OYnKxXv1HmND+ntRLp6uVrCcsjN6swn/ACig3R6yXxFtV3k+wUk09FXiM1y+l/Ee+FqX2GtcvtFwjDC22g9m6J/vKw+sU2cJwAQCAJO9D/tKcfcri92Q+vWLFK4n60xnM/TRTte8PbzMq/mZR7mK8Gp3AUBxNkEwOtQk+AYGtBujPRcOIOlI/Su7pFOOOvQKTOJWTduog/EwX3OvyrNwr1WP5H6Tv0d4jOFRSf8AlsyH3LL8j8ql3uIRsaH3OCtacqpyhtwZKt3T3Ed/jQ/GXWt6Mp8weyfI/wC1TJgTm2vITFqKxq/ASx3EA6FXEg+Wh79QTXXG8GsjCdZba4GW2HBzgz2ZYFcgygTA1pYbB4i8ZC6cgD/OnBsUPuq4Zrd1WNq3bJyWyoZRDtK3ZYGNiB86awQjBU2hXUZJZHaQrcOcoAdiYPpuKZOE9KLtq2bXV4e5bbOGDo2Zg5YkMwaGEsd1OlBekOGuDEO1m25sxbCyp2W2gOm41BoeuLA+IMh7iDUkpKTlFnYuLioyG/gXHktWHw2It3LtsutwNbIVw0CZ7SzqqwQeZBqP0t4ur2AqKyoxCoGMuUQ52ZzJ1Lsfel2zjxIIDPG6qDqD3ncCuPEcTevtJUgAQFAMAeX9bVxKcmlLpHZOEU3F8v8AU48IlbityJj6fzqz+HmQKrrqSuURGUx686feDXRkBNU1SumTTvhmum+HzYC6YnIbbj0cKfkzVU1Wt0u4vaGGu2Q6m46wFBk7gkmNtAd6q21ZZmCqpLEwABJnyoumT2cgs7W48VkUwHoVj8mf7u0eYn2mhv8AZGI/9m5/hNNOEl4AbkMnQYHM1MnSIu6RJgcq6dE+jJQMxkE8qMXsNkbtDlV3BrsHabAXRjh5t4cu4gkwAfH/AGmu94Bt9qJcWujq1UaS0+yn/wC1BnvxWdqHeSjQ0q+jv3YJ40OQAUDYfzolwsMzZYIVFGvjA/3+Vc+EYA4zF27IEhm7Xgi6ufYH1I76d+k+FWzcCKAJUNp4kj/TUqsTkdm/pFEVsYCagPZNEr7VzRAedJ2OIEqTMVIW0amf2M4OfrAQfw5RI9RXs6V1y9iIj2tK27mNqwtJr021cO2BenuFL4azeH4GKt5OBB9Csf3qi/ZrhQbl24R8IVQeXaJJ/wAq01LZW9h7lljAdGE9x3B9CAfSnvoB0St4XD281pReZQbjRLTudTtG2kTA51o4Y/Ex7ejNyPZksHWE0B5Ui/aNjptFB+Ij2UhvqBVkdOntWiFtAK5UvcKwBkghcwGmdmHxdysDsKpnpJjM5g0KGKsij7c/8LTyXDd7ilXe0sA6bj5VLwHDutuKg5kVmPcF2IXKJgDeAOyPkBTorZ5t8axCrlF1svIGDHkSKM9EeIXbuMtZohc7EgcsjCT6lfelhxTv9lnDs737pBhVCA8pY5iPEwq+/jQcm2MW6CRbboY+PPOUj831BqCuERtD/wCKYeJ4VeqbvEH2YUJdQQANGFIzlzwN4lweFtBdBXM2pYf1tXVbBG7VtCO+qJhTp1QO9Qr/AAtWO+lTN9q928PG5rqk0SiJawaqOzp5VBxtjMQuu/vTJ93JGgivPBuEh8RDbBGb1BEfWfSuwbcis6UQRxvgI+7MI7WUkHxAmfcVWZxDsIZ2I7ixI9q+gUsqzZTsJH6VQGNwhtXHtNqbbshI2JRipj2ouiyOW6MvADUxSpo94Y7x3GrZ+x7hFlg19l7ZYiTGw7u4VUdn1pz6DcdbDZ1B0aDB5ZRGnoR7VpRlt5Ym43wfQjW7ZGURQ7+yV/KKr7hPTc9Z2x2SdxrHnTl/xRb/ADUeGRNdg5Y2iLbdUEV5xGFFzU1AuQdZrpax4GmajPJB8FaYC6UqFZQPwrPqxj/SKVsRf0ph45ezXGPKfoIoBawvW3VtzlBIk9w5n0E1hT9WV17mtjWzEr9ixfsj4PktPimHau9hPC2p7R/vMP8AtHfQr7RsY33pmGoUKnlChvqxptwnG7FtFtoVVVAVROwAgCkvpdik/aXLrQSTl2KtPwgEfD5NHMg7ybVuOOMYe7AaZSyTlN9IWxxGa928XBqDcwThBdyMEYSG3WPEjb1ia7YvAXbSo1xCouCUmO0IB5GRoRoYNJNRHo2Tv7RO01xu4qaFm4a8m7XdhzeEVxUVxvcSFRVtl5giBvJgCdpoTjA7wLRDdpRmHwKWIAJY6R40bHhT5fQHJma4XYz8P4u1kqVtXLtw9pFWAMonUTbcsZB2Gkc+TfwLp/cgXlZr1kkJcs3CvW2mMwFcASGg5WPZYjKQh1KdguILYKY5rn7S7evqg6rrLVrqyh7X7RXHZuLAXULrrMV549bOCxC4zOLq3nY3goAt3EunrD1cEwpgssklWVGnuNPbCop031+/j+cAIbp3Jq0u/wBgz0l4+Ha5mJzMzFtdjsEnmFECeZBNVvxS7meabcbwwNcudrOA7w35hmMHTvGtDLnA1PI0THDbz58gpyvgg9GcXlujQsxEKAJJbkB4kxWXei2NRdcNcgDllJ9gSaKdEuF5cdb7lzt7KR9WFWRj7kAmh5szg6RfFiUlbKHvKQSGBBG4Igjz7quToXgfu2ES0+jkm4w7meNPMAKPMGg2L4Zav3rcouYOrFo1KoQSCeYIEa99F7+IGeQaT1eWU4LaFhjUZUwjxAaH0oe1scq7FpEEzXPELABpTDGSj6uxjjwezhwRrFRltQYKGO8iu1pcw1MetbTAKpJ624/cGMhfKjI6dbdpe4V6gVyuAColy5XSBlGEVBxWJNu4rqY1j0Oh+RqEeJhdNSfCouJuXLkdkqJG+/ty9a7FNOyr9hnVmtQT3/rVEXiwZs/xZmzA/mkz85r6F44yuiFNjDeh1pE41wGyl8YhRLOWzKYKh9DmA5E9qfenLx4Z0l2hVKeWPJX2CwV24Yt2ncxOgJqddw121o9tkJ2DKRMbxI15VYaY23bUF7ioP3iB9TXHF4jDYwKi3VYoS0A6xEGJ3G3tV45m31wSeJRXfIN6FYVTLvTTNrvFB7/C8inq2IJFBP7Lv/8AuH2pmOSFC7hM8Dj18j4q4pxa+W0Op0Hmai20NFeAcMa4zXJUJaKFpMFmYnKEHM9kk9wBrknSs5GNugpxK5A9KXsbimtxlPaOp8uX6/Kj2IXO0AT5an0HM+FLvFME6Xbi3IzhzIGw0EDXUQIEHUGQdaUwR5sd1MqW0K9DMRcvYpQziFBeD+IjQCdhqQfSpnTK812+MO1tlAjVe3DMpMsAAxhdYA5+w7orwh7pdlfqwIXNrrOpAAidAJ15j0K3Oil6yRcsYjtLPxTBkRtrBiRv7VTNFPLvb5S4+87hlWPbXDfJ14Fw7q71sK8W986tCuqCSrDk2mw8e4xmJ4/bvY2by2nsqrrb6wlUDROYsNVzERPcVoBxXiGISRet5C2hZQTbcfvCTrtqDNDg6MJTSNxMj0PdS0McozU5cj08kJx2x4HTj13AG07WkwwfKpGXE3C2bOoICLc1GWe18qUjf5C3bHmub/5JrgG0r2LlGyT3O6oFjx7Vy7Pd3Dveyq3a5KAi6E6dkAb7bV24H0fcsxvMbdkSHaRLhTsnKNNX23ida64e6VI0BUHtkmBt8IjVj3jbvOuva/xYkgnUiMqx2VjYwJzEeWkaRvQnkmo7Y+fl+4R4ccpXLx8/2DfFMLavYZsKiJaHxYddnzppnYHUBs2Qk69oFtaEcDttiMAtq5q1p2yoyvMK0wTlygAtc0JG0VGv9IVXMZ7RHa/O5GwMfBbGvZ3MnaSW64PpLiLiCyiF3IIB5gNMkwddCddK7jjlUEqumnb+f8+38AOX4W9u/DXBMuX1CQNBFcMNd0ma843DFOy240I8fDvFccOK2DHDnRHD5r7P3JHuR/Ki/F70SK59DbMJdeOYHsP96HcdxW59B51nahbslI0MHphbBN3EMpOUwe+uNq+8yTJrmBNbC09DHGKoSlkcnYX4diGcnXYge9EcVpEk6zp5CgeGxgsWy+h7QkQ4gnQahSvzqfbGJxCreVERGUdpnIGWZ3Kc/Cs7PFb2+kP4dzikuzoL5HjXm7jW5V04Hw0PfC37ysgR+zZzSWUTvl1EBtBrtTBxTo/hfu7i3aZS1o3Fu/tTABU/ExIViDsYJE91SGHdFyT4Rac9slFrliyMYo1dwPNq5Hi1tjlth7rdyKSfXurphOjdhdWXOe92P050VtthbYylx/BbUn5ClpZof4psZWCb7dC1heMO90WraIjMSBmzEyJkHJsdDoSBRS9wu+VJuXLxH5bS2VA/7zNDOkWGCXRds2rgVyGUsAMt5dZGvOJg+NPHDMWb9pLgBGZZIA0VtmG3IyK7myNRUodMrixrc4z7QA+/uqgMtxVHZGcCTAHMae1AOkfE2ay2TRhBB5iN49Jpl6UWm6m4vazLFwd3Z3/7SfUUgkkgg8wfpTukccsNz7Qlqk8eSl0y0+E/Z1w9Qlxg+IYwS1xyQZj8KZQRqN59a79M+jeFs4O7esWLVu7aysrW8wIAYBgdYIKlhzqR9n2N6zBWZk9goZ77ZKc9/gmj/HLIu4W/a/PZuKNdiUIEfKnqFLKQwXHrnM1O/t7wFALaggEcxNb6qqfDiW+JIm3lqLc4jiLClrBA1BabaOBEhW7akKRnK5v3yOdFVsioPFWNrD3WABFzLYMzoHzPPj/yo9QeVWZVHDD9IeJXsqjE3srFpCEISEUM8ZADop9a2zTNLhuER3LsPWf69O6jlt+yD4A/Ka4jrLC6HYcLh172LMfUwPkBRfFrXjgdjLaRe5FHsK74nesufLbNGHCSAeKtA/EJ33pQ4rwHK3WWNCN0/Cw7h3H5U644Dag+KNUjJx6C0pdiS94DbY+47x4EVwvYsggLudqm8ewuVswO51HjyNatYPqnEmWKAzyEk7ewpuMFW4BPK923o8DD3SoDNlUcpj5Dc+devuMLqzR3AwPapJaSK1iGrm59FXFdsi4XBLO21NvA1yrIEUs4bemThZ7NDzNtF8aSPXHjLz3qD+n6UMsmiHFDsPD9TUXAWszqv5mA9zFaGF/Rq/Yz8n13XuPfBLOXDL4qSfXX9aTeKtmc9wNWZ1QVAvIACq943aAvOB3z760vgV5LYxmdY6QKyxXtRXRgIrSLTokReIqzpatKSOsuGQAuplVXfuzH500X+FqTLh3I53HJj3MAeWlKA49hfvFo3EvBLcgZchLPOszACzPedPHSwcHgLOIt50Lgbw0fQEisTWOSavjv5v8A4bmj20+fb5ID5xbIKdkjYqSCPIjUVyuYzMZPaI5nU+5rnxAwWRQAQdSaH27yjeZ1+VLxVocdWFhezfGYXn3VIscRUSMOltFWA9+78Kk7AfmY8hQBcSHYLqF1LHcwokwNprOEcMbiEXbj9XYUlbVpNco8ZEZjpLak67CIJDDu74QLLmUFxyyR0k4rZu2mTr795wQV1CLmDckBB2kfDpO9cuinF7NpWt3UVJeVL23cwQJluWs02cO6K4RI/ZBv4+18joPQUQxPB8Mf+hb/AMIphRhscOaEnknv38WJ3EOkWHYwLl1V+E9g5IOhgHtDSeVL9u2ATBkSYPeJ0NO/FuB4ZwB1SjQiVEESPCkewp2nbT20pnRxik9ti2qnKVbix/siufsLyE/BegD91lUj55vnVh27G2hiB+n+9fM+O4piLLtbtXrltXCFsjMuYiQJykeNeMTwvEZBedw3OSzFvmv6025pC6i30HMfhRavXrYEC3duIPJXKj5AVFzeFeOF2yUWe6ffWpfUVZFD/9k=">
            <a:extLst>
              <a:ext uri="{FF2B5EF4-FFF2-40B4-BE49-F238E27FC236}">
                <a16:creationId xmlns:a16="http://schemas.microsoft.com/office/drawing/2014/main" id="{3C2A3756-8885-48BD-B24E-93480C083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52900"/>
            <a:ext cx="3772903"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E643E356-0103-4629-B8DF-0E020E08E6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453" t="5835" r="33282" b="3054"/>
          <a:stretch/>
        </p:blipFill>
        <p:spPr>
          <a:xfrm>
            <a:off x="2143125" y="1609725"/>
            <a:ext cx="1849230" cy="2543175"/>
          </a:xfrm>
          <a:prstGeom prst="rect">
            <a:avLst/>
          </a:prstGeom>
        </p:spPr>
      </p:pic>
      <p:pic>
        <p:nvPicPr>
          <p:cNvPr id="10" name="Obrázek 9">
            <a:extLst>
              <a:ext uri="{FF2B5EF4-FFF2-40B4-BE49-F238E27FC236}">
                <a16:creationId xmlns:a16="http://schemas.microsoft.com/office/drawing/2014/main" id="{85D10AC6-938F-4C91-8FA6-EA13FA1433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7091" y="0"/>
            <a:ext cx="2100484" cy="3226343"/>
          </a:xfrm>
          <a:prstGeom prst="rect">
            <a:avLst/>
          </a:prstGeom>
        </p:spPr>
      </p:pic>
      <p:pic>
        <p:nvPicPr>
          <p:cNvPr id="12" name="Obrázek 11">
            <a:extLst>
              <a:ext uri="{FF2B5EF4-FFF2-40B4-BE49-F238E27FC236}">
                <a16:creationId xmlns:a16="http://schemas.microsoft.com/office/drawing/2014/main" id="{7E494C77-1185-49B1-81F1-70E7EB73D7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8914" y="20759"/>
            <a:ext cx="2404188" cy="3205584"/>
          </a:xfrm>
          <a:prstGeom prst="rect">
            <a:avLst/>
          </a:prstGeom>
        </p:spPr>
      </p:pic>
      <p:pic>
        <p:nvPicPr>
          <p:cNvPr id="8" name="Obrázek 7">
            <a:extLst>
              <a:ext uri="{FF2B5EF4-FFF2-40B4-BE49-F238E27FC236}">
                <a16:creationId xmlns:a16="http://schemas.microsoft.com/office/drawing/2014/main" id="{32689C00-F567-4997-B6F6-2A3BB142B4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8914" y="2645923"/>
            <a:ext cx="6025861" cy="4212077"/>
          </a:xfrm>
          <a:prstGeom prst="rect">
            <a:avLst/>
          </a:prstGeom>
        </p:spPr>
      </p:pic>
    </p:spTree>
    <p:extLst>
      <p:ext uri="{BB962C8B-B14F-4D97-AF65-F5344CB8AC3E}">
        <p14:creationId xmlns:p14="http://schemas.microsoft.com/office/powerpoint/2010/main" val="320710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DE5A06A-C5BC-4F59-89B2-217D6DFB0F8D}"/>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50B14CF6-1DA2-4D27-82F5-BAD5951CCE02}"/>
              </a:ext>
            </a:extLst>
          </p:cNvPr>
          <p:cNvSpPr>
            <a:spLocks noGrp="1"/>
          </p:cNvSpPr>
          <p:nvPr>
            <p:ph type="title"/>
          </p:nvPr>
        </p:nvSpPr>
        <p:spPr/>
        <p:txBody>
          <a:bodyPr/>
          <a:lstStyle/>
          <a:p>
            <a:r>
              <a:rPr lang="cs-CZ" dirty="0" err="1"/>
              <a:t>Sexualizace</a:t>
            </a:r>
            <a:endParaRPr lang="cs-CZ" dirty="0"/>
          </a:p>
        </p:txBody>
      </p:sp>
      <p:sp>
        <p:nvSpPr>
          <p:cNvPr id="5" name="Zástupný obsah 4">
            <a:extLst>
              <a:ext uri="{FF2B5EF4-FFF2-40B4-BE49-F238E27FC236}">
                <a16:creationId xmlns:a16="http://schemas.microsoft.com/office/drawing/2014/main" id="{AC028F79-215E-4F84-A658-D83F1A8935DF}"/>
              </a:ext>
            </a:extLst>
          </p:cNvPr>
          <p:cNvSpPr>
            <a:spLocks noGrp="1"/>
          </p:cNvSpPr>
          <p:nvPr>
            <p:ph idx="1"/>
          </p:nvPr>
        </p:nvSpPr>
        <p:spPr/>
        <p:txBody>
          <a:bodyPr/>
          <a:lstStyle/>
          <a:p>
            <a:r>
              <a:rPr lang="cs-CZ" sz="2000" dirty="0"/>
              <a:t>Hodnota osoby vychází z jejího sexuálního zjevu a chování  - ostatní charakteristiky jsou upozaděny</a:t>
            </a:r>
          </a:p>
          <a:p>
            <a:r>
              <a:rPr lang="cs-CZ" sz="2000" dirty="0"/>
              <a:t>Vzhled je držen v úzkém výseku toho co je považování za fyzicky atraktivní a „sexy“</a:t>
            </a:r>
          </a:p>
          <a:p>
            <a:r>
              <a:rPr lang="cs-CZ" sz="2000" dirty="0"/>
              <a:t>Osoba je </a:t>
            </a:r>
            <a:r>
              <a:rPr lang="cs-CZ" sz="2000" dirty="0" err="1"/>
              <a:t>objektifikována</a:t>
            </a:r>
            <a:r>
              <a:rPr lang="en-GB" sz="2000" dirty="0"/>
              <a:t>— </a:t>
            </a:r>
            <a:r>
              <a:rPr lang="cs-CZ" sz="2000" dirty="0"/>
              <a:t>tj. je jakoby pro potěšení ostatních</a:t>
            </a:r>
            <a:endParaRPr lang="en-GB" sz="2000" dirty="0"/>
          </a:p>
          <a:p>
            <a:r>
              <a:rPr lang="cs-CZ" sz="2000" dirty="0" err="1"/>
              <a:t>Sexualizace</a:t>
            </a:r>
            <a:r>
              <a:rPr lang="cs-CZ" sz="2000" dirty="0"/>
              <a:t> je nevhodná, např. z hlediska věku osoby či situace</a:t>
            </a:r>
          </a:p>
          <a:p>
            <a:r>
              <a:rPr lang="cs-CZ" sz="2000" dirty="0"/>
              <a:t>Obecně je to fenomén zejména adolescence – proč?</a:t>
            </a:r>
            <a:endParaRPr lang="en-GB" sz="2000" dirty="0"/>
          </a:p>
          <a:p>
            <a:r>
              <a:rPr lang="cs-CZ" sz="2000" dirty="0"/>
              <a:t>Častěji se týká se dívek a žen – např. ve videoklipech jsou ženy častěji jako „tančící figury“, výrazná </a:t>
            </a:r>
            <a:r>
              <a:rPr lang="cs-CZ" sz="2000" dirty="0" err="1"/>
              <a:t>sexualizace</a:t>
            </a:r>
            <a:r>
              <a:rPr lang="cs-CZ" sz="2000" dirty="0"/>
              <a:t> ženských postav v počítačových hrách, výraznější </a:t>
            </a:r>
            <a:r>
              <a:rPr lang="cs-CZ" sz="2000" dirty="0" err="1"/>
              <a:t>sexualizace</a:t>
            </a:r>
            <a:r>
              <a:rPr lang="cs-CZ" sz="2000" dirty="0"/>
              <a:t> i v dětských TV pořadech (např. více odhalené tělo), častější retuše na fotografiích.</a:t>
            </a:r>
          </a:p>
          <a:p>
            <a:r>
              <a:rPr lang="cs-CZ" sz="2000" dirty="0"/>
              <a:t>Stále více se prosazuje i </a:t>
            </a:r>
            <a:r>
              <a:rPr lang="cs-CZ" sz="2000" dirty="0" err="1"/>
              <a:t>sexualizace</a:t>
            </a:r>
            <a:r>
              <a:rPr lang="cs-CZ" sz="2000" dirty="0"/>
              <a:t> mužů</a:t>
            </a:r>
          </a:p>
          <a:p>
            <a:pPr marL="72000" indent="0">
              <a:buNone/>
            </a:pPr>
            <a:endParaRPr lang="cs-CZ" sz="2000" dirty="0"/>
          </a:p>
          <a:p>
            <a:endParaRPr lang="en-GB" dirty="0"/>
          </a:p>
          <a:p>
            <a:endParaRPr lang="en-GB" dirty="0"/>
          </a:p>
        </p:txBody>
      </p:sp>
    </p:spTree>
    <p:extLst>
      <p:ext uri="{BB962C8B-B14F-4D97-AF65-F5344CB8AC3E}">
        <p14:creationId xmlns:p14="http://schemas.microsoft.com/office/powerpoint/2010/main" val="1061760483"/>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FSS-EN.potx" id="{28E4EEE2-27E9-4A4B-9855-F0DB06A129FD}" vid="{9255ADBD-7AC4-4DD1-B712-D5745AAFBEF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7B4775FAABDF4484C6497A7A26939B" ma:contentTypeVersion="7" ma:contentTypeDescription="Vytvoří nový dokument" ma:contentTypeScope="" ma:versionID="4756a69e07430529814893565aa66baf">
  <xsd:schema xmlns:xsd="http://www.w3.org/2001/XMLSchema" xmlns:xs="http://www.w3.org/2001/XMLSchema" xmlns:p="http://schemas.microsoft.com/office/2006/metadata/properties" xmlns:ns3="317fa241-dc0d-4a19-bd23-9d6e79d0e5eb" targetNamespace="http://schemas.microsoft.com/office/2006/metadata/properties" ma:root="true" ma:fieldsID="b1a463adcedc5f4d8cd6d725ed00e132" ns3:_="">
    <xsd:import namespace="317fa241-dc0d-4a19-bd23-9d6e79d0e5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fa241-dc0d-4a19-bd23-9d6e79d0e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1D1633-4654-4EF0-A28A-0CAC5A475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fa241-dc0d-4a19-bd23-9d6e79d0e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A12308-304D-4B84-9330-203512934B16}">
  <ds:schemaRefs>
    <ds:schemaRef ds:uri="http://schemas.microsoft.com/sharepoint/v3/contenttype/forms"/>
  </ds:schemaRefs>
</ds:datastoreItem>
</file>

<file path=customXml/itemProps3.xml><?xml version="1.0" encoding="utf-8"?>
<ds:datastoreItem xmlns:ds="http://schemas.openxmlformats.org/officeDocument/2006/customXml" ds:itemID="{9D4C1B07-8B2E-43B5-88FF-592AEE089C0D}">
  <ds:schemaRefs>
    <ds:schemaRef ds:uri="http://purl.org/dc/terms/"/>
    <ds:schemaRef ds:uri="http://schemas.openxmlformats.org/package/2006/metadata/core-properties"/>
    <ds:schemaRef ds:uri="317fa241-dc0d-4a19-bd23-9d6e79d0e5eb"/>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Prezentace-FSS-EN</Template>
  <TotalTime>7087</TotalTime>
  <Words>2928</Words>
  <Application>Microsoft Office PowerPoint</Application>
  <PresentationFormat>Širokoúhlá obrazovka</PresentationFormat>
  <Paragraphs>157</Paragraphs>
  <Slides>30</Slides>
  <Notes>0</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30</vt:i4>
      </vt:variant>
    </vt:vector>
  </HeadingPairs>
  <TitlesOfParts>
    <vt:vector size="37" baseType="lpstr">
      <vt:lpstr>Arial</vt:lpstr>
      <vt:lpstr>Calibri</vt:lpstr>
      <vt:lpstr>Tahoma</vt:lpstr>
      <vt:lpstr>Times New Roman</vt:lpstr>
      <vt:lpstr>Wingdings</vt:lpstr>
      <vt:lpstr>Presentation_MU_EN</vt:lpstr>
      <vt:lpstr>Objekt prostředí balíčkovače</vt:lpstr>
      <vt:lpstr>Sex &amp; media</vt:lpstr>
      <vt:lpstr>Historická perspektiva - tradiční média</vt:lpstr>
      <vt:lpstr>Prezentace aplikace PowerPoint</vt:lpstr>
      <vt:lpstr>Prezentace aplikace PowerPoint</vt:lpstr>
      <vt:lpstr>Prezentace aplikace PowerPoint</vt:lpstr>
      <vt:lpstr>Porno a násilí</vt:lpstr>
      <vt:lpstr>Porno a násilí</vt:lpstr>
      <vt:lpstr>Prezentace aplikace PowerPoint</vt:lpstr>
      <vt:lpstr>Sexualizace</vt:lpstr>
      <vt:lpstr>Sexualizace - důsledky</vt:lpstr>
      <vt:lpstr>Sex a digitální média</vt:lpstr>
      <vt:lpstr>3A Model</vt:lpstr>
      <vt:lpstr>3A Model</vt:lpstr>
      <vt:lpstr>Prezentace aplikace PowerPoint</vt:lpstr>
      <vt:lpstr>Mediální účinek - vzrušení</vt:lpstr>
      <vt:lpstr>Mediální účinek - vzrušení</vt:lpstr>
      <vt:lpstr>Mediální účinek - postoje</vt:lpstr>
      <vt:lpstr>Mediální účinek - chování</vt:lpstr>
      <vt:lpstr>Nadměrné používání internetu pro sexuální potřeby aka závislost na pornu</vt:lpstr>
      <vt:lpstr>Prezentace aplikace PowerPoint</vt:lpstr>
      <vt:lpstr>Pavel, 32 let</vt:lpstr>
      <vt:lpstr>Petr, 41</vt:lpstr>
      <vt:lpstr>Porn Závislost</vt:lpstr>
      <vt:lpstr>Porn Závislost</vt:lpstr>
      <vt:lpstr>Porn Závislost</vt:lpstr>
      <vt:lpstr>Rizikové faktory</vt:lpstr>
      <vt:lpstr>Prezentace aplikace PowerPoint</vt:lpstr>
      <vt:lpstr>Ale je to skutečně závislost?</vt:lpstr>
      <vt:lpstr>ALE není to všechno zlo!</vt:lpstr>
      <vt:lpstr>Pornografie (a jin média) jako Supernormální stimulus?</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Marina Urbanikova</dc:creator>
  <cp:lastModifiedBy>Blinka</cp:lastModifiedBy>
  <cp:revision>294</cp:revision>
  <cp:lastPrinted>2019-11-20T13:22:53Z</cp:lastPrinted>
  <dcterms:created xsi:type="dcterms:W3CDTF">2019-04-11T21:46:02Z</dcterms:created>
  <dcterms:modified xsi:type="dcterms:W3CDTF">2022-05-05T14:05:53Z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0x010100507B4775FAABDF4484C6497A7A26939B</vt:lpwstr>
  </property>
</Properties>
</file>