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5"/>
  </p:notesMasterIdLst>
  <p:handoutMasterIdLst>
    <p:handoutMasterId r:id="rId26"/>
  </p:handoutMasterIdLst>
  <p:sldIdLst>
    <p:sldId id="256" r:id="rId5"/>
    <p:sldId id="406" r:id="rId6"/>
    <p:sldId id="407" r:id="rId7"/>
    <p:sldId id="410" r:id="rId8"/>
    <p:sldId id="411" r:id="rId9"/>
    <p:sldId id="426" r:id="rId10"/>
    <p:sldId id="427" r:id="rId11"/>
    <p:sldId id="412" r:id="rId12"/>
    <p:sldId id="413" r:id="rId13"/>
    <p:sldId id="409" r:id="rId14"/>
    <p:sldId id="418" r:id="rId15"/>
    <p:sldId id="420" r:id="rId16"/>
    <p:sldId id="402" r:id="rId17"/>
    <p:sldId id="405" r:id="rId18"/>
    <p:sldId id="419" r:id="rId19"/>
    <p:sldId id="417" r:id="rId20"/>
    <p:sldId id="423" r:id="rId21"/>
    <p:sldId id="424" r:id="rId22"/>
    <p:sldId id="397" r:id="rId23"/>
    <p:sldId id="399" r:id="rId24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78"/>
    <a:srgbClr val="46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01591" cy="10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731" y="6048047"/>
            <a:ext cx="86608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087670" cy="2820491"/>
          </a:xfrm>
          <a:prstGeom prst="rect">
            <a:avLst/>
          </a:prstGeom>
        </p:spPr>
      </p:pic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51D826CB-0B0F-418C-B9F2-3FFBE770A8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9DF2E72C-C858-414F-A1B2-C08F960663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9AE895-FAB4-4855-B71C-D1B44F8BE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73DD396-A671-48AC-8031-BED5AC9C9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4365-15AF-4FA5-BACC-6E85D58148C2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770F4CD-A036-46D4-9536-BFA818C0A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AFD42E9-0825-406B-B313-AAA486A99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43B3-2C70-4CE9-89C4-FFF76F985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38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490962" cy="10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  <p:sldLayoutId id="2147483695" r:id="rId15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3777" y="2301017"/>
            <a:ext cx="11361600" cy="1171580"/>
          </a:xfrm>
        </p:spPr>
        <p:txBody>
          <a:bodyPr/>
          <a:lstStyle/>
          <a:p>
            <a:pPr algn="ctr"/>
            <a:r>
              <a:rPr lang="pl-PL" dirty="0"/>
              <a:t>Závislost a média</a:t>
            </a:r>
            <a:endParaRPr lang="sk-SK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1451278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Lukas Blinka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08372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pic>
        <p:nvPicPr>
          <p:cNvPr id="4" name="Picture 6" descr="https://i.giphy.com/3mo3WBFrvVTYk.gif">
            <a:extLst>
              <a:ext uri="{FF2B5EF4-FFF2-40B4-BE49-F238E27FC236}">
                <a16:creationId xmlns:a16="http://schemas.microsoft.com/office/drawing/2014/main" id="{83191DE3-A59B-4FCD-9B63-6A58795335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637366" cy="272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ciencenordic.com/sites/default/files/imagecache/620x/shutterstock_134447465_0.jpg">
            <a:extLst>
              <a:ext uri="{FF2B5EF4-FFF2-40B4-BE49-F238E27FC236}">
                <a16:creationId xmlns:a16="http://schemas.microsoft.com/office/drawing/2014/main" id="{921B225D-E22F-459B-9466-D9A5C313A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367" y="-7069"/>
            <a:ext cx="3080598" cy="272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brimg.net/images/compulsive-spending-traps-8-coupon.jpg">
            <a:extLst>
              <a:ext uri="{FF2B5EF4-FFF2-40B4-BE49-F238E27FC236}">
                <a16:creationId xmlns:a16="http://schemas.microsoft.com/office/drawing/2014/main" id="{DB06D399-3293-4321-AEC4-655B8BFCF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389" y="2463348"/>
            <a:ext cx="3111908" cy="23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cdn.psychologytoday.com/sites/default/files/blogs/117498/2014/12/167281-172182.jpg">
            <a:extLst>
              <a:ext uri="{FF2B5EF4-FFF2-40B4-BE49-F238E27FC236}">
                <a16:creationId xmlns:a16="http://schemas.microsoft.com/office/drawing/2014/main" id="{460C7F39-4162-4CEA-A5BA-FA54E040A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964" y="-7069"/>
            <a:ext cx="4647959" cy="272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971" y="2557872"/>
            <a:ext cx="3603355" cy="2401299"/>
          </a:xfrm>
          <a:prstGeom prst="rect">
            <a:avLst/>
          </a:prstGeom>
        </p:spPr>
      </p:pic>
      <p:pic>
        <p:nvPicPr>
          <p:cNvPr id="9" name="Picture 4" descr="https://userscontent2.emaze.com/images/8040deed-e07d-4655-91ec-8b66142ed464/dff35194-8bd5-4aa7-8f13-fc8def697e0eimage1.jpeg">
            <a:extLst>
              <a:ext uri="{FF2B5EF4-FFF2-40B4-BE49-F238E27FC236}">
                <a16:creationId xmlns:a16="http://schemas.microsoft.com/office/drawing/2014/main" id="{1BE9D13E-D119-43BA-9217-DC1AC0B1B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3225"/>
            <a:ext cx="3294663" cy="206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thehealthygamer.com/wp-content/uploads/2015/02/onling-gaming-addiction.jpg">
            <a:extLst>
              <a:ext uri="{FF2B5EF4-FFF2-40B4-BE49-F238E27FC236}">
                <a16:creationId xmlns:a16="http://schemas.microsoft.com/office/drawing/2014/main" id="{E68A613B-E464-461A-BFD1-5D1A6F081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04" y="2557885"/>
            <a:ext cx="3032866" cy="238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663" y="4790130"/>
            <a:ext cx="3394496" cy="204801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331" y="4464225"/>
            <a:ext cx="3351285" cy="239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44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pic>
        <p:nvPicPr>
          <p:cNvPr id="4" name="Picture 2" descr="http://www.thehealthygamer.com/wp-content/uploads/2015/02/onling-gaming-addiction.jpg">
            <a:extLst>
              <a:ext uri="{FF2B5EF4-FFF2-40B4-BE49-F238E27FC236}">
                <a16:creationId xmlns:a16="http://schemas.microsoft.com/office/drawing/2014/main" id="{E68A613B-E464-461A-BFD1-5D1A6F081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354" y="0"/>
            <a:ext cx="87092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233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1D840E7-56AD-4D87-8A99-0C14EFF30D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25EE454-5DEF-4E7A-9809-7DF4FA109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079336"/>
            <a:ext cx="10753200" cy="4139998"/>
          </a:xfrm>
        </p:spPr>
        <p:txBody>
          <a:bodyPr/>
          <a:lstStyle/>
          <a:p>
            <a:r>
              <a:rPr lang="cs-CZ" sz="1800" dirty="0"/>
              <a:t>Herní průmysl je zdaleka nejvýdělečnější mediální business </a:t>
            </a:r>
          </a:p>
          <a:p>
            <a:r>
              <a:rPr lang="cs-CZ" sz="1800" dirty="0"/>
              <a:t>Intenzita hraní je výrazně vyšší než konzumace jakéhokoliv jiného média – nejproblematičtější žánry průměr více než 30 hodin týdně</a:t>
            </a:r>
          </a:p>
          <a:p>
            <a:r>
              <a:rPr lang="cs-CZ" sz="1800" dirty="0"/>
              <a:t>Nejúspěšnější hry stále cílí na typické „</a:t>
            </a:r>
            <a:r>
              <a:rPr lang="cs-CZ" sz="1800" dirty="0" err="1"/>
              <a:t>nerdy</a:t>
            </a:r>
            <a:r>
              <a:rPr lang="cs-CZ" sz="1800" dirty="0"/>
              <a:t>“ ačkoliv se celý průmysl snaží tvářit jako „inkluzivní“.</a:t>
            </a:r>
          </a:p>
          <a:p>
            <a:r>
              <a:rPr lang="cs-CZ" sz="1800" dirty="0"/>
              <a:t>Pro většinu hráčů jsou ale hry jen obyčejnou volnočasovou aktivitou, byť časově náročnou. Pro jiné to může být profesionální zájem. Riziko </a:t>
            </a:r>
            <a:r>
              <a:rPr lang="cs-CZ" sz="1800" dirty="0" err="1"/>
              <a:t>patologizace</a:t>
            </a:r>
            <a:r>
              <a:rPr lang="cs-CZ" sz="1800" dirty="0"/>
              <a:t> a „mediální paniky“</a:t>
            </a:r>
          </a:p>
          <a:p>
            <a:r>
              <a:rPr lang="cs-CZ" sz="1800" dirty="0"/>
              <a:t>Kvalitní výzkumy naznačují prevalenci kolem či pod 1%, u závislých podobné změny na mozku jako u závislých na kokainu</a:t>
            </a:r>
          </a:p>
          <a:p>
            <a:r>
              <a:rPr lang="cs-CZ" sz="1800" dirty="0"/>
              <a:t>ALE i když se nejedná o závislost, neznamená to, že je to „zdravé“ a bez následků  - velká časová investice je na úkor jiných (třeba zdravějších a užitečnějších) aktivit</a:t>
            </a:r>
          </a:p>
          <a:p>
            <a:r>
              <a:rPr lang="cs-CZ" sz="1800" dirty="0"/>
              <a:t>Pořád vím málo, chybí dlouhodobé studie. Nevíme, zda se nejedná jen o dočasnou epizodu v životě</a:t>
            </a:r>
          </a:p>
          <a:p>
            <a:endParaRPr lang="cs-CZ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3315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5D88E6-7C91-4D4E-AC9F-DD60E6DEA5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44DF78B-1A23-4EA0-922C-1F8CFFBFB4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5" t="12200" b="5201"/>
          <a:stretch/>
        </p:blipFill>
        <p:spPr>
          <a:xfrm>
            <a:off x="0" y="483541"/>
            <a:ext cx="9093945" cy="599536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E1B5D0F-EB52-47D3-97CD-19B9DEA7D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192" y="379095"/>
            <a:ext cx="3178808" cy="471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28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MKN11: gaming </a:t>
            </a:r>
            <a:r>
              <a:rPr lang="cs-CZ" dirty="0" err="1"/>
              <a:t>disorder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cs-CZ" sz="2000" dirty="0"/>
              <a:t>Snížená kontrola nad hraním </a:t>
            </a:r>
            <a:r>
              <a:rPr lang="en-GB" sz="2000" dirty="0"/>
              <a:t> (</a:t>
            </a:r>
            <a:r>
              <a:rPr lang="cs-CZ" sz="2000" dirty="0"/>
              <a:t>týkající se místa, času, frekvence, intensity, trvání, neschopnosti vytnout, kontextu)</a:t>
            </a:r>
            <a:r>
              <a:rPr lang="en-GB" sz="2000" dirty="0"/>
              <a:t> </a:t>
            </a:r>
          </a:p>
          <a:p>
            <a:pPr marL="514350" indent="-514350">
              <a:buAutoNum type="arabicParenR"/>
            </a:pPr>
            <a:r>
              <a:rPr lang="cs-CZ" sz="2000" dirty="0"/>
              <a:t>Hraní má větší prioritu než jiné aktivity týkající se zájmů či každodenního fungování </a:t>
            </a:r>
          </a:p>
          <a:p>
            <a:pPr marL="514350" indent="-514350">
              <a:buAutoNum type="arabicParenR"/>
            </a:pPr>
            <a:r>
              <a:rPr lang="cs-CZ" sz="2000" dirty="0"/>
              <a:t>Hraní pokračuje i přes přítomnost negativních následků</a:t>
            </a:r>
          </a:p>
          <a:p>
            <a:pPr marL="514350" indent="-514350">
              <a:buAutoNum type="arabicParenR"/>
            </a:pPr>
            <a:r>
              <a:rPr lang="cs-CZ" sz="2000" dirty="0"/>
              <a:t>Hraní má takovou intenzitu, že signifikantně  způsobuje problémy v osobním, rodinném, sociálním životě, ve studiu či zaměstnání či jinak negativně ovlivňuje fungování člověka</a:t>
            </a:r>
            <a:r>
              <a:rPr lang="en-GB" sz="2000" dirty="0"/>
              <a:t> </a:t>
            </a:r>
          </a:p>
          <a:p>
            <a:pPr marL="514350" indent="-514350">
              <a:buAutoNum type="arabicParenR"/>
            </a:pPr>
            <a:r>
              <a:rPr lang="cs-CZ" sz="2000" dirty="0"/>
              <a:t>Vzorec hraní může být trvalý nebo epizodický a rekurentní. </a:t>
            </a:r>
          </a:p>
          <a:p>
            <a:pPr marL="514350" indent="-514350">
              <a:buAutoNum type="arabicParenR"/>
            </a:pPr>
            <a:r>
              <a:rPr lang="cs-CZ" sz="2000" dirty="0"/>
              <a:t>Pro diagnózu musí být tento vzorec přítomný alespoň 12 měsíců – kratší doba jen  případě přítomnosti všech znaků závislosti, které jsou obzvláště intenzivní</a:t>
            </a:r>
            <a:endParaRPr lang="en-GB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6110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Rizikové faktory na straně hry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/>
              <a:t>Prim</a:t>
            </a:r>
            <a:r>
              <a:rPr lang="cs-CZ" sz="1800" dirty="0" err="1"/>
              <a:t>árně</a:t>
            </a:r>
            <a:r>
              <a:rPr lang="cs-CZ" sz="1800" dirty="0"/>
              <a:t> hry typu MMORPG a MOBA. Ostatní online hry jen minoritně a </a:t>
            </a:r>
            <a:r>
              <a:rPr lang="cs-CZ" sz="1800" dirty="0" err="1"/>
              <a:t>offline</a:t>
            </a:r>
            <a:r>
              <a:rPr lang="cs-CZ" sz="1800" dirty="0"/>
              <a:t> hry v podstatě vůbec</a:t>
            </a:r>
            <a:endParaRPr lang="en-GB" sz="1800" dirty="0"/>
          </a:p>
          <a:p>
            <a:r>
              <a:rPr lang="cs-CZ" sz="1800" dirty="0"/>
              <a:t>Implicitně sociální prostředí – MMORPG &amp; MOBA – reálnost prostředí skrze sdílení, žebříčky hráčů</a:t>
            </a:r>
          </a:p>
          <a:p>
            <a:endParaRPr lang="cs-CZ" sz="1800" dirty="0"/>
          </a:p>
          <a:p>
            <a:r>
              <a:rPr lang="cs-CZ" sz="1800" dirty="0"/>
              <a:t>Systém permanentního odměňování v kombinací s náhodností kvalitních odměn</a:t>
            </a:r>
          </a:p>
          <a:p>
            <a:r>
              <a:rPr lang="cs-CZ" sz="1800" dirty="0"/>
              <a:t>Systém odměn z </a:t>
            </a:r>
            <a:r>
              <a:rPr lang="cs-CZ" sz="1800" dirty="0" err="1"/>
              <a:t>gamblingu</a:t>
            </a:r>
            <a:r>
              <a:rPr lang="cs-CZ" sz="1800" dirty="0"/>
              <a:t> – „</a:t>
            </a:r>
            <a:r>
              <a:rPr lang="cs-CZ" sz="1800" dirty="0" err="1"/>
              <a:t>near</a:t>
            </a:r>
            <a:r>
              <a:rPr lang="cs-CZ" sz="1800" dirty="0"/>
              <a:t> miss“, </a:t>
            </a:r>
            <a:r>
              <a:rPr lang="cs-CZ" sz="1800" dirty="0" err="1"/>
              <a:t>lootboxy</a:t>
            </a:r>
            <a:endParaRPr lang="cs-CZ" sz="1800" dirty="0"/>
          </a:p>
          <a:p>
            <a:r>
              <a:rPr lang="cs-CZ" sz="1800" dirty="0"/>
              <a:t>Systém zpětné vazby vytvářející pocit kontroly, mistrovství, stav plynutí (</a:t>
            </a:r>
            <a:r>
              <a:rPr lang="cs-CZ" sz="1800" dirty="0" err="1"/>
              <a:t>flow</a:t>
            </a:r>
            <a:r>
              <a:rPr lang="cs-CZ" sz="1800" dirty="0"/>
              <a:t>)</a:t>
            </a:r>
          </a:p>
          <a:p>
            <a:r>
              <a:rPr lang="cs-CZ" sz="1800" dirty="0"/>
              <a:t>Optimální náročnost vůči schopnostem hráče – stav plynutí a ztráta pojmu o čase</a:t>
            </a:r>
          </a:p>
          <a:p>
            <a:r>
              <a:rPr lang="cs-CZ" sz="1800" dirty="0" err="1"/>
              <a:t>Perzistentnost</a:t>
            </a:r>
            <a:r>
              <a:rPr lang="cs-CZ" sz="1800" dirty="0"/>
              <a:t> herního prostředí a faktická nemožnost hru „dohrát“</a:t>
            </a:r>
          </a:p>
          <a:p>
            <a:r>
              <a:rPr lang="cs-CZ" sz="1800" dirty="0"/>
              <a:t>Sociální dimenze – pocit komunity, reálnost </a:t>
            </a:r>
            <a:r>
              <a:rPr lang="cs-CZ" sz="1800" dirty="0" err="1"/>
              <a:t>virtuálna</a:t>
            </a:r>
            <a:r>
              <a:rPr lang="cs-CZ" sz="1800" dirty="0"/>
              <a:t>, uznání, dominance apod.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4605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Rizikové faktory na straně hráče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Muži</a:t>
            </a:r>
          </a:p>
          <a:p>
            <a:r>
              <a:rPr lang="cs-CZ" sz="1600" dirty="0"/>
              <a:t>Věk do cca 25 let</a:t>
            </a:r>
          </a:p>
          <a:p>
            <a:r>
              <a:rPr lang="cs-CZ" sz="1600" dirty="0"/>
              <a:t>ADHD – poruchy pozornosti a zvýšená impulzivita</a:t>
            </a:r>
          </a:p>
          <a:p>
            <a:r>
              <a:rPr lang="cs-CZ" sz="1600" dirty="0"/>
              <a:t>Silnější odpověď na odměnu a rezistence vůči trestu </a:t>
            </a:r>
          </a:p>
          <a:p>
            <a:r>
              <a:rPr lang="cs-CZ" sz="1600" dirty="0"/>
              <a:t>Poruchy učení</a:t>
            </a:r>
          </a:p>
          <a:p>
            <a:r>
              <a:rPr lang="cs-CZ" sz="1600" dirty="0"/>
              <a:t>Introverze</a:t>
            </a:r>
          </a:p>
          <a:p>
            <a:r>
              <a:rPr lang="cs-CZ" sz="1600" dirty="0"/>
              <a:t>Sociální úzkostnost </a:t>
            </a:r>
          </a:p>
          <a:p>
            <a:r>
              <a:rPr lang="cs-CZ" sz="1600" dirty="0"/>
              <a:t>Kombinace přehnané sociální závislosti na druhých a zároveň odmítání druhých</a:t>
            </a:r>
          </a:p>
          <a:p>
            <a:r>
              <a:rPr lang="cs-CZ" sz="1600" dirty="0"/>
              <a:t>Nízké sebehodnocení</a:t>
            </a:r>
          </a:p>
          <a:p>
            <a:r>
              <a:rPr lang="cs-CZ" sz="1600" dirty="0"/>
              <a:t>Zhoršené emoční seberegulace</a:t>
            </a:r>
          </a:p>
          <a:p>
            <a:r>
              <a:rPr lang="cs-CZ" sz="1600" dirty="0"/>
              <a:t>Vyhýbavé </a:t>
            </a:r>
            <a:r>
              <a:rPr lang="cs-CZ" sz="1600" dirty="0" err="1"/>
              <a:t>copingové</a:t>
            </a:r>
            <a:r>
              <a:rPr lang="cs-CZ" sz="1600" dirty="0"/>
              <a:t> strategie – hra jako únik od tíživé reality, která je tíživější díky intenzivnímu hraní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7106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untitled - 2006.7.2018.27 - Mozilla Firefox">
            <a:extLst>
              <a:ext uri="{FF2B5EF4-FFF2-40B4-BE49-F238E27FC236}">
                <a16:creationId xmlns:a16="http://schemas.microsoft.com/office/drawing/2014/main" id="{FCBB9159-20AB-48DF-9AC3-E49B6BC72D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2" t="23634" r="22344" b="10126"/>
          <a:stretch/>
        </p:blipFill>
        <p:spPr>
          <a:xfrm>
            <a:off x="0" y="169233"/>
            <a:ext cx="5523450" cy="352716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C0C4E7D-8380-4C2A-BF19-02EAFA456BF2}"/>
              </a:ext>
            </a:extLst>
          </p:cNvPr>
          <p:cNvSpPr txBox="1"/>
          <p:nvPr/>
        </p:nvSpPr>
        <p:spPr>
          <a:xfrm>
            <a:off x="5523450" y="1306173"/>
            <a:ext cx="638304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latin typeface="+mj-lt"/>
              </a:rPr>
              <a:t>Hráči pravidelně pod vlivem hrají intenzivněji: legální stimulanty </a:t>
            </a:r>
            <a:r>
              <a:rPr lang="en-GB" sz="1800" dirty="0">
                <a:latin typeface="+mj-lt"/>
              </a:rPr>
              <a:t>(+9.8 hr/week), Ecstasy/MDMA (+9.6), </a:t>
            </a:r>
            <a:r>
              <a:rPr lang="cs-CZ" sz="1800" dirty="0">
                <a:latin typeface="+mj-lt"/>
              </a:rPr>
              <a:t>sedativa</a:t>
            </a:r>
            <a:r>
              <a:rPr lang="en-GB" sz="1800" dirty="0">
                <a:latin typeface="+mj-lt"/>
              </a:rPr>
              <a:t> (+6.9), </a:t>
            </a:r>
            <a:r>
              <a:rPr lang="cs-CZ" sz="1800" dirty="0">
                <a:latin typeface="+mj-lt"/>
              </a:rPr>
              <a:t>nelegální amfetaminy</a:t>
            </a:r>
            <a:r>
              <a:rPr lang="en-GB" sz="1800" dirty="0">
                <a:latin typeface="+mj-lt"/>
              </a:rPr>
              <a:t> (+6.2)</a:t>
            </a:r>
            <a:r>
              <a:rPr lang="cs-CZ" sz="1800" dirty="0">
                <a:latin typeface="+mj-lt"/>
              </a:rPr>
              <a:t>,</a:t>
            </a:r>
            <a:r>
              <a:rPr lang="en-GB" sz="1800" dirty="0">
                <a:latin typeface="+mj-lt"/>
              </a:rPr>
              <a:t> </a:t>
            </a:r>
            <a:r>
              <a:rPr lang="cs-CZ" sz="1800" dirty="0" err="1">
                <a:latin typeface="+mj-lt"/>
              </a:rPr>
              <a:t>enrgydrinky</a:t>
            </a:r>
            <a:r>
              <a:rPr lang="cs-CZ" sz="1800" dirty="0">
                <a:latin typeface="+mj-lt"/>
              </a:rPr>
              <a:t> (+3.8)</a:t>
            </a:r>
            <a:br>
              <a:rPr lang="cs-CZ" sz="1800" dirty="0">
                <a:latin typeface="+mj-lt"/>
              </a:rPr>
            </a:br>
            <a:r>
              <a:rPr lang="cs-CZ" sz="1800" dirty="0">
                <a:latin typeface="+mj-lt"/>
              </a:rPr>
              <a:t/>
            </a:r>
            <a:br>
              <a:rPr lang="cs-CZ" sz="1800" dirty="0">
                <a:latin typeface="+mj-lt"/>
              </a:rPr>
            </a:br>
            <a:r>
              <a:rPr lang="cs-CZ" sz="1800" dirty="0">
                <a:latin typeface="+mj-lt"/>
              </a:rPr>
              <a:t>Důvody ke hraní pod vlivem: utlumení potřeby spánku </a:t>
            </a:r>
            <a:r>
              <a:rPr lang="en-GB" sz="1800" dirty="0">
                <a:latin typeface="+mj-lt"/>
              </a:rPr>
              <a:t>(25.8%), </a:t>
            </a:r>
            <a:r>
              <a:rPr lang="cs-CZ" sz="1800" dirty="0">
                <a:latin typeface="+mj-lt"/>
              </a:rPr>
              <a:t>vyšší koncentrace </a:t>
            </a:r>
            <a:r>
              <a:rPr lang="en-GB" sz="1800" dirty="0">
                <a:latin typeface="+mj-lt"/>
              </a:rPr>
              <a:t>(15.6%), </a:t>
            </a:r>
            <a:r>
              <a:rPr lang="cs-CZ" sz="1800" dirty="0">
                <a:latin typeface="+mj-lt"/>
              </a:rPr>
              <a:t>větší nadšení ze hry </a:t>
            </a:r>
            <a:r>
              <a:rPr lang="en-GB" sz="1800" dirty="0">
                <a:latin typeface="+mj-lt"/>
              </a:rPr>
              <a:t>(13.8%), </a:t>
            </a:r>
            <a:r>
              <a:rPr lang="cs-CZ" sz="1800" dirty="0">
                <a:latin typeface="+mj-lt"/>
              </a:rPr>
              <a:t>uklidnění </a:t>
            </a:r>
            <a:r>
              <a:rPr lang="en-GB" sz="1800" dirty="0">
                <a:latin typeface="+mj-lt"/>
              </a:rPr>
              <a:t>(7.3%),</a:t>
            </a:r>
            <a:r>
              <a:rPr lang="cs-CZ" sz="1800" dirty="0">
                <a:latin typeface="+mj-lt"/>
              </a:rPr>
              <a:t> zvýšení odvahy </a:t>
            </a:r>
            <a:r>
              <a:rPr lang="en-GB" sz="1800" dirty="0">
                <a:latin typeface="+mj-lt"/>
              </a:rPr>
              <a:t>(4.1%), </a:t>
            </a:r>
            <a:r>
              <a:rPr lang="cs-CZ" sz="1800" dirty="0">
                <a:latin typeface="+mj-lt"/>
              </a:rPr>
              <a:t>vyhnutí se hladu, </a:t>
            </a:r>
            <a:r>
              <a:rPr lang="en-GB" sz="1800" dirty="0">
                <a:latin typeface="+mj-lt"/>
              </a:rPr>
              <a:t>(2.7%), </a:t>
            </a:r>
            <a:r>
              <a:rPr lang="cs-CZ" sz="1800" dirty="0">
                <a:latin typeface="+mj-lt"/>
              </a:rPr>
              <a:t>překonání neschopnosti usnout </a:t>
            </a:r>
            <a:r>
              <a:rPr lang="en-GB" sz="1800" dirty="0">
                <a:latin typeface="+mj-lt"/>
              </a:rPr>
              <a:t>(2.0%).</a:t>
            </a:r>
            <a:r>
              <a:rPr lang="cs-CZ" sz="1800" dirty="0">
                <a:latin typeface="+mj-lt"/>
              </a:rPr>
              <a:t/>
            </a:r>
            <a:br>
              <a:rPr lang="cs-CZ" sz="1800" dirty="0">
                <a:latin typeface="+mj-lt"/>
              </a:rPr>
            </a:br>
            <a:r>
              <a:rPr lang="cs-CZ" sz="1800" dirty="0">
                <a:latin typeface="+mj-lt"/>
              </a:rPr>
              <a:t/>
            </a:r>
            <a:br>
              <a:rPr lang="cs-CZ" sz="1800" dirty="0">
                <a:latin typeface="+mj-lt"/>
              </a:rPr>
            </a:br>
            <a:r>
              <a:rPr lang="cs-CZ" sz="1800" dirty="0">
                <a:latin typeface="+mj-lt"/>
              </a:rPr>
              <a:t>Vyšší </a:t>
            </a:r>
            <a:r>
              <a:rPr lang="cs-CZ" sz="1800" dirty="0" err="1">
                <a:latin typeface="+mj-lt"/>
              </a:rPr>
              <a:t>skore</a:t>
            </a:r>
            <a:r>
              <a:rPr lang="cs-CZ" sz="1800" dirty="0">
                <a:latin typeface="+mj-lt"/>
              </a:rPr>
              <a:t> u závislosti</a:t>
            </a:r>
            <a:r>
              <a:rPr lang="en-GB" sz="1800" dirty="0">
                <a:latin typeface="+mj-lt"/>
              </a:rPr>
              <a:t>: </a:t>
            </a:r>
            <a:r>
              <a:rPr lang="cs-CZ" sz="1800" dirty="0">
                <a:latin typeface="+mj-lt"/>
              </a:rPr>
              <a:t>sedativa</a:t>
            </a:r>
            <a:r>
              <a:rPr lang="en-GB" sz="1800" dirty="0">
                <a:latin typeface="+mj-lt"/>
              </a:rPr>
              <a:t> (</a:t>
            </a:r>
            <a:r>
              <a:rPr lang="cs-CZ" sz="1800" dirty="0">
                <a:latin typeface="+mj-lt"/>
              </a:rPr>
              <a:t>hlavně alkohol), tabák,</a:t>
            </a:r>
            <a:r>
              <a:rPr lang="en-GB" sz="1800" dirty="0">
                <a:latin typeface="+mj-lt"/>
              </a:rPr>
              <a:t> </a:t>
            </a:r>
            <a:r>
              <a:rPr lang="cs-CZ" sz="1800" dirty="0">
                <a:latin typeface="+mj-lt"/>
              </a:rPr>
              <a:t>anxiolytika </a:t>
            </a:r>
            <a:r>
              <a:rPr lang="en-GB" sz="1800" dirty="0">
                <a:latin typeface="+mj-lt"/>
              </a:rPr>
              <a:t>(</a:t>
            </a:r>
            <a:r>
              <a:rPr lang="cs-CZ" sz="1800" dirty="0" err="1">
                <a:latin typeface="+mj-lt"/>
              </a:rPr>
              <a:t>valium</a:t>
            </a:r>
            <a:r>
              <a:rPr lang="cs-CZ" sz="1800" dirty="0">
                <a:latin typeface="+mj-lt"/>
              </a:rPr>
              <a:t> apod. </a:t>
            </a:r>
            <a:r>
              <a:rPr lang="en-GB" sz="1800" dirty="0">
                <a:latin typeface="+mj-lt"/>
              </a:rPr>
              <a:t>)</a:t>
            </a:r>
          </a:p>
          <a:p>
            <a:r>
              <a:rPr lang="en-GB" sz="1800" dirty="0">
                <a:latin typeface="+mj-lt"/>
              </a:rPr>
              <a:t/>
            </a:r>
            <a:br>
              <a:rPr lang="en-GB" sz="1800" dirty="0">
                <a:latin typeface="+mj-lt"/>
              </a:rPr>
            </a:br>
            <a:r>
              <a:rPr lang="cs-CZ" sz="1800" dirty="0">
                <a:latin typeface="+mj-lt"/>
              </a:rPr>
              <a:t>Vyšší </a:t>
            </a:r>
            <a:r>
              <a:rPr lang="cs-CZ" sz="1800" dirty="0" err="1">
                <a:latin typeface="+mj-lt"/>
              </a:rPr>
              <a:t>skore</a:t>
            </a:r>
            <a:r>
              <a:rPr lang="cs-CZ" sz="1800" dirty="0">
                <a:latin typeface="+mj-lt"/>
              </a:rPr>
              <a:t> u </a:t>
            </a:r>
            <a:r>
              <a:rPr lang="cs-CZ" sz="1800" dirty="0" err="1">
                <a:latin typeface="+mj-lt"/>
              </a:rPr>
              <a:t>engagmntu</a:t>
            </a:r>
            <a:r>
              <a:rPr lang="en-GB" sz="1800" dirty="0">
                <a:latin typeface="+mj-lt"/>
              </a:rPr>
              <a:t>: </a:t>
            </a:r>
            <a:r>
              <a:rPr lang="cs-CZ" sz="1800" dirty="0" err="1">
                <a:latin typeface="+mj-lt"/>
              </a:rPr>
              <a:t>stuimulující</a:t>
            </a:r>
            <a:r>
              <a:rPr lang="cs-CZ" sz="1800" dirty="0">
                <a:latin typeface="+mj-lt"/>
              </a:rPr>
              <a:t> látky, kofein/</a:t>
            </a:r>
            <a:r>
              <a:rPr lang="cs-CZ" sz="1800" dirty="0" err="1">
                <a:latin typeface="+mj-lt"/>
              </a:rPr>
              <a:t>energydrinky</a:t>
            </a:r>
            <a:r>
              <a:rPr lang="cs-CZ" sz="1800" dirty="0">
                <a:latin typeface="+mj-lt"/>
              </a:rPr>
              <a:t>, MDMA</a:t>
            </a:r>
            <a:endParaRPr lang="en-GB" sz="1800" dirty="0">
              <a:latin typeface="+mj-lt"/>
            </a:endParaRPr>
          </a:p>
        </p:txBody>
      </p:sp>
      <p:pic>
        <p:nvPicPr>
          <p:cNvPr id="8" name="Obrázek 7" descr="untitled - 2006.7.2018.27 - Mozilla Firefox">
            <a:extLst>
              <a:ext uri="{FF2B5EF4-FFF2-40B4-BE49-F238E27FC236}">
                <a16:creationId xmlns:a16="http://schemas.microsoft.com/office/drawing/2014/main" id="{A79FF2A7-BC37-4A2E-98A3-16034E8C4F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9" t="28041" r="21641" b="22839"/>
          <a:stretch/>
        </p:blipFill>
        <p:spPr>
          <a:xfrm>
            <a:off x="142043" y="3888418"/>
            <a:ext cx="4880466" cy="225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33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Dysfunctional impulsivity in online gaming addiction and engagement | Blinka | Cyberpsychology: Journal of Psychosocial Research on Cyberspace - Mozilla Firefox">
            <a:extLst>
              <a:ext uri="{FF2B5EF4-FFF2-40B4-BE49-F238E27FC236}">
                <a16:creationId xmlns:a16="http://schemas.microsoft.com/office/drawing/2014/main" id="{1774D5C3-8204-4CEE-89D0-829FDFFA53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8" t="14316" r="24609" b="10848"/>
          <a:stretch/>
        </p:blipFill>
        <p:spPr>
          <a:xfrm>
            <a:off x="186245" y="223186"/>
            <a:ext cx="4787155" cy="370111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D2AC896-6D9B-48FE-B5F5-95BDFCE19DE1}"/>
              </a:ext>
            </a:extLst>
          </p:cNvPr>
          <p:cNvSpPr txBox="1"/>
          <p:nvPr/>
        </p:nvSpPr>
        <p:spPr>
          <a:xfrm>
            <a:off x="5258539" y="1706705"/>
            <a:ext cx="6096000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latin typeface="+mn-lt"/>
              </a:rPr>
              <a:t>Impulzivita</a:t>
            </a:r>
            <a:r>
              <a:rPr lang="en-GB" sz="2000" dirty="0">
                <a:latin typeface="+mn-lt"/>
              </a:rPr>
              <a:t> – </a:t>
            </a:r>
            <a:r>
              <a:rPr lang="cs-CZ" sz="2000" dirty="0">
                <a:latin typeface="+mn-lt"/>
              </a:rPr>
              <a:t>neschopnost oddálit uspokojení</a:t>
            </a:r>
            <a:r>
              <a:rPr lang="en-GB" sz="2000" dirty="0">
                <a:latin typeface="+mn-lt"/>
              </a:rPr>
              <a:t>, </a:t>
            </a:r>
            <a:r>
              <a:rPr lang="cs-CZ" sz="2000" dirty="0">
                <a:latin typeface="+mn-lt"/>
              </a:rPr>
              <a:t>tendence ignorovat negativní důsledky</a:t>
            </a:r>
            <a:r>
              <a:rPr lang="en-GB" sz="2000" dirty="0">
                <a:latin typeface="+mn-lt"/>
              </a:rPr>
              <a:t>, </a:t>
            </a:r>
            <a:r>
              <a:rPr lang="cs-CZ" sz="2000" dirty="0">
                <a:latin typeface="+mn-lt"/>
              </a:rPr>
              <a:t>nižší kontrola chování. Podstatný faktor u všech závislostí</a:t>
            </a:r>
            <a:endParaRPr lang="en-GB" sz="2000" dirty="0">
              <a:latin typeface="+mn-lt"/>
            </a:endParaRPr>
          </a:p>
          <a:p>
            <a:endParaRPr lang="en-GB" sz="2000" dirty="0">
              <a:latin typeface="+mn-lt"/>
            </a:endParaRPr>
          </a:p>
          <a:p>
            <a:r>
              <a:rPr lang="cs-CZ" sz="2000" dirty="0">
                <a:latin typeface="+mn-lt"/>
              </a:rPr>
              <a:t>Intenzita hraní: </a:t>
            </a:r>
            <a:r>
              <a:rPr lang="en-GB" sz="2000" dirty="0">
                <a:latin typeface="+mn-lt"/>
              </a:rPr>
              <a:t>addiction β</a:t>
            </a:r>
            <a:r>
              <a:rPr lang="cs-CZ" sz="2000" dirty="0">
                <a:latin typeface="+mn-lt"/>
              </a:rPr>
              <a:t>=.29, </a:t>
            </a:r>
            <a:r>
              <a:rPr lang="en-GB" sz="2000" dirty="0">
                <a:latin typeface="+mn-lt"/>
              </a:rPr>
              <a:t>engagement β</a:t>
            </a:r>
            <a:r>
              <a:rPr lang="cs-CZ" sz="2000" dirty="0">
                <a:latin typeface="+mn-lt"/>
              </a:rPr>
              <a:t>=.24</a:t>
            </a:r>
          </a:p>
          <a:p>
            <a:r>
              <a:rPr lang="cs-CZ" sz="2000" dirty="0">
                <a:latin typeface="+mn-lt"/>
              </a:rPr>
              <a:t>Impulzivita: </a:t>
            </a:r>
            <a:r>
              <a:rPr lang="en-GB" sz="2000" dirty="0">
                <a:latin typeface="+mn-lt"/>
              </a:rPr>
              <a:t>addiction β</a:t>
            </a:r>
            <a:r>
              <a:rPr lang="cs-CZ" sz="2000" dirty="0">
                <a:latin typeface="+mn-lt"/>
              </a:rPr>
              <a:t>=.25, vysvětluje 7% variance; </a:t>
            </a:r>
            <a:r>
              <a:rPr lang="en-GB" sz="2000" dirty="0">
                <a:latin typeface="+mn-lt"/>
              </a:rPr>
              <a:t>engagement</a:t>
            </a:r>
            <a:r>
              <a:rPr lang="cs-CZ" sz="2000" dirty="0">
                <a:latin typeface="+mn-lt"/>
              </a:rPr>
              <a:t> </a:t>
            </a:r>
            <a:r>
              <a:rPr lang="en-GB" sz="2000" dirty="0">
                <a:latin typeface="+mn-lt"/>
              </a:rPr>
              <a:t>β</a:t>
            </a:r>
            <a:r>
              <a:rPr lang="cs-CZ" sz="2000" dirty="0">
                <a:latin typeface="+mn-lt"/>
              </a:rPr>
              <a:t>=.07, vysvětluj 1% variance</a:t>
            </a:r>
          </a:p>
          <a:p>
            <a:endParaRPr lang="en-GB" sz="2000" dirty="0">
              <a:latin typeface="+mn-lt"/>
            </a:endParaRPr>
          </a:p>
          <a:p>
            <a:r>
              <a:rPr lang="cs-CZ" sz="2000" dirty="0">
                <a:latin typeface="+mn-lt"/>
              </a:rPr>
              <a:t>Impulzivita hraje roli zejména v souvislosti s věkem – adolescenti mají přirozeně vyšší impulzivitu </a:t>
            </a:r>
            <a:r>
              <a:rPr lang="en-GB" sz="2000" dirty="0">
                <a:latin typeface="+mn-lt"/>
              </a:rPr>
              <a:t>(</a:t>
            </a:r>
            <a:r>
              <a:rPr lang="cs-CZ" sz="2000" dirty="0">
                <a:latin typeface="+mn-lt"/>
              </a:rPr>
              <a:t>nejvyšší cca v </a:t>
            </a:r>
            <a:r>
              <a:rPr lang="en-GB" sz="2000" dirty="0">
                <a:latin typeface="+mn-lt"/>
              </a:rPr>
              <a:t>17 </a:t>
            </a:r>
            <a:r>
              <a:rPr lang="cs-CZ" sz="2000" dirty="0">
                <a:latin typeface="+mn-lt"/>
              </a:rPr>
              <a:t>a pak přirozeně klesá</a:t>
            </a:r>
            <a:r>
              <a:rPr lang="en-GB" sz="2000" dirty="0">
                <a:latin typeface="+mn-lt"/>
              </a:rPr>
              <a:t>)</a:t>
            </a:r>
          </a:p>
          <a:p>
            <a:endParaRPr lang="cs-CZ" sz="2000" dirty="0">
              <a:latin typeface="+mn-lt"/>
            </a:endParaRPr>
          </a:p>
          <a:p>
            <a:r>
              <a:rPr lang="cs-CZ" sz="2000" dirty="0">
                <a:latin typeface="+mn-lt"/>
              </a:rPr>
              <a:t>Impulzivita stojí zejména za tendencí k relapsům</a:t>
            </a:r>
            <a:endParaRPr lang="en-GB" sz="2000" dirty="0">
              <a:latin typeface="+mn-lt"/>
            </a:endParaRPr>
          </a:p>
          <a:p>
            <a:endParaRPr lang="en-GB" dirty="0"/>
          </a:p>
        </p:txBody>
      </p:sp>
      <p:pic>
        <p:nvPicPr>
          <p:cNvPr id="6" name="Obrázek 5" descr="Dysfunctional impulsivity in online gaming addiction and engagement | Blinka | Cyberpsychology: Journal of Psychosocial Research on Cyberspace - Mozilla Firefox">
            <a:extLst>
              <a:ext uri="{FF2B5EF4-FFF2-40B4-BE49-F238E27FC236}">
                <a16:creationId xmlns:a16="http://schemas.microsoft.com/office/drawing/2014/main" id="{D938B495-D879-4529-A2C8-4E8ED32C48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0" t="20817" r="26172" b="16194"/>
          <a:stretch/>
        </p:blipFill>
        <p:spPr>
          <a:xfrm>
            <a:off x="304308" y="3924300"/>
            <a:ext cx="417177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03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224A72A-69DA-4CD6-92F0-C65263B181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315E600-148F-4497-B951-DE8AE93FD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Souvislost s </a:t>
            </a:r>
            <a:r>
              <a:rPr lang="cs-CZ" dirty="0" err="1"/>
              <a:t>alexithymií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5F5E6BF-1121-4000-B060-25154D25E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err="1"/>
              <a:t>Alexithymie</a:t>
            </a:r>
            <a:r>
              <a:rPr lang="cs-CZ" sz="2000" dirty="0"/>
              <a:t> – snížená schopnost uvědomování si emocí, snížená empatie a sociabilita, externě orientované myšlení</a:t>
            </a:r>
          </a:p>
          <a:p>
            <a:r>
              <a:rPr lang="cs-CZ" sz="2000" dirty="0"/>
              <a:t>Úzký vztah s autistickým spektrem poruch, somatizací, úzkostností a různými závislostmi</a:t>
            </a:r>
          </a:p>
          <a:p>
            <a:r>
              <a:rPr lang="cs-CZ" sz="2000" dirty="0"/>
              <a:t>Dotazníkové šetření, </a:t>
            </a:r>
            <a:r>
              <a:rPr lang="en-GB" sz="2000" dirty="0"/>
              <a:t>N=1482</a:t>
            </a:r>
            <a:r>
              <a:rPr lang="cs-CZ" sz="2000" dirty="0"/>
              <a:t> (</a:t>
            </a:r>
            <a:r>
              <a:rPr lang="en-US" sz="2000" dirty="0"/>
              <a:t>M</a:t>
            </a:r>
            <a:r>
              <a:rPr lang="cs-CZ" sz="2000" baseline="-25000" dirty="0"/>
              <a:t>věk</a:t>
            </a:r>
            <a:r>
              <a:rPr lang="en-US" sz="2000" baseline="-25000" dirty="0"/>
              <a:t> </a:t>
            </a:r>
            <a:r>
              <a:rPr lang="en-GB" sz="2000" dirty="0"/>
              <a:t>=26.05</a:t>
            </a:r>
            <a:r>
              <a:rPr lang="cs-CZ" sz="2000" dirty="0"/>
              <a:t> </a:t>
            </a:r>
            <a:r>
              <a:rPr lang="en-GB" sz="2000" dirty="0"/>
              <a:t>SD=5.77</a:t>
            </a:r>
            <a:r>
              <a:rPr lang="cs-CZ" sz="2000" dirty="0"/>
              <a:t>; </a:t>
            </a:r>
            <a:r>
              <a:rPr lang="en-GB" sz="2000" dirty="0"/>
              <a:t>92.5% </a:t>
            </a:r>
            <a:r>
              <a:rPr lang="cs-CZ" sz="2000" dirty="0"/>
              <a:t>muži)</a:t>
            </a:r>
          </a:p>
          <a:p>
            <a:r>
              <a:rPr lang="cs-CZ" sz="2000" dirty="0" err="1"/>
              <a:t>Alexithymie</a:t>
            </a:r>
            <a:r>
              <a:rPr lang="cs-CZ" sz="2000" dirty="0"/>
              <a:t> vysvětluje 30% rozptylu závislosti vs 2% rozptylu nepatologického nadměrného hraní</a:t>
            </a:r>
          </a:p>
          <a:p>
            <a:r>
              <a:rPr lang="cs-CZ" sz="2000" dirty="0"/>
              <a:t>Závislost: potíže s popisem emocí </a:t>
            </a:r>
            <a:r>
              <a:rPr lang="en-GB" sz="2000" dirty="0"/>
              <a:t>β </a:t>
            </a:r>
            <a:r>
              <a:rPr lang="cs-CZ" sz="2000" dirty="0"/>
              <a:t>=.270; externě orientované myšlení </a:t>
            </a:r>
            <a:r>
              <a:rPr lang="en-GB" sz="2000" dirty="0"/>
              <a:t>β </a:t>
            </a:r>
            <a:r>
              <a:rPr lang="cs-CZ" sz="2000" dirty="0"/>
              <a:t>=.199</a:t>
            </a:r>
          </a:p>
          <a:p>
            <a:r>
              <a:rPr lang="cs-CZ" sz="2000" dirty="0"/>
              <a:t>Nepatologické nadměrné hraní: externě orientované myšlení </a:t>
            </a:r>
            <a:r>
              <a:rPr lang="en-GB" sz="2000" dirty="0"/>
              <a:t>β </a:t>
            </a:r>
            <a:r>
              <a:rPr lang="cs-CZ" sz="2000" dirty="0"/>
              <a:t>=-.162</a:t>
            </a:r>
          </a:p>
          <a:p>
            <a:r>
              <a:rPr lang="cs-CZ" sz="2000" dirty="0"/>
              <a:t>Potřeba vnějších odměn. Vyhýbavý styl zvládání potíží, tendence unikat před problémy</a:t>
            </a:r>
            <a:endParaRPr lang="en-GB" sz="2000" dirty="0"/>
          </a:p>
          <a:p>
            <a:endParaRPr lang="en-GB" sz="1800" dirty="0"/>
          </a:p>
          <a:p>
            <a:endParaRPr lang="cs-CZ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449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A0807AA-B0A7-4E7D-ADF9-DD2C2DD86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86375" cy="2381250"/>
          </a:xfrm>
          <a:prstGeom prst="rect">
            <a:avLst/>
          </a:prstGeom>
        </p:spPr>
      </p:pic>
      <p:pic>
        <p:nvPicPr>
          <p:cNvPr id="5" name="Picture 4" descr="Screen Shot 2015-12-01 at 20.54.32.png">
            <a:extLst>
              <a:ext uri="{FF2B5EF4-FFF2-40B4-BE49-F238E27FC236}">
                <a16:creationId xmlns:a16="http://schemas.microsoft.com/office/drawing/2014/main" id="{7D78B579-8CFC-4D9E-BCFC-D98B94A0F2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19"/>
          <a:stretch/>
        </p:blipFill>
        <p:spPr>
          <a:xfrm>
            <a:off x="5286375" y="0"/>
            <a:ext cx="4986338" cy="2390022"/>
          </a:xfrm>
          <a:prstGeom prst="rect">
            <a:avLst/>
          </a:prstGeom>
        </p:spPr>
      </p:pic>
      <p:pic>
        <p:nvPicPr>
          <p:cNvPr id="6" name="Picture 3" descr="Screen Shot 2015-12-01 at 20.50.58.png">
            <a:extLst>
              <a:ext uri="{FF2B5EF4-FFF2-40B4-BE49-F238E27FC236}">
                <a16:creationId xmlns:a16="http://schemas.microsoft.com/office/drawing/2014/main" id="{4900EA05-8E21-430F-9C4A-93979DD04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022"/>
            <a:ext cx="6660232" cy="2609750"/>
          </a:xfrm>
          <a:prstGeom prst="rect">
            <a:avLst/>
          </a:prstGeom>
        </p:spPr>
      </p:pic>
      <p:pic>
        <p:nvPicPr>
          <p:cNvPr id="7" name="Picture 5" descr="Screen Shot 2015-12-01 at 20.54.16.png">
            <a:extLst>
              <a:ext uri="{FF2B5EF4-FFF2-40B4-BE49-F238E27FC236}">
                <a16:creationId xmlns:a16="http://schemas.microsoft.com/office/drawing/2014/main" id="{60F96544-9074-4AED-869A-A6EA55F0AC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75" y="4645973"/>
            <a:ext cx="5984703" cy="193582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B702BC9-528A-461E-9502-82ED24F611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307" y="2294313"/>
            <a:ext cx="2902505" cy="456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10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BB65EE2-3804-470F-BFFD-326775026B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0DE3C9-A28B-4F65-9A51-68FA73416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A62D6AA-0E1D-47C7-8DC2-1D1460947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Patologické a nepatologické hraní je podobně intenzivní a na první pohled splývají</a:t>
            </a:r>
          </a:p>
          <a:p>
            <a:r>
              <a:rPr lang="cs-CZ" sz="2400" dirty="0"/>
              <a:t>Ale vykazují rozdílné strukturální (psychologické) charakteristiky a má tak význam je rozlišovat </a:t>
            </a:r>
          </a:p>
          <a:p>
            <a:r>
              <a:rPr lang="cs-CZ" sz="2400" dirty="0"/>
              <a:t>Korektní aplikace kritérií závislostí může pomoci vyhnout se negativnímu nálepkování </a:t>
            </a:r>
          </a:p>
          <a:p>
            <a:r>
              <a:rPr lang="cs-CZ" sz="2400" dirty="0"/>
              <a:t>Závislost sama je spíše vzácná (pod 1%, Stevens et al., 2021)</a:t>
            </a:r>
          </a:p>
          <a:p>
            <a:r>
              <a:rPr lang="cs-CZ" sz="2400" dirty="0"/>
              <a:t>Ale stále víme velmi málo, např. kriticky chybí extenzivní longitudinální studie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122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0440" cy="30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3" y="3065700"/>
            <a:ext cx="2876327" cy="37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440" y="0"/>
            <a:ext cx="2772540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440" y="3708581"/>
            <a:ext cx="2057174" cy="314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537" y="3708581"/>
            <a:ext cx="2035520" cy="314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979" y="-18085"/>
            <a:ext cx="2402707" cy="373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412" y="-18084"/>
            <a:ext cx="3045588" cy="481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921" y="3074706"/>
            <a:ext cx="2088233" cy="188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633" y="4961850"/>
            <a:ext cx="1741682" cy="183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356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pic>
        <p:nvPicPr>
          <p:cNvPr id="4" name="Picture 2" descr="http://www.cerebromente.org.br/n18/history/self-stimulation.jpg">
            <a:extLst>
              <a:ext uri="{FF2B5EF4-FFF2-40B4-BE49-F238E27FC236}">
                <a16:creationId xmlns:a16="http://schemas.microsoft.com/office/drawing/2014/main" id="{D9892BC3-3759-4EEE-B01F-0AE09F31D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718" y="256343"/>
            <a:ext cx="9040444" cy="572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457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47C8B03-2D5B-4D65-B84D-14244795D2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61" y="656706"/>
            <a:ext cx="7819550" cy="54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26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BDD138-874D-1A80-9A79-C9127C760C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AA93536-076C-23E8-D67C-1C7062D94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Závislost jako naučené chování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264F139-166E-7803-D25C-0B83D21C3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139949" cy="4139998"/>
          </a:xfrm>
        </p:spPr>
        <p:txBody>
          <a:bodyPr/>
          <a:lstStyle/>
          <a:p>
            <a:r>
              <a:rPr lang="cs-CZ" sz="1700" dirty="0"/>
              <a:t>Klasické podmiňování – párování nepodmíněného podnětu s neutrálním, který se skrze opakování stane podmíněným. Tj. vznik a účinek „nápověd“ (tzv. </a:t>
            </a:r>
            <a:r>
              <a:rPr lang="cs-CZ" sz="1700" i="1" dirty="0" err="1"/>
              <a:t>cue</a:t>
            </a:r>
            <a:r>
              <a:rPr lang="cs-CZ" sz="1700" i="1" dirty="0"/>
              <a:t> </a:t>
            </a:r>
            <a:r>
              <a:rPr lang="cs-CZ" sz="1700" i="1" dirty="0" err="1"/>
              <a:t>reactivity</a:t>
            </a:r>
            <a:r>
              <a:rPr lang="cs-CZ" sz="1700" dirty="0"/>
              <a:t>), „bažení“, abstinenčních příznaků, relapsu, tolerance</a:t>
            </a:r>
          </a:p>
          <a:p>
            <a:r>
              <a:rPr lang="cs-CZ" sz="1700" dirty="0"/>
              <a:t>Operantní podmiňování – přítomnost odměň či trestů zvyšuje či snižuje tendenci k opakování daného chování – 1) pozitivní posílení – zisk pozitivního - pozitivní pocity z dané činnosti posilují určité chování 2) negativní posílení – odstranění nepříjemného – negativní stavy vedou k určitému chování (</a:t>
            </a:r>
            <a:r>
              <a:rPr lang="cs-CZ" sz="1700" dirty="0" err="1"/>
              <a:t>coping</a:t>
            </a:r>
            <a:r>
              <a:rPr lang="cs-CZ" sz="1700" dirty="0"/>
              <a:t>, </a:t>
            </a:r>
            <a:r>
              <a:rPr lang="cs-CZ" sz="1700" dirty="0" err="1"/>
              <a:t>sebemedikace</a:t>
            </a:r>
            <a:r>
              <a:rPr lang="cs-CZ" sz="1700" dirty="0"/>
              <a:t>) 3) příležitostné posílení – lehce znáhodněné odměňování produkuje silnější závislost 4) sekundární posílení – „</a:t>
            </a:r>
            <a:r>
              <a:rPr lang="cs-CZ" sz="1700" dirty="0" err="1"/>
              <a:t>cues</a:t>
            </a:r>
            <a:r>
              <a:rPr lang="cs-CZ" sz="1700" dirty="0"/>
              <a:t>“ spojené s určitou činností se stávají odměnou samy o sobě</a:t>
            </a:r>
            <a:endParaRPr lang="en-GB" sz="1700" dirty="0"/>
          </a:p>
        </p:txBody>
      </p:sp>
      <p:pic>
        <p:nvPicPr>
          <p:cNvPr id="6" name="Picture 2" descr="data:image/png;base64,iVBORw0KGgoAAAANSUhEUgAAASUAAACsCAMAAAAKcUrhAAABrVBMVEX/////8ZcAAADPz8///wDa2tre3t6QkJB1dXX/9JnMzMz/+Jv/9pr/+Zy2t7x5c1DSxnbWuSmYmaD/AADx8fF5d27Hx8f4+PiUlJTy5Iq7u7tpaWn//6ClpaW1tbWurq7o6OiDg4NsZkB7e3uRkZGenp59dkqDfE7d0YOIiIhtbW1gYGCTi1fv4o7BtnKlnGJJSUlPAADhAAA/AAA4AACgllRIAAA+Pj63rGRWVlZnYT20qmrEuGzQ0ABYUzTu7gC1tQDAwADvAAASEhIqKBmIf0exoaHY2AAgICDRsgDEpwAwAACmpgC5NDSOjgBiXkVzcwB8fIthYW///azi4gA0N0N7bW1zcy1ZPDzAwMpxcVSkpLBmZlaWjU///N9PTxMAAC9IGBgODi0hITlkUFB3d2ZFRRczLxaYmAAKDRdDPyhSTz0gHxdcXCtZWWGGhpNGQk7LAAC7kpK9sX+jUlKqe3syRiWqAAAPDyJibD+1r5i6pDvCqS6imnvT0MWIAADBZGm6TExvAADBKChqdUm6e3shAABFGxt1dTMwMAAjJjViR0cyFhCpnnGMiHcK0grrAAAXfElEQVR4nO2d+X/aVtaHJREWIYkwmCAQmwBLSGCBlzi2gZDFpnWaNk7SZGayeLpk2qZ2Uzfd28x0Zjqd5e37zvzN771ikYTulQQ2iPbj80PiBezj55577rlX0vcQQujc3EwgQsS5uVloMSkleb89sNiCUsqqfntgsQWlFAn77YHFzil5sXNKXsxCiecXJWkuLKXkKkVRdV+dMWxhKYnU6j6V9dUZwxaWErDVRaTEp3fqko+uQFt8SlvU1r7fmWDhKQWhT7uUv8vKwlPSjaJ88mNgvwhKq1TeL0f6Nkap5p8nFjNTSu5Ty/55opupXqJ2QcG0u7sQhaWJkkhRKR890c1EaatvvrozNBMlivJ/D7Xw+7giRe2DGA/66c3iUwqoYVVVS6J/vhC/AEoLYeeUvNgvl1JFmIMfA5sbJfHk6eNIjIiGS2os6fpqD5T++fvTORSoHBycRImYWgq7VhpzopSs9TIcR/aOtjNMJt6rBVxe705JvHz5NJ6HdjZJ4NCHrU6G0TovKqLzq+dC6VErw5AkyZU5FvxHM+Rm1rl4daeUvL3hhtrBEj1S96ScA//RLJfpnTi9fC6UEpscTUKTGbJvbKYrOr3Dw4y7vZae2qFsh4Ne0EqTHTjEKTsO4zYPSiXgE8tanCJpuuv0Fi8zbu2P0zpU11iSAeNGt+P0yKGMwx52DpRONnM0LTcAqUZjRImkOzGH97hT4m+vvTelQ58pOTZTVhiSXdFG/pBcT8S+Y/aUYpvlboNlCzLDNhXa5FXXIcQ9zLj3pqVU6RyVFe7tk02GkUmz4Q9EZ05JlHNKq90l334S58xDR9Kaw2GWB0qltX9N5VBsO9euNmXmD/cyzChP6rmyk8C9Z+aU6mSuzHDaCvdFg6tmRi4BXtyHFey7PFBS1zbEaRxqcVw5x8Xb3H81pswYYwYwYQ/7Zk0ptJnrUdUMSN4Z0hTgXJcGWaGDXVc8UboyTfWdj5Pd3U24mmg02zJiqcsB/zoRzF8xW0qBHbJ5j0rd19cSM6U9mMw7mR3M+zxQKly5UpjcodhBrrVMBT/To5odxRKtlWEyJ+Ml5LtmSilQ36TZ9rdUtqonJEY2lrhWjmWVNqdgJp0HSvzGleKkDsUOOiBl/0xdWumzGeUlWlkBDjU1bhO58s6QUuzpJgm8YNsNsu8MbaQBbm+lqoHCgNtE76G8nAn8a9JF7slBh4Ux3Yyzg+GqDoeN1vaaKyRYXbgWapM5K0p8otXh+j6wo+XfoMSUNa1ahh+gi0svlH5/m3pC8ITHP0BUwfJvdchc5bJlTSmvgE8zqJV3NpTEiDx0yWTaiuHUCsidjO4pcgPlofZOrt64dvXFp8VIxcPFg0D2UOPoMX9AlTv6EtfiaAa6x6KiexaUQjsv9A2A3SmD0qjA5GQR8SNcKYmR2rULwO7ez1dKgz8hhPtTog8PWRbhUNWo34yigDlG/EVnT6lEUZTNI/jrTeUSszIqwzOo1deNUqh2//kF3b6rCdJgkvDodZzfoagjDuEQiB/Tx6NEHn9i/3VnTglCopq26QbImJwyFQXMIcIDF0pqRb3fh3ThwT1VTcOfoPJEBFl+bUGH4vZQok0ZwBRLAJjtR5w9JegTVbaPnTlXkqyJGGr/5EyJL1VKvQGlC3dKBVAR1ImQRERRBVSIwgybeVtpJkYrtp3K2VPa151iEE6ZjikabWNs2U37cZozJbGk3ns+pPTgZBnAEQQAikBNuaROSbHHknmvy1VNL+DK4zF59pTywKc9m0swV5riqmseWtZegTtTCtUqietDShfKOpssIYWQlIg6OrZJ1ihyaU02vYDWxivwGWTvVeooYx85MPNHH+Zky9Cy24/Gf4bLjEtnEzdGlN7UJ0iJF9NEHvXH8BQlI9KkqXyj2a7lG7ajphlQSr7IISAZlGhGbli9Zm2LL44S2LTzsJJMnbw+onRNpxQVQCQFkTu71GEOBWlEiSW7mtXj8XV3FvVS1gaJpkdpgGWUbnwsa7Gd8cUXRylChPIEXPifPBhRuqAfxSZV8E0RfRSOmm9wxullLUs3utpYrI2vu7Og9Gh7LFQYJa4fn9I0k2m2mqSNItcay5c4ShVClAhIJXbVoPTvwbfCfBL9+IqqIYMbDBvLaSutNqLitKbKmexQdsxhxGXaH5zckxlYejfKqJ0LzJdjZwMOlNI6pUdG9r7wXOx/SxKT6LfxrfFggsHNrmTIdnnFvnOBA2s9lZ8JJbE7GB2a4eJyKfWP9ZddjtY+KrdROxd9XA+t1QCOUo0AIOCME980KF2DW0FRJdLJEOawMdUbpkqaZRmO0+Jg+WAbR3KcRsQRNOvZwIx2u8dxBhipHNaLhPBy6eVehiM1heRQ49bHZL1WgM9LRElf78V+vXTtxvU7d+78T0UkeB4gzOMuZKZaGgfwsKTWaMrdbrUNI0gBDmFGDSRw85xzpxT84YcpQD55KsuPSzEx+dpbS+s//sRpLbCZAkuyguFEW48tcZTSIogk8A8Run7h2vW7e+/+/PCzh9/uSyL8Jk/gDy+T4ccr1e7e7pHcVuiMst374BPqkyPqEzDh0JTouOmwwo2S2L4F7NVUt6IJf33r5c2llxvfablD9Z4Ch7J9ZFtPBsYq5o0KjlJKABETADuSyvN3nj38bHV1a38/EvXmTra33elsb/YOIuFYECZPlmO15idVGpMEtg1MLpS+f+M3ut169YM3VwxL/m1paWn9L/9X1XLx4yC8dgFHKBffa6Ax0dqxMV9wlPgKkQ8SO/A+wo9397d2IvkJxk8MRANBcfhZcJPRE2d7D7F7gcbF68MXO1L64dWt3wzt1vaEN+9+ufTyyt5PcSantfScmu/oztC0rCGdAvWBcQ0aW3uD9F0iUhJ8SO20j6nV+jsEViujhw2E93Db60Tpe4MRtFeBSdwKra8XW0pG2TwY/qqdwZBhfAJ2afRuLKVAnoi43/7kyZKDYpPGOURrrpREafkNMyWQnQ7zE9zlEb25LhKxhGlGBA8xiXISSkQWVzpObsUOboHzTCmfTquX/vvn/wzsz5IaTiynvWeB0PrS52NfKmESwESUkrhLeFPYzqkpSYFAIFUoFqVEQpISUr5YSIGvTHAF7Mv1VEqtWH76gf3UaWJKxBnNN2ihnnN0u1ISi4FoNBowG/x8ginHB/hwYEsyX5GIbeNzkmdKZ2ku0Z1xoySkoggLSJOMJF9ZDgctSWTHyScfKBG2Dd5klKQAilI0OtkNDEIlbYm+UM9xzs2f0pOOU3S7UEpWigG0pSdxX01JkvXHRzIOTvlAiTh2GjYXSoWClA5L6TRI2iPLS2nwlXzY+5xLplN1wfpgsugYTD5Qim07ZCYXSrwk5YWUboJQKBQEQf9MKErSJFOuEJYCY8VNxAES7QMl4qnDsLnmJUIMpgCfYh5asVgAHwspYxPkzcRwWB2rHYKb+ETgC6U84nqmd0pnYemg/Y+t4zOTL5SIY/wyNx9KgbB9M5EsY0PcH0oBfHTPhxIhIvbHCWwl5w8lIutzLCEthB87fygVscPmIyXxcMEoxbBHA35SWrRYimFXOR8pBfB1nD+UEshrmj5TwjvlE6VLOHf8pORQfftD6QBbMPlI6fGC1Ut8z+96CWXyglFy2DP5RymJLwT8ofQIv5Hzj1IAf6rrD6U8/lTXP0qpDktjjPGFUjiD84clfaMU245j7enoVXOkVMH70xmqY80/L8Xw5n6fwAws5OCQOHzNL1bnZJ52TsmLnVPyYueUvNiiUvJbe9FqkBIfxVyi9M2C9YjfLhgWTeqU+k/9nBvOAos64yrTqwbNwhaU0nn29mLnlLzYOSUvdk7Ji51T8mKLSilU2cnOUU3UxRaUUoiidii/hesNG6cU3d0/wzuYJ7YhpfR+gBCpxZBAJ+yUQAW8CJSgFSn77UaCOEdnDBujVNnfWRBKRYpCJIPLU0tnnsqslAJUsL4glEISoqFG8vJlX7o1WCnt1ojFiKUk/G/X1pwltLHhS6VgoaQCt3Z87a4zpLRDFeE6N/5t/vJUcoenNjMlntqq1/ep1VNIMJ/WTJUAMFtvLfHy2m/n7hMxRqkWqUX2qbqPbSxGeSkpqcv20QKU/veMfhMfSMHUwntqEmurKlfHZ9wkD+yiLRlN8bpD7i912aHwG2unFK4fulSRtzu9p7Ga3JOfhkW3l9soCfkxShun9CuY7W1vy7XYU7l3MTv+w8fNbR/3x7OJpYSc4Vg2t9KmGZZhM4ejp6sx5rpDSW5cdvkRLr/gkGRoOleOM8AhWpFLjpzcKC2vnUEpwNc7utgC1+pL/NAMKdsl6szmrjF4qsU3dKzpd1FlqoMHnDmt67Q4uFGqrG14FDXAW/I4078bRxtpjZLcNlYmGporpWn0YUcWKPeVFkzCazTXc5C9dKMkTad8bLZkC/ikMTRJx01qcLmeU9Z0j6VTCOoHeiCkYTBZZNm5A/w73CiFNq6cti/ZlqxxzH8ONNos8w+i3alXnRdK06ZvkWpqHPm4bJX1JNkOPjhdT+E2ph+zvtUzCtVVcn/4NMM2zTcxMxihYd3cz5fem5YSf5xrUrKWEw8YRjbfBocWGtbNAyVKnM6dvhU7uXaDrrY5ocGZhg6qRO3h55w7pd9OSymi5apapqu8HdY40/NVLElrD3HvcaX08O71uyfhkODS5gVrYFk7IjlWYRoKJ4+ejaPbUEG3hV0Y3Cml125P5VHoMKd0OYZUmKZJBR2kKJZkuwci5k3OlNQTqHj44LgelobCP55q55E9iWsfU/UVEDs0bdGKZ2DuxK4r7pTCa9MlzPtkg/o4C6XgABZDUV/TFfVJTC8bR0pJ9dO7fcmsTyPpwuCILjhBI+VQ9pDrhXdT93U1IVMaoI84sOQ1cmW0Vx4o5adafFM7jdxRngo+0zOkIcsO6kqGZFY0GiHITDhTEsKl+9f60mvXT/KREkwjRYLw3G02kD0kWVqjPjnsK1Oxxg3xbJclOaXNomSioXno0zTFaUXs6TYouBvU0WZfVIg2tOIV8GEOFAZIEXRHSrVS5eJIhrWUF5JEmiikvO4zoaC+3jEKlNoDLT2T7vGRXK7KCk0r6HYInvo0TZa++cRBR1fSZzNDQX2TxHBmT241W1CHFdV4wIFSKF05uTOkdONeMazLskUIjNwh2iWLmWKpCjYFsHriesjf74HS5SvUBLsCsVRWxpXyzFUu7JGiwBoToVvtTKkUOTFUIWtw0EWVqPCEa+tyUUXJUlpk/kFwD3YJSKUg9x0K8dnzq88vVVLpmof9XPDSYcYu28e2jdKbAYlcd8guNUw4UhJrtYShMHrnPvxaHWpoq84nMnyEaqGUdM37AeNjdIi7Uird01178am0PKxRRJxboR2qiXKIKxtfNFTQUV2tkJQGiScZThiavld13eRiEEy5lOMSrJ96op6A4VomFXSjZROD2j+5UBIj9we54GktXxhIA4sYjS8BOmR3hzT31LCo69u3TkhKESIkEPB3JgxN32t6IIppsMQFHS8B6wL2VcTjXRkZ6RQbR+yfnCnlK+pw8b16T4osi+BrEo9ZfHn9rLptHzbL5tuUMxES/0hKFQgCZp8nRixdeDwAWOKd07fuFOIhONrcPc50hkJyiJYozpRqaqQ6dOt3lWKBBx6nCnD9RVj/RL+NUNRfMbaVrFm83i7xj6RUgyL+cGQemZSP7+rfgsqjzpR2MDOOMTllEbBH6Pw7UxLDJWPxvXovL+mn4FkoZokynRJCN8SiqN8y47NJ/CMp1fszC9SFJuXjGzDLAkfSYsix+oZjt4J4FNbkFKjhzC+w6/w7UwpGzIvvB7W+X2BNQU+5InAIpSRqdGkiubYl1pjxdRcTSyArwYEJDXsgXHv96oMPAWExBL4uONcpeaqBel7YUNSnta4l1GjNlncdKSUjddPi+/ye/gYoj96X07VZ9iMF+RSssazFZYvH9Pi6i6RUgvrGcEMSgvrQN+58uP/+s2fvU/v62hcl8M3x+lZGCtgPKdGc0h3TQefk8UUcQ2mwJ+HTpsX3df0EXUiBSEqh9yziJvop7wElNtce70swLvGPpKSv9wUQOk+uvvnOuz/3RX0rnk/j1fHmDDQLyl69hwXNsnG5agt/2+4JQykLIwYu/GZBfX3QQK7UdeSRZlOiYhlm0MOCZshGqz1OkY1bl3EkJZCV1CSY6qDS+Pbh1j61W0dc0MSbaJWBZLl49bFCg0ISdm4stzOIXinj+RJLaSiob1p8X+jfqkGXMfNUsDwrTLN05+JFPVGynFItNxCatWOpEl17Z6E6tBoUU1DqLDDx3R4Jo/0Cy2Q2n6qf//WIAxuURmtFYZAPN4+HuBMlGEuPjEYfF+7wfUqSyOOe8alnjNYnjNarhT//ssqyzXiz1dSQDo1130VTkoKwXJr+9oWafv2NpjmyI5dCr60v/aXJsazcYXDS7OMN0jCUaiAl6WkxaBLUfwATU7IEKOFmHMEf690FYCvr7YNE6KubS2txltNkJYd7IJ21NCXE7OPqROpU91gmyvFMJr4tV1JE4K2lpbVmTmtWqysNEiepz21aOsdgKFUIvqRTGgjqX7h29cb1G+8UeSIpgq8X8ItvpaeQmfhmWQ1Chf/1242csgIcitM4DQjLtQIMpZREiJOzMVvsJBGLBVKf/31p/cevNaZHlZvtZpkq4xTsOdkcuhhK4SSYb8uDxff1N3/37bvPHj58n8qG+n9K2uGwOZnXHRL+8XLp5dpPdKZFVYFDXWoFp6RNHxuYsAqxk3MZt+Dfbt5cWnp55Tsl19kRU50cy3J0Yw9VcUJjZFOM4yqBKNxsA98S1+989OzhKlh8qa2817wp/B069M0/f9JymxEinGFYhiPbu8jqDqam49Fx4+zuihfWl9a/+XGvqeW0FtzP9jV0aa7ZRToFL4obJzsYSkkVHgTW9MV3H9hWpSh6dugrMGTfrH3dpnNxXbu/q9Nh6TJqaw5dZXrDcZsZJf7l0ntft7VcTpFVfSIMZaIZBavFaHRHwtXeWbjDzAu8GAwGRXEih4LrNz/+rpHJcZ2+wj8RG2jocjihEw/63qe1wM2XyTS8WUkaJouTwQ4Xr6LpruABtv1g8RWncei1pbeISrUnZ0cTuz6kgXFnLpSWhDHJckdlX2+UiB0iNKWg/mtL66LVIdFFBH0OlJIvbYr6KQd1WK+UghViyovMYNjGz59OnEXQ50CJeO0tkZBqlm43WUfdam+KZ9PfTvnVl/DU13IX3rHzsM1HWUgQ8lnzrXhJ2TnEZ68sVApmK6aBS207JoE5UUqnw5a+pXh12HlRSlei5itJdSd35qVSFUrVJMuuoeu3on4gnTYfjzmrss+HEl8ppqxHdsW4UyaYPSUhX7Ie1TlK/M+HUiGQLo21dHNsiTJ7SmqwYu2c4BhM86GUDBfVgPU0wykzzUE9T0hLQtpSxDlJ/M8pLwmVdMkaSzy6X+m8KBGqqlrvAwhs4oNpTpRKAVt3QIcWUnOglBJsPziC1/X1Tin5xfb2F9OWcstF+9Vt/OI7B0qianuUgsdL/Hum9D1sj3br1hcTtyLsG+Lw8BG2nc08ZhziIEHFLnMeKQVHzQhvvTqrmflrU0Hn2+Y2e29MGU7j9iujFHhl7dh468/CWTw7+6vqzpCqF9uv/mQw+tOr7e8Lq2eACd8MwSdKp8lLUkpKhE/U0tASieV0EXMh/oyc8onSB9Ovcbw0ENiL9ptaDWQIz0AI5dJpTnRnYXhZdldKAQHZi/AMnL+4YFrxDv1ZXCkV0a0IC6euBxxk/v2hFMV3HnGjlMR0bJyk/SfaHJY4fyjhCwE3SoG6VEwhZEBTxeX6KZc5h6FjfaHk0J/FhVKqEBXyUjgtSenlMLRl+GE4nRdS4VNSisU5BmO5D0avmiMllcQ5xLkp6kcLUh52Ioa9GgW9aWMRfJ6XisJppWtSrYtYc7+2OwML4/0pD5d0h9qb55Oh4MBCYnKypwdPaQuqC7dgdk7Ji51T8mLnlH6Bdk7Ji51T8mIhQhgt9+eGsZDw/9rks3fafQ3PAAAAAElFTkSuQmCC">
            <a:extLst>
              <a:ext uri="{FF2B5EF4-FFF2-40B4-BE49-F238E27FC236}">
                <a16:creationId xmlns:a16="http://schemas.microsoft.com/office/drawing/2014/main" id="{F6E78157-1B5E-4BA0-D750-33758D96E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776" y="1393780"/>
            <a:ext cx="3030980" cy="177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blog.questia.com/wp-content/uploads/2015/03/Instrumental-conditioning.png">
            <a:extLst>
              <a:ext uri="{FF2B5EF4-FFF2-40B4-BE49-F238E27FC236}">
                <a16:creationId xmlns:a16="http://schemas.microsoft.com/office/drawing/2014/main" id="{A40F38DE-2FB2-4A3B-CD7B-B1058CF3D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776" y="3764299"/>
            <a:ext cx="3030980" cy="16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228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27C152-F148-B491-3AB4-82DD299BCF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A5E02D4-4E9E-797F-0C32-50DB2A575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Závislost jako naučené chování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AB9A629-3179-B2FC-9FB3-B1CD629CC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Sociální učení – učení se skrze pozorování jiných (významných druhých) – co je odměňováno, co je cool,… Identifikace, imitace, identita (jaký chci být, do jaké skupiny patřit…)</a:t>
            </a:r>
            <a:endParaRPr lang="en-GB" dirty="0"/>
          </a:p>
        </p:txBody>
      </p:sp>
      <p:pic>
        <p:nvPicPr>
          <p:cNvPr id="6" name="Picture 6" descr="https://s-media-cache-ak0.pinimg.com/originals/bc/e7/e8/bce7e8d541d2cbef059f1cfba38d3e54.jpg">
            <a:extLst>
              <a:ext uri="{FF2B5EF4-FFF2-40B4-BE49-F238E27FC236}">
                <a16:creationId xmlns:a16="http://schemas.microsoft.com/office/drawing/2014/main" id="{432E62BF-830A-91DA-6692-5A1F04452B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3" r="2" b="17485"/>
          <a:stretch/>
        </p:blipFill>
        <p:spPr bwMode="auto">
          <a:xfrm>
            <a:off x="0" y="3762001"/>
            <a:ext cx="2023353" cy="227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s-media-cache-ak0.pinimg.com/564x/e1/1b/23/e11b23d0bf5d281827f4b912cdebd247.jpg">
            <a:extLst>
              <a:ext uri="{FF2B5EF4-FFF2-40B4-BE49-F238E27FC236}">
                <a16:creationId xmlns:a16="http://schemas.microsoft.com/office/drawing/2014/main" id="{32F3A4EE-EEE2-0BF9-57C9-AC4ADB2F46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19" b="1"/>
          <a:stretch/>
        </p:blipFill>
        <p:spPr bwMode="auto">
          <a:xfrm>
            <a:off x="2023354" y="3762007"/>
            <a:ext cx="2023354" cy="227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https://s-media-cache-ak0.pinimg.com/736x/12/60/f6/1260f6a6d45acc3a09298177258c6cdb.jpg">
            <a:extLst>
              <a:ext uri="{FF2B5EF4-FFF2-40B4-BE49-F238E27FC236}">
                <a16:creationId xmlns:a16="http://schemas.microsoft.com/office/drawing/2014/main" id="{301B649A-FBA5-DAD1-F6CB-BED50631EF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3" r="2" b="2"/>
          <a:stretch/>
        </p:blipFill>
        <p:spPr bwMode="auto">
          <a:xfrm>
            <a:off x="4046709" y="3751949"/>
            <a:ext cx="2023354" cy="228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s-media-cache-ak0.pinimg.com/236x/bc/09/6c/bc096c2ff992c35abca200057211aea8.jpg">
            <a:extLst>
              <a:ext uri="{FF2B5EF4-FFF2-40B4-BE49-F238E27FC236}">
                <a16:creationId xmlns:a16="http://schemas.microsoft.com/office/drawing/2014/main" id="{542ACD79-52F7-23E1-9BB1-8FFED1FF1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9078"/>
          <a:stretch/>
        </p:blipFill>
        <p:spPr bwMode="auto">
          <a:xfrm>
            <a:off x="6070064" y="3751956"/>
            <a:ext cx="2023354" cy="228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s://www.mydiscountcigarette.net/gallery/original/11514/Demi-Moore-smoke.jpg?1272975824">
            <a:extLst>
              <a:ext uri="{FF2B5EF4-FFF2-40B4-BE49-F238E27FC236}">
                <a16:creationId xmlns:a16="http://schemas.microsoft.com/office/drawing/2014/main" id="{26AA7038-E85C-196F-C9AA-93C76B5625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0976"/>
          <a:stretch/>
        </p:blipFill>
        <p:spPr bwMode="auto">
          <a:xfrm>
            <a:off x="8093419" y="3755753"/>
            <a:ext cx="2023354" cy="22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https://s-media-cache-ak0.pinimg.com/564x/1f/a2/89/1fa2899aacb2bb8f5f9afb268b7565ad.jpg">
            <a:extLst>
              <a:ext uri="{FF2B5EF4-FFF2-40B4-BE49-F238E27FC236}">
                <a16:creationId xmlns:a16="http://schemas.microsoft.com/office/drawing/2014/main" id="{216BDB90-5916-0685-9EBE-602EE35B57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866"/>
          <a:stretch/>
        </p:blipFill>
        <p:spPr bwMode="auto">
          <a:xfrm>
            <a:off x="10139155" y="3751949"/>
            <a:ext cx="2017806" cy="228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122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Látkové a nelátkové závislosti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Podobné osobnosti charakteristiky ohrožených (mladí muži, vyšší impulzivita, ADHD, horší emoční seberegulace)</a:t>
            </a:r>
          </a:p>
          <a:p>
            <a:r>
              <a:rPr lang="cs-CZ" sz="2000" dirty="0"/>
              <a:t>Vysoká vzájemná komorbidita</a:t>
            </a:r>
          </a:p>
          <a:p>
            <a:r>
              <a:rPr lang="cs-CZ" sz="2000" dirty="0"/>
              <a:t>Behaviorální složka je zásadní i u látkových závislostí</a:t>
            </a:r>
          </a:p>
          <a:p>
            <a:r>
              <a:rPr lang="cs-CZ" sz="2000" dirty="0"/>
              <a:t>Zapojení </a:t>
            </a:r>
            <a:r>
              <a:rPr lang="cs-CZ" sz="2000" dirty="0" err="1"/>
              <a:t>dopaminergních</a:t>
            </a:r>
            <a:r>
              <a:rPr lang="cs-CZ" sz="2000" dirty="0"/>
              <a:t> drah – např. nepřímý důkaz při léčbě Parkinsonovy choroby</a:t>
            </a:r>
          </a:p>
          <a:p>
            <a:r>
              <a:rPr lang="cs-CZ" sz="2000" dirty="0"/>
              <a:t>Podobný projev různých částí mozku při podnětech na objekt závislosti</a:t>
            </a:r>
          </a:p>
          <a:p>
            <a:r>
              <a:rPr lang="cs-CZ" sz="2000" dirty="0"/>
              <a:t>Podobné dlouhodobé strukturální změny v mozku </a:t>
            </a:r>
          </a:p>
          <a:p>
            <a:r>
              <a:rPr lang="cs-CZ" sz="2000" dirty="0"/>
              <a:t>ALE: nemůžeme ověřit kauzalitu protože nemůžeme použít zvířecí subjekty</a:t>
            </a:r>
            <a:endParaRPr lang="en-GB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232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Komponenty závislosti </a:t>
            </a:r>
            <a:r>
              <a:rPr lang="cs-CZ" sz="2000" dirty="0"/>
              <a:t>(Brown, 1993/</a:t>
            </a:r>
            <a:r>
              <a:rPr lang="cs-CZ" sz="2000" dirty="0" err="1"/>
              <a:t>Griffiths</a:t>
            </a:r>
            <a:r>
              <a:rPr lang="cs-CZ" sz="2000" dirty="0"/>
              <a:t> 1996)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cs-CZ" sz="1600" b="1" dirty="0"/>
              <a:t>Význačnost </a:t>
            </a:r>
            <a:r>
              <a:rPr lang="cs-CZ" sz="1600" dirty="0"/>
              <a:t>aktivita stane tím nejdůležitějším v životě jedince, který tráví většinu času jejím vykonáváním či úvahami nad ní.</a:t>
            </a:r>
          </a:p>
          <a:p>
            <a:pPr marL="342900" indent="-342900"/>
            <a:r>
              <a:rPr lang="pl-PL" sz="1600" b="1" dirty="0"/>
              <a:t>Změny nálady (euforie) </a:t>
            </a:r>
            <a:r>
              <a:rPr lang="pl-PL" sz="1600" dirty="0"/>
              <a:t>aktivita účinkuje na psychiku jedince, který </a:t>
            </a:r>
            <a:r>
              <a:rPr lang="cs-CZ" sz="1600" dirty="0"/>
              <a:t>může zažívat vzrušení či pocity úlevy.</a:t>
            </a:r>
          </a:p>
          <a:p>
            <a:pPr marL="342900" indent="-342900"/>
            <a:r>
              <a:rPr lang="cs-CZ" sz="1600" b="1" dirty="0"/>
              <a:t>Tolerance </a:t>
            </a:r>
            <a:r>
              <a:rPr lang="cs-CZ" sz="1600" dirty="0"/>
              <a:t>dotyčný potřebuje k dosažení efektu více aktivity než na počátku.</a:t>
            </a:r>
          </a:p>
          <a:p>
            <a:pPr marL="342900" indent="-342900"/>
            <a:r>
              <a:rPr lang="cs-CZ" sz="1600" b="1" dirty="0"/>
              <a:t>Syndrom z odnětí </a:t>
            </a:r>
            <a:r>
              <a:rPr lang="cs-CZ" sz="1600" dirty="0"/>
              <a:t>podrážděnost a náladovost, pokud jedinec nemůže danou činnost vykonávat</a:t>
            </a:r>
          </a:p>
          <a:p>
            <a:pPr marL="342900" indent="-342900"/>
            <a:r>
              <a:rPr lang="cs-CZ" sz="1600" b="1" dirty="0"/>
              <a:t>Konflikt </a:t>
            </a:r>
            <a:r>
              <a:rPr lang="cs-CZ" sz="1600" dirty="0"/>
              <a:t>když daná aktivita ruinuje život jedinci či jeho blízkému okolí</a:t>
            </a:r>
          </a:p>
          <a:p>
            <a:pPr marL="342900" indent="-342900"/>
            <a:r>
              <a:rPr lang="cs-CZ" sz="1600" b="1" dirty="0"/>
              <a:t>Relaps </a:t>
            </a:r>
            <a:r>
              <a:rPr lang="cs-CZ" sz="1600" dirty="0"/>
              <a:t>návrat k původním vzorcům chování po období abstinence, kdy jedinec poměrně rychle znovu dosáhne extrémních poloh.</a:t>
            </a:r>
          </a:p>
          <a:p>
            <a:pPr marL="0" indent="0">
              <a:buNone/>
            </a:pPr>
            <a:r>
              <a:rPr lang="cs-CZ" sz="1600" dirty="0"/>
              <a:t>+</a:t>
            </a:r>
          </a:p>
          <a:p>
            <a:pPr marL="342900" indent="-342900"/>
            <a:r>
              <a:rPr lang="cs-CZ" sz="1600" b="1" dirty="0"/>
              <a:t>Bažení</a:t>
            </a:r>
          </a:p>
          <a:p>
            <a:pPr marL="342900" indent="-342900"/>
            <a:r>
              <a:rPr lang="cs-CZ" sz="1600" b="1" dirty="0"/>
              <a:t>Ztráta kontroly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257260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FSS-EN.potx" id="{28E4EEE2-27E9-4A4B-9855-F0DB06A129FD}" vid="{9255ADBD-7AC4-4DD1-B712-D5745AAFBEF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7B4775FAABDF4484C6497A7A26939B" ma:contentTypeVersion="7" ma:contentTypeDescription="Vytvoří nový dokument" ma:contentTypeScope="" ma:versionID="4756a69e07430529814893565aa66baf">
  <xsd:schema xmlns:xsd="http://www.w3.org/2001/XMLSchema" xmlns:xs="http://www.w3.org/2001/XMLSchema" xmlns:p="http://schemas.microsoft.com/office/2006/metadata/properties" xmlns:ns3="317fa241-dc0d-4a19-bd23-9d6e79d0e5eb" targetNamespace="http://schemas.microsoft.com/office/2006/metadata/properties" ma:root="true" ma:fieldsID="b1a463adcedc5f4d8cd6d725ed00e132" ns3:_="">
    <xsd:import namespace="317fa241-dc0d-4a19-bd23-9d6e79d0e5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7fa241-dc0d-4a19-bd23-9d6e79d0e5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1D1633-4654-4EF0-A28A-0CAC5A4757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7fa241-dc0d-4a19-bd23-9d6e79d0e5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4C1B07-8B2E-43B5-88FF-592AEE089C0D}">
  <ds:schemaRefs>
    <ds:schemaRef ds:uri="http://schemas.openxmlformats.org/package/2006/metadata/core-properties"/>
    <ds:schemaRef ds:uri="317fa241-dc0d-4a19-bd23-9d6e79d0e5eb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3A12308-304D-4B84-9330-203512934B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Prezentace-FSS-EN</Template>
  <TotalTime>5737</TotalTime>
  <Words>1148</Words>
  <Application>Microsoft Office PowerPoint</Application>
  <PresentationFormat>Širokoúhlá obrazovka</PresentationFormat>
  <Paragraphs>105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Tahoma</vt:lpstr>
      <vt:lpstr>Wingdings</vt:lpstr>
      <vt:lpstr>Presentation_MU_EN</vt:lpstr>
      <vt:lpstr>Závislost a média</vt:lpstr>
      <vt:lpstr>Prezentace aplikace PowerPoint</vt:lpstr>
      <vt:lpstr>Prezentace aplikace PowerPoint</vt:lpstr>
      <vt:lpstr>Prezentace aplikace PowerPoint</vt:lpstr>
      <vt:lpstr>Prezentace aplikace PowerPoint</vt:lpstr>
      <vt:lpstr>Závislost jako naučené chování</vt:lpstr>
      <vt:lpstr>Závislost jako naučené chování</vt:lpstr>
      <vt:lpstr>Látkové a nelátkové závislosti</vt:lpstr>
      <vt:lpstr>Komponenty závislosti (Brown, 1993/Griffiths 1996)</vt:lpstr>
      <vt:lpstr>Prezentace aplikace PowerPoint</vt:lpstr>
      <vt:lpstr>Prezentace aplikace PowerPoint</vt:lpstr>
      <vt:lpstr>Prezentace aplikace PowerPoint</vt:lpstr>
      <vt:lpstr>Prezentace aplikace PowerPoint</vt:lpstr>
      <vt:lpstr>MKN11: gaming disorder</vt:lpstr>
      <vt:lpstr>Rizikové faktory na straně hry</vt:lpstr>
      <vt:lpstr>Rizikové faktory na straně hráče</vt:lpstr>
      <vt:lpstr>Prezentace aplikace PowerPoint</vt:lpstr>
      <vt:lpstr>Prezentace aplikace PowerPoint</vt:lpstr>
      <vt:lpstr>Souvislost s alexithymií</vt:lpstr>
      <vt:lpstr>Shrnutí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Marina Urbanikova</dc:creator>
  <cp:lastModifiedBy>Blinka</cp:lastModifiedBy>
  <cp:revision>236</cp:revision>
  <cp:lastPrinted>2022-05-12T12:50:49Z</cp:lastPrinted>
  <dcterms:created xsi:type="dcterms:W3CDTF">2019-04-11T21:46:02Z</dcterms:created>
  <dcterms:modified xsi:type="dcterms:W3CDTF">2022-05-12T12:51:41Z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0x010100507B4775FAABDF4484C6497A7A26939B</vt:lpwstr>
  </property>
</Properties>
</file>