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Barlow Condensed SemiBold"/>
      <p:regular r:id="rId20"/>
      <p:bold r:id="rId21"/>
      <p:italic r:id="rId22"/>
      <p:boldItalic r:id="rId23"/>
    </p:embeddedFont>
    <p:embeddedFont>
      <p:font typeface="Barlow Condensed"/>
      <p:regular r:id="rId24"/>
      <p:bold r:id="rId25"/>
      <p:italic r:id="rId26"/>
      <p:boldItalic r:id="rId27"/>
    </p:embeddedFont>
    <p:embeddedFont>
      <p:font typeface="Montserrat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2" roundtripDataSignature="AMtx7mguJEr1rmfHP3gihVPxH6/Pb2g3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SemiBold-regular.fntdata"/><Relationship Id="rId22" Type="http://schemas.openxmlformats.org/officeDocument/2006/relationships/font" Target="fonts/BarlowCondensedSemiBold-italic.fntdata"/><Relationship Id="rId21" Type="http://schemas.openxmlformats.org/officeDocument/2006/relationships/font" Target="fonts/BarlowCondensedSemiBold-bold.fntdata"/><Relationship Id="rId24" Type="http://schemas.openxmlformats.org/officeDocument/2006/relationships/font" Target="fonts/BarlowCondensed-regular.fntdata"/><Relationship Id="rId23" Type="http://schemas.openxmlformats.org/officeDocument/2006/relationships/font" Target="fonts/BarlowCondensed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-italic.fntdata"/><Relationship Id="rId25" Type="http://schemas.openxmlformats.org/officeDocument/2006/relationships/font" Target="fonts/BarlowCondensed-bold.fntdata"/><Relationship Id="rId28" Type="http://schemas.openxmlformats.org/officeDocument/2006/relationships/font" Target="fonts/MontserratLight-regular.fntdata"/><Relationship Id="rId27" Type="http://schemas.openxmlformats.org/officeDocument/2006/relationships/font" Target="fonts/BarlowCondense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Light-boldItalic.fntdata"/><Relationship Id="rId30" Type="http://schemas.openxmlformats.org/officeDocument/2006/relationships/font" Target="fonts/Montserrat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7481e1c0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97481e1c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-163825" y="4344175"/>
            <a:ext cx="7107000" cy="388200"/>
          </a:xfrm>
          <a:prstGeom prst="rect">
            <a:avLst/>
          </a:prstGeom>
          <a:solidFill>
            <a:srgbClr val="3337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ulní snímek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5217000" y="-11700"/>
            <a:ext cx="3927000" cy="5166900"/>
          </a:xfrm>
          <a:prstGeom prst="rect">
            <a:avLst/>
          </a:prstGeom>
          <a:solidFill>
            <a:srgbClr val="3337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 txBox="1"/>
          <p:nvPr>
            <p:ph type="ctrTitle"/>
          </p:nvPr>
        </p:nvSpPr>
        <p:spPr>
          <a:xfrm rot="-454">
            <a:off x="369437" y="3056079"/>
            <a:ext cx="45465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5400"/>
              <a:buFont typeface="Barlow Condensed SemiBold"/>
              <a:buNone/>
              <a:defRPr sz="5400">
                <a:solidFill>
                  <a:srgbClr val="99999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10"/>
          <p:cNvSpPr txBox="1"/>
          <p:nvPr>
            <p:ph idx="1" type="subTitle"/>
          </p:nvPr>
        </p:nvSpPr>
        <p:spPr>
          <a:xfrm>
            <a:off x="5373425" y="2613575"/>
            <a:ext cx="35319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arlow Condensed SemiBold"/>
              <a:buNone/>
              <a:defRPr sz="3600">
                <a:solidFill>
                  <a:srgbClr val="FFFFFF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703" y="4586068"/>
            <a:ext cx="689600" cy="3225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0"/>
          <p:cNvSpPr/>
          <p:nvPr/>
        </p:nvSpPr>
        <p:spPr>
          <a:xfrm>
            <a:off x="6708759" y="1023119"/>
            <a:ext cx="943500" cy="930600"/>
          </a:xfrm>
          <a:prstGeom prst="ellipse">
            <a:avLst/>
          </a:prstGeom>
          <a:solidFill>
            <a:srgbClr val="33378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6776424" y="1089915"/>
            <a:ext cx="808200" cy="797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8922" y="1120694"/>
            <a:ext cx="363200" cy="7353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1" name="Google Shape;21;p10"/>
          <p:cNvSpPr txBox="1"/>
          <p:nvPr/>
        </p:nvSpPr>
        <p:spPr>
          <a:xfrm>
            <a:off x="6998925" y="1293775"/>
            <a:ext cx="2913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6388" y="793274"/>
            <a:ext cx="1212627" cy="116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hlavní část + logo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466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" name="Google Shape;27;p11"/>
          <p:cNvSpPr/>
          <p:nvPr/>
        </p:nvSpPr>
        <p:spPr>
          <a:xfrm>
            <a:off x="-198600" y="-129025"/>
            <a:ext cx="510300" cy="1089000"/>
          </a:xfrm>
          <a:prstGeom prst="rect">
            <a:avLst/>
          </a:prstGeom>
          <a:solidFill>
            <a:srgbClr val="3337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1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3337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11"/>
          <p:cNvGrpSpPr/>
          <p:nvPr/>
        </p:nvGrpSpPr>
        <p:grpSpPr>
          <a:xfrm>
            <a:off x="8214549" y="453548"/>
            <a:ext cx="563458" cy="555661"/>
            <a:chOff x="6708759" y="1023119"/>
            <a:chExt cx="943500" cy="930600"/>
          </a:xfrm>
        </p:grpSpPr>
        <p:sp>
          <p:nvSpPr>
            <p:cNvPr id="30" name="Google Shape;30;p11"/>
            <p:cNvSpPr/>
            <p:nvPr/>
          </p:nvSpPr>
          <p:spPr>
            <a:xfrm>
              <a:off x="6708759" y="1023119"/>
              <a:ext cx="943500" cy="930600"/>
            </a:xfrm>
            <a:prstGeom prst="ellipse">
              <a:avLst/>
            </a:prstGeom>
            <a:solidFill>
              <a:srgbClr val="33378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1"/>
            <p:cNvSpPr/>
            <p:nvPr/>
          </p:nvSpPr>
          <p:spPr>
            <a:xfrm>
              <a:off x="6776424" y="1089915"/>
              <a:ext cx="808200" cy="797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862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Google Shape;32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98922" y="1120694"/>
              <a:ext cx="363200" cy="7353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>
  <p:cSld name="BLANK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5" name="Google Shape;35;p12"/>
          <p:cNvSpPr/>
          <p:nvPr/>
        </p:nvSpPr>
        <p:spPr>
          <a:xfrm>
            <a:off x="-50350" y="-23175"/>
            <a:ext cx="9194400" cy="5214300"/>
          </a:xfrm>
          <a:prstGeom prst="rect">
            <a:avLst/>
          </a:prstGeom>
          <a:solidFill>
            <a:srgbClr val="33378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9458" y="2161360"/>
            <a:ext cx="1754775" cy="8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znam 2">
  <p:cSld name="TITLE_AND_BODY_1_3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13"/>
          <p:cNvSpPr txBox="1"/>
          <p:nvPr>
            <p:ph idx="2" type="title"/>
          </p:nvPr>
        </p:nvSpPr>
        <p:spPr>
          <a:xfrm>
            <a:off x="4671298" y="1398400"/>
            <a:ext cx="3523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1" name="Google Shape;41;p13"/>
          <p:cNvSpPr txBox="1"/>
          <p:nvPr>
            <p:ph idx="3" type="title"/>
          </p:nvPr>
        </p:nvSpPr>
        <p:spPr>
          <a:xfrm>
            <a:off x="4717623" y="1763188"/>
            <a:ext cx="3523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p13"/>
          <p:cNvSpPr txBox="1"/>
          <p:nvPr>
            <p:ph idx="4" type="title"/>
          </p:nvPr>
        </p:nvSpPr>
        <p:spPr>
          <a:xfrm>
            <a:off x="4648148" y="2488938"/>
            <a:ext cx="3523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5" type="title"/>
          </p:nvPr>
        </p:nvSpPr>
        <p:spPr>
          <a:xfrm>
            <a:off x="4694473" y="2853725"/>
            <a:ext cx="3523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6" type="title"/>
          </p:nvPr>
        </p:nvSpPr>
        <p:spPr>
          <a:xfrm>
            <a:off x="4671298" y="3579475"/>
            <a:ext cx="3523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7" type="title"/>
          </p:nvPr>
        </p:nvSpPr>
        <p:spPr>
          <a:xfrm>
            <a:off x="4717623" y="3944263"/>
            <a:ext cx="3523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46" name="Google Shape;46;p13"/>
          <p:cNvGrpSpPr/>
          <p:nvPr/>
        </p:nvGrpSpPr>
        <p:grpSpPr>
          <a:xfrm>
            <a:off x="8214549" y="453548"/>
            <a:ext cx="563458" cy="555661"/>
            <a:chOff x="6708759" y="1023119"/>
            <a:chExt cx="943500" cy="930600"/>
          </a:xfrm>
        </p:grpSpPr>
        <p:sp>
          <p:nvSpPr>
            <p:cNvPr id="47" name="Google Shape;47;p13"/>
            <p:cNvSpPr/>
            <p:nvPr/>
          </p:nvSpPr>
          <p:spPr>
            <a:xfrm>
              <a:off x="6708759" y="1023119"/>
              <a:ext cx="943500" cy="930600"/>
            </a:xfrm>
            <a:prstGeom prst="ellipse">
              <a:avLst/>
            </a:prstGeom>
            <a:solidFill>
              <a:srgbClr val="33378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6776424" y="1089915"/>
              <a:ext cx="808200" cy="797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862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" name="Google Shape;49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98922" y="1120694"/>
              <a:ext cx="363200" cy="7353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loupce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14"/>
          <p:cNvSpPr/>
          <p:nvPr/>
        </p:nvSpPr>
        <p:spPr>
          <a:xfrm>
            <a:off x="-198600" y="-129025"/>
            <a:ext cx="510300" cy="1089000"/>
          </a:xfrm>
          <a:prstGeom prst="rect">
            <a:avLst/>
          </a:prstGeom>
          <a:solidFill>
            <a:srgbClr val="3337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3337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14"/>
          <p:cNvGrpSpPr/>
          <p:nvPr/>
        </p:nvGrpSpPr>
        <p:grpSpPr>
          <a:xfrm>
            <a:off x="8214549" y="453548"/>
            <a:ext cx="563458" cy="555661"/>
            <a:chOff x="6708759" y="1023119"/>
            <a:chExt cx="943500" cy="930600"/>
          </a:xfrm>
        </p:grpSpPr>
        <p:sp>
          <p:nvSpPr>
            <p:cNvPr id="58" name="Google Shape;58;p14"/>
            <p:cNvSpPr/>
            <p:nvPr/>
          </p:nvSpPr>
          <p:spPr>
            <a:xfrm>
              <a:off x="6708759" y="1023119"/>
              <a:ext cx="943500" cy="930600"/>
            </a:xfrm>
            <a:prstGeom prst="ellipse">
              <a:avLst/>
            </a:prstGeom>
            <a:solidFill>
              <a:srgbClr val="33378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6776424" y="1089915"/>
              <a:ext cx="808200" cy="797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862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" name="Google Shape;60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98922" y="1120694"/>
              <a:ext cx="363200" cy="7353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337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8D"/>
              </a:buClr>
              <a:buSzPts val="3000"/>
              <a:buFont typeface="Barlow Condensed"/>
              <a:buNone/>
              <a:defRPr b="0" i="0" sz="3000" u="none" cap="none" strike="noStrike">
                <a:solidFill>
                  <a:srgbClr val="33378D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TENTOKRÁT SE ZAMĚŘÍME NA SKILL GAP ANALÝZU</a:t>
            </a:r>
            <a:endParaRPr/>
          </a:p>
        </p:txBody>
      </p:sp>
      <p:sp>
        <p:nvSpPr>
          <p:cNvPr id="72" name="Google Shape;72;p1"/>
          <p:cNvSpPr txBox="1"/>
          <p:nvPr>
            <p:ph idx="4294967295" type="title"/>
          </p:nvPr>
        </p:nvSpPr>
        <p:spPr>
          <a:xfrm>
            <a:off x="5188174" y="502638"/>
            <a:ext cx="3560289" cy="3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 sz="1600">
                <a:solidFill>
                  <a:srgbClr val="000000"/>
                </a:solidFill>
              </a:rPr>
              <a:t>1	STRATEGIE TALENT MANAGEMENTU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 sz="1600">
                <a:solidFill>
                  <a:srgbClr val="000000"/>
                </a:solidFill>
              </a:rPr>
              <a:t>2	NÁBOR A VÝBĚR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 sz="1600">
                <a:solidFill>
                  <a:srgbClr val="000000"/>
                </a:solidFill>
              </a:rPr>
              <a:t>3	ONBOARDING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 sz="1600">
                <a:solidFill>
                  <a:srgbClr val="000000"/>
                </a:solidFill>
              </a:rPr>
              <a:t>4	PERFORMANCE MANAGEMENT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cs-CZ" sz="1600">
                <a:solidFill>
                  <a:srgbClr val="000000"/>
                </a:solidFill>
              </a:rPr>
              <a:t>5	SKILL GAP ANALÝZA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 sz="1600">
                <a:solidFill>
                  <a:srgbClr val="000000"/>
                </a:solidFill>
              </a:rPr>
              <a:t>6	TRÉNINK A ROZVOJ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 sz="1600">
                <a:solidFill>
                  <a:srgbClr val="000000"/>
                </a:solidFill>
              </a:rPr>
              <a:t>7	ŘÍZENÍ NÁSTUPNICTVÍ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 sz="1600">
                <a:solidFill>
                  <a:srgbClr val="000000"/>
                </a:solidFill>
              </a:rPr>
              <a:t>8	ODMĚNY A BENEFITY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 sz="1600">
                <a:solidFill>
                  <a:srgbClr val="000000"/>
                </a:solidFill>
              </a:rPr>
              <a:t>9	OUTPLACEMENT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875" y="344775"/>
            <a:ext cx="3868651" cy="36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 txBox="1"/>
          <p:nvPr/>
        </p:nvSpPr>
        <p:spPr>
          <a:xfrm>
            <a:off x="3830050" y="1749000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3333075" y="754775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2302000" y="372550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3624925" y="2833375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2779425" y="3552475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1662900" y="3552475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805075" y="2833375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606350" y="1749000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1171475" y="780300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ctrTitle"/>
          </p:nvPr>
        </p:nvSpPr>
        <p:spPr>
          <a:xfrm rot="-454">
            <a:off x="369437" y="3056079"/>
            <a:ext cx="45465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cs-CZ"/>
              <a:t>TALENT MANAGEMENT</a:t>
            </a:r>
            <a:endParaRPr/>
          </a:p>
        </p:txBody>
      </p:sp>
      <p:sp>
        <p:nvSpPr>
          <p:cNvPr id="88" name="Google Shape;88;p2"/>
          <p:cNvSpPr txBox="1"/>
          <p:nvPr>
            <p:ph idx="1" type="subTitle"/>
          </p:nvPr>
        </p:nvSpPr>
        <p:spPr>
          <a:xfrm>
            <a:off x="5373425" y="2613575"/>
            <a:ext cx="35319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s-CZ"/>
              <a:t>SKILL GAP ANALÝZA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cs-CZ"/>
              <a:t>PROGRAM</a:t>
            </a:r>
            <a:endParaRPr b="1"/>
          </a:p>
        </p:txBody>
      </p:sp>
      <p:sp>
        <p:nvSpPr>
          <p:cNvPr id="94" name="Google Shape;94;p3"/>
          <p:cNvSpPr txBox="1"/>
          <p:nvPr/>
        </p:nvSpPr>
        <p:spPr>
          <a:xfrm>
            <a:off x="1115616" y="1347614"/>
            <a:ext cx="6624736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PREZENTACE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METODY SGA  A ZDROJE INFORMACÍ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CASY Z PRAXE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1" i="0" lang="cs-CZ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SW znalosti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1" i="0" lang="cs-CZ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Porada managementu (součást projektu „Tok informací firmou“)</a:t>
            </a:r>
            <a:endParaRPr b="1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SGA A NOTINO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DESIGN SGA</a:t>
            </a:r>
            <a:endParaRPr b="1" i="0" sz="1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/>
        </p:nvSpPr>
        <p:spPr>
          <a:xfrm>
            <a:off x="5364088" y="175361"/>
            <a:ext cx="2774575" cy="125815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současné problémy s výkonem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budoucí potřeby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4"/>
          <p:cNvCxnSpPr/>
          <p:nvPr/>
        </p:nvCxnSpPr>
        <p:spPr>
          <a:xfrm flipH="1" rot="10800000">
            <a:off x="5076057" y="1433517"/>
            <a:ext cx="288031" cy="562169"/>
          </a:xfrm>
          <a:prstGeom prst="straightConnector1">
            <a:avLst/>
          </a:prstGeom>
          <a:noFill/>
          <a:ln cap="flat" cmpd="sng" w="57150">
            <a:solidFill>
              <a:srgbClr val="FDA739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1" name="Google Shape;101;p4"/>
          <p:cNvSpPr txBox="1"/>
          <p:nvPr/>
        </p:nvSpPr>
        <p:spPr>
          <a:xfrm>
            <a:off x="6723953" y="2002018"/>
            <a:ext cx="1872207" cy="100811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organizace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skupina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4572000" y="590057"/>
            <a:ext cx="1008112" cy="4287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8D"/>
              </a:buClr>
              <a:buSzPts val="3000"/>
              <a:buFont typeface="Barlow Condensed"/>
              <a:buNone/>
            </a:pPr>
            <a:r>
              <a:rPr b="1" i="0" lang="cs-CZ" sz="1800" u="none" cap="none" strike="noStrik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čas</a:t>
            </a:r>
            <a:endParaRPr b="1" i="0" sz="1800" u="none" cap="none" strike="noStrik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cxnSp>
        <p:nvCxnSpPr>
          <p:cNvPr id="103" name="Google Shape;103;p4"/>
          <p:cNvCxnSpPr/>
          <p:nvPr/>
        </p:nvCxnSpPr>
        <p:spPr>
          <a:xfrm>
            <a:off x="5076056" y="2410724"/>
            <a:ext cx="1675319" cy="0"/>
          </a:xfrm>
          <a:prstGeom prst="straightConnector1">
            <a:avLst/>
          </a:prstGeom>
          <a:noFill/>
          <a:ln cap="flat" cmpd="sng" w="57150">
            <a:solidFill>
              <a:srgbClr val="FDA739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4" name="Google Shape;104;p4"/>
          <p:cNvSpPr txBox="1"/>
          <p:nvPr/>
        </p:nvSpPr>
        <p:spPr>
          <a:xfrm>
            <a:off x="5724128" y="3867894"/>
            <a:ext cx="2212570" cy="100811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organizační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pracovní místo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individuální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4"/>
          <p:cNvCxnSpPr/>
          <p:nvPr/>
        </p:nvCxnSpPr>
        <p:spPr>
          <a:xfrm>
            <a:off x="5076057" y="3244186"/>
            <a:ext cx="648071" cy="623708"/>
          </a:xfrm>
          <a:prstGeom prst="straightConnector1">
            <a:avLst/>
          </a:prstGeom>
          <a:noFill/>
          <a:ln cap="flat" cmpd="sng" w="57150">
            <a:solidFill>
              <a:srgbClr val="FDA739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6" name="Google Shape;106;p4"/>
          <p:cNvSpPr txBox="1"/>
          <p:nvPr/>
        </p:nvSpPr>
        <p:spPr>
          <a:xfrm>
            <a:off x="4860032" y="4121671"/>
            <a:ext cx="1008112" cy="720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8D"/>
              </a:buClr>
              <a:buSzPts val="3000"/>
              <a:buFont typeface="Barlow Condensed"/>
              <a:buNone/>
            </a:pPr>
            <a:r>
              <a:rPr b="1" i="0" lang="cs-CZ" sz="1800" u="none" cap="none" strike="noStrik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zdroje informací</a:t>
            </a:r>
            <a:endParaRPr b="1" i="0" sz="1800" u="none" cap="none" strike="noStrik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107504" y="2232672"/>
            <a:ext cx="1817034" cy="100811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interview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pozorování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922367" y="2650090"/>
            <a:ext cx="1008112" cy="720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8D"/>
              </a:buClr>
              <a:buSzPts val="3000"/>
              <a:buFont typeface="Barlow Condensed"/>
              <a:buNone/>
            </a:pPr>
            <a:r>
              <a:rPr b="1" i="0" lang="cs-CZ" sz="1800" u="none" cap="none" strike="noStrik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stupeň řízení</a:t>
            </a:r>
            <a:endParaRPr b="1" i="0" sz="1800" u="none" cap="none" strike="noStrik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763688" y="2791058"/>
            <a:ext cx="1008112" cy="4287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8D"/>
              </a:buClr>
              <a:buSzPts val="3000"/>
              <a:buFont typeface="Barlow Condensed"/>
              <a:buNone/>
            </a:pPr>
            <a:r>
              <a:rPr b="1" i="0" lang="cs-CZ" sz="1800" u="none" cap="none" strike="noStrik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techniky</a:t>
            </a:r>
            <a:endParaRPr b="1" i="0" sz="1800" u="none" cap="none" strike="noStrik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899592" y="3363838"/>
            <a:ext cx="2212570" cy="162059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organizace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oddělení – tým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jednotlivec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pracovní místo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pracovní úkol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013989" y="3921694"/>
            <a:ext cx="1008112" cy="720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8D"/>
              </a:buClr>
              <a:buSzPts val="3000"/>
              <a:buFont typeface="Barlow Condensed"/>
              <a:buNone/>
            </a:pPr>
            <a:r>
              <a:rPr b="1" i="0" lang="cs-CZ" sz="1800" u="none" cap="none" strike="noStrik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hloubka SGA</a:t>
            </a:r>
            <a:endParaRPr b="1" i="0" sz="1800" u="none" cap="none" strike="noStrik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cxnSp>
        <p:nvCxnSpPr>
          <p:cNvPr id="112" name="Google Shape;112;p4"/>
          <p:cNvCxnSpPr/>
          <p:nvPr/>
        </p:nvCxnSpPr>
        <p:spPr>
          <a:xfrm rot="10800000">
            <a:off x="2212570" y="2506074"/>
            <a:ext cx="1351318" cy="105511"/>
          </a:xfrm>
          <a:prstGeom prst="straightConnector1">
            <a:avLst/>
          </a:prstGeom>
          <a:noFill/>
          <a:ln cap="flat" cmpd="sng" w="57150">
            <a:solidFill>
              <a:srgbClr val="FDA739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3" name="Google Shape;113;p4"/>
          <p:cNvCxnSpPr/>
          <p:nvPr/>
        </p:nvCxnSpPr>
        <p:spPr>
          <a:xfrm flipH="1">
            <a:off x="3112162" y="3111398"/>
            <a:ext cx="523734" cy="258772"/>
          </a:xfrm>
          <a:prstGeom prst="straightConnector1">
            <a:avLst/>
          </a:prstGeom>
          <a:noFill/>
          <a:ln cap="flat" cmpd="sng" w="57150">
            <a:solidFill>
              <a:srgbClr val="FDA739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14" name="Google Shape;114;p4"/>
          <p:cNvSpPr txBox="1"/>
          <p:nvPr>
            <p:ph type="title"/>
          </p:nvPr>
        </p:nvSpPr>
        <p:spPr>
          <a:xfrm>
            <a:off x="3563888" y="1945498"/>
            <a:ext cx="1536884" cy="12923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cs-CZ" sz="7200">
                <a:solidFill>
                  <a:schemeClr val="lt1"/>
                </a:solidFill>
              </a:rPr>
              <a:t>SGA</a:t>
            </a:r>
            <a:endParaRPr b="1" sz="7200">
              <a:solidFill>
                <a:schemeClr val="lt1"/>
              </a:solidFill>
            </a:endParaRPr>
          </a:p>
        </p:txBody>
      </p:sp>
      <p:cxnSp>
        <p:nvCxnSpPr>
          <p:cNvPr id="115" name="Google Shape;115;p4"/>
          <p:cNvCxnSpPr>
            <a:stCxn id="116" idx="0"/>
            <a:endCxn id="117" idx="2"/>
          </p:cNvCxnSpPr>
          <p:nvPr/>
        </p:nvCxnSpPr>
        <p:spPr>
          <a:xfrm rot="10800000">
            <a:off x="2886189" y="953493"/>
            <a:ext cx="127800" cy="333600"/>
          </a:xfrm>
          <a:prstGeom prst="straightConnector1">
            <a:avLst/>
          </a:prstGeom>
          <a:noFill/>
          <a:ln cap="flat" cmpd="sng" w="57150">
            <a:solidFill>
              <a:srgbClr val="FDA739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16" name="Google Shape;116;p4"/>
          <p:cNvSpPr txBox="1"/>
          <p:nvPr/>
        </p:nvSpPr>
        <p:spPr>
          <a:xfrm>
            <a:off x="2509933" y="1287093"/>
            <a:ext cx="1008112" cy="4287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8D"/>
              </a:buClr>
              <a:buSzPts val="3000"/>
              <a:buFont typeface="Barlow Condensed"/>
              <a:buNone/>
            </a:pPr>
            <a:r>
              <a:rPr b="1" i="0" lang="cs-CZ" sz="1800" u="none" cap="none" strike="noStrik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techniky</a:t>
            </a:r>
            <a:endParaRPr b="1" i="0" sz="1800" u="none" cap="none" strike="noStrik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34484" y="156214"/>
            <a:ext cx="1571393" cy="77819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Vzdělávací opatření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2056366" y="175361"/>
            <a:ext cx="1659922" cy="77819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Organizační opatření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4"/>
          <p:cNvCxnSpPr/>
          <p:nvPr/>
        </p:nvCxnSpPr>
        <p:spPr>
          <a:xfrm rot="10800000">
            <a:off x="1259633" y="953554"/>
            <a:ext cx="1250300" cy="333539"/>
          </a:xfrm>
          <a:prstGeom prst="straightConnector1">
            <a:avLst/>
          </a:prstGeom>
          <a:noFill/>
          <a:ln cap="flat" cmpd="sng" w="57150">
            <a:solidFill>
              <a:srgbClr val="FDA739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idx="4294967295" type="body"/>
          </p:nvPr>
        </p:nvSpPr>
        <p:spPr>
          <a:xfrm>
            <a:off x="179512" y="1203598"/>
            <a:ext cx="5688632" cy="1440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Využívání otevřených otázek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Aktivní naslouchání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Schopnost ovlivňovat zákazníka pomocí otázek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Porozumění nákupní situaci / motivům zákazníka</a:t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5868144" y="1275606"/>
            <a:ext cx="2880320" cy="1512168"/>
          </a:xfrm>
          <a:custGeom>
            <a:rect b="b" l="l" r="r" t="t"/>
            <a:pathLst>
              <a:path extrusionOk="0" h="5225" w="4732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3337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PRACOVNÍ ÚKOL: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„ZJIŠŤOVÁNÍ POTŘEB ZÁKAZNÍKA“</a:t>
            </a:r>
            <a:endParaRPr/>
          </a:p>
        </p:txBody>
      </p:sp>
      <p:sp>
        <p:nvSpPr>
          <p:cNvPr id="126" name="Google Shape;126;p5"/>
          <p:cNvSpPr txBox="1"/>
          <p:nvPr>
            <p:ph idx="4294967295" type="body"/>
          </p:nvPr>
        </p:nvSpPr>
        <p:spPr>
          <a:xfrm>
            <a:off x="1835696" y="2931790"/>
            <a:ext cx="6768752" cy="1944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 &gt; P + I + 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zjistil dostatečně situaci?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našel problémy zákazníka v naší oblasti služeb? (tj.implicitní potřebu)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na 2 položené problémové nebo implikační otázky zjistit 1 implicitní potřebu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nejméně 70% implicitních potřeb by mělo vést k vyjádření explicitní potřeby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více otázek „nelze nekoupit“ než explicitních potřeb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pro každou explicitní potřebu informovat o užitku (ne parametru či výhody)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cs-CZ"/>
              <a:t>VZDĚLÁVACÍ OPATŘENÍ</a:t>
            </a:r>
            <a:endParaRPr b="1"/>
          </a:p>
        </p:txBody>
      </p:sp>
      <p:sp>
        <p:nvSpPr>
          <p:cNvPr id="132" name="Google Shape;132;p6"/>
          <p:cNvSpPr txBox="1"/>
          <p:nvPr/>
        </p:nvSpPr>
        <p:spPr>
          <a:xfrm>
            <a:off x="2771800" y="1530133"/>
            <a:ext cx="2520280" cy="972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cs-CZ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Seznam kompetencí</a:t>
            </a:r>
            <a:endParaRPr b="1" i="1" sz="3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633244" y="3824664"/>
            <a:ext cx="47366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Určení mezer v klíčových kompetencích</a:t>
            </a:r>
            <a:endParaRPr b="1" i="1" sz="3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6"/>
          <p:cNvCxnSpPr/>
          <p:nvPr/>
        </p:nvCxnSpPr>
        <p:spPr>
          <a:xfrm>
            <a:off x="4001584" y="2643758"/>
            <a:ext cx="0" cy="957983"/>
          </a:xfrm>
          <a:prstGeom prst="straightConnector1">
            <a:avLst/>
          </a:prstGeom>
          <a:noFill/>
          <a:ln cap="flat" cmpd="sng" w="57150">
            <a:solidFill>
              <a:srgbClr val="FDA739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5" name="Google Shape;135;p6"/>
          <p:cNvSpPr/>
          <p:nvPr/>
        </p:nvSpPr>
        <p:spPr>
          <a:xfrm>
            <a:off x="6660232" y="1419622"/>
            <a:ext cx="2088232" cy="2592287"/>
          </a:xfrm>
          <a:prstGeom prst="flowChartAlternateProcess">
            <a:avLst/>
          </a:prstGeom>
          <a:solidFill>
            <a:srgbClr val="BFBFBF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Znalosti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Dovednosti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Vlastnosti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Postoje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Zkušenosti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405805" y="3792430"/>
            <a:ext cx="720080" cy="776022"/>
          </a:xfrm>
          <a:prstGeom prst="flowChartAlternateProcess">
            <a:avLst/>
          </a:prstGeom>
          <a:solidFill>
            <a:srgbClr val="BFBFBF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b="1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395536" y="1726345"/>
            <a:ext cx="720080" cy="776022"/>
          </a:xfrm>
          <a:prstGeom prst="flowChartAlternateProcess">
            <a:avLst/>
          </a:prstGeom>
          <a:solidFill>
            <a:srgbClr val="BFBFBF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b="1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7481e1c0b_0_0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cs-CZ"/>
              <a:t>JAK NA TO:</a:t>
            </a:r>
            <a:endParaRPr b="1"/>
          </a:p>
        </p:txBody>
      </p:sp>
      <p:sp>
        <p:nvSpPr>
          <p:cNvPr id="143" name="Google Shape;143;g97481e1c0b_0_0"/>
          <p:cNvSpPr txBox="1"/>
          <p:nvPr/>
        </p:nvSpPr>
        <p:spPr>
          <a:xfrm>
            <a:off x="554575" y="1430158"/>
            <a:ext cx="252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cs-CZ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Seznam kompetencí</a:t>
            </a:r>
            <a:endParaRPr b="1" i="1" sz="3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97481e1c0b_0_0"/>
          <p:cNvSpPr/>
          <p:nvPr/>
        </p:nvSpPr>
        <p:spPr>
          <a:xfrm>
            <a:off x="639819" y="3491064"/>
            <a:ext cx="4736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Určení mezer v klíčových kompetencích</a:t>
            </a:r>
            <a:endParaRPr b="1" i="1" sz="3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g97481e1c0b_0_0"/>
          <p:cNvCxnSpPr/>
          <p:nvPr/>
        </p:nvCxnSpPr>
        <p:spPr>
          <a:xfrm>
            <a:off x="6989884" y="252433"/>
            <a:ext cx="0" cy="957900"/>
          </a:xfrm>
          <a:prstGeom prst="straightConnector1">
            <a:avLst/>
          </a:prstGeom>
          <a:noFill/>
          <a:ln cap="flat" cmpd="sng" w="57150">
            <a:solidFill>
              <a:srgbClr val="FDA739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Pavel</dc:creator>
</cp:coreProperties>
</file>