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57" r:id="rId4"/>
    <p:sldId id="258" r:id="rId5"/>
    <p:sldId id="270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Schoolbook" panose="020406040505050203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pEci2fuIzFCYbw1gLVofBLQhX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845489-9A17-4DE7-956B-72CD32B79293}">
  <a:tblStyle styleId="{CE845489-9A17-4DE7-956B-72CD32B792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71" autoAdjust="0"/>
  </p:normalViewPr>
  <p:slideViewPr>
    <p:cSldViewPr snapToGrid="0">
      <p:cViewPr varScale="1">
        <p:scale>
          <a:sx n="82" d="100"/>
          <a:sy n="82" d="100"/>
        </p:scale>
        <p:origin x="23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p1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744538"/>
            <a:ext cx="1782763" cy="1336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79450" y="385011"/>
            <a:ext cx="5438775" cy="904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endParaRPr dirty="0"/>
          </a:p>
        </p:txBody>
      </p:sp>
      <p:sp>
        <p:nvSpPr>
          <p:cNvPr id="247" name="Google Shape;247;p8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53" name="Google Shape;253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9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dirty="0"/>
          </a:p>
        </p:txBody>
      </p:sp>
      <p:sp>
        <p:nvSpPr>
          <p:cNvPr id="262" name="Google Shape;262;p10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</p:txBody>
      </p:sp>
      <p:sp>
        <p:nvSpPr>
          <p:cNvPr id="269" name="Google Shape;269;p11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dirty="0"/>
          </a:p>
        </p:txBody>
      </p:sp>
      <p:sp>
        <p:nvSpPr>
          <p:cNvPr id="277" name="Google Shape;277;p12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95" name="Google Shape;195;p2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3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ec532e7e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ec532e7eb_0_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bec532e7eb_0_4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34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dirty="0"/>
          </a:p>
        </p:txBody>
      </p:sp>
      <p:sp>
        <p:nvSpPr>
          <p:cNvPr id="222" name="Google Shape;222;p5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6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7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13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>
                <a:alpha val="7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15;p1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8">
                <a:alpha val="8274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" name="Google Shape;16;p13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" name="Google Shape;17;p13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3AE">
                <a:alpha val="81568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" name="Google Shape;18;p1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" name="Google Shape;19;p13"/>
          <p:cNvCxnSpPr/>
          <p:nvPr/>
        </p:nvCxnSpPr>
        <p:spPr>
          <a:xfrm>
            <a:off x="9113837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" name="Google Shape;20;p13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3"/>
          <p:cNvSpPr/>
          <p:nvPr/>
        </p:nvSpPr>
        <p:spPr>
          <a:xfrm>
            <a:off x="1309687" y="4867275"/>
            <a:ext cx="641350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3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/>
          <p:nvPr/>
        </p:nvSpPr>
        <p:spPr>
          <a:xfrm>
            <a:off x="1663700" y="5788025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1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9" name="Google Shape;39;p1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0" name="Google Shape;40;p1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1" name="Google Shape;41;p15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1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3" name="Google Shape;43;p1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asova@fss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abriela.Vacekova@fss.muni.cz" TargetMode="External"/><Relationship Id="rId4" Type="http://schemas.openxmlformats.org/officeDocument/2006/relationships/hyperlink" Target="mailto:novotna@fss.muni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"/>
          <p:cNvSpPr txBox="1">
            <a:spLocks noGrp="1"/>
          </p:cNvSpPr>
          <p:nvPr>
            <p:ph type="ctrTitle"/>
          </p:nvPr>
        </p:nvSpPr>
        <p:spPr>
          <a:xfrm>
            <a:off x="2251075" y="2276475"/>
            <a:ext cx="6172200" cy="189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Schoolbook"/>
              <a:buNone/>
            </a:pPr>
            <a:r>
              <a:rPr lang="en-US" sz="4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INTRODUCTION &amp; PRACTICALITIES</a:t>
            </a:r>
            <a:endParaRPr dirty="0"/>
          </a:p>
        </p:txBody>
      </p:sp>
      <p:sp>
        <p:nvSpPr>
          <p:cNvPr id="190" name="Google Shape;190;p1"/>
          <p:cNvSpPr txBox="1">
            <a:spLocks noGrp="1"/>
          </p:cNvSpPr>
          <p:nvPr>
            <p:ph type="subTitle" idx="1"/>
          </p:nvPr>
        </p:nvSpPr>
        <p:spPr>
          <a:xfrm>
            <a:off x="2029673" y="5010150"/>
            <a:ext cx="664612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Blanka Plasová (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plasova@fss.muni.cz</a:t>
            </a: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Lucie </a:t>
            </a:r>
            <a:r>
              <a:rPr lang="en-US" sz="1800" b="1" i="0" u="none" dirty="0" err="1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Novotná</a:t>
            </a: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</a:t>
            </a:r>
            <a:r>
              <a:rPr lang="en-US" sz="1800" b="1" i="0" u="sng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novotna@fss.muni.cz</a:t>
            </a: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lang="cs-CZ" sz="1800" b="1" i="0" u="none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/>
            <a:r>
              <a:rPr lang="cs-CZ" dirty="0"/>
              <a:t>Gabriela </a:t>
            </a:r>
            <a:r>
              <a:rPr lang="cs-CZ" dirty="0" err="1"/>
              <a:t>Vaceková</a:t>
            </a:r>
            <a:r>
              <a:rPr lang="cs-CZ" dirty="0"/>
              <a:t> (</a:t>
            </a:r>
            <a:r>
              <a:rPr lang="cs-CZ" dirty="0">
                <a:hlinkClick r:id="rId5"/>
              </a:rPr>
              <a:t>Gabriela.Vacekova@fss.muni.cz</a:t>
            </a:r>
            <a:r>
              <a:rPr lang="cs-CZ" dirty="0"/>
              <a:t>) </a:t>
            </a:r>
            <a:r>
              <a:rPr lang="en-US" sz="18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dirty="0"/>
          </a:p>
        </p:txBody>
      </p:sp>
      <p:sp>
        <p:nvSpPr>
          <p:cNvPr id="191" name="Google Shape;191;p1"/>
          <p:cNvSpPr txBox="1"/>
          <p:nvPr/>
        </p:nvSpPr>
        <p:spPr>
          <a:xfrm>
            <a:off x="1707100" y="476250"/>
            <a:ext cx="6968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US" sz="26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PUPn4457 GENDER AND LABOUR MARKET IN DIFFERENT EUROPEAN CONTEXTS</a:t>
            </a: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0412" y="168275"/>
            <a:ext cx="139065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7"/>
          <p:cNvSpPr txBox="1">
            <a:spLocks noGrp="1"/>
          </p:cNvSpPr>
          <p:nvPr>
            <p:ph type="title"/>
          </p:nvPr>
        </p:nvSpPr>
        <p:spPr>
          <a:xfrm>
            <a:off x="250825" y="115887"/>
            <a:ext cx="7129462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Century Schoolbook"/>
              <a:buNone/>
            </a:pPr>
            <a:r>
              <a:rPr lang="en-US" sz="2400" cap="none">
                <a:solidFill>
                  <a:schemeClr val="dk1"/>
                </a:solidFill>
              </a:rPr>
              <a:t>Second group assignment</a:t>
            </a:r>
            <a:endParaRPr sz="2400" cap="none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8000"/>
              <a:buFont typeface="Century Schoolbook"/>
              <a:buNone/>
            </a:pPr>
            <a:r>
              <a:rPr lang="en-US" sz="2500" b="1" i="0" u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„FIND AND EXPLAIN DIFFERENCES WITHIN (EU) COUNTRIES“</a:t>
            </a:r>
            <a:endParaRPr/>
          </a:p>
        </p:txBody>
      </p:sp>
      <p:sp>
        <p:nvSpPr>
          <p:cNvPr id="243" name="Google Shape;243;p7"/>
          <p:cNvSpPr txBox="1">
            <a:spLocks noGrp="1"/>
          </p:cNvSpPr>
          <p:nvPr>
            <p:ph type="body" idx="1"/>
          </p:nvPr>
        </p:nvSpPr>
        <p:spPr>
          <a:xfrm>
            <a:off x="457200" y="1268412"/>
            <a:ext cx="7859712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main aim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 this assignment is to 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realize differences in EU </a:t>
            </a:r>
            <a:r>
              <a:rPr lang="en-US" sz="20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markets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(among countries with different regimes of </a:t>
            </a:r>
            <a:r>
              <a:rPr lang="en-US" sz="2000" b="0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market/welfare state) and 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explain them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0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STEPS: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 group of countries from the list </a:t>
            </a:r>
            <a:r>
              <a:rPr lang="en-US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(first week </a:t>
            </a:r>
            <a:r>
              <a:rPr lang="cs-CZ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</a:t>
            </a:r>
            <a:r>
              <a:rPr lang="en-US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semester)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Add third country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(you can choose your home-country or any other country)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Analyze „key gender indicators of </a:t>
            </a:r>
            <a:r>
              <a:rPr lang="en-US" sz="20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markets“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(you can find all indicators in syllabus) in all three countries (2 given +1 selected countries)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Find the 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most interesting differences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(2-3)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Try to 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explain them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(e.g. according to concepts of welfare state regimes or any other relevant concepts and theories)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Prepare presentation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 key gender indicators in all three countries, introduce and explain the most interesting differences </a:t>
            </a:r>
            <a:r>
              <a:rPr lang="en-US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</a:t>
            </a:r>
            <a:r>
              <a:rPr lang="cs-CZ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 </a:t>
            </a:r>
            <a:r>
              <a:rPr lang="cs-CZ" sz="2000" b="1" i="0" u="none" dirty="0" err="1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final</a:t>
            </a:r>
            <a:r>
              <a:rPr lang="en-US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seminar</a:t>
            </a:r>
            <a:r>
              <a:rPr lang="cs-CZ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</a:t>
            </a:r>
            <a:r>
              <a:rPr lang="en-US" sz="2000" b="1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in semester) 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(timing </a:t>
            </a:r>
            <a:r>
              <a:rPr lang="en-US" sz="20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15minutes + discussion</a:t>
            </a:r>
            <a:r>
              <a:rPr lang="en-US" sz="2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457200" y="115887"/>
            <a:ext cx="7467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Schoolbook"/>
              <a:buNone/>
            </a:pPr>
            <a:r>
              <a:rPr lang="en-US" sz="2400" cap="none" dirty="0">
                <a:solidFill>
                  <a:schemeClr val="dk1"/>
                </a:solidFill>
              </a:rPr>
              <a:t>Second group assignment</a:t>
            </a:r>
            <a:endParaRPr sz="2400" cap="none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Schoolbook"/>
              <a:buNone/>
            </a:pPr>
            <a:r>
              <a:rPr lang="en-US" sz="3000" b="0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KEY GENDER INDICATORS</a:t>
            </a:r>
            <a:endParaRPr dirty="0"/>
          </a:p>
        </p:txBody>
      </p:sp>
      <p:sp>
        <p:nvSpPr>
          <p:cNvPr id="250" name="Google Shape;250;p8"/>
          <p:cNvSpPr txBox="1">
            <a:spLocks noGrp="1"/>
          </p:cNvSpPr>
          <p:nvPr>
            <p:ph type="body" idx="1"/>
          </p:nvPr>
        </p:nvSpPr>
        <p:spPr>
          <a:xfrm>
            <a:off x="490537" y="1196975"/>
            <a:ext cx="7859712" cy="547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Economic activity and inactivity (rates)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sex and reasons for economic inactivity by sex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Employment (rates)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sex, age groups, educational attainment, the number of children and the age of youngest child  (you can illustrate development in time)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Unemployment (rates)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sex, age groups and educational attainment (you can also add the perspective of long-term unemployment of men and women)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Distribution of men and women in different economy sectors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(industry, services, agriculture) </a:t>
            </a: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and/or occupations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(e.g. ISCO-88 in dataset EU-SILC, or use any other classification)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Part-time work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 percentage of full-time work by sex (you can add also the involuntary part-time work and/or transition from part-time work to full-time work by sex)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Gender pay gap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age and educational attainment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entury Schoolbook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Children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(in different age groups – mainly 0-2 and 3-6 or 7) in </a:t>
            </a: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formal childcare or education  </a:t>
            </a:r>
            <a:r>
              <a:rPr lang="en-US" sz="1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(see also EU-SILC ad hoc modul 2016 – access to services – in EUROSTAT database)</a:t>
            </a:r>
            <a:endParaRPr/>
          </a:p>
          <a:p>
            <a:pPr marL="273050" marR="0" lvl="0" indent="-1930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</a:pPr>
            <a:endParaRPr sz="18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 txBox="1">
            <a:spLocks noGrp="1"/>
          </p:cNvSpPr>
          <p:nvPr>
            <p:ph type="title"/>
          </p:nvPr>
        </p:nvSpPr>
        <p:spPr>
          <a:xfrm>
            <a:off x="457200" y="474662"/>
            <a:ext cx="58435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Schoolbook"/>
              <a:buNone/>
            </a:pPr>
            <a:r>
              <a:rPr lang="cs-CZ" sz="2400" cap="none" dirty="0">
                <a:solidFill>
                  <a:schemeClr val="dk1"/>
                </a:solidFill>
              </a:rPr>
              <a:t>Second </a:t>
            </a:r>
            <a:r>
              <a:rPr lang="cs-CZ" sz="2400" cap="none" dirty="0" err="1">
                <a:solidFill>
                  <a:schemeClr val="dk1"/>
                </a:solidFill>
              </a:rPr>
              <a:t>group</a:t>
            </a:r>
            <a:r>
              <a:rPr lang="en-US" sz="2400" cap="none" dirty="0">
                <a:solidFill>
                  <a:schemeClr val="dk1"/>
                </a:solidFill>
              </a:rPr>
              <a:t> </a:t>
            </a:r>
            <a:r>
              <a:rPr lang="cs-CZ" sz="2400" cap="none" dirty="0" err="1">
                <a:solidFill>
                  <a:schemeClr val="dk1"/>
                </a:solidFill>
              </a:rPr>
              <a:t>assignment</a:t>
            </a:r>
            <a:r>
              <a:rPr lang="en-US" sz="2400" cap="none" dirty="0">
                <a:solidFill>
                  <a:schemeClr val="dk1"/>
                </a:solidFill>
              </a:rPr>
              <a:t> </a:t>
            </a:r>
            <a:br>
              <a:rPr lang="en-US" sz="20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600" b="0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GROUP OF COUNTRIES</a:t>
            </a:r>
            <a:endParaRPr dirty="0"/>
          </a:p>
        </p:txBody>
      </p:sp>
      <p:sp>
        <p:nvSpPr>
          <p:cNvPr id="257" name="Google Shape;257;p9"/>
          <p:cNvSpPr txBox="1">
            <a:spLocks noGrp="1"/>
          </p:cNvSpPr>
          <p:nvPr>
            <p:ph type="body" idx="1"/>
          </p:nvPr>
        </p:nvSpPr>
        <p:spPr>
          <a:xfrm>
            <a:off x="457200" y="2060575"/>
            <a:ext cx="7467600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Sweden + Italy +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Czech Republic + France +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Slovenia + Spain +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Great Britain + Denmark +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Netherlands + Hungary +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Germany + Finland +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Austria + Ireland +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AutoNum type="arabicPeriod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Poland + Belgium +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country </a:t>
            </a:r>
            <a:endParaRPr dirty="0"/>
          </a:p>
          <a:p>
            <a:pPr marL="457200" marR="0" lvl="0" indent="-3505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entury Schoolbook"/>
              <a:buNone/>
            </a:pPr>
            <a:endParaRPr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463550"/>
            <a:ext cx="2132012" cy="115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>
            <a:spLocks noGrp="1"/>
          </p:cNvSpPr>
          <p:nvPr>
            <p:ph type="body" idx="1"/>
          </p:nvPr>
        </p:nvSpPr>
        <p:spPr>
          <a:xfrm>
            <a:off x="739775" y="3068637"/>
            <a:ext cx="7467600" cy="2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Noto Sans Symbols"/>
              <a:buNone/>
            </a:pPr>
            <a:r>
              <a:rPr lang="en-US" sz="60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Questions?</a:t>
            </a:r>
            <a:endParaRPr/>
          </a:p>
        </p:txBody>
      </p:sp>
      <p:pic>
        <p:nvPicPr>
          <p:cNvPr id="265" name="Google Shape;2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528637"/>
            <a:ext cx="254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4182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sz="30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LET´S TAKE A FIRST STEP TO COMPLETE ASSIGNMENTS…</a:t>
            </a:r>
            <a:endParaRPr dirty="0"/>
          </a:p>
        </p:txBody>
      </p:sp>
      <p:sp>
        <p:nvSpPr>
          <p:cNvPr id="272" name="Google Shape;272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092176" cy="510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Now or in the following week try to find the second/third student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 your group.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You can use </a:t>
            </a:r>
            <a:r>
              <a:rPr lang="en-US" sz="1600" b="1" dirty="0"/>
              <a:t>the discussion forum </a:t>
            </a:r>
            <a:r>
              <a:rPr lang="en-US" sz="1600" dirty="0"/>
              <a:t>for this. (</a:t>
            </a:r>
            <a:r>
              <a:rPr lang="en-US" sz="1600" i="1" dirty="0"/>
              <a:t>Discussion forum &gt; Course-related &gt; FSS:PUPn4457 Find student to your group for the both assignments</a:t>
            </a:r>
            <a:r>
              <a:rPr lang="en-US" sz="1600" dirty="0"/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Choose (together)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one lesson/thematic question </a:t>
            </a:r>
            <a:endParaRPr lang="en-US"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Choose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(together) the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group of countries you want to analyze.</a:t>
            </a:r>
            <a:endParaRPr lang="en-US" sz="2200" dirty="0"/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2200" b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Sign up a) for the presentation in one lesson and b) for the selected group of countries</a:t>
            </a:r>
            <a:r>
              <a:rPr lang="en-US" sz="20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i="1" dirty="0"/>
              <a:t>&gt; </a:t>
            </a:r>
            <a:r>
              <a:rPr lang="cs-CZ" sz="1600" i="1" dirty="0"/>
              <a:t> </a:t>
            </a:r>
            <a:r>
              <a:rPr lang="en-US" sz="16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in the file </a:t>
            </a:r>
            <a:r>
              <a:rPr lang="en-US" sz="1600" i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‘Student´s group for assignments_spring_2022</a:t>
            </a:r>
            <a:r>
              <a:rPr lang="en-US" sz="16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’ in </a:t>
            </a:r>
            <a:r>
              <a:rPr lang="en-US" sz="1600" i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IS </a:t>
            </a:r>
            <a:r>
              <a:rPr lang="en-US" sz="1600" i="1" dirty="0"/>
              <a:t>&gt;</a:t>
            </a:r>
            <a:r>
              <a:rPr lang="en-US" sz="1600" i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 Study Materials </a:t>
            </a:r>
            <a:r>
              <a:rPr lang="en-US" sz="1600" i="1" dirty="0"/>
              <a:t>&gt;</a:t>
            </a:r>
            <a:r>
              <a:rPr lang="cs-CZ" sz="1600" i="1" dirty="0"/>
              <a:t> </a:t>
            </a:r>
            <a:r>
              <a:rPr lang="en-US" sz="1600" i="1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Course-related instructions </a:t>
            </a:r>
            <a:r>
              <a:rPr lang="en-US" sz="16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(or via direct link here: </a:t>
            </a:r>
            <a:r>
              <a:rPr lang="en-US" sz="1200" u="sng" dirty="0">
                <a:solidFill>
                  <a:schemeClr val="hlink"/>
                </a:solidFill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https://docs.google.com/spreadsheets/d/1DQgU6Copxme_Tsh53_wgByeTyUrspQ4sXDTWaC8TeVc/edit?usp=sharing</a:t>
            </a:r>
            <a:r>
              <a:rPr lang="en-US" sz="1200" dirty="0"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)</a:t>
            </a:r>
            <a:endParaRPr sz="1200" dirty="0">
              <a:latin typeface="Century Schoolbook" panose="020406040505050203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 b="1" dirty="0"/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9376" y="274637"/>
            <a:ext cx="845323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49784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Schoolbook"/>
              <a:buNone/>
            </a:pPr>
            <a:r>
              <a:rPr lang="en-US" sz="27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PLEASE, FORMULATE YOUR EXPECTATIONS</a:t>
            </a:r>
            <a:endParaRPr dirty="0"/>
          </a:p>
        </p:txBody>
      </p:sp>
      <p:sp>
        <p:nvSpPr>
          <p:cNvPr id="281" name="Google Shape;281;p1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649140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Noto Sans Symbols"/>
              <a:buChar char="🞆"/>
            </a:pPr>
            <a:r>
              <a:rPr lang="en-US" sz="22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is your </a:t>
            </a:r>
            <a:r>
              <a:rPr lang="en-US" sz="22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motivation to enroll on the course</a:t>
            </a:r>
            <a:r>
              <a:rPr lang="en-US" sz="22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? (expectations, interests, previous experiences with gender issues…)</a:t>
            </a:r>
            <a:endParaRPr sz="2200" dirty="0"/>
          </a:p>
          <a:p>
            <a:pPr marL="273050" marR="0" lvl="0" indent="-260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Noto Sans Symbols"/>
              <a:buChar char="🞆"/>
            </a:pPr>
            <a:r>
              <a:rPr lang="en-US" sz="22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are your </a:t>
            </a:r>
            <a:r>
              <a:rPr lang="en-US" sz="22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expectations from us as your teachers</a:t>
            </a:r>
            <a:r>
              <a:rPr lang="en-US" sz="22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?</a:t>
            </a:r>
            <a:endParaRPr sz="2200" dirty="0"/>
          </a:p>
          <a:p>
            <a:pPr marL="273050" marR="0" lvl="0" indent="-260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Noto Sans Symbols"/>
              <a:buChar char="🞆"/>
            </a:pPr>
            <a:r>
              <a:rPr lang="en-US" sz="22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 you have some </a:t>
            </a:r>
            <a:r>
              <a:rPr lang="en-US" sz="22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comments on the course content and assignments</a:t>
            </a:r>
            <a:r>
              <a:rPr lang="en-US" sz="22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? (suggestions for improvement, ambiguities…)</a:t>
            </a:r>
            <a:endParaRPr sz="22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900" dirty="0"/>
          </a:p>
          <a:p>
            <a:pPr marL="273050" lvl="0" indent="-214630">
              <a:buSzPts val="760"/>
            </a:pPr>
            <a:r>
              <a:rPr lang="en-US" sz="1700" b="1" dirty="0">
                <a:solidFill>
                  <a:schemeClr val="accent1"/>
                </a:solidFill>
              </a:rPr>
              <a:t>Please, complete the anonymous questionnaire</a:t>
            </a:r>
            <a:r>
              <a:rPr lang="cs-CZ" sz="1700" b="1" dirty="0">
                <a:solidFill>
                  <a:schemeClr val="accent1"/>
                </a:solidFill>
              </a:rPr>
              <a:t> </a:t>
            </a:r>
            <a:r>
              <a:rPr lang="cs-CZ" sz="1700" dirty="0" err="1">
                <a:solidFill>
                  <a:schemeClr val="tx1"/>
                </a:solidFill>
              </a:rPr>
              <a:t>which</a:t>
            </a:r>
            <a:r>
              <a:rPr lang="cs-CZ" sz="1700" dirty="0">
                <a:solidFill>
                  <a:schemeClr val="tx1"/>
                </a:solidFill>
              </a:rPr>
              <a:t> </a:t>
            </a:r>
            <a:r>
              <a:rPr lang="cs-CZ" sz="1700" dirty="0" err="1">
                <a:solidFill>
                  <a:schemeClr val="tx1"/>
                </a:solidFill>
              </a:rPr>
              <a:t>you</a:t>
            </a:r>
            <a:r>
              <a:rPr lang="cs-CZ" sz="1700" dirty="0">
                <a:solidFill>
                  <a:schemeClr val="tx1"/>
                </a:solidFill>
              </a:rPr>
              <a:t> </a:t>
            </a:r>
            <a:r>
              <a:rPr lang="cs-CZ" sz="1700" dirty="0" err="1">
                <a:solidFill>
                  <a:schemeClr val="tx1"/>
                </a:solidFill>
              </a:rPr>
              <a:t>can</a:t>
            </a:r>
            <a:r>
              <a:rPr lang="cs-CZ" sz="1700" dirty="0">
                <a:solidFill>
                  <a:schemeClr val="tx1"/>
                </a:solidFill>
              </a:rPr>
              <a:t> </a:t>
            </a:r>
            <a:r>
              <a:rPr lang="cs-CZ" sz="1700" dirty="0" err="1">
                <a:solidFill>
                  <a:schemeClr val="tx1"/>
                </a:solidFill>
              </a:rPr>
              <a:t>find</a:t>
            </a:r>
            <a:r>
              <a:rPr lang="cs-CZ" sz="1700" dirty="0">
                <a:solidFill>
                  <a:schemeClr val="tx1"/>
                </a:solidFill>
              </a:rPr>
              <a:t> in </a:t>
            </a:r>
            <a:r>
              <a:rPr lang="cs-CZ" sz="1700" i="1" dirty="0">
                <a:solidFill>
                  <a:schemeClr val="tx1"/>
                </a:solidFill>
              </a:rPr>
              <a:t>IS – Study </a:t>
            </a:r>
            <a:r>
              <a:rPr lang="cs-CZ" sz="1700" i="1" dirty="0" err="1">
                <a:solidFill>
                  <a:schemeClr val="tx1"/>
                </a:solidFill>
              </a:rPr>
              <a:t>Materials</a:t>
            </a:r>
            <a:r>
              <a:rPr lang="cs-CZ" sz="1700" i="1" dirty="0">
                <a:solidFill>
                  <a:schemeClr val="tx1"/>
                </a:solidFill>
              </a:rPr>
              <a:t> - </a:t>
            </a:r>
            <a:r>
              <a:rPr lang="cs-CZ" sz="1800" i="1" dirty="0" err="1">
                <a:solidFill>
                  <a:schemeClr val="tx1"/>
                </a:solidFill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Course-related</a:t>
            </a:r>
            <a:r>
              <a:rPr lang="cs-CZ" sz="1800" i="1" dirty="0">
                <a:solidFill>
                  <a:schemeClr val="tx1"/>
                </a:solidFill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1800" i="1" dirty="0" err="1">
                <a:solidFill>
                  <a:schemeClr val="tx1"/>
                </a:solidFill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instructions</a:t>
            </a:r>
            <a:r>
              <a:rPr lang="cs-CZ" sz="1800" i="1" dirty="0">
                <a:solidFill>
                  <a:schemeClr val="tx1"/>
                </a:solidFill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cs-CZ" sz="1800" dirty="0" err="1">
                <a:solidFill>
                  <a:schemeClr val="tx1"/>
                </a:solidFill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or</a:t>
            </a:r>
            <a:r>
              <a:rPr lang="cs-CZ" sz="1800" dirty="0">
                <a:solidFill>
                  <a:schemeClr val="tx1"/>
                </a:solidFill>
                <a:latin typeface="Century Schoolbook" panose="02040604050505020304" pitchFamily="18" charset="0"/>
                <a:ea typeface="Times New Roman"/>
                <a:cs typeface="Times New Roman"/>
                <a:sym typeface="Times New Roman"/>
              </a:rPr>
              <a:t> via </a:t>
            </a:r>
            <a:r>
              <a:rPr lang="en-US" sz="1700" dirty="0">
                <a:solidFill>
                  <a:schemeClr val="tx1"/>
                </a:solidFill>
              </a:rPr>
              <a:t>the direct link</a:t>
            </a:r>
            <a:r>
              <a:rPr lang="cs-CZ" sz="1700" dirty="0">
                <a:solidFill>
                  <a:schemeClr val="tx1"/>
                </a:solidFill>
              </a:rPr>
              <a:t> </a:t>
            </a:r>
            <a:r>
              <a:rPr lang="cs-CZ" sz="1700" dirty="0" err="1">
                <a:solidFill>
                  <a:schemeClr val="tx1"/>
                </a:solidFill>
              </a:rPr>
              <a:t>here</a:t>
            </a:r>
            <a:r>
              <a:rPr lang="en-US" sz="1700" dirty="0">
                <a:solidFill>
                  <a:schemeClr val="tx1"/>
                </a:solidFill>
              </a:rPr>
              <a:t>: </a:t>
            </a:r>
            <a:r>
              <a:rPr lang="en-US" sz="1700" dirty="0">
                <a:solidFill>
                  <a:schemeClr val="accent1"/>
                </a:solidFill>
              </a:rPr>
              <a:t>https://docs.google.com/forms/d/e/1FAIpQLSc4fBT4JOpChLKrdc6WHL0iEdP_Rtifd5nZXY5EduGQFljlwQ/viewform?usp=sf_link</a:t>
            </a:r>
            <a:r>
              <a:rPr lang="en-US" sz="1900" dirty="0">
                <a:solidFill>
                  <a:schemeClr val="accent1"/>
                </a:solidFill>
              </a:rPr>
              <a:t> </a:t>
            </a:r>
            <a:endParaRPr sz="1900" dirty="0">
              <a:solidFill>
                <a:schemeClr val="accent1"/>
              </a:solidFill>
            </a:endParaRPr>
          </a:p>
          <a:p>
            <a: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sz="30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COURSE OBJECTIVES</a:t>
            </a:r>
            <a:endParaRPr/>
          </a:p>
        </p:txBody>
      </p:sp>
      <p:sp>
        <p:nvSpPr>
          <p:cNvPr id="198" name="Google Shape;19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Wingdings" panose="05000000000000000000" pitchFamily="2" charset="2"/>
              <a:buChar char="§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course aims to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provide the students with basic understanding of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impact the gender roles and inequalities have on the situation of men and women in the society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mostly in the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market. 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Wingdings" panose="05000000000000000000" pitchFamily="2" charset="2"/>
              <a:buChar char="§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 the end of this course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you will become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sensitive to diverse forms of gender order in the society and the consequences of gender differences in the field of social policy.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dirty="0"/>
          </a:p>
          <a:p>
            <a:pPr marL="342900" lvl="0" indent="-342900">
              <a:buSzPts val="1540"/>
              <a:buFont typeface="Wingdings" panose="05000000000000000000" pitchFamily="2" charset="2"/>
              <a:buChar char="§"/>
            </a:pPr>
            <a:r>
              <a:rPr lang="cs-CZ" sz="2200" dirty="0" err="1"/>
              <a:t>You</a:t>
            </a:r>
            <a:r>
              <a:rPr lang="cs-CZ" sz="2200" dirty="0"/>
              <a:t> </a:t>
            </a:r>
            <a:r>
              <a:rPr lang="en-US" sz="2200" dirty="0"/>
              <a:t>will become familiar with the </a:t>
            </a:r>
            <a:r>
              <a:rPr lang="en-US" sz="2200" b="1" dirty="0"/>
              <a:t>public policies and the policies of employers </a:t>
            </a:r>
            <a:r>
              <a:rPr lang="en-US" sz="2200" dirty="0"/>
              <a:t>in the field of work-family reconciliation, employment and education.</a:t>
            </a:r>
            <a:endParaRPr lang="cs-CZ" sz="2200" dirty="0"/>
          </a:p>
          <a:p>
            <a:pPr marL="342900" lvl="0" indent="-342900">
              <a:buSzPts val="1540"/>
              <a:buFont typeface="Wingdings" panose="05000000000000000000" pitchFamily="2" charset="2"/>
              <a:buChar char="§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 will be able to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assess limits and potential of public as well as employers´ policies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>
            <a:spLocks noGrp="1"/>
          </p:cNvSpPr>
          <p:nvPr>
            <p:ph type="title"/>
          </p:nvPr>
        </p:nvSpPr>
        <p:spPr>
          <a:xfrm>
            <a:off x="457200" y="87137"/>
            <a:ext cx="7467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sz="30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LECTURES - TOPICS</a:t>
            </a:r>
            <a:endParaRPr/>
          </a:p>
        </p:txBody>
      </p:sp>
      <p:sp>
        <p:nvSpPr>
          <p:cNvPr id="205" name="Google Shape;205;p3"/>
          <p:cNvSpPr txBox="1">
            <a:spLocks noGrp="1"/>
          </p:cNvSpPr>
          <p:nvPr>
            <p:ph type="body" idx="1"/>
          </p:nvPr>
        </p:nvSpPr>
        <p:spPr>
          <a:xfrm>
            <a:off x="457200" y="809150"/>
            <a:ext cx="7467600" cy="57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Gender, gender culture and gender role in context of the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market. (</a:t>
            </a:r>
            <a:r>
              <a:rPr lang="cs-CZ" sz="2000" dirty="0" err="1">
                <a:solidFill>
                  <a:schemeClr val="accent2"/>
                </a:solidFill>
              </a:rPr>
              <a:t>February</a:t>
            </a:r>
            <a:r>
              <a:rPr lang="en-US" sz="2000" b="0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cs-CZ" sz="2000" b="0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25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sz="2000" b="0" i="0" u="none" strike="noStrike" cap="none" dirty="0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ew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trends in the European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market. (</a:t>
            </a:r>
            <a:r>
              <a:rPr lang="en-US" sz="2000" b="0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March </a:t>
            </a:r>
            <a:r>
              <a:rPr lang="cs-CZ" sz="2000" b="0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endParaRPr sz="2200" dirty="0"/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Gender segregation in the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market. (</a:t>
            </a:r>
            <a:r>
              <a:rPr lang="en-US" sz="2000" b="0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March </a:t>
            </a:r>
            <a:r>
              <a:rPr lang="cs-CZ" sz="2000" b="0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11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55600" lvl="0" indent="-342900">
              <a:buSzPts val="1340"/>
              <a:buFont typeface="Wingdings" panose="05000000000000000000" pitchFamily="2" charset="2"/>
              <a:buChar char="§"/>
            </a:pPr>
            <a:r>
              <a:rPr lang="en-US" sz="2000" dirty="0"/>
              <a:t>Introduction to work-family policy. (</a:t>
            </a:r>
            <a:r>
              <a:rPr lang="en-US" sz="2000" dirty="0">
                <a:solidFill>
                  <a:schemeClr val="accent2"/>
                </a:solidFill>
              </a:rPr>
              <a:t>March </a:t>
            </a:r>
            <a:r>
              <a:rPr lang="cs-CZ" sz="2000" dirty="0">
                <a:solidFill>
                  <a:schemeClr val="accent2"/>
                </a:solidFill>
              </a:rPr>
              <a:t>18</a:t>
            </a:r>
            <a:r>
              <a:rPr lang="en-US" sz="2000" dirty="0"/>
              <a:t>) </a:t>
            </a:r>
            <a:endParaRPr lang="cs-CZ" sz="2000" dirty="0"/>
          </a:p>
          <a:p>
            <a:pPr marL="355600" lvl="0" indent="-342900">
              <a:buSzPts val="1340"/>
              <a:buFont typeface="Wingdings" panose="05000000000000000000" pitchFamily="2" charset="2"/>
              <a:buChar char="§"/>
            </a:pPr>
            <a:r>
              <a:rPr lang="en-US" sz="2000" dirty="0"/>
              <a:t>Gender aspects of education policy in relation to the </a:t>
            </a:r>
            <a:r>
              <a:rPr lang="en-US" sz="2000" dirty="0" err="1"/>
              <a:t>labour</a:t>
            </a:r>
            <a:r>
              <a:rPr lang="en-US" sz="2000" dirty="0"/>
              <a:t> market and the transition from school to work. (</a:t>
            </a:r>
            <a:r>
              <a:rPr lang="en-US" sz="2000" dirty="0">
                <a:solidFill>
                  <a:schemeClr val="accent2"/>
                </a:solidFill>
              </a:rPr>
              <a:t>March </a:t>
            </a:r>
            <a:r>
              <a:rPr lang="cs-CZ" sz="2000" dirty="0">
                <a:solidFill>
                  <a:schemeClr val="accent2"/>
                </a:solidFill>
              </a:rPr>
              <a:t>25</a:t>
            </a:r>
            <a:r>
              <a:rPr lang="en-US" sz="2000" dirty="0"/>
              <a:t>) </a:t>
            </a:r>
            <a:endParaRPr sz="2200" dirty="0"/>
          </a:p>
          <a:p>
            <a:pPr marL="355600" lvl="0" indent="-342900">
              <a:buSzPts val="1340"/>
              <a:buFont typeface="Wingdings" panose="05000000000000000000" pitchFamily="2" charset="2"/>
              <a:buChar char="§"/>
            </a:pPr>
            <a:r>
              <a:rPr lang="en-US" sz="2000" dirty="0"/>
              <a:t>Childcare policy. Maternity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paternity and parental leave. (</a:t>
            </a:r>
            <a:r>
              <a:rPr lang="en-US" sz="2000" b="0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April </a:t>
            </a:r>
            <a:r>
              <a:rPr lang="cs-CZ" sz="2000" b="0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lang="cs-CZ"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55600" indent="-342900">
              <a:buSzPts val="1340"/>
              <a:buFont typeface="Wingdings" panose="05000000000000000000" pitchFamily="2" charset="2"/>
              <a:buChar char="§"/>
            </a:pPr>
            <a:r>
              <a:rPr lang="en-US" sz="2000" dirty="0"/>
              <a:t>Family-friendly flexibility. Employers and work-family balance. (</a:t>
            </a:r>
            <a:r>
              <a:rPr lang="en-US" sz="2000" dirty="0">
                <a:solidFill>
                  <a:schemeClr val="accent2"/>
                </a:solidFill>
              </a:rPr>
              <a:t>April </a:t>
            </a:r>
            <a:r>
              <a:rPr lang="cs-CZ" sz="2000" dirty="0">
                <a:solidFill>
                  <a:schemeClr val="accent2"/>
                </a:solidFill>
              </a:rPr>
              <a:t>8</a:t>
            </a:r>
            <a:r>
              <a:rPr lang="en-US" sz="2000" dirty="0"/>
              <a:t>)</a:t>
            </a:r>
          </a:p>
          <a:p>
            <a:pPr marL="355600" indent="-342900">
              <a:buSzPts val="134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</a:rPr>
              <a:t>April </a:t>
            </a:r>
            <a:r>
              <a:rPr lang="cs-CZ" sz="1800" dirty="0">
                <a:solidFill>
                  <a:srgbClr val="FF0000"/>
                </a:solidFill>
              </a:rPr>
              <a:t>15</a:t>
            </a:r>
            <a:r>
              <a:rPr lang="en-US" sz="1800" dirty="0">
                <a:solidFill>
                  <a:srgbClr val="FF0000"/>
                </a:solidFill>
              </a:rPr>
              <a:t> – National fest (Good Friday)</a:t>
            </a:r>
            <a:endParaRPr sz="1800" dirty="0"/>
          </a:p>
          <a:p>
            <a:pPr marL="355600" indent="-342900">
              <a:buSzPts val="1340"/>
              <a:buFont typeface="Wingdings" panose="05000000000000000000" pitchFamily="2" charset="2"/>
              <a:buChar char="§"/>
            </a:pPr>
            <a:r>
              <a:rPr lang="en-US" sz="2000" dirty="0"/>
              <a:t>Gender Equality and Freedom in the Policy Context. (</a:t>
            </a:r>
            <a:r>
              <a:rPr lang="cs-CZ" sz="2000" dirty="0" err="1">
                <a:solidFill>
                  <a:schemeClr val="accent2"/>
                </a:solidFill>
              </a:rPr>
              <a:t>April</a:t>
            </a:r>
            <a:r>
              <a:rPr lang="cs-CZ" sz="2000" dirty="0">
                <a:solidFill>
                  <a:schemeClr val="accent2"/>
                </a:solidFill>
              </a:rPr>
              <a:t> 22</a:t>
            </a:r>
            <a:r>
              <a:rPr lang="en-US" sz="2000" dirty="0"/>
              <a:t>)</a:t>
            </a:r>
            <a:endParaRPr lang="en-US" sz="2200" dirty="0"/>
          </a:p>
          <a:p>
            <a:pPr marL="3556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40"/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B050"/>
                </a:solidFill>
              </a:rPr>
              <a:t>Guest</a:t>
            </a:r>
            <a:r>
              <a:rPr lang="cs-CZ" sz="2000" dirty="0">
                <a:solidFill>
                  <a:srgbClr val="00B050"/>
                </a:solidFill>
              </a:rPr>
              <a:t> </a:t>
            </a:r>
            <a:r>
              <a:rPr lang="cs-CZ" sz="2000" dirty="0" err="1">
                <a:solidFill>
                  <a:srgbClr val="00B050"/>
                </a:solidFill>
              </a:rPr>
              <a:t>lecture</a:t>
            </a:r>
            <a:r>
              <a:rPr lang="cs-CZ" sz="2000" dirty="0">
                <a:solidFill>
                  <a:srgbClr val="00B050"/>
                </a:solidFill>
              </a:rPr>
              <a:t> </a:t>
            </a:r>
            <a:r>
              <a:rPr lang="cs-CZ" sz="2000" dirty="0"/>
              <a:t>OR </a:t>
            </a:r>
            <a:r>
              <a:rPr lang="en-US" sz="2000" dirty="0"/>
              <a:t>Micro-perspective: choices and preferences in care and paid work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(</a:t>
            </a:r>
            <a:r>
              <a:rPr lang="cs-CZ" sz="2000" dirty="0" err="1">
                <a:solidFill>
                  <a:schemeClr val="accent2"/>
                </a:solidFill>
              </a:rPr>
              <a:t>April</a:t>
            </a:r>
            <a:r>
              <a:rPr lang="cs-CZ" sz="2000" dirty="0">
                <a:solidFill>
                  <a:schemeClr val="accent2"/>
                </a:solidFill>
              </a:rPr>
              <a:t> 29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27E16-7C4A-45DC-BAD7-04D86A91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5774822" cy="1143000"/>
          </a:xfrm>
        </p:spPr>
        <p:txBody>
          <a:bodyPr/>
          <a:lstStyle/>
          <a:p>
            <a:r>
              <a:rPr lang="en-US" dirty="0"/>
              <a:t>Guest Lecturer</a:t>
            </a:r>
            <a:r>
              <a:rPr lang="cs-CZ" dirty="0"/>
              <a:t>:</a:t>
            </a:r>
            <a:br>
              <a:rPr lang="en-US" dirty="0"/>
            </a:br>
            <a:r>
              <a:rPr lang="en-US" dirty="0"/>
              <a:t>Stacey Jenkins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656923D1-D8A3-4C44-A840-D1ECC7E86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576646" cy="4873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Stacey Jenkins is Acting Head of School for the School of Management and Marketing at Charles Sturt University</a:t>
            </a:r>
            <a:r>
              <a:rPr lang="cs-CZ" sz="2000" dirty="0"/>
              <a:t> (</a:t>
            </a:r>
            <a:r>
              <a:rPr lang="en-US" sz="2000" dirty="0"/>
              <a:t>Australia</a:t>
            </a:r>
            <a:r>
              <a:rPr lang="cs-CZ" sz="2000" dirty="0"/>
              <a:t>)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Research Interests:</a:t>
            </a:r>
          </a:p>
          <a:p>
            <a:pPr lvl="1">
              <a:buSzPct val="70000"/>
            </a:pPr>
            <a:r>
              <a:rPr lang="en-US" sz="1800" dirty="0"/>
              <a:t>Work-life balance and employee wellness</a:t>
            </a:r>
          </a:p>
          <a:p>
            <a:pPr lvl="1">
              <a:buSzPct val="70000"/>
            </a:pPr>
            <a:r>
              <a:rPr lang="en-US" sz="1800" dirty="0"/>
              <a:t>Employability, diversity, inclusion and equality</a:t>
            </a:r>
          </a:p>
          <a:p>
            <a:pPr lvl="1">
              <a:buSzPct val="70000"/>
            </a:pPr>
            <a:r>
              <a:rPr lang="en-US" sz="1800" dirty="0"/>
              <a:t>Measuring and evaluating the impact of human capital initiatives</a:t>
            </a:r>
          </a:p>
          <a:p>
            <a:pPr lvl="1">
              <a:buSzPct val="70000"/>
            </a:pPr>
            <a:r>
              <a:rPr lang="en-US" sz="1800" dirty="0"/>
              <a:t>Regional growth and development in Australia</a:t>
            </a:r>
          </a:p>
          <a:p>
            <a:pPr marL="594360" lvl="1" indent="0">
              <a:buSzPct val="70000"/>
              <a:buNone/>
            </a:pPr>
            <a:endParaRPr lang="en-US" sz="1500" dirty="0"/>
          </a:p>
          <a:p>
            <a:pPr marL="461963" lvl="1" indent="-285750">
              <a:buSzPct val="70000"/>
              <a:buFont typeface="Wingdings" panose="05000000000000000000" pitchFamily="2" charset="2"/>
              <a:buChar char="§"/>
            </a:pPr>
            <a:r>
              <a:rPr lang="en-US" sz="2000" dirty="0"/>
              <a:t>Preliminary topic of the lesson</a:t>
            </a:r>
            <a:r>
              <a:rPr lang="cs-CZ" sz="2000" dirty="0"/>
              <a:t>: </a:t>
            </a:r>
            <a:r>
              <a:rPr lang="en-US" sz="2000" b="1" dirty="0">
                <a:solidFill>
                  <a:schemeClr val="accent1"/>
                </a:solidFill>
              </a:rPr>
              <a:t>Women in male dominated trades in Australia  </a:t>
            </a:r>
          </a:p>
          <a:p>
            <a:pPr marL="176213" lvl="1" indent="0">
              <a:buSzPct val="70000"/>
              <a:buNone/>
            </a:pPr>
            <a:endParaRPr lang="en-US" sz="1000" b="1" dirty="0">
              <a:solidFill>
                <a:schemeClr val="accent1"/>
              </a:solidFill>
            </a:endParaRPr>
          </a:p>
          <a:p>
            <a:pPr marL="461963" lvl="1" indent="-285750">
              <a:buSzPct val="70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6"/>
                </a:solidFill>
              </a:rPr>
              <a:t>Personal profile: https://researchoutput.csu.edu.au/en/persons/sjenkinscsueduau</a:t>
            </a:r>
          </a:p>
        </p:txBody>
      </p:sp>
      <p:pic>
        <p:nvPicPr>
          <p:cNvPr id="1026" name="Picture 2" descr="Stacey Jenkins – The Conversation">
            <a:extLst>
              <a:ext uri="{FF2B5EF4-FFF2-40B4-BE49-F238E27FC236}">
                <a16:creationId xmlns:a16="http://schemas.microsoft.com/office/drawing/2014/main" id="{C0BB0321-7582-48E9-8219-11921DDC3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91" y="137864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7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ec532e7eb_0_4"/>
          <p:cNvSpPr txBox="1">
            <a:spLocks noGrp="1"/>
          </p:cNvSpPr>
          <p:nvPr>
            <p:ph type="body" idx="1"/>
          </p:nvPr>
        </p:nvSpPr>
        <p:spPr>
          <a:xfrm>
            <a:off x="457200" y="394700"/>
            <a:ext cx="7772400" cy="607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1260"/>
              <a:buFont typeface="Wingdings" panose="05000000000000000000" pitchFamily="2" charset="2"/>
              <a:buChar char="§"/>
            </a:pPr>
            <a:r>
              <a:rPr lang="en-US" dirty="0"/>
              <a:t>Final seminar I (May </a:t>
            </a:r>
            <a:r>
              <a:rPr lang="cs-CZ" dirty="0"/>
              <a:t>6</a:t>
            </a:r>
            <a:r>
              <a:rPr lang="en-US" dirty="0"/>
              <a:t>)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260"/>
              <a:buFont typeface="Wingdings" panose="05000000000000000000" pitchFamily="2" charset="2"/>
              <a:buChar char="§"/>
            </a:pPr>
            <a:r>
              <a:rPr lang="en-US" dirty="0"/>
              <a:t>Final seminar II (May </a:t>
            </a:r>
            <a:r>
              <a:rPr lang="cs-CZ" dirty="0"/>
              <a:t>13</a:t>
            </a:r>
            <a:r>
              <a:rPr lang="en-US" dirty="0"/>
              <a:t>)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Students' presentations of </a:t>
            </a:r>
            <a:r>
              <a:rPr lang="en-US" u="sng" dirty="0"/>
              <a:t>second group assignment</a:t>
            </a:r>
            <a:r>
              <a:rPr lang="en-US" dirty="0"/>
              <a:t>:</a:t>
            </a: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9900"/>
                </a:solidFill>
              </a:rPr>
              <a:t>'Find and explain differences among (EU) countries'.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Compulsory attendance - active participation is expected.</a:t>
            </a:r>
            <a:endParaRPr dirty="0"/>
          </a:p>
        </p:txBody>
      </p:sp>
      <p:sp>
        <p:nvSpPr>
          <p:cNvPr id="2" name="Šipka: ohnutá nahoru 1">
            <a:extLst>
              <a:ext uri="{FF2B5EF4-FFF2-40B4-BE49-F238E27FC236}">
                <a16:creationId xmlns:a16="http://schemas.microsoft.com/office/drawing/2014/main" id="{2E1496E6-6CA0-400F-9398-BEC4F7AC2091}"/>
              </a:ext>
            </a:extLst>
          </p:cNvPr>
          <p:cNvSpPr/>
          <p:nvPr/>
        </p:nvSpPr>
        <p:spPr>
          <a:xfrm flipV="1">
            <a:off x="4828478" y="691375"/>
            <a:ext cx="1248936" cy="992457"/>
          </a:xfrm>
          <a:prstGeom prst="bentUpArrow">
            <a:avLst>
              <a:gd name="adj1" fmla="val 25000"/>
              <a:gd name="adj2" fmla="val 356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51B604-4328-413C-8030-7CDB5F7A9B51}"/>
              </a:ext>
            </a:extLst>
          </p:cNvPr>
          <p:cNvSpPr txBox="1"/>
          <p:nvPr/>
        </p:nvSpPr>
        <p:spPr>
          <a:xfrm>
            <a:off x="836341" y="412595"/>
            <a:ext cx="3891776" cy="113742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0FCDC-2213-4874-884A-ACA486A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904939"/>
          </a:xfrm>
        </p:spPr>
        <p:txBody>
          <a:bodyPr/>
          <a:lstStyle/>
          <a:p>
            <a:r>
              <a:rPr lang="en-US" dirty="0"/>
              <a:t>Introduce ourselves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41021F9-F344-4D86-BB0B-C891FC3F2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</a:t>
            </a:r>
            <a:r>
              <a:rPr lang="en-US" dirty="0" err="1"/>
              <a:t>ame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Country of origin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E</a:t>
            </a:r>
            <a:r>
              <a:rPr lang="en-US" dirty="0" err="1"/>
              <a:t>ducational</a:t>
            </a:r>
            <a:r>
              <a:rPr lang="en-US" dirty="0"/>
              <a:t> background (</a:t>
            </a:r>
            <a:r>
              <a:rPr lang="cs-CZ" dirty="0" err="1"/>
              <a:t>somehow</a:t>
            </a:r>
            <a:r>
              <a:rPr lang="cs-CZ" dirty="0"/>
              <a:t> </a:t>
            </a:r>
            <a:r>
              <a:rPr lang="en-US" dirty="0"/>
              <a:t>related to gender?)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Motivation</a:t>
            </a:r>
            <a:r>
              <a:rPr lang="cs-CZ" dirty="0"/>
              <a:t> </a:t>
            </a:r>
            <a:r>
              <a:rPr lang="en-US" dirty="0"/>
              <a:t>to join this course </a:t>
            </a:r>
          </a:p>
          <a:p>
            <a:pPr marL="148590" indent="0">
              <a:buNone/>
            </a:pPr>
            <a:endParaRPr lang="cs-CZ" dirty="0"/>
          </a:p>
          <a:p>
            <a:pPr marL="148590" indent="0">
              <a:buNone/>
            </a:pPr>
            <a:r>
              <a:rPr lang="en-US" dirty="0"/>
              <a:t>Etc.</a:t>
            </a:r>
            <a:r>
              <a:rPr lang="cs-CZ" dirty="0"/>
              <a:t> …..</a:t>
            </a:r>
          </a:p>
          <a:p>
            <a:pPr marL="148590" indent="0">
              <a:buNone/>
            </a:pP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6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>
            <a:spLocks noGrp="1"/>
          </p:cNvSpPr>
          <p:nvPr>
            <p:ph type="title"/>
          </p:nvPr>
        </p:nvSpPr>
        <p:spPr>
          <a:xfrm>
            <a:off x="457200" y="274630"/>
            <a:ext cx="74676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sz="30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ORGANIZATION &amp; PRACTICALITIES</a:t>
            </a:r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body" idx="1"/>
          </p:nvPr>
        </p:nvSpPr>
        <p:spPr>
          <a:xfrm>
            <a:off x="457200" y="1124900"/>
            <a:ext cx="7831500" cy="53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Teachers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Blanka Plasová, Lucie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Novotn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á, Gabriela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Vaceková</a:t>
            </a:r>
            <a:endParaRPr sz="2400" b="1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Fulfilling requirements 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</a:t>
            </a:r>
            <a:endParaRPr sz="2400" b="0" i="1" u="none" strike="noStrike" cap="none" dirty="0">
              <a:solidFill>
                <a:schemeClr val="accen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1. Two assignments: </a:t>
            </a:r>
            <a:endParaRPr dirty="0"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entury Schoolbook"/>
              <a:buAutoNum type="alphaLcParenR"/>
            </a:pPr>
            <a:r>
              <a:rPr lang="en-US" b="1" dirty="0"/>
              <a:t>First 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roup assignment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– each group (</a:t>
            </a:r>
            <a:r>
              <a:rPr lang="cs-CZ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min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lang="cs-CZ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and max. 3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students) answers the thematic question at one (selected) lecture (prepare ppt. presentation)</a:t>
            </a:r>
            <a:endParaRPr dirty="0"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entury Schoolbook"/>
              <a:buAutoNum type="alphaLcParenR"/>
            </a:pPr>
            <a:r>
              <a:rPr lang="en-US" b="1" dirty="0"/>
              <a:t>Second group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assignment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each </a:t>
            </a:r>
            <a:r>
              <a:rPr lang="en-US" sz="2200" dirty="0"/>
              <a:t>group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presents analysis of key “gender indicators” of European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labour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markets (prepare ppt. presentation)</a:t>
            </a:r>
            <a:endParaRPr dirty="0"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2. Compulsory attendance and active participation in final seminar</a:t>
            </a:r>
            <a:r>
              <a:rPr lang="cs-CZ" sz="2400" b="1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</a:t>
            </a:r>
            <a:r>
              <a:rPr lang="en-US" sz="2400" b="1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(May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 and May 13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dirty="0"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3. Exam -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written test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with 3 open question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(basic concepts and terms)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entury Schoolbook"/>
              <a:buNone/>
            </a:pPr>
            <a:r>
              <a:rPr lang="en-US" sz="3000" b="1" i="0" u="none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OVERALL EVALUATION &amp; FINAL GRADE</a:t>
            </a:r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Written test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max. 70 points</a:t>
            </a:r>
            <a:endParaRPr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First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g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roup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assignment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max. 15 points</a:t>
            </a:r>
            <a:endParaRPr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Second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group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assignment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max. 15 points</a:t>
            </a:r>
            <a:endParaRPr sz="2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aphicFrame>
        <p:nvGraphicFramePr>
          <p:cNvPr id="226" name="Google Shape;226;p5"/>
          <p:cNvGraphicFramePr/>
          <p:nvPr/>
        </p:nvGraphicFramePr>
        <p:xfrm>
          <a:off x="606425" y="3533775"/>
          <a:ext cx="7318325" cy="1006475"/>
        </p:xfrm>
        <a:graphic>
          <a:graphicData uri="http://schemas.openxmlformats.org/drawingml/2006/table">
            <a:tbl>
              <a:tblPr>
                <a:noFill/>
                <a:tableStyleId>{CE845489-9A17-4DE7-956B-72CD32B79293}</a:tableStyleId>
              </a:tblPr>
              <a:tblGrid>
                <a:gridCol w="10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points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100 - 92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91 -85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 84 - 77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76 - 69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68 -60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59  and less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grade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Schoolbook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A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B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C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D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E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F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4112" y="4859337"/>
            <a:ext cx="3533775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73025"/>
            <a:ext cx="2295525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63575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2400" cap="none">
                <a:solidFill>
                  <a:schemeClr val="dk1"/>
                </a:solidFill>
              </a:rPr>
              <a:t>First group assignment</a:t>
            </a:r>
            <a:endParaRPr sz="2400" cap="none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8888"/>
              <a:buFont typeface="Century Schoolbook"/>
              <a:buNone/>
            </a:pPr>
            <a:r>
              <a:rPr lang="en-US" sz="2700" b="1" i="0" u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„COMPLETE </a:t>
            </a:r>
            <a:r>
              <a:rPr lang="en-US" sz="2700" b="1">
                <a:solidFill>
                  <a:schemeClr val="accent1"/>
                </a:solidFill>
              </a:rPr>
              <a:t>TEACHER'S</a:t>
            </a:r>
            <a:r>
              <a:rPr lang="en-US" sz="2700" b="1" i="0" u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LESSON“</a:t>
            </a:r>
            <a:endParaRPr/>
          </a:p>
        </p:txBody>
      </p:sp>
      <p:sp>
        <p:nvSpPr>
          <p:cNvPr id="235" name="Google Shape;235;p6"/>
          <p:cNvSpPr txBox="1">
            <a:spLocks noGrp="1"/>
          </p:cNvSpPr>
          <p:nvPr>
            <p:ph type="body" idx="1"/>
          </p:nvPr>
        </p:nvSpPr>
        <p:spPr>
          <a:xfrm>
            <a:off x="250825" y="1417320"/>
            <a:ext cx="8208962" cy="524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main aim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 this assignment is to </a:t>
            </a:r>
            <a:r>
              <a:rPr lang="en-US" dirty="0"/>
              <a:t>supplement of teacher´s lecture by your own creative presentations </a:t>
            </a:r>
            <a:r>
              <a:rPr lang="en-US" b="1" dirty="0">
                <a:solidFill>
                  <a:schemeClr val="accent1"/>
                </a:solidFill>
              </a:rPr>
              <a:t>where you answer (besides other) the thematic question.</a:t>
            </a:r>
            <a:endParaRPr b="1" dirty="0">
              <a:solidFill>
                <a:schemeClr val="accent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STEPS: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Find the second </a:t>
            </a:r>
            <a:r>
              <a:rPr lang="cs-CZ" b="1" dirty="0"/>
              <a:t>(and/</a:t>
            </a:r>
            <a:r>
              <a:rPr lang="cs-CZ" b="1" dirty="0" err="1"/>
              <a:t>or</a:t>
            </a:r>
            <a:r>
              <a:rPr lang="cs-CZ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cs-CZ" sz="2400" b="1" i="0" u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third</a:t>
            </a:r>
            <a:r>
              <a:rPr lang="cs-CZ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student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 your group (</a:t>
            </a:r>
            <a:r>
              <a:rPr lang="en-US" dirty="0">
                <a:solidFill>
                  <a:schemeClr val="accent2"/>
                </a:solidFill>
              </a:rPr>
              <a:t>first week in semester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 one lesson/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thematic question (</a:t>
            </a:r>
            <a:r>
              <a:rPr lang="en-US" dirty="0">
                <a:solidFill>
                  <a:schemeClr val="accent2"/>
                </a:solidFill>
              </a:rPr>
              <a:t>first week in semester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Prepare the creative presentations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where you 1) answer the thematic question and 2) develop your own original way how to introduce the topic. </a:t>
            </a:r>
            <a:r>
              <a:rPr lang="en-US" sz="2400" b="0" i="0" u="none" dirty="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(in accordance with lessons schedule in syllabus)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Involve all your colleagues to your presentation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the 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discussion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and/or by the </a:t>
            </a: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thematic game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Form: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free (video, events, debates, news, research results…. etc.)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Wingdings" panose="05000000000000000000" pitchFamily="2" charset="2"/>
              <a:buChar char="§"/>
            </a:pPr>
            <a:r>
              <a:rPr lang="en-US" sz="2400" b="1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Timing: </a:t>
            </a:r>
            <a:r>
              <a:rPr lang="en-US" sz="24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max. 30 minutes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rkýř">
  <a:themeElements>
    <a:clrScheme name="Arkýř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1463</Words>
  <Application>Microsoft Office PowerPoint</Application>
  <PresentationFormat>Předvádění na obrazovce (4:3)</PresentationFormat>
  <Paragraphs>137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Noto Sans Symbols</vt:lpstr>
      <vt:lpstr>Century Schoolbook</vt:lpstr>
      <vt:lpstr>Calibri</vt:lpstr>
      <vt:lpstr>Times New Roman</vt:lpstr>
      <vt:lpstr>Arial</vt:lpstr>
      <vt:lpstr>Wingdings</vt:lpstr>
      <vt:lpstr>1_Arkýř</vt:lpstr>
      <vt:lpstr>2_Arkýř</vt:lpstr>
      <vt:lpstr>INTRODUCTION &amp; PRACTICALITIES</vt:lpstr>
      <vt:lpstr>COURSE OBJECTIVES</vt:lpstr>
      <vt:lpstr>LECTURES - TOPICS</vt:lpstr>
      <vt:lpstr>Guest Lecturer: Stacey Jenkins</vt:lpstr>
      <vt:lpstr>Prezentace aplikace PowerPoint</vt:lpstr>
      <vt:lpstr>Introduce ourselves</vt:lpstr>
      <vt:lpstr>ORGANIZATION &amp; PRACTICALITIES</vt:lpstr>
      <vt:lpstr>OVERALL EVALUATION &amp; FINAL GRADE</vt:lpstr>
      <vt:lpstr>First group assignment „COMPLETE TEACHER'S LESSON“</vt:lpstr>
      <vt:lpstr>Second group assignment „FIND AND EXPLAIN DIFFERENCES WITHIN (EU) COUNTRIES“</vt:lpstr>
      <vt:lpstr>Second group assignment KEY GENDER INDICATORS</vt:lpstr>
      <vt:lpstr>Second group assignment  GROUP OF COUNTRIES</vt:lpstr>
      <vt:lpstr>Prezentace aplikace PowerPoint</vt:lpstr>
      <vt:lpstr>LET´S TAKE A FIRST STEP TO COMPLETE ASSIGNMENTS…</vt:lpstr>
      <vt:lpstr>PLEASE, FORMULATE YOUR EXPECTATIONS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PRACTICALITIES</dc:title>
  <dc:creator>blanka plasová</dc:creator>
  <cp:lastModifiedBy>Blanka Plasová</cp:lastModifiedBy>
  <cp:revision>28</cp:revision>
  <cp:lastPrinted>2021-03-05T06:53:47Z</cp:lastPrinted>
  <dcterms:created xsi:type="dcterms:W3CDTF">2012-02-21T11:46:21Z</dcterms:created>
  <dcterms:modified xsi:type="dcterms:W3CDTF">2022-02-17T09:23:58Z</dcterms:modified>
</cp:coreProperties>
</file>