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6" r:id="rId2"/>
    <p:sldId id="278" r:id="rId3"/>
    <p:sldId id="285" r:id="rId4"/>
    <p:sldId id="286" r:id="rId5"/>
    <p:sldId id="305" r:id="rId6"/>
    <p:sldId id="306" r:id="rId7"/>
    <p:sldId id="307" r:id="rId8"/>
    <p:sldId id="313" r:id="rId9"/>
    <p:sldId id="314" r:id="rId10"/>
    <p:sldId id="308" r:id="rId11"/>
    <p:sldId id="309" r:id="rId12"/>
    <p:sldId id="310" r:id="rId13"/>
    <p:sldId id="311" r:id="rId14"/>
    <p:sldId id="312" r:id="rId15"/>
    <p:sldId id="315" r:id="rId16"/>
    <p:sldId id="316" r:id="rId17"/>
    <p:sldId id="317" r:id="rId18"/>
    <p:sldId id="319" r:id="rId19"/>
    <p:sldId id="320" r:id="rId20"/>
    <p:sldId id="321" r:id="rId21"/>
    <p:sldId id="322" r:id="rId22"/>
    <p:sldId id="323" r:id="rId23"/>
    <p:sldId id="294" r:id="rId2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DC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86" d="100"/>
          <a:sy n="86" d="100"/>
        </p:scale>
        <p:origin x="1543" y="8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00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latin typeface="Segoe UI Semibold" pitchFamily="34" charset="0"/>
              </a:rPr>
              <a:t>SOCb2023</a:t>
            </a:r>
          </a:p>
          <a:p>
            <a:r>
              <a:rPr lang="cs-CZ" sz="2800" b="1" dirty="0">
                <a:latin typeface="Segoe UI Semibold" pitchFamily="34" charset="0"/>
              </a:rPr>
              <a:t>Sociologie organizace</a:t>
            </a:r>
          </a:p>
          <a:p>
            <a:r>
              <a:rPr lang="cs-CZ" sz="2000" dirty="0">
                <a:latin typeface="Segoe UI Semibold" pitchFamily="34" charset="0"/>
              </a:rPr>
              <a:t>Organizace kurzu</a:t>
            </a: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dosedel@fss.muni.cz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>
            <a:extLst>
              <a:ext uri="{FF2B5EF4-FFF2-40B4-BE49-F238E27FC236}">
                <a16:creationId xmlns:a16="http://schemas.microsoft.com/office/drawing/2014/main" id="{D0A45A08-33CB-4C07-853C-5F88153F7D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7484"/>
            <a:ext cx="1277115" cy="982982"/>
          </a:xfrm>
          <a:prstGeom prst="rect">
            <a:avLst/>
          </a:prstGeom>
        </p:spPr>
      </p:pic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Organizace v modernitě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Peter Wagner: A sociology of modernity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Modernita je mj. spojená s emancipací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 první fázi jsou občanská práva přidělena omezené skupině lidí (bohatí muži, buržoazie)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Odtud název: 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Omezeně liberální modernita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Trvání cca 1789-2. pol. 19. století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572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Organizace v modernitě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Peter Wagner: A sociology of modernity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1. krize modernity – občanská práva chtějí větší skupiny obyvatel, nejprve nemajetní muži, potom mladší muži, ženy…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58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Organizace v modernitě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Peter Wagner: A sociology of modernity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Nově emancipované skupiny obyvatel je potřeba nějak disciplinovat…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… a současně jim poskytnout zdroje identity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Vznik velkých organizací – byrokracie, politické strany, sportovní spolky, cechy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Odtud název: 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Organizovaná modernita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Trvání cca 2. pol. 19. století – 1970s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023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Organizace v modernitě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Peter Wagner: A sociology of modernity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Odtud název: 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Organizovaná modernita</a:t>
            </a:r>
          </a:p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Sokol: 1864 • Junák: 1914 • Baráčníci: 1873 • ČSSD: 1878 • Červený kříž: 1864 • Agrární strana: 1899</a:t>
            </a:r>
          </a:p>
          <a:p>
            <a:pPr marL="0" indent="0" algn="ctr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IBM: 1914 • AT&amp;T: 1885 • Česká spořitelna (Ústřední banka českých spořitelen): 1903 • Nemocenské pokladny: 1888 • Baťa: 1900 • Ford: 1903</a:t>
            </a:r>
          </a:p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…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94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Organizace v modernitě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Peter Wagner: A sociology of modernity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2. krize modernity – organizace začínají být příliš velké, příliš mocné, rozpad na menší celky provázané sítěmi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Název: 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Modernita sítí, Současná modernita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Trvání: cca 1968-dosud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0612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Organizace v životě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Organizace jsou všude kolem nás takřka 200 let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Nemocnice, školy, firmy, bydlení, volný čas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Žijeme v organizacích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Spoluvytváříme organizace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535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Organizace v životě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Organizace jsou všude kolem nás takřka 200 let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Nemocnice, školy, firmy, bydlení, volný čas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Žijeme v organizacích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Spoluvytváříme organizace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Organizace je… </a:t>
            </a:r>
          </a:p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koordinace společné akce většího počtu lidí a zajištění její stálosti bez ohledu na výměnu konkrétních osob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8409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Sociologie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Sociologové zkoumají organizace od samého začátku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7153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Sociologie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Sociologové zkoumají organizace od samého začátku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Alexis de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Tocqueville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Demokracie v Americe</a:t>
            </a:r>
          </a:p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apolitická sdružení, občanská společnost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Karel Marx, Bedřich Engels</a:t>
            </a:r>
          </a:p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výrobní organizace a vztahy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Max Weber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862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Sociologie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Sociologové zkoumají organizace od samého začátku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 nejsou sami! Organizace zkoumají také: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Ekonomové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Technici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Psychologové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Právníci </a:t>
            </a:r>
          </a:p>
        </p:txBody>
      </p:sp>
    </p:spTree>
    <p:extLst>
      <p:ext uri="{BB962C8B-B14F-4D97-AF65-F5344CB8AC3E}">
        <p14:creationId xmlns:p14="http://schemas.microsoft.com/office/powerpoint/2010/main" val="1101817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Vyučující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Mgr. Ing. 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Tomáš Doseděl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, Ph.D.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dosedel@fss.muni.cz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kancelář 3.61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konzultace středa 16.30-17.30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Mgr. et Mgr. 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Jiří Navrátil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, Ph.D.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jiri.navratil@fss.muni.cz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kancelář 3.61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konzultace středa 12.00-14:00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Sociologie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Sociologové zkoumají organizace od samého začátku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 nejsou sami! Organizace zkoumají také: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Ekonomové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Technici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Psychologové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Právníci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Personalisté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2445598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Sociologie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Weber (1922): </a:t>
            </a:r>
          </a:p>
          <a:p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Byrokratická organizace jako případ racionality</a:t>
            </a:r>
          </a:p>
          <a:p>
            <a:pPr marL="0" indent="0">
              <a:buNone/>
            </a:pP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Gouldner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(1959): Organizace jako</a:t>
            </a:r>
          </a:p>
          <a:p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Racionální systém směřující k danému cíli</a:t>
            </a:r>
          </a:p>
          <a:p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Živý organismus, jehož cílem je zachovat sám sebe</a:t>
            </a:r>
          </a:p>
          <a:p>
            <a:pPr marL="0" indent="0">
              <a:buNone/>
            </a:pP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Crozier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Merton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… (1960s)</a:t>
            </a:r>
          </a:p>
          <a:p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Dysfunkce organizace</a:t>
            </a:r>
          </a:p>
          <a:p>
            <a:pPr marL="0" indent="0">
              <a:buNone/>
            </a:pP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3892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Sociologie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Foucault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(1975),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Goffman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(1961),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Bauman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(1989)</a:t>
            </a:r>
          </a:p>
          <a:p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Zneužívání organizací, totální instituce</a:t>
            </a:r>
          </a:p>
          <a:p>
            <a:pPr marL="0" indent="0">
              <a:buNone/>
            </a:pP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Schein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(1980s),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Hofstede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(1980s):</a:t>
            </a:r>
          </a:p>
          <a:p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Organizační kultura</a:t>
            </a:r>
          </a:p>
          <a:p>
            <a:pPr marL="0" indent="0">
              <a:buNone/>
            </a:pP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Od 1980s:</a:t>
            </a:r>
          </a:p>
          <a:p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vnější vlivy</a:t>
            </a:r>
          </a:p>
          <a:p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„zasíťovaná“ organizace</a:t>
            </a:r>
          </a:p>
          <a:p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prostředí, zdroje, efektivita, moc, sítě, pole</a:t>
            </a:r>
          </a:p>
          <a:p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1929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2219089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92-100 bodů: A (výborně)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84-91 bodů: B (velmi dobře)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76-83 bodů: C (dobře)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68-75 bodů: D (uspokojivě)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60-67 bodů: E (vyhovující)</a:t>
            </a:r>
          </a:p>
          <a:p>
            <a:r>
              <a:rPr lang="cs-CZ" sz="2800" dirty="0">
                <a:solidFill>
                  <a:srgbClr val="FF33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0-59 bodů: F (nevyhovující)</a:t>
            </a:r>
          </a:p>
        </p:txBody>
      </p:sp>
    </p:spTree>
    <p:extLst>
      <p:ext uri="{BB962C8B-B14F-4D97-AF65-F5344CB8AC3E}">
        <p14:creationId xmlns:p14="http://schemas.microsoft.com/office/powerpoint/2010/main" val="296861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Prezentace: 20 bodů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Seminární práce I: 40 bodů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Seminární práce II: 40 bodů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171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Prezentace: 20 bodů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Rozpis v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ISu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se otevře zítra v 10.00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1-2 studující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Kontext, argument, reakce, otázky do diskuze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15 min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Seminární práce I: 40 bodů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Seminární práce II: 40 bodů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338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Prezentace: 20 bodů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Seminární práce I a II: á 40 bodů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I: z první poloviny kurzu (před čtecím týdnem)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II: z druhé poloviny kurzu (po čtecím týdnu)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každá á 6-8 NS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přesné zadání bude v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ISu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začátkem příslušné poloviny kurzu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termín odevzdání I: v druhé polovině semestru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termín odevzdání II: v první polovině zkouškového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492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Prezentace: 20 bodů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Seminární práce I: 40 bodů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Seminární práce II: 40 bodů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92-100 bodů: A • 84-91 bodů: B • 76-83 bodů: C • 68-75 bodů: D • 60-67 bodů: E • </a:t>
            </a:r>
            <a:r>
              <a:rPr lang="cs-CZ" sz="2800" dirty="0">
                <a:solidFill>
                  <a:srgbClr val="FF33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0-59 bodů: F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283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Otázky k organizaci?</a:t>
            </a:r>
          </a:p>
        </p:txBody>
      </p:sp>
    </p:spTree>
    <p:extLst>
      <p:ext uri="{BB962C8B-B14F-4D97-AF65-F5344CB8AC3E}">
        <p14:creationId xmlns:p14="http://schemas.microsoft.com/office/powerpoint/2010/main" val="3271416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Otázky k organizaci (kurzu)?</a:t>
            </a:r>
          </a:p>
        </p:txBody>
      </p:sp>
    </p:spTree>
    <p:extLst>
      <p:ext uri="{BB962C8B-B14F-4D97-AF65-F5344CB8AC3E}">
        <p14:creationId xmlns:p14="http://schemas.microsoft.com/office/powerpoint/2010/main" val="2862240991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3525</TotalTime>
  <Words>830</Words>
  <Application>Microsoft Office PowerPoint</Application>
  <PresentationFormat>Předvádění na obrazovce (4:3)</PresentationFormat>
  <Paragraphs>152</Paragraphs>
  <Slides>23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Segoe UI</vt:lpstr>
      <vt:lpstr>Segoe UI Semibold</vt:lpstr>
      <vt:lpstr>Verdana</vt:lpstr>
      <vt:lpstr>Výchozí návrh</vt:lpstr>
      <vt:lpstr>Prezentace aplikace PowerPoint</vt:lpstr>
      <vt:lpstr>Vyučující</vt:lpstr>
      <vt:lpstr>Jak uspět</vt:lpstr>
      <vt:lpstr>Jak uspět</vt:lpstr>
      <vt:lpstr>Jak uspět</vt:lpstr>
      <vt:lpstr>Jak uspět</vt:lpstr>
      <vt:lpstr>Jak uspět</vt:lpstr>
      <vt:lpstr>Otázky k organizaci?</vt:lpstr>
      <vt:lpstr>Otázky k organizaci (kurzu)?</vt:lpstr>
      <vt:lpstr>Organizace v modernitě</vt:lpstr>
      <vt:lpstr>Organizace v modernitě</vt:lpstr>
      <vt:lpstr>Organizace v modernitě</vt:lpstr>
      <vt:lpstr>Organizace v modernitě</vt:lpstr>
      <vt:lpstr>Organizace v modernitě</vt:lpstr>
      <vt:lpstr>Organizace v životě</vt:lpstr>
      <vt:lpstr>Organizace v životě</vt:lpstr>
      <vt:lpstr>Sociologie organizace</vt:lpstr>
      <vt:lpstr>Sociologie organizace</vt:lpstr>
      <vt:lpstr>Sociologie organizace</vt:lpstr>
      <vt:lpstr>Sociologie organizace</vt:lpstr>
      <vt:lpstr>Sociologie organizace</vt:lpstr>
      <vt:lpstr>Sociologie organizace</vt:lpstr>
      <vt:lpstr>Otázky?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Tomáš Tomáš</cp:lastModifiedBy>
  <cp:revision>214</cp:revision>
  <dcterms:created xsi:type="dcterms:W3CDTF">2006-09-04T06:54:07Z</dcterms:created>
  <dcterms:modified xsi:type="dcterms:W3CDTF">2022-02-13T11:40:42Z</dcterms:modified>
</cp:coreProperties>
</file>