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76" r:id="rId2"/>
    <p:sldId id="278" r:id="rId3"/>
    <p:sldId id="295" r:id="rId4"/>
    <p:sldId id="296" r:id="rId5"/>
    <p:sldId id="301" r:id="rId6"/>
    <p:sldId id="297" r:id="rId7"/>
    <p:sldId id="298" r:id="rId8"/>
    <p:sldId id="302" r:id="rId9"/>
    <p:sldId id="300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20" r:id="rId26"/>
    <p:sldId id="319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30" r:id="rId37"/>
    <p:sldId id="294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SOCb2023</a:t>
            </a:r>
          </a:p>
          <a:p>
            <a:r>
              <a:rPr lang="cs-CZ" sz="2800" b="1" dirty="0">
                <a:latin typeface="Segoe UI Semibold" pitchFamily="34" charset="0"/>
              </a:rPr>
              <a:t>Sociologie organizace</a:t>
            </a:r>
          </a:p>
          <a:p>
            <a:r>
              <a:rPr lang="cs-CZ" sz="2000" dirty="0">
                <a:latin typeface="Segoe UI Semibold" pitchFamily="34" charset="0"/>
              </a:rPr>
              <a:t>Sociologické studium organizací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 – R.K.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Merton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Sociologie jako věda o nezamýšlených důsledcích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Manifestní a latentní funkce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organizace říká, že chce dělat vs. co její činnost třeba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nezamýšleně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 způsobuje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Příklad: univerzita má vzdělávat a zkoumat (manifestní funkce). Kromě toho taky živí 5 000 lidí, umožňuje seberealizaci 50 000 studentů, pečuje o budovy,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dobrovolničí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… (latentní funkce)</a:t>
            </a:r>
          </a:p>
        </p:txBody>
      </p:sp>
    </p:spTree>
    <p:extLst>
      <p:ext uri="{BB962C8B-B14F-4D97-AF65-F5344CB8AC3E}">
        <p14:creationId xmlns:p14="http://schemas.microsoft.com/office/powerpoint/2010/main" val="3090300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 –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Kdo formuluje cíle organizace?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Buď je to nějaký řídící orgán, management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Nebo jsou to různá formální / neformální součásti uvnitř organizace</a:t>
            </a:r>
          </a:p>
        </p:txBody>
      </p:sp>
    </p:spTree>
    <p:extLst>
      <p:ext uri="{BB962C8B-B14F-4D97-AF65-F5344CB8AC3E}">
        <p14:creationId xmlns:p14="http://schemas.microsoft.com/office/powerpoint/2010/main" val="987067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Konflikty organizace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Navenek: zvýhodňování členů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Dovnitř: aréna různě silných aktérů</a:t>
            </a:r>
          </a:p>
        </p:txBody>
      </p:sp>
    </p:spTree>
    <p:extLst>
      <p:ext uri="{BB962C8B-B14F-4D97-AF65-F5344CB8AC3E}">
        <p14:creationId xmlns:p14="http://schemas.microsoft.com/office/powerpoint/2010/main" val="161633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</p:txBody>
      </p:sp>
    </p:spTree>
    <p:extLst>
      <p:ext uri="{BB962C8B-B14F-4D97-AF65-F5344CB8AC3E}">
        <p14:creationId xmlns:p14="http://schemas.microsoft.com/office/powerpoint/2010/main" val="671111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Specializace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 s okolím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Komunikační dovednosti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</p:txBody>
      </p:sp>
    </p:spTree>
    <p:extLst>
      <p:ext uri="{BB962C8B-B14F-4D97-AF65-F5344CB8AC3E}">
        <p14:creationId xmlns:p14="http://schemas.microsoft.com/office/powerpoint/2010/main" val="213148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Specializace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: má určité dovednost</a:t>
            </a:r>
            <a:endParaRPr lang="cs-CZ" sz="24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 s okolím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Komunikační dovednosti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</p:txBody>
      </p:sp>
    </p:spTree>
    <p:extLst>
      <p:ext uri="{BB962C8B-B14F-4D97-AF65-F5344CB8AC3E}">
        <p14:creationId xmlns:p14="http://schemas.microsoft.com/office/powerpoint/2010/main" val="709015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Specializace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 s okolím: 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jednotlivci schopní je realizovat</a:t>
            </a:r>
            <a:endParaRPr lang="cs-CZ" sz="24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Komunikační dovednosti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</p:txBody>
      </p:sp>
    </p:spTree>
    <p:extLst>
      <p:ext uri="{BB962C8B-B14F-4D97-AF65-F5344CB8AC3E}">
        <p14:creationId xmlns:p14="http://schemas.microsoft.com/office/powerpoint/2010/main" val="219865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Specializace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 s okolím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Komunikační dovednosti: 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kontrola komunikačních toků</a:t>
            </a:r>
            <a:endParaRPr lang="cs-CZ" sz="24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</a:t>
            </a:r>
          </a:p>
        </p:txBody>
      </p:sp>
    </p:spTree>
    <p:extLst>
      <p:ext uri="{BB962C8B-B14F-4D97-AF65-F5344CB8AC3E}">
        <p14:creationId xmlns:p14="http://schemas.microsoft.com/office/powerpoint/2010/main" val="1180729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Crozier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organizacích i mimo ně probíhá boj o moc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i jejich členové se snaží ovládnout tzv. </a:t>
            </a:r>
            <a:r>
              <a:rPr lang="cs-CZ" sz="28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zóny nejistoty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Specializace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Vztahy s okolím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Komunikační dovednosti</a:t>
            </a:r>
          </a:p>
          <a:p>
            <a:pPr lvl="1"/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Pravidla: 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formální nastavení organizace jako tlak na zaměstnance</a:t>
            </a:r>
            <a:endParaRPr lang="cs-CZ" sz="2400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615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Zaměstnavatelé mají svoje ego</a:t>
            </a:r>
            <a:r>
              <a:rPr lang="cs-CZ" sz="2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 svobodnou vůli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Jednají proto do značné míry samostatně</a:t>
            </a:r>
          </a:p>
          <a:p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Jsou ale omezeni strukturálními podmínkami</a:t>
            </a: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(sociální strukturalismus)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3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pro sociology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Zmenšenina společnosti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Relativně uzavřený systém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Příležitost pro ověřování sociologických teorií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Konfliktualismus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Weberovo panství: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Charismatické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Tradiční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Legální / byrokratické</a:t>
            </a:r>
          </a:p>
        </p:txBody>
      </p:sp>
    </p:spTree>
    <p:extLst>
      <p:ext uri="{BB962C8B-B14F-4D97-AF65-F5344CB8AC3E}">
        <p14:creationId xmlns:p14="http://schemas.microsoft.com/office/powerpoint/2010/main" val="2925974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Interpretativismus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interpretují organizace svými sociologickými koncepty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Členové organizace interpretují dění kolem sebe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289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Interpretativismus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Sociologové interpretují organizace svými sociologickými koncepty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Členové organizace interpretují dění kolem sebe</a:t>
            </a:r>
          </a:p>
          <a:p>
            <a:pPr marL="0" indent="0">
              <a:buNone/>
            </a:pP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Příklad: Není důležitá absolutní výše příjmu, ale jeho odlišnost (od očekávání, od příjmu kolegů…)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70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Konstruktivismus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Aktéři jednají v rámci organizace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Svým jednáním konstruují organizaci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zpětně ovlivňuje jejich jednání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Atd.</a:t>
            </a:r>
          </a:p>
        </p:txBody>
      </p:sp>
    </p:spTree>
    <p:extLst>
      <p:ext uri="{BB962C8B-B14F-4D97-AF65-F5344CB8AC3E}">
        <p14:creationId xmlns:p14="http://schemas.microsoft.com/office/powerpoint/2010/main" val="1127365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Kontingenční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X a 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Kontingenční model vůdcovství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Typy kariérního chování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23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Teorie X a 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McGregor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X: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 nerad pracuje a vyhýbá se práci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Motivace je založena na donucovacích faktorech pomocí vnějších stimulů (tresty, odměny)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Práce zaměstnanců musí být kontrolována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 se vyhýbají odpovědnosti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 jsou raději řízeni a vedeni, aby nemuseli mít odpovědnost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Zaměstnanci mají nechuť ke změnám</a:t>
            </a:r>
          </a:p>
        </p:txBody>
      </p:sp>
    </p:spTree>
    <p:extLst>
      <p:ext uri="{BB962C8B-B14F-4D97-AF65-F5344CB8AC3E}">
        <p14:creationId xmlns:p14="http://schemas.microsoft.com/office/powerpoint/2010/main" val="24870297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Teorie X a 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McGregor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Teorie Y: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práce je stejně přirozenou aktivitou jako zábava či odpočinek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 rád přijímá samostatnost a odpovědnost a aktivně ji vyhledává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 se plně ztotožňuje s cíli organizace a činí v souladu s nimi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 má dostatek sebekázně a sebeřízení</a:t>
            </a:r>
          </a:p>
          <a:p>
            <a:pPr lvl="1"/>
            <a:r>
              <a:rPr lang="cs-CZ" sz="2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Zaměstnanec prokazuje tvořivý a inovační přístup</a:t>
            </a:r>
          </a:p>
        </p:txBody>
      </p:sp>
    </p:spTree>
    <p:extLst>
      <p:ext uri="{BB962C8B-B14F-4D97-AF65-F5344CB8AC3E}">
        <p14:creationId xmlns:p14="http://schemas.microsoft.com/office/powerpoint/2010/main" val="41459991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Kontingenční model vůdcovství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Tým odborníků:		úkol +++	lidi +++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Klub známých: 		úkol +	lidi +++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Organizační průměr		úkol ++	lidi ++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Čistě mocenský		úkol +++ lidi +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Slabý management		úkol +	lidi +</a:t>
            </a:r>
          </a:p>
        </p:txBody>
      </p:sp>
    </p:spTree>
    <p:extLst>
      <p:ext uri="{BB962C8B-B14F-4D97-AF65-F5344CB8AC3E}">
        <p14:creationId xmlns:p14="http://schemas.microsoft.com/office/powerpoint/2010/main" val="39463320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529690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Bezpečí: stabilita, předvídatelnost, „klid“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134925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Organizace pro sociology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Zmenšenina společnosti</a:t>
            </a:r>
            <a:endParaRPr lang="cs-CZ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Relativně uzavřený systém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Příležitost pro ověřování sociologických teorií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Funkcionalistický vs.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konfliktualistický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přístup</a:t>
            </a:r>
          </a:p>
        </p:txBody>
      </p:sp>
    </p:spTree>
    <p:extLst>
      <p:ext uri="{BB962C8B-B14F-4D97-AF65-F5344CB8AC3E}">
        <p14:creationId xmlns:p14="http://schemas.microsoft.com/office/powerpoint/2010/main" val="31156891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Autonomie: jasné úkoly, nízká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konrola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34493641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Kompetentnost: odborník, specialista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18014944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Manažerismus: chce zodpovědnost, vůdce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3617939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Podnikatel: výzvy, snaha o profit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1293392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Služby: pomáhat druhým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33711863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Soupeř: soutěž s druhými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</a:t>
            </a:r>
          </a:p>
        </p:txBody>
      </p:sp>
    </p:spTree>
    <p:extLst>
      <p:ext uri="{BB962C8B-B14F-4D97-AF65-F5344CB8AC3E}">
        <p14:creationId xmlns:p14="http://schemas.microsoft.com/office/powerpoint/2010/main" val="416875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Typy kariéry (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Schein</a:t>
            </a:r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Bezpečí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Autonomie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Kompetentnost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Manažerismus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Podnikatel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Služby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Soupeř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Životní styl: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work-life</a:t>
            </a:r>
            <a:r>
              <a:rPr lang="cs-CZ" sz="2800">
                <a:latin typeface="Segoe UI" pitchFamily="34" charset="0"/>
                <a:ea typeface="Segoe UI" pitchFamily="34" charset="0"/>
                <a:cs typeface="Segoe UI" pitchFamily="34" charset="0"/>
              </a:rPr>
              <a:t> balance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852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plní funkci navenek do společnosti i dovnitř pro své členy / zaměstnance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Kvalitu / efektivitu plnění těchto funkcí lze hodnotit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je vrchol racionality, lepší způsob naplnění cílů lidstvo nevynalezlo</a:t>
            </a:r>
          </a:p>
        </p:txBody>
      </p:sp>
    </p:spTree>
    <p:extLst>
      <p:ext uri="{BB962C8B-B14F-4D97-AF65-F5344CB8AC3E}">
        <p14:creationId xmlns:p14="http://schemas.microsoft.com/office/powerpoint/2010/main" val="264114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plní funkci navenek do společnosti i dovnitř pro své členy / zaměstnance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2CD367-7040-4F62-8695-67E4B2D16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912" y="2812368"/>
            <a:ext cx="5394176" cy="404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3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Kybernetické pojetí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black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box, vstup, výstup)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39ACDCF-8A63-42D9-A47F-912CAD6A5C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892" y="2253907"/>
            <a:ext cx="5754216" cy="431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7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Kybernetické pojetí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black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box, vstup, výstup)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přijímá jako „vstup“ potřeby jiných organizací a poskytuje jako “výstup“ jejich naplnění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má jasně stanovený cíl a plní ve společnosti jasně stanovenou funkci</a:t>
            </a:r>
          </a:p>
        </p:txBody>
      </p:sp>
    </p:spTree>
    <p:extLst>
      <p:ext uri="{BB962C8B-B14F-4D97-AF65-F5344CB8AC3E}">
        <p14:creationId xmlns:p14="http://schemas.microsoft.com/office/powerpoint/2010/main" val="411204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Kybernetické pojetí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black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box, vstup, výstup)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přijímá jako „vstup“ potřeby jiných organizací a poskytuje jako “výstup“ jejich naplnění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Organizace má jasně stanovený cíl a plní ve společnosti jasně stanovenou funkci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Příklad: organizace zajišťuje účetní služby (vstupy), sama potřebuje zajistit úklid a správu IT (vstup jiné organizace) </a:t>
            </a:r>
          </a:p>
        </p:txBody>
      </p:sp>
    </p:spTree>
    <p:extLst>
      <p:ext uri="{BB962C8B-B14F-4D97-AF65-F5344CB8AC3E}">
        <p14:creationId xmlns:p14="http://schemas.microsoft.com/office/powerpoint/2010/main" val="375467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Funkcionalismus – R.K. </a:t>
            </a:r>
            <a:r>
              <a:rPr lang="cs-CZ" dirty="0" err="1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Merton</a:t>
            </a:r>
            <a:endParaRPr lang="cs-CZ" dirty="0">
              <a:solidFill>
                <a:srgbClr val="0000DC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Sociologie jako věda o nezamýšlených důsledcích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Manifestní a latentní funkce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Co organizace říká, že chce dělat vs. co její činnost třeba (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nezamýšleně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 způsobuje</a:t>
            </a:r>
          </a:p>
        </p:txBody>
      </p:sp>
    </p:spTree>
    <p:extLst>
      <p:ext uri="{BB962C8B-B14F-4D97-AF65-F5344CB8AC3E}">
        <p14:creationId xmlns:p14="http://schemas.microsoft.com/office/powerpoint/2010/main" val="69914416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4238</TotalTime>
  <Words>981</Words>
  <Application>Microsoft Office PowerPoint</Application>
  <PresentationFormat>Předvádění na obrazovce (4:3)</PresentationFormat>
  <Paragraphs>224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Organizace pro sociology</vt:lpstr>
      <vt:lpstr>Organizace pro sociology</vt:lpstr>
      <vt:lpstr>Funkcionalismus</vt:lpstr>
      <vt:lpstr>Funkcionalismus</vt:lpstr>
      <vt:lpstr>Funkcionalismus</vt:lpstr>
      <vt:lpstr>Funkcionalismus</vt:lpstr>
      <vt:lpstr>Funkcionalismus</vt:lpstr>
      <vt:lpstr>Funkcionalismus – R.K. Merton</vt:lpstr>
      <vt:lpstr>Funkcionalismus – R.K. Merton</vt:lpstr>
      <vt:lpstr>Funkcionalismus – cíle</vt:lpstr>
      <vt:lpstr>Konfliktualismus</vt:lpstr>
      <vt:lpstr>Konfliktualismus: Crozier</vt:lpstr>
      <vt:lpstr>Konfliktualismus: Crozier</vt:lpstr>
      <vt:lpstr>Konfliktualismus: Crozier</vt:lpstr>
      <vt:lpstr>Konfliktualismus: Crozier</vt:lpstr>
      <vt:lpstr>Konfliktualismus: Crozier</vt:lpstr>
      <vt:lpstr>Konfliktualismus: Crozier</vt:lpstr>
      <vt:lpstr>Konfliktualismus</vt:lpstr>
      <vt:lpstr>Konfliktualismus</vt:lpstr>
      <vt:lpstr>Interpretativismus</vt:lpstr>
      <vt:lpstr>Interpretativismus</vt:lpstr>
      <vt:lpstr>Konstruktivismus</vt:lpstr>
      <vt:lpstr>Kontingenční přístup</vt:lpstr>
      <vt:lpstr>Teorie X a Y (McGregor)</vt:lpstr>
      <vt:lpstr>Teorie X a Y (McGregor)</vt:lpstr>
      <vt:lpstr>Kontingenční model vůdcovství</vt:lpstr>
      <vt:lpstr>Typy kariéry (Schein)</vt:lpstr>
      <vt:lpstr>Typy kariéry (Schein)</vt:lpstr>
      <vt:lpstr>Typy kariéry (Schein)</vt:lpstr>
      <vt:lpstr>Typy kariéry (Schein)</vt:lpstr>
      <vt:lpstr>Typy kariéry (Schein)</vt:lpstr>
      <vt:lpstr>Typy kariéry (Schein)</vt:lpstr>
      <vt:lpstr>Typy kariéry (Schein)</vt:lpstr>
      <vt:lpstr>Typy kariéry (Schein)</vt:lpstr>
      <vt:lpstr>Typy kariéry (Schein)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227</cp:revision>
  <dcterms:created xsi:type="dcterms:W3CDTF">2006-09-04T06:54:07Z</dcterms:created>
  <dcterms:modified xsi:type="dcterms:W3CDTF">2021-03-10T22:23:55Z</dcterms:modified>
</cp:coreProperties>
</file>