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6" r:id="rId2"/>
    <p:sldId id="339" r:id="rId3"/>
    <p:sldId id="360" r:id="rId4"/>
    <p:sldId id="361" r:id="rId5"/>
    <p:sldId id="359" r:id="rId6"/>
    <p:sldId id="353" r:id="rId7"/>
    <p:sldId id="356" r:id="rId8"/>
    <p:sldId id="354" r:id="rId9"/>
    <p:sldId id="355" r:id="rId10"/>
    <p:sldId id="352" r:id="rId11"/>
    <p:sldId id="336" r:id="rId12"/>
    <p:sldId id="362" r:id="rId13"/>
    <p:sldId id="340" r:id="rId14"/>
    <p:sldId id="341" r:id="rId15"/>
    <p:sldId id="338" r:id="rId16"/>
    <p:sldId id="342" r:id="rId17"/>
    <p:sldId id="351" r:id="rId18"/>
    <p:sldId id="343" r:id="rId19"/>
    <p:sldId id="344" r:id="rId20"/>
    <p:sldId id="357" r:id="rId21"/>
    <p:sldId id="358" r:id="rId22"/>
    <p:sldId id="337" r:id="rId23"/>
    <p:sldId id="345" r:id="rId24"/>
    <p:sldId id="346" r:id="rId25"/>
    <p:sldId id="347" r:id="rId26"/>
    <p:sldId id="348" r:id="rId27"/>
    <p:sldId id="349" r:id="rId28"/>
    <p:sldId id="350" r:id="rId29"/>
    <p:sldId id="292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1543" y="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SOCb2023</a:t>
            </a:r>
          </a:p>
          <a:p>
            <a:r>
              <a:rPr lang="cs-CZ" sz="2800" b="1" dirty="0">
                <a:latin typeface="Segoe UI Semibold" pitchFamily="34" charset="0"/>
              </a:rPr>
              <a:t>Sociologie organizace</a:t>
            </a:r>
          </a:p>
          <a:p>
            <a:r>
              <a:rPr lang="cs-CZ" sz="2000" dirty="0">
                <a:latin typeface="Segoe UI Semibold" pitchFamily="34" charset="0"/>
              </a:rPr>
              <a:t>Totální instituce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C474D4C0-47FA-4CF6-ABDB-257B2DBC7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 2. sv.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Německo – národ básníků a filozofů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Jak je možné, že se tam stalo to, co se </a:t>
            </a:r>
            <a:r>
              <a:rPr lang="cs-CZ">
                <a:latin typeface="Segoe UI" pitchFamily="34" charset="0"/>
                <a:ea typeface="Segoe UI" pitchFamily="34" charset="0"/>
                <a:cs typeface="Segoe UI" pitchFamily="34" charset="0"/>
              </a:rPr>
              <a:t>stalo?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autority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90F613C-E8F2-4F90-B985-7708C64B3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" y="1600200"/>
            <a:ext cx="9051919" cy="5257800"/>
          </a:xfrm>
        </p:spPr>
      </p:pic>
    </p:spTree>
    <p:extLst>
      <p:ext uri="{BB962C8B-B14F-4D97-AF65-F5344CB8AC3E}">
        <p14:creationId xmlns:p14="http://schemas.microsoft.com/office/powerpoint/2010/main" val="300040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Phillip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Zimbardo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Zimbardův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experiment)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12 vězňů + 12 dozorců z řad studentů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chování vězňů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Dozorci mají za úkol ovládnout vězně, zjednat si autoritu bez použití násilí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Všichni vědí, že se jedná o hru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4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šesti dnech experiment předčasně zastaven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Vzpoura vězňů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Kruté tresty dozorců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Pět vězňů předčasně odešlo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Jeden vězeň se psychicky zhroutil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2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Závěr: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obyčejný psychicky zdravý člověk bez násilných sklonů může pod tlakem okolností jednat nestandardně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4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autority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5F6233-1B7B-40F9-B8E9-8A90B76A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" y="1402084"/>
            <a:ext cx="9399943" cy="54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6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3E7F72A-D571-4905-8B53-777E3553D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836495" cy="5357192"/>
          </a:xfrm>
        </p:spPr>
      </p:pic>
    </p:spTree>
    <p:extLst>
      <p:ext uri="{BB962C8B-B14F-4D97-AF65-F5344CB8AC3E}">
        <p14:creationId xmlns:p14="http://schemas.microsoft.com/office/powerpoint/2010/main" val="288386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Respondent má za úkol trestat (neexistujícího) žáka elektrickým šokem za špatné odpovědi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Maximální hodnota 435 V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Od 75 V „žák“ naříká, od 120 V křičí bolestí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respondent váhá, vedoucí experimentu ho povzbuzuje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4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63 % respondentů došlo až k nejvyšším hodnotám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žák nevydával žádný zvuk, došlo k nejvyšším hodnotám 100 % respondentů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byl respondent a žák v jedné místnosti, došlo k nejvyšším hodnotám 40 % respondentů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se experimentu účastnily jen ženy, došlo k maximům 65 %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4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Závěr: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obyčejný psychicky zdravý člověk je schopen působit bolest, pokud k tomu dostane pokyn (striktní příkaz není potřeba)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Totální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Odvede své klienty „mimo běžný svět“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Zabere jim většinu času a pozornosti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Dochází k násilné resocializaci</a:t>
            </a:r>
          </a:p>
        </p:txBody>
      </p:sp>
    </p:spTree>
    <p:extLst>
      <p:ext uri="{BB962C8B-B14F-4D97-AF65-F5344CB8AC3E}">
        <p14:creationId xmlns:p14="http://schemas.microsoft.com/office/powerpoint/2010/main" val="98087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Vlna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998AD6-7B73-40BB-8249-5100A91A7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6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Ron Jones, 1967, Kalifornie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škola, snaha ukázat, jak snadno běžní lidé podlehnou autoritářskému režimu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čtyřech dnech experiment přerostl zakladatele, po pěti dnech zrušeno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Film Die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Welle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(2008)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15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Vysoce funkční byrokracie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6F4497C-BD7D-4154-838B-256C664B2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2" y="1406290"/>
            <a:ext cx="7305458" cy="5479094"/>
          </a:xfrm>
        </p:spPr>
      </p:pic>
    </p:spTree>
    <p:extLst>
      <p:ext uri="{BB962C8B-B14F-4D97-AF65-F5344CB8AC3E}">
        <p14:creationId xmlns:p14="http://schemas.microsoft.com/office/powerpoint/2010/main" val="164538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Zygmunt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Bauman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Holocaust jako příklad dokonalé byrokratické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Bez moderní průmyslové společnosti a dokonalého byrokratického systému by nebyl možný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7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Splňuje určité charakteristiky: židovský původ ve třech předchozích generacích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uveden v odděleném registru obyvatel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označen: 	písmeno J v cestovním pasu, hvězda na oblečení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58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šíření nemocí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čisté rase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vraždách dětí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72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Rozhodnutí o konečném řešení židovské otázky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Nacističtí zločinci se odvolávali na to, že „jen plnili rozkazy“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1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Roztříštěná zodpovědnost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dá razítko do pasu,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napíše jméno do seznamu,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vyvěsí seznam na nádraží,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řídí vlak, není vrah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224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Roztříštěná zodpovědnost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Kategoriální vražda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Bauman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 6 milionů Židů, celkem 11-17 milionů lidí</a:t>
            </a:r>
          </a:p>
        </p:txBody>
      </p:sp>
    </p:spTree>
    <p:extLst>
      <p:ext uri="{BB962C8B-B14F-4D97-AF65-F5344CB8AC3E}">
        <p14:creationId xmlns:p14="http://schemas.microsoft.com/office/powerpoint/2010/main" val="1834667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Otázky?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Kasárna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Nemocnice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Vězení</a:t>
            </a:r>
          </a:p>
        </p:txBody>
      </p:sp>
    </p:spTree>
    <p:extLst>
      <p:ext uri="{BB962C8B-B14F-4D97-AF65-F5344CB8AC3E}">
        <p14:creationId xmlns:p14="http://schemas.microsoft.com/office/powerpoint/2010/main" val="63184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Charakteristiky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Striktní režim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Dohled</a:t>
            </a:r>
          </a:p>
        </p:txBody>
      </p:sp>
    </p:spTree>
    <p:extLst>
      <p:ext uri="{BB962C8B-B14F-4D97-AF65-F5344CB8AC3E}">
        <p14:creationId xmlns:p14="http://schemas.microsoft.com/office/powerpoint/2010/main" val="322094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Model vězení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Kruhový půdorys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Uprostřed temná věž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okraji cely se dvěma okny</a:t>
            </a:r>
          </a:p>
        </p:txBody>
      </p:sp>
    </p:spTree>
    <p:extLst>
      <p:ext uri="{BB962C8B-B14F-4D97-AF65-F5344CB8AC3E}">
        <p14:creationId xmlns:p14="http://schemas.microsoft.com/office/powerpoint/2010/main" val="25835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dohledu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9E1E47-9C93-480F-9DFA-8E5AC2EA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411"/>
            <a:ext cx="9144000" cy="47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06A9A5-7F23-4AD2-A638-E089BF4A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1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2FE276-E8A4-4BF0-961F-E1E5C7FE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4273"/>
            <a:ext cx="8229600" cy="54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424B8-7561-4335-9E8B-21980C29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0" y="1805940"/>
            <a:ext cx="914400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1533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515</Words>
  <Application>Microsoft Office PowerPoint</Application>
  <PresentationFormat>Předvádění na obrazovce (4:3)</PresentationFormat>
  <Paragraphs>117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Totální instituce</vt:lpstr>
      <vt:lpstr>Příklady</vt:lpstr>
      <vt:lpstr>Charakteristiky</vt:lpstr>
      <vt:lpstr>Panoptikon</vt:lpstr>
      <vt:lpstr>Příliš mnoho dohledu</vt:lpstr>
      <vt:lpstr>Panoptikon</vt:lpstr>
      <vt:lpstr>Panoptikon</vt:lpstr>
      <vt:lpstr>Panoptikon</vt:lpstr>
      <vt:lpstr>Po 2. sv. válce</vt:lpstr>
      <vt:lpstr>Příliš mnoho autority</vt:lpstr>
      <vt:lpstr>Stanfordský experiment</vt:lpstr>
      <vt:lpstr>Stanfordský experiment</vt:lpstr>
      <vt:lpstr>Stanfordský experiment</vt:lpstr>
      <vt:lpstr>Příliš mnoho autority</vt:lpstr>
      <vt:lpstr>Milgramův experiment</vt:lpstr>
      <vt:lpstr>Milgramův experiment</vt:lpstr>
      <vt:lpstr>Milgramův experiment</vt:lpstr>
      <vt:lpstr>Milgramův experiment</vt:lpstr>
      <vt:lpstr>Vlna</vt:lpstr>
      <vt:lpstr>Vlna</vt:lpstr>
      <vt:lpstr>Vysoce funkční byrokracie</vt:lpstr>
      <vt:lpstr>Modernita a holocaust</vt:lpstr>
      <vt:lpstr>Modernita a holocaust</vt:lpstr>
      <vt:lpstr>Modernita a holocaust</vt:lpstr>
      <vt:lpstr>Modernita a holocaust</vt:lpstr>
      <vt:lpstr>Modernita a holocaust</vt:lpstr>
      <vt:lpstr>Modernita a holocaust</vt:lpstr>
      <vt:lpstr>Otázky?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280</cp:revision>
  <dcterms:created xsi:type="dcterms:W3CDTF">2006-09-04T06:54:07Z</dcterms:created>
  <dcterms:modified xsi:type="dcterms:W3CDTF">2021-03-31T19:59:56Z</dcterms:modified>
</cp:coreProperties>
</file>