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9" d="100"/>
          <a:sy n="89" d="100"/>
        </p:scale>
        <p:origin x="19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fhs.cuni.cz/FHS-2587-version1-nasili_na_zenach_v_souvislosti_s_covid_19.pdf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ivysilani/10617868301-z-lasky-nenavist" TargetMode="External"/><Relationship Id="rId2" Type="http://schemas.openxmlformats.org/officeDocument/2006/relationships/hyperlink" Target="https://www.youtube.com/watch?v=m2fh52Mvtg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 a </a:t>
            </a:r>
            <a:r>
              <a:rPr lang="cs-CZ" dirty="0" smtClean="0"/>
              <a:t>násilí: Domácí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dirty="0" smtClean="0"/>
              <a:t>. 3. </a:t>
            </a:r>
            <a:r>
              <a:rPr lang="cs-CZ" dirty="0" smtClean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Domácí násilí ve feministických teoriích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err="1"/>
              <a:t>genderově</a:t>
            </a:r>
            <a:r>
              <a:rPr lang="cs-CZ" dirty="0"/>
              <a:t> podmíněné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jde </a:t>
            </a:r>
            <a:r>
              <a:rPr lang="cs-CZ" dirty="0"/>
              <a:t>o násilí, které je důsledkem nerovnováhy moci mezi muži a ženami ve společnosti, a tak se v patriarchálních společnostech děje převážně ženám.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„</a:t>
            </a:r>
            <a:r>
              <a:rPr lang="cs-CZ" dirty="0"/>
              <a:t>Toto týrání není o manželských konfliktech nebo o zvládnutí hněvu, ale o uplatnění moci.“ (Voňková, Spoustová, 2008, s. 46) Proto většina literatury o domácím násilí, vycházející z feministických pozic (ale i většina literatury o domácím násilí obecně) hovoří o situaci žen, obětí domácího násilí.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193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Agenda domácího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Z domácího násilí se stal veřejný problém zásluhou </a:t>
            </a:r>
            <a:r>
              <a:rPr lang="cs-CZ" b="1" dirty="0"/>
              <a:t>žensko-právních organizací</a:t>
            </a:r>
            <a:r>
              <a:rPr lang="cs-CZ" dirty="0"/>
              <a:t>, které viděly původ tohoto násilí právě v nerovném postavení žen a mužů ve společnosti, kdy domácí násilí bylo a zůstává důsledkem těchto nerovností a projevem moci mužů nad ženami.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47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Domácí násilí v kriminologických teoriích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/>
              <a:t>tyto teorie hovoří o obětech, jimiž může být žena, muž, dítě, senior či kdokoliv </a:t>
            </a:r>
            <a:r>
              <a:rPr lang="cs-CZ" dirty="0" smtClean="0"/>
              <a:t>jiný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definice </a:t>
            </a:r>
            <a:r>
              <a:rPr lang="cs-CZ" dirty="0"/>
              <a:t>Metropolitní policie týkající se intimního (partnerského) násilí: jakýkoliv výskyt ohrožujícího chování, násilí nebo zneužití psychického, fyzického, sexuálního, ekonomického nebo emocionálního mezi dospělými osobami, které jsou, nebo někdy v minulosti byly intimními partnery nebo členy rodiny, a to bez ohledu na pohlaví (in Voňková, Spoustová, 2008)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920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Problematičnost pojmu domácí </a:t>
            </a:r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Např. </a:t>
            </a:r>
            <a:r>
              <a:rPr lang="cs-CZ" dirty="0" err="1"/>
              <a:t>Střílková</a:t>
            </a:r>
            <a:r>
              <a:rPr lang="cs-CZ" dirty="0"/>
              <a:t> a Fryšták (2009) upozorňují na to, že je pojem domácí násilí zatížen značnou </a:t>
            </a:r>
            <a:r>
              <a:rPr lang="cs-CZ" dirty="0" err="1"/>
              <a:t>stereotypizací</a:t>
            </a:r>
            <a:r>
              <a:rPr lang="cs-CZ" dirty="0"/>
              <a:t>: </a:t>
            </a:r>
            <a:r>
              <a:rPr lang="cs-CZ" i="1" dirty="0"/>
              <a:t>„Automaticky se spojuje s mužem násilníkem a ženou obětí. Tento přístup nejenže působí diskriminačně vůči mužům jako obětem, ale zcela vylučuje děti, sourozence či prarodiče, ať už jako oběti nebo násilné osoby, ačkoli i tito spadají do fenoménu domácího násilí.“ </a:t>
            </a:r>
            <a:r>
              <a:rPr lang="cs-CZ" dirty="0"/>
              <a:t>(</a:t>
            </a:r>
            <a:r>
              <a:rPr lang="cs-CZ" dirty="0" err="1"/>
              <a:t>Střílková</a:t>
            </a:r>
            <a:r>
              <a:rPr lang="cs-CZ" dirty="0"/>
              <a:t>, Fryšták, 2009, s. 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18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Druhy domácího </a:t>
            </a:r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/>
              <a:t>psychické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fyzické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sexuální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ekonomické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kombinace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874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Oběť </a:t>
            </a:r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policie </a:t>
            </a:r>
            <a:r>
              <a:rPr lang="cs-CZ" sz="2000" dirty="0"/>
              <a:t>mluví o ohrožených osobách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osoby</a:t>
            </a:r>
            <a:r>
              <a:rPr lang="cs-CZ" sz="2000" dirty="0"/>
              <a:t>, které jsou ohroženy nebezpečným útokem proti životu, zdraví anebo svobodě nebo zvlášť závažným útokem proti lidské důstojnosti, ze strany násilné osoby (</a:t>
            </a:r>
            <a:r>
              <a:rPr lang="cs-CZ" sz="2000" dirty="0" err="1"/>
              <a:t>Střílková</a:t>
            </a:r>
            <a:r>
              <a:rPr lang="cs-CZ" sz="2000" dirty="0"/>
              <a:t>, Fryšták, 2009)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Oběti </a:t>
            </a:r>
            <a:r>
              <a:rPr lang="cs-CZ" sz="2000" dirty="0"/>
              <a:t>můžeme dělit podle chování, věku, pohlaví, vzájemného vztahu či životního stylu (</a:t>
            </a:r>
            <a:r>
              <a:rPr lang="cs-CZ" sz="2000" dirty="0" err="1"/>
              <a:t>Střílková</a:t>
            </a:r>
            <a:r>
              <a:rPr lang="cs-CZ" sz="2000" dirty="0"/>
              <a:t>, Fryšták, 2009).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Oběti </a:t>
            </a:r>
            <a:r>
              <a:rPr lang="cs-CZ" sz="2000" dirty="0"/>
              <a:t>dělíme také podle reakce na trestný čin či podle interakce oběť – </a:t>
            </a:r>
            <a:r>
              <a:rPr lang="cs-CZ" sz="2000" dirty="0" smtClean="0"/>
              <a:t>pachatel*</a:t>
            </a:r>
            <a:r>
              <a:rPr lang="cs-CZ" sz="2000" dirty="0" err="1" smtClean="0"/>
              <a:t>ka</a:t>
            </a:r>
            <a:r>
              <a:rPr lang="cs-CZ" sz="2000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Neexistuje </a:t>
            </a:r>
            <a:r>
              <a:rPr lang="cs-CZ" sz="2000" dirty="0"/>
              <a:t>typická oběť domácího násilí, obětí domácího násilí se může stát kdokoliv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8274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Oběť a český jazyk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/>
              <a:t>oběť versus přeživší (</a:t>
            </a:r>
            <a:r>
              <a:rPr lang="cs-CZ" sz="2000" dirty="0" err="1"/>
              <a:t>survivor</a:t>
            </a:r>
            <a:r>
              <a:rPr lang="cs-CZ" sz="2000" dirty="0"/>
              <a:t>)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citlivost </a:t>
            </a:r>
            <a:r>
              <a:rPr lang="cs-CZ" sz="2000" dirty="0"/>
              <a:t>k lidem vystaveným násilím, zplnomocňování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člověk </a:t>
            </a:r>
            <a:r>
              <a:rPr lang="cs-CZ" sz="2000" dirty="0"/>
              <a:t>se zkušeností s domácím násilím? Který zažil domácí násilí?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3224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Viktimizace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i="1" dirty="0"/>
              <a:t>“proces poškozování a způsobování újmy, v důsledku kterého se z potencionální oběti stává skutečná oběť trestného činu. Počátkem je vlastní útok na oběť, kterým však viktimizace zpravidla nekončí.“ </a:t>
            </a:r>
            <a:r>
              <a:rPr lang="cs-CZ" sz="2000" dirty="0"/>
              <a:t>(</a:t>
            </a:r>
            <a:r>
              <a:rPr lang="cs-CZ" sz="2000" dirty="0" err="1"/>
              <a:t>Střílková</a:t>
            </a:r>
            <a:r>
              <a:rPr lang="cs-CZ" sz="2000" dirty="0"/>
              <a:t>, Fryšták, 2009).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proces</a:t>
            </a:r>
            <a:r>
              <a:rPr lang="cs-CZ" sz="2000" dirty="0"/>
              <a:t>, kdy se člověk stává obětí násilí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různé </a:t>
            </a:r>
            <a:r>
              <a:rPr lang="cs-CZ" sz="2000" dirty="0"/>
              <a:t>fáze viktimizace, jejichž znalost je důležitá pro efektivní pomoc oběti násilí a přístup k ní: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3176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Viktimizace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b="1" dirty="0" smtClean="0"/>
              <a:t>primární </a:t>
            </a:r>
            <a:r>
              <a:rPr lang="cs-CZ" sz="2000" b="1" dirty="0"/>
              <a:t>fáze viktimizace </a:t>
            </a:r>
            <a:r>
              <a:rPr lang="cs-CZ" sz="2000" dirty="0"/>
              <a:t>– samotná újma způsobená pachatelem či pachatelkou násilí oběti, je bezprostředním následkem násilí,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sekundární </a:t>
            </a:r>
            <a:r>
              <a:rPr lang="cs-CZ" sz="2000" b="1" dirty="0"/>
              <a:t>fáze viktimizace </a:t>
            </a:r>
            <a:r>
              <a:rPr lang="cs-CZ" sz="2000" dirty="0"/>
              <a:t>– další poškozování oběti trestného činu reakcemi institucí či bezprostředního okolí, zahrnuje v sobě nedostatek porozumění k utrpení oběti a zanechává oběť v pocitu izolace, odcizení, nejistoty a ztráty víry v pomoc společnosti, tyto pocity prodlužují trauma oběti a zintenzivňují důsledky a dopady domácího násilí, příčinou jsou přetrvávající stereotypy, mýty a nedostatek informací,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terciální </a:t>
            </a:r>
            <a:r>
              <a:rPr lang="cs-CZ" sz="2000" b="1" dirty="0"/>
              <a:t>fáze viktimizace </a:t>
            </a:r>
            <a:r>
              <a:rPr lang="cs-CZ" sz="2000" dirty="0"/>
              <a:t>– dlouhodobý stav, oběť se není schopna vyrovnat s prožitou událostí (</a:t>
            </a:r>
            <a:r>
              <a:rPr lang="cs-CZ" sz="2000" dirty="0" err="1"/>
              <a:t>Střílková</a:t>
            </a:r>
            <a:r>
              <a:rPr lang="cs-CZ" sz="2000" dirty="0"/>
              <a:t>, Fryšták, 2009).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64264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b="1" dirty="0" smtClean="0"/>
              <a:t>období </a:t>
            </a:r>
            <a:r>
              <a:rPr lang="cs-CZ" sz="2000" b="1" dirty="0"/>
              <a:t>dět</a:t>
            </a:r>
            <a:r>
              <a:rPr lang="cs-CZ" sz="2000" dirty="0"/>
              <a:t>ství, pokud dítě bylo objektem či svědkem týrání, například jedním z rodičů (Voňková, Spoustová, 2008).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Cook</a:t>
            </a:r>
            <a:r>
              <a:rPr lang="cs-CZ" sz="2000" dirty="0" smtClean="0"/>
              <a:t> </a:t>
            </a:r>
            <a:r>
              <a:rPr lang="cs-CZ" sz="2000" dirty="0"/>
              <a:t>(1997) uvádí také další rizikové faktory: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věk</a:t>
            </a:r>
            <a:r>
              <a:rPr lang="cs-CZ" sz="2000" dirty="0" smtClean="0"/>
              <a:t> </a:t>
            </a:r>
            <a:r>
              <a:rPr lang="cs-CZ" sz="2000" dirty="0"/>
              <a:t>– čím je člověk mladší, tím vyšší je šance, že zažije domácí násilí; nejvyšší riziko je dle </a:t>
            </a:r>
            <a:r>
              <a:rPr lang="cs-CZ" sz="2000" dirty="0" err="1"/>
              <a:t>Cooka</a:t>
            </a:r>
            <a:r>
              <a:rPr lang="cs-CZ" sz="2000" dirty="0"/>
              <a:t> (1997) u lidí mladších 30 let (u mužů je tomu naopak)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náboženství </a:t>
            </a:r>
            <a:r>
              <a:rPr lang="cs-CZ" sz="2000" dirty="0"/>
              <a:t>– pokud jsou partner a partnerka různého vyznání, je větší pravděpodobnost, že se domácí násilí objeví (</a:t>
            </a:r>
            <a:r>
              <a:rPr lang="cs-CZ" sz="2000" dirty="0" err="1"/>
              <a:t>Cook</a:t>
            </a:r>
            <a:r>
              <a:rPr lang="cs-CZ" sz="2000" dirty="0"/>
              <a:t>, 1997),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0036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Celá řada teorií domácího násilí - </a:t>
            </a:r>
            <a:r>
              <a:rPr lang="cs-CZ" b="1" dirty="0"/>
              <a:t>příčiny</a:t>
            </a:r>
            <a:r>
              <a:rPr lang="cs-CZ" dirty="0"/>
              <a:t>: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individuální </a:t>
            </a:r>
            <a:r>
              <a:rPr lang="cs-CZ" dirty="0"/>
              <a:t>faktory (specifický rys osobnosti)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sociálně </a:t>
            </a:r>
            <a:r>
              <a:rPr lang="cs-CZ" dirty="0"/>
              <a:t>- psychologické faktory (zážitek násilí v dětství)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sociálně </a:t>
            </a:r>
            <a:r>
              <a:rPr lang="cs-CZ" dirty="0"/>
              <a:t>- kulturní faktory - nerovnoprávnost, normy v rodině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feministické </a:t>
            </a:r>
            <a:r>
              <a:rPr lang="cs-CZ" dirty="0"/>
              <a:t>teorie, 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62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b="1" dirty="0" smtClean="0"/>
              <a:t>zaměstnanost</a:t>
            </a:r>
            <a:r>
              <a:rPr lang="cs-CZ" sz="2000" dirty="0" smtClean="0"/>
              <a:t> </a:t>
            </a:r>
            <a:r>
              <a:rPr lang="cs-CZ" sz="2000" dirty="0"/>
              <a:t>– pokud je </a:t>
            </a:r>
            <a:r>
              <a:rPr lang="cs-CZ" sz="2000" dirty="0" smtClean="0"/>
              <a:t>partner*</a:t>
            </a:r>
            <a:r>
              <a:rPr lang="cs-CZ" sz="2000" dirty="0" err="1" smtClean="0"/>
              <a:t>ka</a:t>
            </a:r>
            <a:r>
              <a:rPr lang="cs-CZ" sz="2000" dirty="0" smtClean="0"/>
              <a:t> nezaměstnaný, </a:t>
            </a:r>
            <a:r>
              <a:rPr lang="cs-CZ" sz="2000" dirty="0"/>
              <a:t>nebo </a:t>
            </a:r>
            <a:r>
              <a:rPr lang="cs-CZ" sz="2000" dirty="0" smtClean="0"/>
              <a:t>zaměstnaný </a:t>
            </a:r>
            <a:r>
              <a:rPr lang="cs-CZ" sz="2000" dirty="0"/>
              <a:t>na částečný úvazek, je třikrát větší pravděpodobnost, že zažije násilí než u osoby, která je zaměstnaná na celý úvazek (</a:t>
            </a:r>
            <a:r>
              <a:rPr lang="cs-CZ" sz="2000" dirty="0" err="1"/>
              <a:t>Cook</a:t>
            </a:r>
            <a:r>
              <a:rPr lang="cs-CZ" sz="2000" dirty="0"/>
              <a:t>, 1997),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příjem</a:t>
            </a:r>
            <a:r>
              <a:rPr lang="cs-CZ" sz="2000" dirty="0" smtClean="0"/>
              <a:t> </a:t>
            </a:r>
            <a:r>
              <a:rPr lang="cs-CZ" sz="2000" dirty="0"/>
              <a:t>– pokud je rodinný příjem pod hranicí chudoby, je riziko, že vypukne domácí násilí o 500 % vyšší než u rodin s vyššími příjmy, nicméně domácí násilí se vyskytuje ve všech typech domácností (</a:t>
            </a:r>
            <a:r>
              <a:rPr lang="cs-CZ" sz="2000" dirty="0" err="1"/>
              <a:t>Cook</a:t>
            </a:r>
            <a:r>
              <a:rPr lang="cs-CZ" sz="2000" dirty="0"/>
              <a:t>, 1997).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Zdroje </a:t>
            </a:r>
            <a:r>
              <a:rPr lang="cs-CZ" sz="2000" dirty="0"/>
              <a:t>v ČR i v zahraničí tradičně uvádějí, že více než 90 % obětí domácího násilí jsou ženy. (ČSÚ, </a:t>
            </a:r>
            <a:r>
              <a:rPr lang="cs-CZ" sz="2000" dirty="0" smtClean="0"/>
              <a:t>2017).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000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Další skupiny obětí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děti</a:t>
            </a:r>
            <a:r>
              <a:rPr lang="cs-CZ" sz="2000" dirty="0"/>
              <a:t>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muži</a:t>
            </a:r>
            <a:r>
              <a:rPr lang="cs-CZ" sz="2000" dirty="0"/>
              <a:t>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senioři</a:t>
            </a:r>
            <a:r>
              <a:rPr lang="cs-CZ" sz="2000" dirty="0"/>
              <a:t>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gayové </a:t>
            </a:r>
            <a:r>
              <a:rPr lang="cs-CZ" sz="2000" dirty="0"/>
              <a:t>a lesby (stále opomíjené skupiny obětí)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Pro </a:t>
            </a:r>
            <a:r>
              <a:rPr lang="cs-CZ" sz="2000" dirty="0"/>
              <a:t>oběti domácího násilí je typické </a:t>
            </a:r>
            <a:r>
              <a:rPr lang="cs-CZ" sz="2000" b="1" dirty="0"/>
              <a:t>horší psychické a fyzické zdraví</a:t>
            </a:r>
            <a:r>
              <a:rPr lang="cs-CZ" sz="2000" dirty="0"/>
              <a:t>. Co se vztahu oběti k pachateli týče, je u domácího násilí charakteristické stabilní rozdělení rolí oběť – </a:t>
            </a:r>
            <a:r>
              <a:rPr lang="cs-CZ" sz="2000" dirty="0" smtClean="0"/>
              <a:t>pachatel*</a:t>
            </a:r>
            <a:r>
              <a:rPr lang="cs-CZ" sz="2000" dirty="0" err="1" smtClean="0"/>
              <a:t>ka</a:t>
            </a:r>
            <a:r>
              <a:rPr lang="cs-CZ" sz="2000" dirty="0"/>
              <a:t>, závislost oběti na pachateli či pachatelce a zároveň strach z </a:t>
            </a:r>
            <a:r>
              <a:rPr lang="cs-CZ" sz="2000" dirty="0" smtClean="0"/>
              <a:t>něj*ní</a:t>
            </a:r>
            <a:r>
              <a:rPr lang="cs-CZ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862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Pachatelé a pachatelky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policie </a:t>
            </a:r>
            <a:r>
              <a:rPr lang="cs-CZ" sz="2000" dirty="0"/>
              <a:t>- násilná osoba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tj</a:t>
            </a:r>
            <a:r>
              <a:rPr lang="cs-CZ" sz="2000" dirty="0"/>
              <a:t>. osoba, </a:t>
            </a:r>
            <a:r>
              <a:rPr lang="cs-CZ" sz="2000" i="1" dirty="0"/>
              <a:t>„která ohrožuje ohroženou osobu na životě, zdraví anebo svobodě nebo lidské důstojnosti, žije s ohroženou osobou ve společném obydlí, je či byla spolu s ohroženou osobou v intimním, rodinném či jiném obdobném vztahu a lze </a:t>
            </a:r>
            <a:r>
              <a:rPr lang="cs-CZ" sz="2000" i="1" dirty="0" smtClean="0"/>
              <a:t>důvodně předpokládat</a:t>
            </a:r>
            <a:r>
              <a:rPr lang="cs-CZ" sz="2000" i="1" dirty="0"/>
              <a:t>, že se tato osoba bude dopouštět i nadále nebezpečného útoku proti životu, zdraví anebo svobodě nebo zvlášť závažného útoku proti lidské důstojnosti. Touto osobou může být samozřejmě jak muž, tak i žena.“ </a:t>
            </a:r>
            <a:r>
              <a:rPr lang="cs-CZ" sz="2000" dirty="0"/>
              <a:t>(</a:t>
            </a:r>
            <a:r>
              <a:rPr lang="cs-CZ" sz="2000" dirty="0" err="1"/>
              <a:t>Střílková</a:t>
            </a:r>
            <a:r>
              <a:rPr lang="cs-CZ" sz="2000" dirty="0"/>
              <a:t>, Fryšták, 2009)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Tuto </a:t>
            </a:r>
            <a:r>
              <a:rPr lang="cs-CZ" sz="2000" dirty="0"/>
              <a:t>osobu má policie možnost ze společného obydlí vykázat, aby tak chránila osobu ohroženou.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01595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Pachatelé*</a:t>
            </a:r>
            <a:r>
              <a:rPr lang="cs-CZ" dirty="0" err="1" smtClean="0"/>
              <a:t>ky</a:t>
            </a:r>
            <a:r>
              <a:rPr lang="cs-CZ" dirty="0" smtClean="0"/>
              <a:t>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b="1" dirty="0"/>
              <a:t>Různé typologie pachatelů domácího násilí</a:t>
            </a:r>
            <a:r>
              <a:rPr lang="cs-CZ" sz="1800" dirty="0"/>
              <a:t>, </a:t>
            </a:r>
            <a:r>
              <a:rPr lang="cs-CZ" sz="1800" b="1" dirty="0"/>
              <a:t>násilníků</a:t>
            </a:r>
            <a:r>
              <a:rPr lang="cs-CZ" sz="1800" dirty="0"/>
              <a:t> např. </a:t>
            </a:r>
            <a:r>
              <a:rPr lang="cs-CZ" sz="1800" b="1" dirty="0"/>
              <a:t>podle zdroje agrese </a:t>
            </a:r>
            <a:r>
              <a:rPr lang="cs-CZ" sz="1800" dirty="0"/>
              <a:t>(osobní založení) nebo podle </a:t>
            </a:r>
            <a:r>
              <a:rPr lang="cs-CZ" sz="1800" b="1" dirty="0"/>
              <a:t>psychologického profilu </a:t>
            </a:r>
            <a:r>
              <a:rPr lang="cs-CZ" sz="1800" dirty="0"/>
              <a:t>(např. domácí násilníci - dvojí tvář, jiný na veřejnosti, jiný doma) 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/>
              <a:t>Domácí </a:t>
            </a:r>
            <a:r>
              <a:rPr lang="cs-CZ" sz="1800" dirty="0"/>
              <a:t>násilníci jsou násilničtí obvykle pouze ke svému partnerovi a pocházejí z různých sociálních prostředí a jsou různého vzdělání. Vyznačují se extrémní žárlivostí a majetnickostí, kontrolováním partnerky či pokusy partnerku izolovat od rodiny a přátel . 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/>
              <a:t>„</a:t>
            </a:r>
            <a:r>
              <a:rPr lang="cs-CZ" sz="1800" dirty="0"/>
              <a:t>Údaje z různých zemí ukazují, že </a:t>
            </a:r>
            <a:r>
              <a:rPr lang="cs-CZ" sz="1800" b="1" dirty="0"/>
              <a:t>v 90 – 95 % jsou pachateli fyzického násilí muži</a:t>
            </a:r>
            <a:r>
              <a:rPr lang="cs-CZ" sz="1800" dirty="0"/>
              <a:t>, i když se zdá, že procento žen, fyzicky násilných k mužům, možná narůstá“ (Gjuričová, Kubička, 2009: 246).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1334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Zákony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 smtClean="0"/>
              <a:t>Trestný čin s názvem „DN“ neexistuje</a:t>
            </a:r>
          </a:p>
          <a:p>
            <a:r>
              <a:rPr lang="cs-CZ" sz="2000" dirty="0" smtClean="0"/>
              <a:t>Trestní zákoník (40/2009 Sb.) </a:t>
            </a:r>
            <a:r>
              <a:rPr lang="cs-CZ" sz="2000" dirty="0"/>
              <a:t>- Týrání osoby žijící ve společném obydlí (§ 199)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b="1" dirty="0" smtClean="0"/>
              <a:t>Týrání </a:t>
            </a:r>
          </a:p>
          <a:p>
            <a:r>
              <a:rPr lang="cs-CZ" sz="2000" dirty="0" smtClean="0"/>
              <a:t>• </a:t>
            </a:r>
            <a:r>
              <a:rPr lang="cs-CZ" sz="2000" dirty="0"/>
              <a:t>týká se osob blízkých a jiných žijících ve společném obydlí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zlé nakládání s osobou, vyznačující se vyšším stupněm hrubosti a bezcitnosti a určitou trvalostí, které tato osoba pociťuje jako těžké příkoří (může jít o bití, pálení či jiné tělesné poškozování, ale i psychické a sexuální násilí, vydírání nebo zneužívání, vyhrožování, nucení k ponižujícím úsluhám, k žebrotě nebo činnostem, které týranou osobu neúměrně fyzicky nebo psychicky zatěžují apod.)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9070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Zákony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b="1" dirty="0"/>
              <a:t>Ukotvení v zákoně a změny platné od roku 2007 - Zákon na ochranu před domácím násilím </a:t>
            </a:r>
            <a:endParaRPr lang="cs-CZ" sz="2000" b="1" dirty="0" smtClean="0"/>
          </a:p>
          <a:p>
            <a:r>
              <a:rPr lang="cs-CZ" sz="2000" dirty="0" smtClean="0"/>
              <a:t>č</a:t>
            </a:r>
            <a:r>
              <a:rPr lang="cs-CZ" sz="2000" dirty="0"/>
              <a:t>. 135, zákon ze dne 14. března 2006, kterým se mění některé zákony v oblasti ochrany před domácím násilím (http://www.domacinasili.cz/</a:t>
            </a:r>
            <a:r>
              <a:rPr lang="cs-CZ" sz="2000" dirty="0" err="1"/>
              <a:t>pravniuprava</a:t>
            </a:r>
            <a:r>
              <a:rPr lang="cs-CZ" sz="2000" dirty="0"/>
              <a:t>/</a:t>
            </a:r>
            <a:r>
              <a:rPr lang="cs-CZ" sz="2000" dirty="0" err="1"/>
              <a:t>zakon</a:t>
            </a:r>
            <a:r>
              <a:rPr lang="cs-CZ" sz="2000" dirty="0"/>
              <a:t>-na-ochranu-</a:t>
            </a:r>
            <a:r>
              <a:rPr lang="cs-CZ" sz="2000" dirty="0" err="1"/>
              <a:t>pred</a:t>
            </a:r>
            <a:r>
              <a:rPr lang="cs-CZ" sz="2000" dirty="0"/>
              <a:t>-</a:t>
            </a:r>
            <a:r>
              <a:rPr lang="cs-CZ" sz="2000" dirty="0" err="1"/>
              <a:t>domacim-nasilim</a:t>
            </a:r>
            <a:r>
              <a:rPr lang="cs-CZ" sz="2000" dirty="0"/>
              <a:t>/) - změna zákona o Policii ČR - oprávnění rozhodnout o vykázání ze společného obydlí a zákazu vstupu do něj - vykázání na 10 dní. Soud může prodloužit.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b="1" dirty="0" smtClean="0"/>
              <a:t>Akční </a:t>
            </a:r>
            <a:r>
              <a:rPr lang="cs-CZ" sz="2000" b="1" dirty="0"/>
              <a:t>plán prevence domácího a </a:t>
            </a:r>
            <a:r>
              <a:rPr lang="cs-CZ" sz="2000" b="1" dirty="0" err="1"/>
              <a:t>genderově</a:t>
            </a:r>
            <a:r>
              <a:rPr lang="cs-CZ" sz="2000" b="1" dirty="0"/>
              <a:t> podmíněného násilí na léta </a:t>
            </a:r>
            <a:r>
              <a:rPr lang="cs-CZ" sz="2000" b="1" dirty="0" smtClean="0"/>
              <a:t>2019 </a:t>
            </a:r>
            <a:r>
              <a:rPr lang="cs-CZ" sz="2000" b="1" dirty="0"/>
              <a:t>– </a:t>
            </a:r>
            <a:r>
              <a:rPr lang="cs-CZ" sz="2000" b="1" dirty="0" smtClean="0"/>
              <a:t>20122, </a:t>
            </a:r>
            <a:r>
              <a:rPr lang="cs-CZ" sz="2000" b="1" dirty="0"/>
              <a:t>Úřad vlády ČR </a:t>
            </a:r>
            <a:r>
              <a:rPr lang="cs-CZ" sz="2000" dirty="0"/>
              <a:t>https://www.vlada.cz/assets/ppov/rovne-prilezitosti-zen-a-muzu/dokumenty/AP-DN---grafikaFINAL.pdf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31858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Práce s původci*</a:t>
            </a:r>
            <a:r>
              <a:rPr lang="cs-CZ" dirty="0" err="1" smtClean="0"/>
              <a:t>kyněmi</a:t>
            </a:r>
            <a:r>
              <a:rPr lang="cs-CZ" dirty="0" smtClean="0"/>
              <a:t> násilí v ČR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V ČR vzniklo několik programů, které se původcům násilí věnují dlouhodoběji.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Individuální</a:t>
            </a:r>
            <a:r>
              <a:rPr lang="cs-CZ" sz="2000" dirty="0"/>
              <a:t>, skupinovou nebo párovou terapii osob, které obtížně zvládají svou agresivitu ve vztazích, nabízí např.: SOS Centrum Diakonie ČCE, poradna Viola Centrum sociálních služeb Praha, Liga otevřených mužů v Praze, </a:t>
            </a:r>
            <a:r>
              <a:rPr lang="cs-CZ" sz="2000" dirty="0" err="1"/>
              <a:t>Nomia</a:t>
            </a:r>
            <a:r>
              <a:rPr lang="cs-CZ" sz="2000" dirty="0"/>
              <a:t> v Hradci Králové, </a:t>
            </a:r>
            <a:r>
              <a:rPr lang="cs-CZ" sz="2000" dirty="0" err="1"/>
              <a:t>Spondea</a:t>
            </a:r>
            <a:r>
              <a:rPr lang="cs-CZ" sz="2000" dirty="0"/>
              <a:t> a Persefona v Brně, služba </a:t>
            </a:r>
            <a:r>
              <a:rPr lang="cs-CZ" sz="2000" dirty="0" err="1"/>
              <a:t>Kerit</a:t>
            </a:r>
            <a:r>
              <a:rPr lang="cs-CZ" sz="2000" dirty="0"/>
              <a:t> Slezské diakonie v Havířově.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Systematická </a:t>
            </a:r>
            <a:r>
              <a:rPr lang="cs-CZ" sz="2000" dirty="0"/>
              <a:t>a dlouhodobá práce s původci násilí by navíc měla zahrnout nejen terciární prevenci, tj. práci s pachateli domácího násilí, ale také opatření v rámci primární a sekundární prevence násilí.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33137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Mýty o domácím násilí 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1800" dirty="0" smtClean="0"/>
              <a:t>Domácí </a:t>
            </a:r>
            <a:r>
              <a:rPr lang="cs-CZ" sz="1800" dirty="0"/>
              <a:t>násilí se týká jen problémových rodin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Jde </a:t>
            </a:r>
            <a:r>
              <a:rPr lang="cs-CZ" sz="1800" dirty="0"/>
              <a:t>pouze o tzv. italské manželství, ti dva se jen hádají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Je </a:t>
            </a:r>
            <a:r>
              <a:rPr lang="cs-CZ" sz="1800" dirty="0"/>
              <a:t>to soukromá záležitost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Příčinou </a:t>
            </a:r>
            <a:r>
              <a:rPr lang="cs-CZ" sz="1800" dirty="0"/>
              <a:t>jsou alkohol či drogy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Žena </a:t>
            </a:r>
            <a:r>
              <a:rPr lang="cs-CZ" sz="1800" dirty="0"/>
              <a:t>provokovala či si násilí zaslouží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Ženám </a:t>
            </a:r>
            <a:r>
              <a:rPr lang="cs-CZ" sz="1800" dirty="0"/>
              <a:t>se násilí líbí, jinak by násilníka přece opustily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Ženy </a:t>
            </a:r>
            <a:r>
              <a:rPr lang="cs-CZ" sz="1800" dirty="0"/>
              <a:t>si vymýšlí, aby získaly byt anebo výhody při rozvodu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Ženy </a:t>
            </a:r>
            <a:r>
              <a:rPr lang="cs-CZ" sz="1800" dirty="0"/>
              <a:t>si samy vybírají partnery, kteří je týrají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Muži </a:t>
            </a:r>
            <a:r>
              <a:rPr lang="cs-CZ" sz="1800" dirty="0"/>
              <a:t>týrají ženy, protože sami v dětství zažili násilí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Muži </a:t>
            </a:r>
            <a:r>
              <a:rPr lang="cs-CZ" sz="1800" dirty="0"/>
              <a:t>týrají ženy proto, že nedokážou vyjádřit své city jiným způsobem (x násilné jednání je výběrové)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97310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výzkum Asociace pracovníků intervenčních center ČR, z roku </a:t>
            </a:r>
            <a:r>
              <a:rPr lang="cs-CZ" sz="1800" dirty="0" smtClean="0"/>
              <a:t>2016 – v ČR převládají stereotypy ohledně DN:</a:t>
            </a:r>
          </a:p>
          <a:p>
            <a:endParaRPr lang="cs-CZ" sz="1800" dirty="0"/>
          </a:p>
          <a:p>
            <a:pPr marL="285750" indent="-285750">
              <a:buFontTx/>
              <a:buChar char="-"/>
            </a:pPr>
            <a:r>
              <a:rPr lang="cs-CZ" sz="1800" dirty="0"/>
              <a:t>velká část české veřejnosti (43 %) </a:t>
            </a:r>
            <a:r>
              <a:rPr lang="cs-CZ" sz="1800" dirty="0" smtClean="0"/>
              <a:t>je přesvědčena </a:t>
            </a:r>
            <a:r>
              <a:rPr lang="cs-CZ" sz="1800" dirty="0"/>
              <a:t>o tom, že některé ženy mají sklon vybírat si za své partnery agresory a tudíž jsou za svou situaci spoluzodpovědné. </a:t>
            </a:r>
            <a:endParaRPr lang="cs-CZ" sz="1800" dirty="0" smtClean="0"/>
          </a:p>
          <a:p>
            <a:pPr marL="285750" indent="-285750">
              <a:buFontTx/>
              <a:buChar char="-"/>
            </a:pPr>
            <a:r>
              <a:rPr lang="cs-CZ" sz="1800" dirty="0" smtClean="0"/>
              <a:t>poměrně </a:t>
            </a:r>
            <a:r>
              <a:rPr lang="cs-CZ" sz="1800" dirty="0"/>
              <a:t>časté je </a:t>
            </a:r>
            <a:r>
              <a:rPr lang="cs-CZ" sz="1800" dirty="0" smtClean="0"/>
              <a:t>přesvědčení</a:t>
            </a:r>
            <a:r>
              <a:rPr lang="cs-CZ" sz="1800" dirty="0"/>
              <a:t>, že oběť si za svou situaci může, když si jednoduše nechá vše líbit (36 %). </a:t>
            </a:r>
            <a:endParaRPr lang="cs-CZ" sz="1800" dirty="0" smtClean="0"/>
          </a:p>
          <a:p>
            <a:pPr marL="285750" indent="-285750">
              <a:buFontTx/>
              <a:buChar char="-"/>
            </a:pPr>
            <a:r>
              <a:rPr lang="cs-CZ" sz="1800" dirty="0" smtClean="0"/>
              <a:t>ale i pozitivní trendy: např</a:t>
            </a:r>
            <a:r>
              <a:rPr lang="cs-CZ" sz="1800" dirty="0"/>
              <a:t>. 91 % dotázaných projevilo názor, že nesouhlasí s tím, aby muž bil svou manželku. Obdobně 85 % respondentů a respondentek nepotvrdilo tvrzení, že být mužem znamená projevovat se agresivně.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60107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 smtClean="0"/>
              <a:t>Reprezentativní </a:t>
            </a:r>
            <a:r>
              <a:rPr lang="cs-CZ" sz="1800" dirty="0"/>
              <a:t>výzkum postojů veřejnosti ohledně fyzického trestání dětí </a:t>
            </a:r>
            <a:r>
              <a:rPr lang="cs-CZ" sz="1800" dirty="0" smtClean="0"/>
              <a:t>(Liga </a:t>
            </a:r>
            <a:r>
              <a:rPr lang="cs-CZ" sz="1800" dirty="0"/>
              <a:t>otevřených </a:t>
            </a:r>
            <a:r>
              <a:rPr lang="cs-CZ" sz="1800" dirty="0" smtClean="0"/>
              <a:t>mužů, 2018):</a:t>
            </a:r>
          </a:p>
          <a:p>
            <a:endParaRPr lang="cs-CZ" sz="1800" dirty="0" smtClean="0"/>
          </a:p>
          <a:p>
            <a:pPr marL="285750" indent="-285750">
              <a:buFontTx/>
              <a:buChar char="-"/>
            </a:pPr>
            <a:r>
              <a:rPr lang="cs-CZ" sz="1800" dirty="0" smtClean="0"/>
              <a:t>63 </a:t>
            </a:r>
            <a:r>
              <a:rPr lang="cs-CZ" sz="1800" dirty="0"/>
              <a:t>% české populace by využilo fyzických trestů alespoň ve výjimečných </a:t>
            </a:r>
            <a:r>
              <a:rPr lang="cs-CZ" sz="1800" dirty="0" smtClean="0"/>
              <a:t>případech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názor</a:t>
            </a:r>
            <a:r>
              <a:rPr lang="cs-CZ" sz="1800" dirty="0"/>
              <a:t>, že fyzický trest je v určitých situacích nejlepším řešením, zastává dokonce 68 % </a:t>
            </a:r>
            <a:r>
              <a:rPr lang="cs-CZ" sz="1800" dirty="0" smtClean="0"/>
              <a:t>veřejnosti</a:t>
            </a:r>
          </a:p>
          <a:p>
            <a:endParaRPr lang="cs-CZ" sz="1800" dirty="0" smtClean="0"/>
          </a:p>
          <a:p>
            <a:r>
              <a:rPr lang="cs-CZ" sz="1800" dirty="0" smtClean="0"/>
              <a:t>Srovnání </a:t>
            </a:r>
            <a:r>
              <a:rPr lang="cs-CZ" sz="1800" dirty="0"/>
              <a:t>s obdobným výzkumem z roku 2013 ukázalo, že přístup české populace k fyzickému trestání dětí se v zásadě </a:t>
            </a:r>
            <a:r>
              <a:rPr lang="cs-CZ" sz="1800" dirty="0" smtClean="0"/>
              <a:t>nezměnil. </a:t>
            </a:r>
            <a:r>
              <a:rPr lang="cs-CZ" sz="1800" dirty="0"/>
              <a:t>Je tomu i přesto, že studie z posledních let stále častěji upozorňují na nefunkčnost a škodlivé důsledky používání fyzických trestů na dětech.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1240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Pojem domácí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různé </a:t>
            </a:r>
            <a:r>
              <a:rPr lang="cs-CZ" dirty="0"/>
              <a:t>definice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Anglická </a:t>
            </a:r>
            <a:r>
              <a:rPr lang="cs-CZ" dirty="0"/>
              <a:t>literatura: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domácím násilím myšleno obvykle násilí mezi partnery – současnými nebo minulými, v sezdaném či nesezdaném soužití (Voňková, Spoustová, 2008).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964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600" dirty="0" smtClean="0"/>
              <a:t>Výzkum </a:t>
            </a:r>
            <a:r>
              <a:rPr lang="cs-CZ" sz="1600" dirty="0"/>
              <a:t>ekonomických dopadů domácího </a:t>
            </a:r>
            <a:r>
              <a:rPr lang="cs-CZ" sz="1600" dirty="0" smtClean="0"/>
              <a:t>násilí (</a:t>
            </a:r>
            <a:r>
              <a:rPr lang="cs-CZ" sz="1600" dirty="0" err="1"/>
              <a:t>proFem</a:t>
            </a:r>
            <a:r>
              <a:rPr lang="cs-CZ" sz="1600" dirty="0"/>
              <a:t>, </a:t>
            </a:r>
            <a:r>
              <a:rPr lang="cs-CZ" sz="1600" dirty="0" smtClean="0"/>
              <a:t>2012): 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náklady </a:t>
            </a:r>
            <a:r>
              <a:rPr lang="cs-CZ" sz="1600" dirty="0"/>
              <a:t>na řešení domácího násilí stojí státní rozpočet České republiky každý rok více než 1,3 mld. Kč. </a:t>
            </a:r>
            <a:endParaRPr lang="cs-CZ" sz="1600" dirty="0" smtClean="0"/>
          </a:p>
          <a:p>
            <a:pPr marL="285750" indent="-285750">
              <a:buFontTx/>
              <a:buChar char="-"/>
            </a:pPr>
            <a:r>
              <a:rPr lang="cs-CZ" sz="1600" dirty="0" smtClean="0"/>
              <a:t>negativní </a:t>
            </a:r>
            <a:r>
              <a:rPr lang="cs-CZ" sz="1600" dirty="0"/>
              <a:t>ekonomické dopady byly zkoumány v těchto oblastech: činnost policie, státních zastupitelství, soudů, přestupkové řízení, sociální služby, podpora v nezaměstnanosti, zdravotnictví, invalidní důchody a nemocenské pojištění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r>
              <a:rPr lang="cs-CZ" sz="1600" dirty="0" smtClean="0"/>
              <a:t>Na </a:t>
            </a:r>
            <a:r>
              <a:rPr lang="cs-CZ" sz="1600" dirty="0"/>
              <a:t>tento výzkum navázala analýza ÚV ČR </a:t>
            </a:r>
            <a:r>
              <a:rPr lang="cs-CZ" sz="1600" dirty="0" smtClean="0"/>
              <a:t>(2017):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vyčíslila </a:t>
            </a:r>
            <a:r>
              <a:rPr lang="cs-CZ" sz="1600" dirty="0"/>
              <a:t>roční ekonomické dopady tohoto násilí pro ČR na 14,5 miliardy Kč. </a:t>
            </a:r>
            <a:endParaRPr lang="cs-CZ" sz="1600" dirty="0" smtClean="0"/>
          </a:p>
          <a:p>
            <a:pPr marL="285750" indent="-285750">
              <a:buFontTx/>
              <a:buChar char="-"/>
            </a:pPr>
            <a:r>
              <a:rPr lang="cs-CZ" sz="1600" dirty="0" smtClean="0"/>
              <a:t>největší </a:t>
            </a:r>
            <a:r>
              <a:rPr lang="cs-CZ" sz="1600" dirty="0"/>
              <a:t>podíl na těchto nákladech představuje ztráta produktu v důsledku pracovní neschopnosti kvůli zranění způsobenému při incidentu domácího násilí ve výši více než 8 miliard Kč. Druhé nejvyšší náklady domácího násilí spadají do oblasti zdravotnictví. Téměř 5 miliard ročně je odhadem vydáno na léčbu zranění způsobených násilím v partnerských vztazích a dalších 250 milionů Kč představují výdaje na léčbu psychických následků domácího násilí.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62501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a COVID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NÁSILÍ NA ŽENÁCH V SOUVISLOSTI S COVID-19. Výzkumná zpráva. Sociologický ústav AV ČR, v. v. </a:t>
            </a:r>
            <a:r>
              <a:rPr lang="cs-CZ" sz="1800" dirty="0"/>
              <a:t>i., </a:t>
            </a:r>
            <a:r>
              <a:rPr lang="cs-CZ" sz="1800" dirty="0" smtClean="0"/>
              <a:t>FHS UK. </a:t>
            </a:r>
            <a:r>
              <a:rPr lang="cs-CZ" sz="1800" dirty="0"/>
              <a:t>Blanka Nyklová, Dana Moree</a:t>
            </a:r>
            <a:r>
              <a:rPr lang="cs-CZ" sz="1800" dirty="0"/>
              <a:t>, únor </a:t>
            </a:r>
            <a:r>
              <a:rPr lang="cs-CZ" sz="1800" dirty="0" smtClean="0"/>
              <a:t>2021 (</a:t>
            </a:r>
            <a:r>
              <a:rPr lang="cs-CZ" sz="1800" u="sng" dirty="0">
                <a:hlinkClick r:id="rId2"/>
              </a:rPr>
              <a:t>https://fhs.cuni.cz/FHS-2587-version1-nasili_na_zenach_v_souvislosti_s_covid_19.pdf</a:t>
            </a:r>
            <a:r>
              <a:rPr lang="cs-CZ" sz="18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pandemická </a:t>
            </a:r>
            <a:r>
              <a:rPr lang="cs-CZ" sz="1800" dirty="0"/>
              <a:t>situace přinesla navýšení počtu řešených případů domácího násilí i zvýšení intenzity prožívaných situací a především v případech, kdy oběť s násilnou osobou bydlí, případně je s ní v častém styku, zvýšila jeho dramatičnost</a:t>
            </a:r>
            <a:r>
              <a:rPr lang="cs-CZ" sz="18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stres </a:t>
            </a:r>
            <a:r>
              <a:rPr lang="cs-CZ" sz="1800" dirty="0"/>
              <a:t>z pandemie </a:t>
            </a:r>
            <a:r>
              <a:rPr lang="cs-CZ" sz="1800" dirty="0" smtClean="0"/>
              <a:t>zafungoval jako </a:t>
            </a:r>
            <a:r>
              <a:rPr lang="cs-CZ" sz="1800" dirty="0"/>
              <a:t>urychlovač</a:t>
            </a:r>
            <a:r>
              <a:rPr lang="cs-CZ" sz="18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pandemie brzda </a:t>
            </a:r>
            <a:r>
              <a:rPr lang="cs-CZ" sz="1800" dirty="0"/>
              <a:t>pro </a:t>
            </a:r>
            <a:r>
              <a:rPr lang="cs-CZ" sz="1800" dirty="0" smtClean="0"/>
              <a:t>řešení násilných situací prostřednictvím </a:t>
            </a:r>
            <a:r>
              <a:rPr lang="cs-CZ" sz="1800" dirty="0"/>
              <a:t>institucí, jež mají v těchto případech zasahovat</a:t>
            </a:r>
            <a:r>
              <a:rPr lang="cs-CZ" sz="18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Zejména ženy oběti, pod permanentní kontrolou násilníka (fungovaly chaty)</a:t>
            </a:r>
          </a:p>
          <a:p>
            <a:pPr marL="342900" indent="-342900">
              <a:buFontTx/>
              <a:buChar char="-"/>
            </a:pPr>
            <a:r>
              <a:rPr lang="cs-CZ" sz="1800" dirty="0" smtClean="0"/>
              <a:t>Přestaly fungovat nástroje jako vykázání pachatele</a:t>
            </a:r>
            <a:endParaRPr lang="cs-CZ" sz="1800" dirty="0"/>
          </a:p>
          <a:p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921726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Filmy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www.youtube.com/watch?v=m2fh52Mvtg4</a:t>
            </a:r>
            <a:endParaRPr lang="pl-PL" dirty="0" smtClean="0"/>
          </a:p>
          <a:p>
            <a:endParaRPr lang="pl-PL" sz="1800" dirty="0"/>
          </a:p>
          <a:p>
            <a:r>
              <a:rPr lang="pl-PL" dirty="0" smtClean="0"/>
              <a:t>- 29:54-32:08</a:t>
            </a:r>
            <a:endParaRPr lang="pl-PL" sz="1800" dirty="0"/>
          </a:p>
          <a:p>
            <a:endParaRPr lang="pl-PL" b="1" u="sng" dirty="0" smtClean="0">
              <a:hlinkClick r:id="rId3"/>
            </a:endParaRPr>
          </a:p>
          <a:p>
            <a:r>
              <a:rPr lang="pl-PL" u="sng" dirty="0" smtClean="0">
                <a:hlinkClick r:id="rId3"/>
              </a:rPr>
              <a:t>https</a:t>
            </a:r>
            <a:r>
              <a:rPr lang="pl-PL" u="sng" dirty="0">
                <a:hlinkClick r:id="rId3"/>
              </a:rPr>
              <a:t>://www.ceskatelevize.cz/ivysilani/10617868301-z-lasky-nenavist</a:t>
            </a:r>
            <a:endParaRPr lang="pl-PL" sz="1800" dirty="0"/>
          </a:p>
          <a:p>
            <a:r>
              <a:rPr lang="pl-PL" dirty="0" smtClean="0"/>
              <a:t>- prvních </a:t>
            </a:r>
            <a:r>
              <a:rPr lang="pl-PL" dirty="0"/>
              <a:t>23 </a:t>
            </a:r>
            <a:r>
              <a:rPr lang="pl-PL" dirty="0" smtClean="0"/>
              <a:t>minut, </a:t>
            </a:r>
            <a:r>
              <a:rPr lang="pl-PL" dirty="0"/>
              <a:t>a </a:t>
            </a:r>
            <a:r>
              <a:rPr lang="pl-PL" dirty="0" smtClean="0"/>
              <a:t>poté </a:t>
            </a:r>
            <a:r>
              <a:rPr lang="pl-PL" dirty="0"/>
              <a:t>44:13 - 46:35</a:t>
            </a:r>
            <a:endParaRPr lang="pl-PL" sz="1800" dirty="0"/>
          </a:p>
          <a:p>
            <a:r>
              <a:rPr lang="pl-PL" sz="1800" dirty="0"/>
              <a:t/>
            </a:r>
            <a:br>
              <a:rPr lang="pl-PL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88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Intimní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„Násilí mezi partnery je též někdy označováno jako intimní násilí (</a:t>
            </a:r>
            <a:r>
              <a:rPr lang="cs-CZ" dirty="0" err="1"/>
              <a:t>intimate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) nebo partnerské zneužívání (partner abuse). “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Voňková, Spoustová, 2008, s. 15)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České </a:t>
            </a:r>
            <a:r>
              <a:rPr lang="cs-CZ" dirty="0"/>
              <a:t>definice domácího násilí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„fyzické, psychické anebo sexuální týrání mezi blízkými osobami, ke kterému dochází opakovaně v soukromí a tím skrytě mimo kontrolu veřejnosti. “ (</a:t>
            </a:r>
            <a:r>
              <a:rPr lang="cs-CZ" dirty="0" err="1"/>
              <a:t>Střílková</a:t>
            </a:r>
            <a:r>
              <a:rPr lang="cs-CZ" dirty="0"/>
              <a:t>, Fryšták, 2009, s. 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91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Domácí násilí v širším pojetí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 err="1"/>
              <a:t>Marvánová-Vargová</a:t>
            </a:r>
            <a:r>
              <a:rPr lang="cs-CZ" dirty="0"/>
              <a:t> a další zase vnímají domácí násilí jako širší pojem, který je možné rozlišovat na </a:t>
            </a:r>
            <a:r>
              <a:rPr lang="cs-CZ" b="1" dirty="0"/>
              <a:t>partnerské</a:t>
            </a:r>
            <a:r>
              <a:rPr lang="cs-CZ" dirty="0"/>
              <a:t> a </a:t>
            </a:r>
            <a:r>
              <a:rPr lang="cs-CZ" b="1" dirty="0"/>
              <a:t>mezigenerační</a:t>
            </a:r>
            <a:r>
              <a:rPr lang="cs-CZ" dirty="0"/>
              <a:t> </a:t>
            </a:r>
            <a:r>
              <a:rPr lang="cs-CZ" b="1" dirty="0"/>
              <a:t>násilí</a:t>
            </a:r>
            <a:r>
              <a:rPr lang="cs-CZ" dirty="0"/>
              <a:t>. Mezigenerační násilí pak směřuje od rodičů k dětem a naopak, partnerské násilí pak znamená násilné chování v intimních vztazích (</a:t>
            </a:r>
            <a:r>
              <a:rPr lang="cs-CZ" dirty="0" err="1"/>
              <a:t>Marvánová-Vargová</a:t>
            </a:r>
            <a:r>
              <a:rPr lang="cs-CZ" dirty="0"/>
              <a:t> et al., 2008).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01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Domácí násilí - shrnutí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násilí</a:t>
            </a:r>
            <a:r>
              <a:rPr lang="cs-CZ" sz="2000" dirty="0"/>
              <a:t>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mezi </a:t>
            </a:r>
            <a:r>
              <a:rPr lang="cs-CZ" sz="2000" dirty="0"/>
              <a:t>partnery,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tzv</a:t>
            </a:r>
            <a:r>
              <a:rPr lang="cs-CZ" sz="2000" dirty="0"/>
              <a:t>. za zavřenými dveřmi (ve společně obývané domácnosti),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opakované</a:t>
            </a:r>
            <a:r>
              <a:rPr lang="cs-CZ" sz="2000" dirty="0"/>
              <a:t>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dlouhotrvající</a:t>
            </a:r>
            <a:r>
              <a:rPr lang="cs-CZ" sz="2000" dirty="0"/>
              <a:t>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má </a:t>
            </a:r>
            <a:r>
              <a:rPr lang="cs-CZ" sz="2000" dirty="0"/>
              <a:t>stupňující se tendenci,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mezi pachatelem*</a:t>
            </a:r>
            <a:r>
              <a:rPr lang="cs-CZ" sz="2000" dirty="0" err="1" smtClean="0"/>
              <a:t>kou</a:t>
            </a:r>
            <a:r>
              <a:rPr lang="cs-CZ" sz="2000" dirty="0" smtClean="0"/>
              <a:t> </a:t>
            </a:r>
            <a:r>
              <a:rPr lang="cs-CZ" sz="2000" dirty="0"/>
              <a:t>a obětí je jasné rozdělení rolí a nerovnováha moci, z čehož poté vyplývá strach oběti a jednostrannost násilí (vždy je jasné, kdo je </a:t>
            </a:r>
            <a:r>
              <a:rPr lang="cs-CZ" sz="2000" dirty="0" smtClean="0"/>
              <a:t>pachatel*</a:t>
            </a:r>
            <a:r>
              <a:rPr lang="cs-CZ" sz="2000" dirty="0" err="1" smtClean="0"/>
              <a:t>ka</a:t>
            </a:r>
            <a:r>
              <a:rPr lang="cs-CZ" sz="2000" dirty="0" smtClean="0"/>
              <a:t> </a:t>
            </a:r>
            <a:r>
              <a:rPr lang="cs-CZ" sz="2000" dirty="0"/>
              <a:t>a kdo oběť a tyto role se nemění).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366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Spirála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U fenoménu domácího násilí hovoříme také o tzv. spirále domácího násilí. To znamená, že fáze násilí jsou doprovázeny fázemi klidu a usmiřování, s postupným rozvojem agrese se nicméně období klidu zkracují na úkor fází eskalujícího násilí (</a:t>
            </a:r>
            <a:r>
              <a:rPr lang="cs-CZ" dirty="0" err="1"/>
              <a:t>Střílková</a:t>
            </a:r>
            <a:r>
              <a:rPr lang="cs-CZ" dirty="0"/>
              <a:t>, Fryšták, 2009).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31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Sedí definice vždy?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„</a:t>
            </a:r>
            <a:r>
              <a:rPr lang="cs-CZ" dirty="0"/>
              <a:t>zavřené dveře“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stalking</a:t>
            </a:r>
            <a:r>
              <a:rPr lang="cs-CZ" dirty="0"/>
              <a:t>,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stupňující </a:t>
            </a:r>
            <a:r>
              <a:rPr lang="cs-CZ" dirty="0"/>
              <a:t>se </a:t>
            </a:r>
            <a:r>
              <a:rPr lang="cs-CZ" dirty="0" err="1"/>
              <a:t>vs</a:t>
            </a:r>
            <a:r>
              <a:rPr lang="cs-CZ" dirty="0"/>
              <a:t> brutální již v počátcích,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mezi </a:t>
            </a:r>
            <a:r>
              <a:rPr lang="cs-CZ" dirty="0"/>
              <a:t>partnery a manželi </a:t>
            </a:r>
            <a:r>
              <a:rPr lang="cs-CZ" dirty="0" err="1"/>
              <a:t>vs</a:t>
            </a:r>
            <a:r>
              <a:rPr lang="cs-CZ" dirty="0"/>
              <a:t> obětí mohou být sourozenci, děti, senioři, lidé se znevýhodněním apod.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Co </a:t>
            </a:r>
            <a:r>
              <a:rPr lang="cs-CZ" dirty="0"/>
              <a:t>platí ale u domácího násilí vždy, je </a:t>
            </a:r>
            <a:r>
              <a:rPr lang="cs-CZ" b="1" dirty="0"/>
              <a:t>nerovnováha moci </a:t>
            </a:r>
            <a:r>
              <a:rPr lang="cs-CZ" dirty="0"/>
              <a:t>mezi pachatelem či pachatelkou a obětí.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05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Příčiny násilného jednání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Různé příčiny a situační faktory: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okolní </a:t>
            </a:r>
            <a:r>
              <a:rPr lang="cs-CZ" sz="1800" dirty="0"/>
              <a:t>společnost (např. úroveň respektu k ženám),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výchova </a:t>
            </a:r>
            <a:r>
              <a:rPr lang="cs-CZ" sz="1800" dirty="0"/>
              <a:t>(zanedbávání a týrání v dětství, kriminální prostředí v dospívání, ale také absence podpory chlapců k dospělosti),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současná </a:t>
            </a:r>
            <a:r>
              <a:rPr lang="cs-CZ" sz="1800" dirty="0"/>
              <a:t>ekonomická situace (chudoba, nezaměstnanost),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různé </a:t>
            </a:r>
            <a:r>
              <a:rPr lang="cs-CZ" sz="1800" dirty="0"/>
              <a:t>nemoci (psychické – např. neléčená deprese, ale i fyzické),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úroveň </a:t>
            </a:r>
            <a:r>
              <a:rPr lang="cs-CZ" sz="1800" dirty="0"/>
              <a:t>stresu,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nezvládání </a:t>
            </a:r>
            <a:r>
              <a:rPr lang="cs-CZ" sz="1800" dirty="0"/>
              <a:t>emocí a frustrace, </a:t>
            </a: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slabá </a:t>
            </a:r>
            <a:r>
              <a:rPr lang="cs-CZ" sz="1800" dirty="0"/>
              <a:t>komunikace v partnerských vztazích či nadužívání alkoholu a drog </a:t>
            </a:r>
            <a:endParaRPr lang="cs-CZ" sz="1800" dirty="0" smtClean="0"/>
          </a:p>
          <a:p>
            <a:r>
              <a:rPr lang="cs-CZ" sz="1800" dirty="0" smtClean="0"/>
              <a:t>Tyto </a:t>
            </a:r>
            <a:r>
              <a:rPr lang="cs-CZ" sz="1800" dirty="0"/>
              <a:t>okolnosti mohou částečně vysvětlit, ale nikoliv omluvit agresivní chování.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896004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130</TotalTime>
  <Words>2610</Words>
  <Application>Microsoft Office PowerPoint</Application>
  <PresentationFormat>Širokoúhlá obrazovka</PresentationFormat>
  <Paragraphs>240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Prezentace_MU_CZ</vt:lpstr>
      <vt:lpstr>Gender a násilí: Domácí násilí</vt:lpstr>
      <vt:lpstr>Domácí násilí</vt:lpstr>
      <vt:lpstr>Pojem domácí násilí</vt:lpstr>
      <vt:lpstr>Intimní násilí</vt:lpstr>
      <vt:lpstr>Domácí násilí v širším pojetí</vt:lpstr>
      <vt:lpstr>Domácí násilí - shrnutí</vt:lpstr>
      <vt:lpstr>Spirála násilí</vt:lpstr>
      <vt:lpstr>Sedí definice vždy?</vt:lpstr>
      <vt:lpstr>Příčiny násilného jednání</vt:lpstr>
      <vt:lpstr>Domácí násilí ve feministických teoriích</vt:lpstr>
      <vt:lpstr>Agenda domácího násilí</vt:lpstr>
      <vt:lpstr>Domácí násilí v kriminologických teoriích</vt:lpstr>
      <vt:lpstr>Problematičnost pojmu domácí násilí</vt:lpstr>
      <vt:lpstr>Druhy domácího násilí</vt:lpstr>
      <vt:lpstr>Oběť násilí</vt:lpstr>
      <vt:lpstr>Oběť a český jazyk</vt:lpstr>
      <vt:lpstr>Viktimizace</vt:lpstr>
      <vt:lpstr>Viktimizace</vt:lpstr>
      <vt:lpstr>Rizikové faktory</vt:lpstr>
      <vt:lpstr>Rizikové faktory</vt:lpstr>
      <vt:lpstr>Další skupiny obětí</vt:lpstr>
      <vt:lpstr>Pachatelé a pachatelky násilí</vt:lpstr>
      <vt:lpstr>Pachatelé*ky násilí</vt:lpstr>
      <vt:lpstr>Zákony</vt:lpstr>
      <vt:lpstr>Zákony</vt:lpstr>
      <vt:lpstr>Práce s původci*kyněmi násilí v ČR</vt:lpstr>
      <vt:lpstr>Mýty o domácím násilí </vt:lpstr>
      <vt:lpstr>Výzkumy</vt:lpstr>
      <vt:lpstr>Výzkumy</vt:lpstr>
      <vt:lpstr>Výzkumy</vt:lpstr>
      <vt:lpstr>Násilí a COVID</vt:lpstr>
      <vt:lpstr>Filmy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 násilí</dc:title>
  <dc:creator>Kristýna Pešáková</dc:creator>
  <cp:lastModifiedBy>Kristýna Pešáková</cp:lastModifiedBy>
  <cp:revision>18</cp:revision>
  <cp:lastPrinted>1601-01-01T00:00:00Z</cp:lastPrinted>
  <dcterms:created xsi:type="dcterms:W3CDTF">2022-02-21T17:47:21Z</dcterms:created>
  <dcterms:modified xsi:type="dcterms:W3CDTF">2022-03-01T09:54:34Z</dcterms:modified>
</cp:coreProperties>
</file>