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6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17" d="100"/>
          <a:sy n="117" d="100"/>
        </p:scale>
        <p:origin x="-348" y="-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xmlns="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xmlns="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xmlns="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xmlns="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xmlns="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xmlns="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xmlns="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xmlns="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xmlns="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xmlns="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xmlns="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xmlns="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xmlns="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xmlns="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xmlns="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xmlns="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xmlns="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xmlns="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aB2b1w52yE" TargetMode="External"/><Relationship Id="rId2" Type="http://schemas.openxmlformats.org/officeDocument/2006/relationships/hyperlink" Target="https://www.youtube.com/watch?v=RL4uWx-OazA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7j5QzF3kqE" TargetMode="External"/><Relationship Id="rId2" Type="http://schemas.openxmlformats.org/officeDocument/2006/relationships/hyperlink" Target="https://www.youtube.com/watch?v=iYhCn0jf46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Sexismus v reklamách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3</a:t>
            </a:r>
            <a:r>
              <a:rPr lang="cs-CZ" dirty="0" smtClean="0"/>
              <a:t>. 5.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18" y="1645921"/>
            <a:ext cx="8143875" cy="441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1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7" y="1637606"/>
            <a:ext cx="8155305" cy="4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89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12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1" y="1571104"/>
            <a:ext cx="8201025" cy="45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96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62" y="1654234"/>
            <a:ext cx="8132445" cy="433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18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50" y="1546166"/>
            <a:ext cx="8155305" cy="458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74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41" y="1554480"/>
            <a:ext cx="8155305" cy="455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50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16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41" y="1554480"/>
            <a:ext cx="8155305" cy="455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43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17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3048000" y="301350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Reklamních stereotypů máme plné zuby </a:t>
            </a:r>
            <a:r>
              <a:rPr lang="cs-CZ" dirty="0" smtClean="0">
                <a:hlinkClick r:id="rId2"/>
              </a:rPr>
              <a:t>– </a:t>
            </a:r>
            <a:r>
              <a:rPr lang="cs-CZ" dirty="0" err="1" smtClean="0">
                <a:hlinkClick r:id="rId2"/>
              </a:rPr>
              <a:t>YouTube</a:t>
            </a:r>
            <a:endParaRPr lang="cs-CZ" dirty="0" smtClean="0"/>
          </a:p>
          <a:p>
            <a:endParaRPr lang="cs-CZ" dirty="0"/>
          </a:p>
          <a:p>
            <a:r>
              <a:rPr lang="en-US" dirty="0">
                <a:hlinkClick r:id="rId3"/>
              </a:rPr>
              <a:t>Representations of Gender in Advertising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11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18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34" y="1612670"/>
            <a:ext cx="8143875" cy="45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89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3" y="1654233"/>
            <a:ext cx="8143875" cy="455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5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521" y="1069811"/>
            <a:ext cx="11361600" cy="1171580"/>
          </a:xfrm>
        </p:spPr>
        <p:txBody>
          <a:bodyPr/>
          <a:lstStyle/>
          <a:p>
            <a:r>
              <a:rPr lang="cs-CZ" dirty="0" smtClean="0"/>
              <a:t>Sexismus v reklamách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2062163"/>
            <a:ext cx="69437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462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51" y="1712422"/>
            <a:ext cx="8098155" cy="452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81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5" y="1554481"/>
            <a:ext cx="8143875" cy="453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345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22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746" y="36627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</a:t>
            </a:r>
            <a:r>
              <a:rPr lang="cs-CZ" dirty="0"/>
              <a:t>reklama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800" dirty="0" smtClean="0">
                <a:hlinkClick r:id="rId2"/>
              </a:rPr>
              <a:t>https</a:t>
            </a:r>
            <a:r>
              <a:rPr lang="cs-CZ" sz="800" dirty="0">
                <a:hlinkClick r:id="rId2"/>
              </a:rPr>
              <a:t>://</a:t>
            </a:r>
            <a:r>
              <a:rPr lang="cs-CZ" sz="800" dirty="0" smtClean="0">
                <a:hlinkClick r:id="rId2"/>
              </a:rPr>
              <a:t>www.youtube.com/</a:t>
            </a:r>
            <a:r>
              <a:rPr lang="cs-CZ" sz="800" dirty="0" err="1" smtClean="0">
                <a:hlinkClick r:id="rId2"/>
              </a:rPr>
              <a:t>watch?v</a:t>
            </a:r>
            <a:r>
              <a:rPr lang="cs-CZ" sz="800" dirty="0" smtClean="0">
                <a:hlinkClick r:id="rId2"/>
              </a:rPr>
              <a:t>=iYhCn0jf46U</a:t>
            </a:r>
            <a:r>
              <a:rPr lang="cs-CZ" sz="800" dirty="0"/>
              <a:t>; </a:t>
            </a:r>
            <a:r>
              <a:rPr lang="cs-CZ" sz="800" dirty="0" smtClean="0">
                <a:hlinkClick r:id="rId3"/>
              </a:rPr>
              <a:t>https</a:t>
            </a:r>
            <a:r>
              <a:rPr lang="cs-CZ" sz="800" dirty="0">
                <a:hlinkClick r:id="rId3"/>
              </a:rPr>
              <a:t>://</a:t>
            </a:r>
            <a:r>
              <a:rPr lang="cs-CZ" sz="800" dirty="0" smtClean="0">
                <a:hlinkClick r:id="rId3"/>
              </a:rPr>
              <a:t>www.youtube.com/watch?v=17j5QzF3kqE</a:t>
            </a:r>
            <a:r>
              <a:rPr lang="cs-CZ" sz="800" dirty="0" smtClean="0"/>
              <a:t> </a:t>
            </a:r>
            <a:endParaRPr lang="cs-CZ" sz="2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05" y="1537855"/>
            <a:ext cx="8109585" cy="456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509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24" y="1629294"/>
            <a:ext cx="8143875" cy="456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5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24" y="1637608"/>
            <a:ext cx="8155305" cy="455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62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42" y="1620982"/>
            <a:ext cx="81438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59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26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85" y="2391202"/>
            <a:ext cx="11361600" cy="3627213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22959" y="1991037"/>
            <a:ext cx="103909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+mj-lt"/>
              </a:rPr>
              <a:t>CVVM, 2018. Vnímání sexistické reklamy českou veřejností.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+mj-lt"/>
              </a:rPr>
              <a:t>reprezentativní výzkum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+mj-lt"/>
              </a:rPr>
              <a:t>cílová populace nad 15 let (1 037 respondentů)</a:t>
            </a:r>
          </a:p>
          <a:p>
            <a:pPr marL="342900" indent="-342900">
              <a:buFontTx/>
              <a:buChar char="-"/>
            </a:pPr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Hlavní zjištění: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+mj-lt"/>
              </a:rPr>
              <a:t>Více </a:t>
            </a:r>
            <a:r>
              <a:rPr lang="cs-CZ" dirty="0">
                <a:latin typeface="+mj-lt"/>
              </a:rPr>
              <a:t>jak tři pětiny (61 %) české veřejnosti mají k reklamě negativní postoj (reklamy jim vadí) a jedné čtvrtině (25 %) dotázaných naopak reklamy obecně nevadí (mají k nim pozitivní postoj). </a:t>
            </a:r>
            <a:endParaRPr lang="cs-CZ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+mj-lt"/>
              </a:rPr>
              <a:t>Negativní </a:t>
            </a:r>
            <a:r>
              <a:rPr lang="cs-CZ" dirty="0">
                <a:latin typeface="+mj-lt"/>
              </a:rPr>
              <a:t>postoj k reklamě se zvyšuje s rostoucím věkem a naopak klesá směrem od levice k pravici na škále politické orientace. Reklamy rovněž více vadí lidem, kteří nepoužívají internet a </a:t>
            </a:r>
            <a:r>
              <a:rPr lang="cs-CZ" dirty="0" err="1">
                <a:latin typeface="+mj-lt"/>
              </a:rPr>
              <a:t>Facebook</a:t>
            </a:r>
            <a:r>
              <a:rPr lang="cs-CZ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6810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27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85" y="2391202"/>
            <a:ext cx="11361600" cy="3627213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22959" y="1991037"/>
            <a:ext cx="103909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 smtClean="0">
                <a:latin typeface="+mj-lt"/>
              </a:rPr>
              <a:t>Ze </a:t>
            </a:r>
            <a:r>
              <a:rPr lang="cs-CZ" sz="2000" dirty="0">
                <a:latin typeface="+mj-lt"/>
              </a:rPr>
              <a:t>zkoumaných forem sexistického obsahu v reklamě dotázaným nejvíce vadí zobrazování násilí vůči ženám (91 %), dále zesměšňování lidí na základě toho, jak vypadají (75 %) a také zobrazování stereotypů v souvislosti se ženami i s muži (shodně 54 %). Naopak nejméně dotázaným vadí to, že v reklamě vystupují pouze ženy a muži odpovídající určitému ideálu krásy (46 %). </a:t>
            </a:r>
            <a:endParaRPr lang="cs-CZ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6126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28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85" y="2391202"/>
            <a:ext cx="11361600" cy="3627213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22959" y="1991037"/>
            <a:ext cx="103909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 smtClean="0">
                <a:latin typeface="+mj-lt"/>
              </a:rPr>
              <a:t>Všechny </a:t>
            </a:r>
            <a:r>
              <a:rPr lang="cs-CZ" sz="2000" dirty="0">
                <a:latin typeface="+mj-lt"/>
              </a:rPr>
              <a:t>formy sexistického obsahu v reklamě vadí více ženám. Se zvyšujícím se vzděláním dotázaným také častěji vadí zobrazování odhalených ženských těl, stereotypů v souvislosti se ženami a zesměšňování lidí neodpovídajících ideálu krásy, lidem s (neúplným) základním vzděláním pak v reklamách méně vadí zobrazování násilí vůči ženám. Z hlediska věku zesměšňování lidí neodpovídajících ideálu krásy vadí méně mladým lidem ve věku 15 až 19 let, naopak respondentům s rostoucím věkem více vadí zobrazování odhalených mužských a ženských těl v reklamě, pokud nesouvisí s prodávaným výrobkem či službou.</a:t>
            </a:r>
          </a:p>
        </p:txBody>
      </p:sp>
    </p:spTree>
    <p:extLst>
      <p:ext uri="{BB962C8B-B14F-4D97-AF65-F5344CB8AC3E}">
        <p14:creationId xmlns:p14="http://schemas.microsoft.com/office/powerpoint/2010/main" val="816958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85" y="2391202"/>
            <a:ext cx="11361600" cy="3627213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22959" y="1991037"/>
            <a:ext cx="103909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/>
              <a:t>Mezi nejčastější důvody, proč lidem vadí určitá forma sexistického obsahu v reklamě, patří to, že se jim to nelíbí, že se jim to zdá ošklivé a také že to přispívá k nerovnostem mezi muži a ženami ve společnosti.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r>
              <a:rPr lang="cs-CZ" sz="2000" dirty="0" smtClean="0"/>
              <a:t>Sexistický </a:t>
            </a:r>
            <a:r>
              <a:rPr lang="cs-CZ" sz="2000" dirty="0"/>
              <a:t>obsah v reklamě vadí dotázaným obecně jako takový a že to, kdo je zadavatelem reklamy, nehraje příliš významnou roli, vyjma toho, pokud zadavatelem není soukromá firma. 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70942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521" y="1069811"/>
            <a:ext cx="11361600" cy="1171580"/>
          </a:xfrm>
        </p:spPr>
        <p:txBody>
          <a:bodyPr/>
          <a:lstStyle/>
          <a:p>
            <a:r>
              <a:rPr lang="cs-CZ" dirty="0" smtClean="0"/>
              <a:t>Sexismus v reklamách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715" y="2310957"/>
            <a:ext cx="7049834" cy="360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748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85" y="2391202"/>
            <a:ext cx="11361600" cy="3627213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822959" y="1991037"/>
            <a:ext cx="103909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 smtClean="0"/>
              <a:t>Respondenti </a:t>
            </a:r>
            <a:r>
              <a:rPr lang="cs-CZ" sz="2000" dirty="0"/>
              <a:t>nemají jednotný názor na to, zda a případně jak moc by měla být výsledná podoba reklamy regulována či neregulována. Nejvíce (33 %) si lidé myslí, že „by mělo být regulováno zákonem, co se v reklamách smí a nesmí objevit, a pokud dojde k porušení zákona, měla by být reklama stažena“. Názor na (ne)regulaci výsledné podoby reklamy souvisí s obecným postojem dotázaných k reklamě a dále s pohlavím a vzděláním.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r>
              <a:rPr lang="cs-CZ" sz="2000" dirty="0" smtClean="0"/>
              <a:t>Nejvíce </a:t>
            </a:r>
            <a:r>
              <a:rPr lang="cs-CZ" sz="2000" dirty="0"/>
              <a:t>dotázaných si však myslí, že v současnosti je „podoba reklamy ponechána zcela na výrobci“ nebo nemají jasný názor a volí možnost „nevím“ (shodně 27 %).</a:t>
            </a: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4808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829" y="1949473"/>
            <a:ext cx="11361600" cy="1171580"/>
          </a:xfrm>
        </p:spPr>
        <p:txBody>
          <a:bodyPr/>
          <a:lstStyle/>
          <a:p>
            <a:r>
              <a:rPr lang="cs-CZ" dirty="0" smtClean="0"/>
              <a:t>Aktivita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185" y="2391202"/>
            <a:ext cx="11361600" cy="3627213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673329" y="3603706"/>
            <a:ext cx="10390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+mj-lt"/>
              </a:rPr>
              <a:t>MÁ HLADINA NÁSILÍ</a:t>
            </a:r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819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32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3</a:t>
            </a:r>
            <a:r>
              <a:rPr lang="cs-CZ" dirty="0" smtClean="0"/>
              <a:t>. 5.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5688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proFem, MindBridge</a:t>
            </a:r>
            <a:r>
              <a:rPr lang="cs-CZ" dirty="0"/>
              <a:t>: Partnerské násilí dospívajících a mladých (2019</a:t>
            </a:r>
            <a:r>
              <a:rPr lang="cs-CZ" dirty="0" smtClean="0"/>
              <a:t>):</a:t>
            </a:r>
          </a:p>
          <a:p>
            <a:endParaRPr lang="cs-CZ" dirty="0" smtClean="0"/>
          </a:p>
          <a:p>
            <a:pPr marL="342900" indent="-342900">
              <a:buFontTx/>
              <a:buChar char="-"/>
            </a:pPr>
            <a:r>
              <a:rPr lang="cs-CZ" dirty="0" err="1" smtClean="0"/>
              <a:t>teen</a:t>
            </a:r>
            <a:r>
              <a:rPr lang="cs-CZ" dirty="0" smtClean="0"/>
              <a:t> </a:t>
            </a:r>
            <a:r>
              <a:rPr lang="cs-CZ" dirty="0" err="1" smtClean="0"/>
              <a:t>dating</a:t>
            </a:r>
            <a:r>
              <a:rPr lang="cs-CZ" dirty="0" smtClean="0"/>
              <a:t> </a:t>
            </a:r>
            <a:r>
              <a:rPr lang="cs-CZ" dirty="0" err="1" smtClean="0"/>
              <a:t>violence</a:t>
            </a:r>
            <a:endParaRPr lang="cs-CZ" dirty="0" smtClean="0"/>
          </a:p>
          <a:p>
            <a:pPr marL="342900" indent="-342900">
              <a:buFontTx/>
              <a:buChar char="-"/>
            </a:pPr>
            <a:r>
              <a:rPr lang="cs-CZ" dirty="0" smtClean="0"/>
              <a:t>Vztahy, „randění“ 16 – 26 let</a:t>
            </a:r>
          </a:p>
          <a:p>
            <a:pPr marL="342900" indent="-342900">
              <a:buFontTx/>
              <a:buChar char="-"/>
            </a:pPr>
            <a:r>
              <a:rPr lang="cs-CZ" dirty="0" smtClean="0"/>
              <a:t>1 000 respondentů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0832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 reprezentativního vzorku 1000 dotazovaných respondentů a respondentek ve věku 16-26 let mělo nějakou zkušenost se vztahem 914 mladých či </a:t>
            </a:r>
            <a:r>
              <a:rPr lang="cs-CZ" dirty="0" smtClean="0"/>
              <a:t>dospívajících. </a:t>
            </a:r>
            <a:r>
              <a:rPr lang="cs-CZ" dirty="0"/>
              <a:t>Přičemž 33 % z těchto lidí zažilo v některém ze svých vztahů násilí, které definujeme jako partnerské násilí mladých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520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dirty="0" smtClean="0"/>
              <a:t>každý </a:t>
            </a:r>
            <a:r>
              <a:rPr lang="cs-CZ" dirty="0"/>
              <a:t>třetí mladý člověk, který/která má zkušenost se vztahem, zažívá či zažil násilí ze strany svého partnera nebo člověka, se kterým „randí</a:t>
            </a:r>
            <a:r>
              <a:rPr lang="cs-CZ" dirty="0" smtClean="0"/>
              <a:t>“</a:t>
            </a:r>
          </a:p>
          <a:p>
            <a:pPr marL="342900" indent="-342900">
              <a:buFontTx/>
              <a:buChar char="-"/>
            </a:pPr>
            <a:r>
              <a:rPr lang="cs-CZ" dirty="0"/>
              <a:t>oběťmi ve 61 % ženy či dívky, ve 39 % muži či chlapci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2347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36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000" dirty="0" smtClean="0"/>
              <a:t>Formy:</a:t>
            </a:r>
          </a:p>
          <a:p>
            <a:r>
              <a:rPr lang="cs-CZ" sz="2000" dirty="0" smtClean="0"/>
              <a:t>- nejčastější </a:t>
            </a:r>
            <a:r>
              <a:rPr lang="cs-CZ" sz="2000" dirty="0"/>
              <a:t>formou </a:t>
            </a:r>
            <a:r>
              <a:rPr lang="cs-CZ" sz="2000" b="1" dirty="0" smtClean="0"/>
              <a:t>psychologické</a:t>
            </a:r>
            <a:r>
              <a:rPr lang="cs-CZ" sz="2000" dirty="0" smtClean="0"/>
              <a:t> násilí </a:t>
            </a:r>
            <a:r>
              <a:rPr lang="cs-CZ" sz="2000" dirty="0"/>
              <a:t>– polovina mladých lidí, kteří se nacházejí v násilném vztahu opakovaně ze strany svého partnera či partnerky zažívá extrémní žárlivost a obviňování z nevěry. 41,3 % lidí, kteří čelí nebo čelili partnerskému násilí, zažilo také opakovanou kontrolu, kdy jejich partner/</a:t>
            </a:r>
            <a:r>
              <a:rPr lang="cs-CZ" sz="2000" dirty="0" err="1"/>
              <a:t>ka</a:t>
            </a:r>
            <a:r>
              <a:rPr lang="cs-CZ" sz="2000" dirty="0"/>
              <a:t> trval(a) na tom, že musí vědět, kde se nacházejí, s kým jsou a co dělají.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0475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37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sz="2000" dirty="0" smtClean="0"/>
              <a:t>fyzické </a:t>
            </a:r>
            <a:r>
              <a:rPr lang="cs-CZ" sz="2000" dirty="0"/>
              <a:t>násilí – 19,3 % mladých lidí, kteří čelí nebo čelili partnerskému násilí, zažilo nebo zažívá opakovaně v násilném vztahu facky a násilné strkání.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r>
              <a:rPr lang="cs-CZ" sz="2000" dirty="0" err="1" smtClean="0"/>
              <a:t>kybernásilí</a:t>
            </a:r>
            <a:r>
              <a:rPr lang="cs-CZ" sz="2000" dirty="0" smtClean="0"/>
              <a:t> – nejčastěji kontrola </a:t>
            </a:r>
            <a:r>
              <a:rPr lang="cs-CZ" sz="2000" dirty="0"/>
              <a:t>a čtení zpráv z partnerova/partnerčina mobilu bez jejich souhlasu, které opakovaně zažívá 31,3 % mladých obětí partnerského násilí. 25,3 % obětí násilí je opakovaně zahlcováno zprávami, emaily, telefonáty, a to i po skončení vztahu. 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529833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38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cs-CZ" sz="2000" dirty="0" err="1"/>
              <a:t>stalking</a:t>
            </a:r>
            <a:r>
              <a:rPr lang="cs-CZ" sz="2000" dirty="0"/>
              <a:t>, tedy nebezpečné pronásledování, je také součástí této problematiky - 18,7 % mladých lidí, kteří mají nebo měli zkušenost s násilným vztahem, zažilo, že je bývalí partneři opakovaně po rozchodu vyhledávali, i když vyjádřili nezájem se s nimi dále vídat. </a:t>
            </a:r>
            <a:endParaRPr lang="cs-CZ" sz="2000" dirty="0" smtClean="0"/>
          </a:p>
          <a:p>
            <a:pPr marL="342900" indent="-342900">
              <a:buFontTx/>
              <a:buChar char="-"/>
            </a:pPr>
            <a:r>
              <a:rPr lang="cs-CZ" sz="2000" dirty="0" smtClean="0"/>
              <a:t>téměř </a:t>
            </a:r>
            <a:r>
              <a:rPr lang="cs-CZ" sz="2000" dirty="0"/>
              <a:t>14 % lidí v násilném vztahu zažilo opakované sexuální násilí v podobě nevyžádaných polibků a dotyků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53597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 smtClean="0"/>
              <a:t>Řešení situace: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¼ nepřistupuje k řešení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ti</a:t>
            </a:r>
            <a:r>
              <a:rPr lang="cs-CZ" sz="1800" dirty="0"/>
              <a:t>, kteří a které situaci řeší, často volí několik způsobů řešení najednou. Nejčastěji se s partnerem rozchází (56 %) nebo se svěří své kamarádce či kamarádovi (47 %). Pouze minimum podá v souvislosti s násilím ve vztahu trestní oznámení nebo vyhledá odbornou pomoc. Ve 26 % případů se situace násilí ve vztahu nijak nezměnila i přesto, že mladí lidé vyzkoušeli některé ze zmíněných řešení. V 5 % případů se situace dokonce zhoršila.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4826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664" y="770404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r>
              <a:rPr lang="cs-CZ" sz="1800" dirty="0"/>
              <a:t/>
            </a:r>
            <a:br>
              <a:rPr lang="cs-CZ" sz="1800" dirty="0"/>
            </a:br>
            <a:endParaRPr lang="cs-CZ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15" y="2252768"/>
            <a:ext cx="6757988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964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Gender a násilí: </a:t>
            </a:r>
            <a:r>
              <a:rPr lang="cs-CZ" dirty="0" smtClean="0"/>
              <a:t>Násilí v partnerských vztazích mladých lidí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 smtClean="0"/>
              <a:t>Dopady: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nejčastěji </a:t>
            </a:r>
            <a:r>
              <a:rPr lang="cs-CZ" sz="1800" dirty="0"/>
              <a:t>se nemohou kvůli násilí dlouhodoběji soustředit na své studium, školu nebo na svou práci (43 </a:t>
            </a:r>
            <a:r>
              <a:rPr lang="cs-CZ" sz="1800" dirty="0" smtClean="0"/>
              <a:t>%).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u </a:t>
            </a:r>
            <a:r>
              <a:rPr lang="cs-CZ" sz="1800" dirty="0"/>
              <a:t>přibližně každého čtvrtého chlapce nebo dívky se projeví anorexie nebo výrazný úbytek váhy (26 </a:t>
            </a:r>
            <a:r>
              <a:rPr lang="cs-CZ" sz="1800" dirty="0" smtClean="0"/>
              <a:t>%).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dokonce </a:t>
            </a:r>
            <a:r>
              <a:rPr lang="cs-CZ" sz="1800" dirty="0"/>
              <a:t>16 % mladých lidí napadají v důsledku násilí myšlenky na sebevraždu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0396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6"/>
          <a:stretch/>
        </p:blipFill>
        <p:spPr bwMode="auto">
          <a:xfrm>
            <a:off x="2513294" y="2188033"/>
            <a:ext cx="7234142" cy="39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12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6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679170"/>
            <a:ext cx="816673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58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7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1" y="1612669"/>
            <a:ext cx="815530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2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8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1554479"/>
            <a:ext cx="8189595" cy="458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5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xmlns="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Gender a násilí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xmlns="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85" y="887525"/>
            <a:ext cx="11361600" cy="1171580"/>
          </a:xfrm>
        </p:spPr>
        <p:txBody>
          <a:bodyPr/>
          <a:lstStyle/>
          <a:p>
            <a:r>
              <a:rPr lang="cs-CZ" dirty="0" smtClean="0"/>
              <a:t>Sexistická reklama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2939842"/>
            <a:ext cx="11361600" cy="698497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cs-CZ" dirty="0"/>
          </a:p>
          <a:p>
            <a:r>
              <a:rPr lang="cs-CZ" dirty="0"/>
              <a:t/>
            </a:r>
            <a:br>
              <a:rPr lang="cs-CZ" dirty="0"/>
            </a:br>
            <a:endParaRPr lang="cs-CZ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72" y="1637607"/>
            <a:ext cx="8143875" cy="450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72098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muni-fss-prezentace-16-9-cz-v11</Template>
  <TotalTime>579</TotalTime>
  <Words>1244</Words>
  <Application>Microsoft Office PowerPoint</Application>
  <PresentationFormat>Vlastní</PresentationFormat>
  <Paragraphs>217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Prezentace_MU_CZ</vt:lpstr>
      <vt:lpstr>Gender a násilí: Sexismus v reklamách</vt:lpstr>
      <vt:lpstr>Sexismus v reklamách</vt:lpstr>
      <vt:lpstr>Sexismus v reklamách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  https://www.youtube.com/watch?v=iYhCn0jf46U; https://www.youtube.com/watch?v=17j5QzF3kqE 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Sexistická reklama</vt:lpstr>
      <vt:lpstr>Aktivita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  <vt:lpstr>Gender a násilí: Násilí v partnerských vztazích mladých lidí</vt:lpstr>
    </vt:vector>
  </TitlesOfParts>
  <Company>FSS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a násilí</dc:title>
  <dc:creator>Kristýna Pešáková</dc:creator>
  <cp:lastModifiedBy>Admin</cp:lastModifiedBy>
  <cp:revision>52</cp:revision>
  <cp:lastPrinted>1601-01-01T00:00:00Z</cp:lastPrinted>
  <dcterms:created xsi:type="dcterms:W3CDTF">2022-02-21T17:47:21Z</dcterms:created>
  <dcterms:modified xsi:type="dcterms:W3CDTF">2022-05-03T12:24:10Z</dcterms:modified>
</cp:coreProperties>
</file>