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9" r:id="rId10"/>
    <p:sldId id="290" r:id="rId11"/>
    <p:sldId id="264" r:id="rId12"/>
    <p:sldId id="291" r:id="rId13"/>
    <p:sldId id="265" r:id="rId14"/>
    <p:sldId id="266" r:id="rId15"/>
    <p:sldId id="267" r:id="rId16"/>
    <p:sldId id="268" r:id="rId17"/>
    <p:sldId id="269" r:id="rId18"/>
    <p:sldId id="292" r:id="rId19"/>
    <p:sldId id="293" r:id="rId20"/>
    <p:sldId id="270" r:id="rId21"/>
    <p:sldId id="294" r:id="rId22"/>
    <p:sldId id="295" r:id="rId23"/>
    <p:sldId id="271" r:id="rId24"/>
    <p:sldId id="287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53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15" d="100"/>
          <a:sy n="115" d="100"/>
        </p:scale>
        <p:origin x="42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96504829-97A8-0C4A-80EE-4326F3B884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B34EDCF-2F50-6D46-80EF-64A38D0130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A3528B9-C12B-BC4F-AF93-D9895556FA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90D2AF3-9D7F-614C-BFDA-1610205D10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FSS slide">
    <p:bg>
      <p:bgPr>
        <a:solidFill>
          <a:srgbClr val="007A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076177D2-E0A9-DB4F-9BE6-71A1D66CEE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D12A9152-FA59-9745-A59D-D50FB6F18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98DFDC9-AC84-AB44-B9E6-08C20AB26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CF56576F-AF41-3849-BD6B-FA3394CC1B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0B77763-CB1F-AC44-ACDB-7C064A26D2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CD4E5D6-29D8-8A49-B4AC-98EC5D4606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30859298-EE15-7744-AB43-3DB4F7409D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B46E247F-6353-7D48-AB74-30C474494A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ofem.cz/shared/clanky/550/A5-JenAnoJeAno_WEB.pdf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ondea.cz/" TargetMode="External"/><Relationship Id="rId2" Type="http://schemas.openxmlformats.org/officeDocument/2006/relationships/hyperlink" Target="http://www.profem.cz/" TargetMode="Externa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GakMeDYFBY" TargetMode="External"/><Relationship Id="rId2" Type="http://schemas.openxmlformats.org/officeDocument/2006/relationships/hyperlink" Target="https://www.youtube.com/watch?v=WxJmMpiZRQA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Gender a násilí: </a:t>
            </a:r>
            <a:r>
              <a:rPr lang="cs-CZ" dirty="0" smtClean="0"/>
              <a:t>Sexuální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22</a:t>
            </a:r>
            <a:r>
              <a:rPr lang="cs-CZ" dirty="0" smtClean="0"/>
              <a:t>. </a:t>
            </a:r>
            <a:r>
              <a:rPr lang="cs-CZ" dirty="0" smtClean="0"/>
              <a:t>3. 2022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10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Znásilnění </a:t>
            </a:r>
            <a:r>
              <a:rPr lang="cs-CZ" dirty="0"/>
              <a:t>- mýty a fakta: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b="1" dirty="0"/>
              <a:t>„Znásilnění je v podstatě jenom drsnější sex“. </a:t>
            </a:r>
            <a:r>
              <a:rPr lang="cs-CZ" sz="2000" dirty="0"/>
              <a:t>Ze strany oběti </a:t>
            </a:r>
            <a:r>
              <a:rPr lang="cs-CZ" sz="2000" dirty="0" smtClean="0"/>
              <a:t>je znásilnění </a:t>
            </a:r>
            <a:r>
              <a:rPr lang="cs-CZ" sz="2000" dirty="0"/>
              <a:t>obvykle prožíváno jako život ohrožující násilí, </a:t>
            </a:r>
            <a:r>
              <a:rPr lang="cs-CZ" sz="2000" dirty="0" smtClean="0"/>
              <a:t>které zasahuje </a:t>
            </a:r>
            <a:r>
              <a:rPr lang="cs-CZ" sz="2000" dirty="0"/>
              <a:t>do její fyzické, psychosexuální, emocionální a </a:t>
            </a:r>
            <a:r>
              <a:rPr lang="cs-CZ" sz="2000" dirty="0" smtClean="0"/>
              <a:t>sociální integrity</a:t>
            </a:r>
            <a:r>
              <a:rPr lang="cs-CZ" sz="2000" dirty="0"/>
              <a:t>. Hlavní motivací pachatele bývá spíše než </a:t>
            </a:r>
            <a:r>
              <a:rPr lang="cs-CZ" sz="2000" dirty="0" smtClean="0"/>
              <a:t>potřeba sexuálního </a:t>
            </a:r>
            <a:r>
              <a:rPr lang="cs-CZ" sz="2000" dirty="0"/>
              <a:t>uspokojení touha po získání moci a kontroly nad obětí</a:t>
            </a:r>
          </a:p>
          <a:p>
            <a:r>
              <a:rPr lang="cs-CZ" sz="2000" dirty="0"/>
              <a:t>nebo je hnán k činu zlobou.</a:t>
            </a:r>
          </a:p>
          <a:p>
            <a:r>
              <a:rPr lang="cs-CZ" sz="2000" b="1" dirty="0"/>
              <a:t>„Normální a slušný člověk se nemůže stát obětí znásilnění</a:t>
            </a:r>
            <a:r>
              <a:rPr lang="cs-CZ" sz="2000" b="1" dirty="0" smtClean="0"/>
              <a:t>“. </a:t>
            </a:r>
            <a:r>
              <a:rPr lang="cs-CZ" sz="2000" dirty="0" smtClean="0"/>
              <a:t>Tento </a:t>
            </a:r>
            <a:r>
              <a:rPr lang="cs-CZ" sz="2000" dirty="0"/>
              <a:t>mýtus odrazuje mnoho obětí od hlášení znásilnění, neboť </a:t>
            </a:r>
            <a:r>
              <a:rPr lang="cs-CZ" sz="2000" dirty="0" smtClean="0"/>
              <a:t>se obávají</a:t>
            </a:r>
            <a:r>
              <a:rPr lang="cs-CZ" sz="2000" dirty="0"/>
              <a:t>, že vyšetřování může mít negativní dopady na jejich pověst</a:t>
            </a:r>
            <a:r>
              <a:rPr lang="cs-CZ" sz="2000" dirty="0" smtClean="0"/>
              <a:t>. Obětí </a:t>
            </a:r>
            <a:r>
              <a:rPr lang="cs-CZ" sz="2000" dirty="0"/>
              <a:t>znásilnění se může stát kdokoliv, nelze mu </a:t>
            </a:r>
            <a:r>
              <a:rPr lang="cs-CZ" sz="2000" dirty="0" smtClean="0"/>
              <a:t>předejít „</a:t>
            </a:r>
            <a:r>
              <a:rPr lang="cs-CZ" sz="2000" dirty="0"/>
              <a:t>správným“ chováním či oblékáním.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131672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Sexuální </a:t>
            </a:r>
            <a:r>
              <a:rPr lang="cs-CZ" dirty="0"/>
              <a:t>násilí a trestní zákoník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1600" dirty="0"/>
              <a:t>§ 185 Trestní zákoník, </a:t>
            </a:r>
            <a:r>
              <a:rPr lang="cs-CZ" sz="1600" dirty="0" smtClean="0"/>
              <a:t>Znásilnění </a:t>
            </a:r>
            <a:r>
              <a:rPr lang="cs-CZ" sz="1600" dirty="0"/>
              <a:t>(40/2009 Sb.)</a:t>
            </a:r>
          </a:p>
          <a:p>
            <a:pPr marL="342900" indent="-342900">
              <a:buAutoNum type="arabicParenBoth"/>
            </a:pPr>
            <a:r>
              <a:rPr lang="cs-CZ" sz="1600" dirty="0" smtClean="0"/>
              <a:t>Kdo </a:t>
            </a:r>
            <a:r>
              <a:rPr lang="cs-CZ" sz="1600" dirty="0"/>
              <a:t>jiného násilím nebo pohrůžkou násilí nebo pohrůžkou jiné těžké </a:t>
            </a:r>
            <a:r>
              <a:rPr lang="cs-CZ" sz="1600" dirty="0" smtClean="0"/>
              <a:t>újmy donutí </a:t>
            </a:r>
            <a:r>
              <a:rPr lang="cs-CZ" sz="1600" dirty="0"/>
              <a:t>k pohlavnímu styku, nebo kdo k takovému činu zneužije jeho </a:t>
            </a:r>
            <a:r>
              <a:rPr lang="cs-CZ" sz="1600" dirty="0" smtClean="0"/>
              <a:t>bezbrannosti bude </a:t>
            </a:r>
            <a:r>
              <a:rPr lang="cs-CZ" sz="1600" dirty="0"/>
              <a:t>potrestán odnětím svobody na šest měsíců až pět let</a:t>
            </a:r>
            <a:r>
              <a:rPr lang="cs-CZ" sz="1600" dirty="0" smtClean="0"/>
              <a:t>.</a:t>
            </a:r>
          </a:p>
          <a:p>
            <a:r>
              <a:rPr lang="cs-CZ" sz="1600" dirty="0"/>
              <a:t>(2) Odnětím svobody na dvě léta až deset let bude pachatel potrestán, spáchá-li čin uvedený v odstavci 1</a:t>
            </a:r>
          </a:p>
          <a:p>
            <a:r>
              <a:rPr lang="cs-CZ" sz="1600" dirty="0"/>
              <a:t>a) souloží nebo jiným pohlavním stykem provedeným způsobem srovnatelným se souloží,</a:t>
            </a:r>
          </a:p>
          <a:p>
            <a:r>
              <a:rPr lang="cs-CZ" sz="1600" dirty="0"/>
              <a:t>b) na dítěti, nebo</a:t>
            </a:r>
          </a:p>
          <a:p>
            <a:r>
              <a:rPr lang="cs-CZ" sz="1600" dirty="0"/>
              <a:t>c) se zbraní.</a:t>
            </a:r>
          </a:p>
          <a:p>
            <a:endParaRPr lang="cs-CZ" sz="1600" dirty="0" smtClean="0"/>
          </a:p>
          <a:p>
            <a:r>
              <a:rPr lang="cs-CZ" sz="1600" dirty="0" smtClean="0"/>
              <a:t>§ </a:t>
            </a:r>
            <a:r>
              <a:rPr lang="cs-CZ" sz="1600" dirty="0"/>
              <a:t>186 Sexuální </a:t>
            </a:r>
            <a:r>
              <a:rPr lang="cs-CZ" sz="1600" dirty="0" smtClean="0"/>
              <a:t>nátlak (40/2009 Sb.)</a:t>
            </a:r>
            <a:endParaRPr lang="cs-CZ" sz="1600" dirty="0"/>
          </a:p>
          <a:p>
            <a:r>
              <a:rPr lang="cs-CZ" sz="1600" dirty="0"/>
              <a:t>(1) Kdo jiného násilím, pohrůžkou násilí nebo pohrůžkou jiné těžké újmy donutí </a:t>
            </a:r>
            <a:r>
              <a:rPr lang="cs-CZ" sz="1600" dirty="0" smtClean="0"/>
              <a:t>k pohlavnímu </a:t>
            </a:r>
            <a:r>
              <a:rPr lang="cs-CZ" sz="1600" dirty="0"/>
              <a:t>sebeukájení, k obnažování nebo jinému srovnatelnému chování</a:t>
            </a:r>
            <a:r>
              <a:rPr lang="cs-CZ" sz="1600" dirty="0" smtClean="0"/>
              <a:t>, nebo </a:t>
            </a:r>
            <a:r>
              <a:rPr lang="cs-CZ" sz="1600" dirty="0"/>
              <a:t>kdo k takovému chování přiměje jiného zneužívaje jeho bezbrannosti, </a:t>
            </a:r>
            <a:r>
              <a:rPr lang="cs-CZ" sz="1600" dirty="0" smtClean="0"/>
              <a:t>bude potrestán </a:t>
            </a:r>
            <a:r>
              <a:rPr lang="cs-CZ" sz="1600" dirty="0"/>
              <a:t>odnětím svobody na šest měsíců až čtyři léta nebo zákazem činnosti.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189600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12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Sexuální </a:t>
            </a:r>
            <a:r>
              <a:rPr lang="cs-CZ" dirty="0"/>
              <a:t>násilí a trestní zákoník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dirty="0"/>
              <a:t>Další podoby:</a:t>
            </a:r>
          </a:p>
          <a:p>
            <a:r>
              <a:rPr lang="cs-CZ" sz="2000" dirty="0" smtClean="0"/>
              <a:t>- Pohlavní </a:t>
            </a:r>
            <a:r>
              <a:rPr lang="cs-CZ" sz="2000" dirty="0"/>
              <a:t>zneužití (§187)</a:t>
            </a:r>
          </a:p>
          <a:p>
            <a:r>
              <a:rPr lang="cs-CZ" sz="2000" dirty="0" smtClean="0"/>
              <a:t>- Soulož </a:t>
            </a:r>
            <a:r>
              <a:rPr lang="cs-CZ" sz="2000" dirty="0"/>
              <a:t>mezi příbuznými (§188)</a:t>
            </a:r>
          </a:p>
          <a:p>
            <a:r>
              <a:rPr lang="cs-CZ" sz="2000" dirty="0" smtClean="0"/>
              <a:t>- Kuplířství </a:t>
            </a:r>
            <a:r>
              <a:rPr lang="cs-CZ" sz="2000" dirty="0"/>
              <a:t>(§189)</a:t>
            </a:r>
          </a:p>
          <a:p>
            <a:r>
              <a:rPr lang="cs-CZ" sz="2000" dirty="0" smtClean="0"/>
              <a:t>- Prostituce </a:t>
            </a:r>
            <a:r>
              <a:rPr lang="cs-CZ" sz="2000" dirty="0"/>
              <a:t>ohrožující mravní vývoj dětí (§190)</a:t>
            </a:r>
          </a:p>
          <a:p>
            <a:r>
              <a:rPr lang="cs-CZ" sz="2000" dirty="0" smtClean="0"/>
              <a:t>- Šíření </a:t>
            </a:r>
            <a:r>
              <a:rPr lang="cs-CZ" sz="2000" dirty="0"/>
              <a:t>prostituce (§191)</a:t>
            </a:r>
          </a:p>
          <a:p>
            <a:r>
              <a:rPr lang="cs-CZ" sz="2000" dirty="0" smtClean="0"/>
              <a:t>- Výroba </a:t>
            </a:r>
            <a:r>
              <a:rPr lang="cs-CZ" sz="2000" dirty="0"/>
              <a:t>a jiné nakládání s dětskou pornografií (§192)</a:t>
            </a:r>
          </a:p>
          <a:p>
            <a:r>
              <a:rPr lang="cs-CZ" sz="2000" dirty="0" smtClean="0"/>
              <a:t>- Zneužití </a:t>
            </a:r>
            <a:r>
              <a:rPr lang="cs-CZ" sz="2000" dirty="0"/>
              <a:t>dítěte k výrobě pornografie (§193</a:t>
            </a:r>
            <a:r>
              <a:rPr lang="cs-CZ" sz="2000" dirty="0" smtClean="0"/>
              <a:t>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67373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13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Sexuální </a:t>
            </a:r>
            <a:r>
              <a:rPr lang="cs-CZ" dirty="0"/>
              <a:t>násilí a znásilnění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- každá čtvrtá žena a přibližně každý desátý </a:t>
            </a:r>
            <a:r>
              <a:rPr lang="cs-CZ" dirty="0" smtClean="0"/>
              <a:t>muž se </a:t>
            </a:r>
            <a:r>
              <a:rPr lang="cs-CZ" dirty="0"/>
              <a:t>ve svém životě setká se sexuálním násilím,</a:t>
            </a:r>
          </a:p>
          <a:p>
            <a:r>
              <a:rPr lang="cs-CZ" dirty="0"/>
              <a:t>- jeden z nejhorších a nejvíce zraňujících zločinů,</a:t>
            </a:r>
          </a:p>
          <a:p>
            <a:r>
              <a:rPr lang="pt-BR" dirty="0"/>
              <a:t>- podle britského průzkumu se jedná o zločin, kterého se </a:t>
            </a:r>
            <a:r>
              <a:rPr lang="pt-BR" dirty="0" smtClean="0"/>
              <a:t>ženy</a:t>
            </a:r>
            <a:r>
              <a:rPr lang="cs-CZ" dirty="0" smtClean="0"/>
              <a:t> obávají </a:t>
            </a:r>
            <a:r>
              <a:rPr lang="cs-CZ" dirty="0"/>
              <a:t>více než kteréhokoli jiného (</a:t>
            </a:r>
            <a:r>
              <a:rPr lang="cs-CZ" dirty="0"/>
              <a:t>Myhill – Allen 2002),</a:t>
            </a:r>
          </a:p>
          <a:p>
            <a:r>
              <a:rPr lang="cs-CZ" dirty="0"/>
              <a:t>- oběťmi znásilnění jsou z 91 % ženy, zatímco </a:t>
            </a:r>
            <a:r>
              <a:rPr lang="cs-CZ" dirty="0" smtClean="0"/>
              <a:t>pachatelé jsou </a:t>
            </a:r>
            <a:r>
              <a:rPr lang="cs-CZ" dirty="0"/>
              <a:t>v 99 % případů muži (</a:t>
            </a:r>
            <a:r>
              <a:rPr lang="cs-CZ" dirty="0"/>
              <a:t>Bergess Wolbert</a:t>
            </a:r>
            <a:r>
              <a:rPr lang="cs-CZ" dirty="0"/>
              <a:t> 2009).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6193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Znásilnění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sv-SE" sz="2000" dirty="0"/>
              <a:t>Feministická teoretička Susan Brownmiller jako první poukázala </a:t>
            </a:r>
            <a:r>
              <a:rPr lang="sv-SE" sz="2000" dirty="0" smtClean="0"/>
              <a:t>na</a:t>
            </a:r>
            <a:r>
              <a:rPr lang="cs-CZ" sz="2000" dirty="0" smtClean="0"/>
              <a:t> skutečnost</a:t>
            </a:r>
            <a:r>
              <a:rPr lang="cs-CZ" sz="2000" dirty="0"/>
              <a:t>, že </a:t>
            </a:r>
            <a:r>
              <a:rPr lang="cs-CZ" sz="2000" b="1" dirty="0"/>
              <a:t>znásilnění není přirozený jev</a:t>
            </a:r>
            <a:r>
              <a:rPr lang="cs-CZ" sz="2000" dirty="0"/>
              <a:t>, který by vyplýval </a:t>
            </a:r>
            <a:r>
              <a:rPr lang="cs-CZ" sz="2000" dirty="0" smtClean="0"/>
              <a:t>z mužského </a:t>
            </a:r>
            <a:r>
              <a:rPr lang="cs-CZ" sz="2000" dirty="0"/>
              <a:t>sklonu k agresivitě či z mužských </a:t>
            </a:r>
            <a:r>
              <a:rPr lang="cs-CZ" sz="2000" dirty="0" smtClean="0"/>
              <a:t>sexuálních potřeb </a:t>
            </a:r>
            <a:r>
              <a:rPr lang="cs-CZ" sz="2000" dirty="0"/>
              <a:t>(</a:t>
            </a:r>
            <a:r>
              <a:rPr lang="cs-CZ" sz="2000" dirty="0"/>
              <a:t>Brownmiller 1998). </a:t>
            </a:r>
            <a:r>
              <a:rPr lang="cs-CZ" sz="2000" dirty="0"/>
              <a:t>Těmto stále se vyskytujícím </a:t>
            </a:r>
            <a:r>
              <a:rPr lang="cs-CZ" sz="2000" dirty="0" smtClean="0"/>
              <a:t>mýtům odporují </a:t>
            </a:r>
            <a:r>
              <a:rPr lang="cs-CZ" sz="2000" dirty="0"/>
              <a:t>mezikulturní výzkumy, které porovnávaly postavení </a:t>
            </a:r>
            <a:r>
              <a:rPr lang="cs-CZ" sz="2000" dirty="0" smtClean="0"/>
              <a:t>mužů a </a:t>
            </a:r>
            <a:r>
              <a:rPr lang="cs-CZ" sz="2000" dirty="0"/>
              <a:t>žen v různých společnostech a zjistily </a:t>
            </a:r>
            <a:r>
              <a:rPr lang="cs-CZ" sz="2000" b="1" dirty="0"/>
              <a:t>úměru mezi </a:t>
            </a:r>
            <a:r>
              <a:rPr lang="cs-CZ" sz="2000" b="1" dirty="0" smtClean="0"/>
              <a:t>postavením žen </a:t>
            </a:r>
            <a:r>
              <a:rPr lang="cs-CZ" sz="2000" b="1" dirty="0"/>
              <a:t>a počtem znásilnění</a:t>
            </a:r>
            <a:r>
              <a:rPr lang="cs-CZ" sz="2000" dirty="0"/>
              <a:t>. Ve společnostech, kde mají </a:t>
            </a:r>
            <a:r>
              <a:rPr lang="cs-CZ" sz="2000" dirty="0" smtClean="0"/>
              <a:t>ženy stejnou </a:t>
            </a:r>
            <a:r>
              <a:rPr lang="cs-CZ" sz="2000" dirty="0"/>
              <a:t>prestiž jako muži a kde jsou respektovány, </a:t>
            </a:r>
            <a:r>
              <a:rPr lang="cs-CZ" sz="2000" dirty="0" smtClean="0"/>
              <a:t>se znásilnění </a:t>
            </a:r>
            <a:r>
              <a:rPr lang="cs-CZ" sz="2000" dirty="0"/>
              <a:t>téměř nevyskytují (</a:t>
            </a:r>
            <a:r>
              <a:rPr lang="cs-CZ" sz="2000" dirty="0"/>
              <a:t>Reeves Sanday 2007). Podle</a:t>
            </a:r>
          </a:p>
          <a:p>
            <a:r>
              <a:rPr lang="cs-CZ" sz="2000" dirty="0"/>
              <a:t>některých teoretiků a teoretiček (např. Brownmiller 1998, Dworkin in</a:t>
            </a:r>
          </a:p>
          <a:p>
            <a:r>
              <a:rPr lang="cs-CZ" sz="2000" dirty="0"/>
              <a:t>O´Toole</a:t>
            </a:r>
            <a:r>
              <a:rPr lang="cs-CZ" sz="2000" dirty="0"/>
              <a:t> 2007) je tak znásilnění výsledkem </a:t>
            </a:r>
            <a:r>
              <a:rPr lang="cs-CZ" sz="2000" dirty="0" smtClean="0"/>
              <a:t>patriarchálního uspořádání </a:t>
            </a:r>
            <a:r>
              <a:rPr lang="cs-CZ" sz="2000" dirty="0"/>
              <a:t>společnosti, kde muži znásilňují, protože mohou.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27475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15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Znásilnění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1600" dirty="0"/>
              <a:t>Znásilnění může ovlivňovat i životy žen, které se s ním nesetkaly.</a:t>
            </a:r>
          </a:p>
          <a:p>
            <a:r>
              <a:rPr lang="pl-PL" sz="1600" dirty="0"/>
              <a:t>Kontrola, zda je mé chování bezpečné.</a:t>
            </a:r>
          </a:p>
          <a:p>
            <a:r>
              <a:rPr lang="cs-CZ" sz="1600" dirty="0"/>
              <a:t>Nevystavuji se případnému znásilnění?</a:t>
            </a:r>
          </a:p>
          <a:p>
            <a:r>
              <a:rPr lang="cs-CZ" sz="1600" dirty="0"/>
              <a:t>Určitá forma kontroly žen – žena by „ve svém zájmu“ měla vést takový život, který</a:t>
            </a:r>
          </a:p>
          <a:p>
            <a:r>
              <a:rPr lang="cs-CZ" sz="1600" dirty="0"/>
              <a:t>vylučuje rizikové situace</a:t>
            </a:r>
            <a:r>
              <a:rPr lang="cs-CZ" sz="1600" dirty="0" smtClean="0"/>
              <a:t>.</a:t>
            </a:r>
          </a:p>
          <a:p>
            <a:endParaRPr lang="cs-CZ" sz="1600" dirty="0"/>
          </a:p>
          <a:p>
            <a:r>
              <a:rPr lang="cs-CZ" sz="1600" i="1" dirty="0"/>
              <a:t>"Při uplatňování rozumné opatrnosti by se měla žena nehorázně přetvařovat. </a:t>
            </a:r>
            <a:r>
              <a:rPr lang="cs-CZ" sz="1600" i="1" dirty="0" smtClean="0"/>
              <a:t>Měla by </a:t>
            </a:r>
            <a:r>
              <a:rPr lang="cs-CZ" sz="1600" i="1" dirty="0"/>
              <a:t>předstírat, že má mužského ochránce, i když jej nemá. Měla by popírat </a:t>
            </a:r>
            <a:r>
              <a:rPr lang="cs-CZ" sz="1600" i="1" dirty="0" smtClean="0"/>
              <a:t>a zakrývat </a:t>
            </a:r>
            <a:r>
              <a:rPr lang="cs-CZ" sz="1600" i="1" dirty="0"/>
              <a:t>svou totožnost, svůj způsob života a svou nezávislost. Měla by žít </a:t>
            </a:r>
            <a:r>
              <a:rPr lang="cs-CZ" sz="1600" i="1" dirty="0" smtClean="0"/>
              <a:t>v neustálé </a:t>
            </a:r>
            <a:r>
              <a:rPr lang="cs-CZ" sz="1600" i="1" dirty="0"/>
              <a:t>podezřívavosti, která hraničí s klinickou definicí paranoidního chování</a:t>
            </a:r>
            <a:r>
              <a:rPr lang="cs-CZ" sz="1600" i="1" dirty="0" smtClean="0"/>
              <a:t>“ </a:t>
            </a:r>
            <a:r>
              <a:rPr lang="cs-CZ" sz="1600" dirty="0" smtClean="0"/>
              <a:t>(</a:t>
            </a:r>
            <a:r>
              <a:rPr lang="cs-CZ" sz="1600" dirty="0"/>
              <a:t>Brownmiller 1998, s. 162). Jak ovšem Brownmiller</a:t>
            </a:r>
            <a:r>
              <a:rPr lang="cs-CZ" sz="1600" dirty="0"/>
              <a:t> ukazuje, </a:t>
            </a:r>
            <a:r>
              <a:rPr lang="cs-CZ" sz="1600" i="1" dirty="0"/>
              <a:t>„přijmout </a:t>
            </a:r>
            <a:r>
              <a:rPr lang="cs-CZ" sz="1600" i="1" dirty="0" smtClean="0"/>
              <a:t>zvláštní břemeno </a:t>
            </a:r>
            <a:r>
              <a:rPr lang="cs-CZ" sz="1600" i="1" dirty="0"/>
              <a:t>vlastní ochrany znamená posílit přesvědčení, že ženy musí žít </a:t>
            </a:r>
            <a:r>
              <a:rPr lang="cs-CZ" sz="1600" i="1" dirty="0" smtClean="0"/>
              <a:t>a pohybovat </a:t>
            </a:r>
            <a:r>
              <a:rPr lang="cs-CZ" sz="1600" i="1" dirty="0"/>
              <a:t>se ve strachu a nikdy nemohou mít naději na dosažení osobní svobody</a:t>
            </a:r>
            <a:r>
              <a:rPr lang="cs-CZ" sz="1600" i="1" dirty="0" smtClean="0"/>
              <a:t>, nezávislosti </a:t>
            </a:r>
            <a:r>
              <a:rPr lang="cs-CZ" sz="1600" i="1" dirty="0"/>
              <a:t>a sebedůvěry, jakou mají muži“ </a:t>
            </a:r>
            <a:r>
              <a:rPr lang="cs-CZ" sz="1600" dirty="0"/>
              <a:t>(tamtéž, s. </a:t>
            </a:r>
            <a:r>
              <a:rPr lang="cs-CZ" sz="1600" dirty="0"/>
              <a:t>163).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839920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16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Výzkumy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b="1" dirty="0"/>
              <a:t>„Znásilnění v ČR“ </a:t>
            </a:r>
            <a:r>
              <a:rPr lang="cs-CZ" dirty="0"/>
              <a:t>(2015)</a:t>
            </a:r>
          </a:p>
          <a:p>
            <a:r>
              <a:rPr lang="cs-CZ" dirty="0"/>
              <a:t>- zadávala Amnesty International ČR</a:t>
            </a:r>
          </a:p>
          <a:p>
            <a:r>
              <a:rPr lang="cs-CZ" dirty="0"/>
              <a:t>- prováděla agentura Focus</a:t>
            </a:r>
          </a:p>
          <a:p>
            <a:r>
              <a:rPr lang="cs-CZ" dirty="0"/>
              <a:t>- vzorek odpovídá populaci v ČR starší 18 let</a:t>
            </a:r>
          </a:p>
          <a:p>
            <a:r>
              <a:rPr lang="cs-CZ" dirty="0"/>
              <a:t>- velikost vzorku: 1040 lidí (odpovídá obecnému standardu pro</a:t>
            </a:r>
          </a:p>
          <a:p>
            <a:r>
              <a:rPr lang="cs-CZ" dirty="0"/>
              <a:t>dotazování vzorku populace)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6181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17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Výsledky průzkumu: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1800" dirty="0"/>
              <a:t>- 98% lidí neodhadlo správně </a:t>
            </a:r>
            <a:r>
              <a:rPr lang="cs-CZ" sz="1800" b="1" dirty="0"/>
              <a:t>počet znásilnění</a:t>
            </a:r>
            <a:r>
              <a:rPr lang="cs-CZ" sz="1800" dirty="0"/>
              <a:t>, ke kterým každý rok v </a:t>
            </a:r>
            <a:r>
              <a:rPr lang="cs-CZ" sz="1800" dirty="0" smtClean="0"/>
              <a:t>ČR dojde</a:t>
            </a:r>
            <a:r>
              <a:rPr lang="cs-CZ" sz="1800" dirty="0"/>
              <a:t>, většina respondentů se přitom mýlila řádově, když hádala desítky </a:t>
            </a:r>
            <a:r>
              <a:rPr lang="cs-CZ" sz="1800" dirty="0" smtClean="0"/>
              <a:t>či stovky </a:t>
            </a:r>
            <a:r>
              <a:rPr lang="cs-CZ" sz="1800" dirty="0"/>
              <a:t>skutků znásilnění ročně. </a:t>
            </a:r>
            <a:r>
              <a:rPr lang="cs-CZ" sz="1800" dirty="0"/>
              <a:t>Téměř třetina respondentů (29%) na otázku</a:t>
            </a:r>
          </a:p>
          <a:p>
            <a:r>
              <a:rPr lang="cs-CZ" sz="1800" dirty="0"/>
              <a:t>nedokázala vůbec odpovědět.</a:t>
            </a:r>
          </a:p>
          <a:p>
            <a:r>
              <a:rPr lang="cs-CZ" sz="1800" dirty="0"/>
              <a:t>- Počet odhadovaných skutků znásilnění v Česku je podle různých zdrojů </a:t>
            </a:r>
            <a:r>
              <a:rPr lang="cs-CZ" sz="1800" b="1" dirty="0" smtClean="0"/>
              <a:t>mezi 7500 </a:t>
            </a:r>
            <a:r>
              <a:rPr lang="cs-CZ" sz="1800" b="1" dirty="0"/>
              <a:t>a 20 000</a:t>
            </a:r>
            <a:r>
              <a:rPr lang="cs-CZ" sz="1800" dirty="0"/>
              <a:t>. Jedná se o odhad, protože většina činů není nahlášena </a:t>
            </a:r>
            <a:r>
              <a:rPr lang="cs-CZ" sz="1800" dirty="0" smtClean="0"/>
              <a:t>na policii</a:t>
            </a:r>
            <a:r>
              <a:rPr lang="cs-CZ" sz="1800" dirty="0"/>
              <a:t>. Z těch, kteří otázku zodpověděli, odhadovala více než </a:t>
            </a:r>
            <a:r>
              <a:rPr lang="cs-CZ" sz="1800" dirty="0" smtClean="0"/>
              <a:t>polovina respondentů</a:t>
            </a:r>
            <a:r>
              <a:rPr lang="cs-CZ" sz="1800" dirty="0"/>
              <a:t>, že počet znásilnění je do 500.</a:t>
            </a:r>
          </a:p>
          <a:p>
            <a:r>
              <a:rPr lang="cs-CZ" sz="1800" dirty="0"/>
              <a:t>- 91% lidí mylně odhadlo podíl znásilnění, která oběti </a:t>
            </a:r>
            <a:r>
              <a:rPr lang="cs-CZ" sz="1800" b="1" dirty="0"/>
              <a:t>nahlásí na policii</a:t>
            </a:r>
            <a:r>
              <a:rPr lang="cs-CZ" sz="1800" dirty="0" smtClean="0"/>
              <a:t>. Nahlášeno </a:t>
            </a:r>
            <a:r>
              <a:rPr lang="cs-CZ" sz="1800" dirty="0"/>
              <a:t>je podle různých statistik 3-8 % skutků, respondenti přitom </a:t>
            </a:r>
            <a:r>
              <a:rPr lang="cs-CZ" sz="1800" dirty="0" smtClean="0"/>
              <a:t>nejčastěji uváděli </a:t>
            </a:r>
            <a:r>
              <a:rPr lang="cs-CZ" sz="1800" dirty="0"/>
              <a:t>20-50 %.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82874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18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Výsledky průzkumu: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dirty="0"/>
              <a:t>- Pouze 16% dotazovaných se svým odhadem přiblížilo </a:t>
            </a:r>
            <a:r>
              <a:rPr lang="cs-CZ" sz="2000" dirty="0" smtClean="0"/>
              <a:t>podílu pachatelů</a:t>
            </a:r>
            <a:r>
              <a:rPr lang="cs-CZ" sz="2000" dirty="0"/>
              <a:t>, kteří jsou za znásilnění následně </a:t>
            </a:r>
            <a:r>
              <a:rPr lang="cs-CZ" sz="2000" b="1" dirty="0"/>
              <a:t>odsouzeni</a:t>
            </a:r>
            <a:r>
              <a:rPr lang="cs-CZ" sz="2000" dirty="0"/>
              <a:t>. V ČR je </a:t>
            </a:r>
            <a:r>
              <a:rPr lang="cs-CZ" sz="2000" dirty="0" smtClean="0"/>
              <a:t>to zhruba </a:t>
            </a:r>
            <a:r>
              <a:rPr lang="cs-CZ" sz="2000" dirty="0"/>
              <a:t>150 odsouzených ročně, tedy přibližně 2% všech </a:t>
            </a:r>
            <a:r>
              <a:rPr lang="cs-CZ" sz="2000" dirty="0" smtClean="0"/>
              <a:t>pachatelů znásilnění</a:t>
            </a:r>
            <a:r>
              <a:rPr lang="cs-CZ" sz="2000" dirty="0"/>
              <a:t>.</a:t>
            </a:r>
          </a:p>
          <a:p>
            <a:r>
              <a:rPr lang="cs-CZ" sz="2000" dirty="0"/>
              <a:t>- Většina respondentů se mýlila také v posouzení, </a:t>
            </a:r>
            <a:r>
              <a:rPr lang="cs-CZ" sz="2000" b="1" dirty="0"/>
              <a:t>kdo </a:t>
            </a:r>
            <a:r>
              <a:rPr lang="cs-CZ" sz="2000" b="1" dirty="0" smtClean="0"/>
              <a:t>nejčastěji násilí </a:t>
            </a:r>
            <a:r>
              <a:rPr lang="cs-CZ" sz="2000" b="1" dirty="0"/>
              <a:t>páchá</a:t>
            </a:r>
            <a:r>
              <a:rPr lang="cs-CZ" sz="2000" dirty="0"/>
              <a:t>. Převažuje přesvědčení, že pachatelem bývá osoba</a:t>
            </a:r>
            <a:r>
              <a:rPr lang="cs-CZ" sz="2000" dirty="0" smtClean="0"/>
              <a:t>, kterou </a:t>
            </a:r>
            <a:r>
              <a:rPr lang="cs-CZ" sz="2000" dirty="0"/>
              <a:t>oběť nezná (odpovědělo tak 55% lidí). Ve skutečnosti </a:t>
            </a:r>
            <a:r>
              <a:rPr lang="cs-CZ" sz="2000" dirty="0" smtClean="0"/>
              <a:t>je neznámá </a:t>
            </a:r>
            <a:r>
              <a:rPr lang="cs-CZ" sz="2000" dirty="0"/>
              <a:t>osoba pachatelem jen v cca 20% případů - násilí </a:t>
            </a:r>
            <a:r>
              <a:rPr lang="cs-CZ" sz="2000" dirty="0" smtClean="0"/>
              <a:t>páchá ve </a:t>
            </a:r>
            <a:r>
              <a:rPr lang="cs-CZ" sz="2000" dirty="0"/>
              <a:t>většině případů člověk, kterého oběť zná (partner, </a:t>
            </a:r>
            <a:r>
              <a:rPr lang="cs-CZ" sz="2000" dirty="0" smtClean="0"/>
              <a:t>bývalý partner</a:t>
            </a:r>
            <a:r>
              <a:rPr lang="cs-CZ" sz="2000" dirty="0"/>
              <a:t>, příbuzný, kamarád, kolega…). Častěji se přitom mýlili </a:t>
            </a:r>
            <a:r>
              <a:rPr lang="cs-CZ" sz="2000" dirty="0" smtClean="0"/>
              <a:t>muži </a:t>
            </a:r>
            <a:r>
              <a:rPr lang="pl-PL" sz="2000" dirty="0" smtClean="0"/>
              <a:t>a </a:t>
            </a:r>
            <a:r>
              <a:rPr lang="pl-PL" sz="2000" dirty="0"/>
              <a:t>osoby s nižším vzděláním.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1559233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19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Výsledky průzkumu: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dirty="0"/>
              <a:t>- výrazná část společnosti považuje ženu za znásilnění za </a:t>
            </a:r>
            <a:r>
              <a:rPr lang="cs-CZ" sz="2000" dirty="0" smtClean="0"/>
              <a:t>určitých okolností </a:t>
            </a:r>
            <a:r>
              <a:rPr lang="cs-CZ" sz="2000" b="1" dirty="0"/>
              <a:t>spoluzodpovědnou</a:t>
            </a:r>
            <a:r>
              <a:rPr lang="cs-CZ" sz="2000" dirty="0"/>
              <a:t>. Téměř polovina (45%) lidí </a:t>
            </a:r>
            <a:r>
              <a:rPr lang="cs-CZ" sz="2000" dirty="0" smtClean="0"/>
              <a:t>se domnívá</a:t>
            </a:r>
            <a:r>
              <a:rPr lang="cs-CZ" sz="2000" dirty="0"/>
              <a:t>, že žena je za znásilnění zcela nebo částečně zodpovědná</a:t>
            </a:r>
            <a:r>
              <a:rPr lang="cs-CZ" sz="2000" dirty="0" smtClean="0"/>
              <a:t>, pokud </a:t>
            </a:r>
            <a:r>
              <a:rPr lang="cs-CZ" sz="2000" dirty="0"/>
              <a:t>se chovala koketně. Zhruba stejný počet respondentů (43%) </a:t>
            </a:r>
            <a:r>
              <a:rPr lang="cs-CZ" sz="2000" dirty="0" smtClean="0"/>
              <a:t>jí připisuje </a:t>
            </a:r>
            <a:r>
              <a:rPr lang="cs-CZ" sz="2000" dirty="0"/>
              <a:t>spoluzodpovědnost v případě opilosti. Podle mnohých </a:t>
            </a:r>
            <a:r>
              <a:rPr lang="cs-CZ" sz="2000" dirty="0" smtClean="0"/>
              <a:t>si žena </a:t>
            </a:r>
            <a:r>
              <a:rPr lang="cs-CZ" sz="2000" dirty="0"/>
              <a:t>o znásilnění “koleduje” také pokud je vyzývavě oblečená (</a:t>
            </a:r>
            <a:r>
              <a:rPr lang="cs-CZ" sz="2000" dirty="0" smtClean="0"/>
              <a:t>myslí si </a:t>
            </a:r>
            <a:r>
              <a:rPr lang="cs-CZ" sz="2000" dirty="0"/>
              <a:t>to 37% respondentů), pokud neřekla jasné “ne” (37%), </a:t>
            </a:r>
            <a:r>
              <a:rPr lang="cs-CZ" sz="2000" dirty="0" smtClean="0"/>
              <a:t>pokud sama </a:t>
            </a:r>
            <a:r>
              <a:rPr lang="cs-CZ" sz="2000" dirty="0"/>
              <a:t>prochází opuštěným místem (35%), nebo pokud se o ní ví, </a:t>
            </a:r>
            <a:r>
              <a:rPr lang="cs-CZ" sz="2000" dirty="0" smtClean="0"/>
              <a:t>že měla </a:t>
            </a:r>
            <a:r>
              <a:rPr lang="cs-CZ" sz="2000" dirty="0"/>
              <a:t>mnoho partnerů (28%).</a:t>
            </a:r>
          </a:p>
          <a:p>
            <a:r>
              <a:rPr lang="cs-CZ" sz="2000" dirty="0"/>
              <a:t>- O spoluvině oběti jsou přitom častěji přesvědčení muži, </a:t>
            </a:r>
            <a:r>
              <a:rPr lang="cs-CZ" sz="2000" dirty="0" smtClean="0"/>
              <a:t>respondenti starší </a:t>
            </a:r>
            <a:r>
              <a:rPr lang="cs-CZ" sz="2000" dirty="0"/>
              <a:t>55 let a lidé s nižším vzděláním.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546091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Sexuální vs. sexualizované </a:t>
            </a:r>
            <a:r>
              <a:rPr lang="cs-CZ" dirty="0" smtClean="0"/>
              <a:t>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dirty="0" smtClean="0"/>
              <a:t>- sexualizované </a:t>
            </a:r>
            <a:r>
              <a:rPr lang="cs-CZ" sz="2000" dirty="0"/>
              <a:t>násilí novější termín</a:t>
            </a:r>
          </a:p>
          <a:p>
            <a:r>
              <a:rPr lang="cs-CZ" sz="2000" dirty="0" smtClean="0"/>
              <a:t>- dle </a:t>
            </a:r>
            <a:r>
              <a:rPr lang="cs-CZ" sz="2000" dirty="0"/>
              <a:t>odborníků a odbornic lépe vystihuje, jak je vnímána podstata</a:t>
            </a:r>
          </a:p>
          <a:p>
            <a:r>
              <a:rPr lang="pl-PL" sz="2000" dirty="0"/>
              <a:t>tohoto typu násilí, a jasněji poukazuje na to, že jeho základem</a:t>
            </a:r>
          </a:p>
          <a:p>
            <a:r>
              <a:rPr lang="cs-CZ" sz="2000" dirty="0"/>
              <a:t>není sexuální touha, ale </a:t>
            </a:r>
            <a:r>
              <a:rPr lang="cs-CZ" sz="2000" b="1" dirty="0"/>
              <a:t>používání sexuality jako nástroje moci</a:t>
            </a:r>
          </a:p>
          <a:p>
            <a:r>
              <a:rPr lang="cs-CZ" sz="2000" dirty="0" smtClean="0"/>
              <a:t>- termín </a:t>
            </a:r>
            <a:r>
              <a:rPr lang="cs-CZ" sz="2000" dirty="0"/>
              <a:t>vyjadřuje, že se nejedná pouze o fyzické napadení či</a:t>
            </a:r>
          </a:p>
          <a:p>
            <a:r>
              <a:rPr lang="cs-CZ" sz="2000" dirty="0"/>
              <a:t>kontakt, ale o jakékoliv narušování intimity či osobních hranic s</a:t>
            </a:r>
          </a:p>
          <a:p>
            <a:r>
              <a:rPr lang="sv-SE" sz="2000" dirty="0"/>
              <a:t>cílem demonstrovat svoji moc, ponížit či degradovat</a:t>
            </a:r>
          </a:p>
          <a:p>
            <a:r>
              <a:rPr lang="cs-CZ" sz="2000" dirty="0" smtClean="0"/>
              <a:t>- oba </a:t>
            </a:r>
            <a:r>
              <a:rPr lang="cs-CZ" sz="2000" dirty="0"/>
              <a:t>termíny se v české i zahraniční literatuře volně zaměňují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824628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20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err="1" smtClean="0"/>
              <a:t>ProFem</a:t>
            </a:r>
            <a:r>
              <a:rPr lang="cs-CZ" dirty="0"/>
              <a:t>: Analýza rozsudků v případech sexuálního násilí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sz="1800" dirty="0" smtClean="0"/>
          </a:p>
          <a:p>
            <a:r>
              <a:rPr lang="cs-CZ" sz="1600" dirty="0" smtClean="0"/>
              <a:t>Více</a:t>
            </a:r>
            <a:r>
              <a:rPr lang="cs-CZ" sz="1600" dirty="0"/>
              <a:t>: </a:t>
            </a:r>
            <a:r>
              <a:rPr lang="cs-CZ" sz="1600" dirty="0">
                <a:hlinkClick r:id="rId2"/>
              </a:rPr>
              <a:t>http://</a:t>
            </a:r>
            <a:r>
              <a:rPr lang="cs-CZ" sz="1600" dirty="0" smtClean="0">
                <a:hlinkClick r:id="rId2"/>
              </a:rPr>
              <a:t>www.profem.cz/shared/clanky/550/A5-JenAnoJeAno_WEB.pdf</a:t>
            </a:r>
            <a:r>
              <a:rPr lang="cs-CZ" sz="1600" dirty="0" smtClean="0"/>
              <a:t> (2017)</a:t>
            </a:r>
            <a:endParaRPr lang="cs-CZ" sz="1600" dirty="0"/>
          </a:p>
          <a:p>
            <a:endParaRPr lang="cs-CZ" sz="1600" dirty="0" smtClean="0"/>
          </a:p>
          <a:p>
            <a:r>
              <a:rPr lang="cs-CZ" sz="1600" dirty="0" smtClean="0"/>
              <a:t>Analýza </a:t>
            </a:r>
            <a:r>
              <a:rPr lang="cs-CZ" sz="1600" dirty="0"/>
              <a:t>přináší informace jak o trestech, které soudy za znásilnění udělují, tak </a:t>
            </a:r>
            <a:r>
              <a:rPr lang="cs-CZ" sz="1600" dirty="0" smtClean="0"/>
              <a:t>data o </a:t>
            </a:r>
            <a:r>
              <a:rPr lang="cs-CZ" sz="1600" dirty="0"/>
              <a:t>pachatelích, obětech a jejich vzájemných vztazích.</a:t>
            </a:r>
          </a:p>
          <a:p>
            <a:endParaRPr lang="cs-CZ" sz="1600" dirty="0" smtClean="0"/>
          </a:p>
          <a:p>
            <a:r>
              <a:rPr lang="cs-CZ" sz="1600" dirty="0" smtClean="0"/>
              <a:t>Navzdory </a:t>
            </a:r>
            <a:r>
              <a:rPr lang="cs-CZ" sz="1600" dirty="0"/>
              <a:t>stále hojně rozšířeným představám o znásilnění jako o nočním </a:t>
            </a:r>
            <a:r>
              <a:rPr lang="cs-CZ" sz="1600" dirty="0" smtClean="0"/>
              <a:t>přepadení v </a:t>
            </a:r>
            <a:r>
              <a:rPr lang="cs-CZ" sz="1600" dirty="0"/>
              <a:t>parku deviantním násilníkem, </a:t>
            </a:r>
            <a:r>
              <a:rPr lang="cs-CZ" sz="1600" b="1" dirty="0"/>
              <a:t>tři čtvrtiny obětí pachatele zná</a:t>
            </a:r>
            <a:r>
              <a:rPr lang="cs-CZ" sz="1600" dirty="0"/>
              <a:t>. Velmi často je </a:t>
            </a:r>
            <a:r>
              <a:rPr lang="cs-CZ" sz="1600" dirty="0" smtClean="0"/>
              <a:t>to partner </a:t>
            </a:r>
            <a:r>
              <a:rPr lang="cs-CZ" sz="1600" dirty="0"/>
              <a:t>nebo bývalý partner. U analyzovaných rozsudků to byl také v 10% otec </a:t>
            </a:r>
            <a:r>
              <a:rPr lang="cs-CZ" sz="1600" dirty="0" smtClean="0"/>
              <a:t>oběti a </a:t>
            </a:r>
            <a:r>
              <a:rPr lang="cs-CZ" sz="1600" dirty="0"/>
              <a:t>v 11% děd. V 90% případů pachatel netrpěl žádnou sexuální deviací. </a:t>
            </a:r>
            <a:r>
              <a:rPr lang="cs-CZ" sz="1600" dirty="0" smtClean="0"/>
              <a:t>Dále můžeme </a:t>
            </a:r>
            <a:r>
              <a:rPr lang="cs-CZ" sz="1600" dirty="0"/>
              <a:t>konstatovat, že stoupá sexuální kriminalita mladistvých, ale </a:t>
            </a:r>
            <a:r>
              <a:rPr lang="cs-CZ" sz="1600" dirty="0" smtClean="0"/>
              <a:t>významné procento </a:t>
            </a:r>
            <a:r>
              <a:rPr lang="cs-CZ" sz="1600" dirty="0"/>
              <a:t>pachatelů tvoří též osoby ve vyšším věku. Téměř polovina uložených </a:t>
            </a:r>
            <a:r>
              <a:rPr lang="cs-CZ" sz="1600" dirty="0" smtClean="0"/>
              <a:t>trestů je </a:t>
            </a:r>
            <a:r>
              <a:rPr lang="cs-CZ" sz="1600" dirty="0"/>
              <a:t>podmíněně odložena.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38274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err="1" smtClean="0"/>
              <a:t>ProFem</a:t>
            </a:r>
            <a:r>
              <a:rPr lang="cs-CZ" dirty="0"/>
              <a:t>: Analýza rozsudků v případech sexuálního násilí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sz="1800" dirty="0" smtClean="0"/>
          </a:p>
          <a:p>
            <a:r>
              <a:rPr lang="cs-CZ" sz="1600" b="1" dirty="0"/>
              <a:t>Věk pachatele:</a:t>
            </a:r>
          </a:p>
          <a:p>
            <a:r>
              <a:rPr lang="cs-CZ" sz="1600" dirty="0"/>
              <a:t>dospělý - 64,29 %</a:t>
            </a:r>
          </a:p>
          <a:p>
            <a:r>
              <a:rPr lang="cs-CZ" sz="1600" dirty="0"/>
              <a:t>mladistvý - 23,21 %</a:t>
            </a:r>
          </a:p>
          <a:p>
            <a:r>
              <a:rPr lang="cs-CZ" sz="1600" dirty="0"/>
              <a:t>starobní důchodce - 7,14 %</a:t>
            </a:r>
          </a:p>
          <a:p>
            <a:r>
              <a:rPr lang="cs-CZ" sz="1600" dirty="0"/>
              <a:t>žák ZŠ - 5,36 %</a:t>
            </a:r>
          </a:p>
          <a:p>
            <a:endParaRPr lang="cs-CZ" sz="1600" b="1" dirty="0" smtClean="0"/>
          </a:p>
          <a:p>
            <a:r>
              <a:rPr lang="cs-CZ" sz="1600" b="1" dirty="0" smtClean="0"/>
              <a:t>Věk </a:t>
            </a:r>
            <a:r>
              <a:rPr lang="cs-CZ" sz="1600" b="1" dirty="0"/>
              <a:t>oběti:</a:t>
            </a:r>
          </a:p>
          <a:p>
            <a:r>
              <a:rPr lang="cs-CZ" sz="1600" dirty="0"/>
              <a:t>pod 15 let - 61,54 %</a:t>
            </a:r>
          </a:p>
          <a:p>
            <a:r>
              <a:rPr lang="cs-CZ" sz="1600" dirty="0"/>
              <a:t>15-18 let - 12,31 %</a:t>
            </a:r>
          </a:p>
          <a:p>
            <a:r>
              <a:rPr lang="cs-CZ" sz="1600" dirty="0"/>
              <a:t>nad 18 let - 26,15 %</a:t>
            </a:r>
            <a:endParaRPr lang="cs-CZ" sz="1050" dirty="0"/>
          </a:p>
        </p:txBody>
      </p:sp>
    </p:spTree>
    <p:extLst>
      <p:ext uri="{BB962C8B-B14F-4D97-AF65-F5344CB8AC3E}">
        <p14:creationId xmlns:p14="http://schemas.microsoft.com/office/powerpoint/2010/main" val="38213646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22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sz="4000" dirty="0" err="1" smtClean="0"/>
              <a:t>ProFem</a:t>
            </a:r>
            <a:r>
              <a:rPr lang="cs-CZ" sz="4000" dirty="0"/>
              <a:t>: Analýza rozsudků v případech sexuálního násilí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sz="1800" dirty="0" smtClean="0"/>
          </a:p>
          <a:p>
            <a:r>
              <a:rPr lang="cs-CZ" sz="2000" b="1" dirty="0"/>
              <a:t>Znali se/neznali se:</a:t>
            </a:r>
          </a:p>
          <a:p>
            <a:r>
              <a:rPr lang="cs-CZ" sz="2000" dirty="0"/>
              <a:t>znali 75,38 %</a:t>
            </a:r>
          </a:p>
          <a:p>
            <a:r>
              <a:rPr lang="cs-CZ" sz="2000" dirty="0"/>
              <a:t>neznali se 24,62 %</a:t>
            </a:r>
          </a:p>
          <a:p>
            <a:endParaRPr lang="cs-CZ" sz="2000" dirty="0" smtClean="0"/>
          </a:p>
          <a:p>
            <a:r>
              <a:rPr lang="cs-CZ" sz="2000" dirty="0" smtClean="0"/>
              <a:t>Z </a:t>
            </a:r>
            <a:r>
              <a:rPr lang="cs-CZ" sz="2000" dirty="0"/>
              <a:t>rešerše rozsudků vyplynula významně alarmující skutečnost, a </a:t>
            </a:r>
            <a:r>
              <a:rPr lang="cs-CZ" sz="2000" dirty="0" smtClean="0"/>
              <a:t>to že </a:t>
            </a:r>
            <a:r>
              <a:rPr lang="cs-CZ" sz="2000" dirty="0"/>
              <a:t>14 pachatelům (tj. 25 % z celkového počtu pachatelů), kteří </a:t>
            </a:r>
            <a:r>
              <a:rPr lang="cs-CZ" sz="2000" dirty="0" smtClean="0"/>
              <a:t>se dopustili </a:t>
            </a:r>
            <a:r>
              <a:rPr lang="cs-CZ" sz="2000" dirty="0"/>
              <a:t>sexuálně motivované trestné činnosti na dětských </a:t>
            </a:r>
            <a:r>
              <a:rPr lang="cs-CZ" sz="2000" dirty="0" smtClean="0"/>
              <a:t>obětech (</a:t>
            </a:r>
            <a:r>
              <a:rPr lang="cs-CZ" sz="2000" dirty="0"/>
              <a:t>tj. obětech mladších 15 let), byly </a:t>
            </a:r>
            <a:r>
              <a:rPr lang="cs-CZ" sz="2000" b="1" dirty="0"/>
              <a:t>uloženy pouze </a:t>
            </a:r>
            <a:r>
              <a:rPr lang="cs-CZ" sz="2000" b="1" dirty="0" smtClean="0"/>
              <a:t>podmíněné tresty </a:t>
            </a:r>
            <a:r>
              <a:rPr lang="cs-CZ" sz="2000" b="1" dirty="0"/>
              <a:t>odnětí svobody</a:t>
            </a:r>
            <a:r>
              <a:rPr lang="cs-CZ" sz="2000" dirty="0"/>
              <a:t>. Ve třech případech se dokonce jednalo </a:t>
            </a:r>
            <a:r>
              <a:rPr lang="cs-CZ" sz="2000" dirty="0" smtClean="0"/>
              <a:t>o oběti </a:t>
            </a:r>
            <a:r>
              <a:rPr lang="cs-CZ" sz="2000" dirty="0"/>
              <a:t>ve </a:t>
            </a:r>
            <a:r>
              <a:rPr lang="cs-CZ" sz="2000" dirty="0"/>
              <a:t>školkovém</a:t>
            </a:r>
            <a:r>
              <a:rPr lang="cs-CZ" sz="2000" dirty="0"/>
              <a:t> a velice nízkém věku.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202983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23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Kdo </a:t>
            </a:r>
            <a:r>
              <a:rPr lang="cs-CZ" dirty="0"/>
              <a:t>v ČR řeší sexuální násilí?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 smtClean="0"/>
              <a:t>- Persefona </a:t>
            </a:r>
            <a:r>
              <a:rPr lang="cs-CZ" dirty="0"/>
              <a:t>- http://www.persefona.cz/</a:t>
            </a:r>
          </a:p>
          <a:p>
            <a:pPr marL="342900" indent="-342900">
              <a:buFontTx/>
              <a:buChar char="-"/>
            </a:pPr>
            <a:r>
              <a:rPr lang="cs-CZ" dirty="0" err="1" smtClean="0"/>
              <a:t>Konsent</a:t>
            </a:r>
            <a:r>
              <a:rPr lang="cs-CZ" dirty="0" smtClean="0"/>
              <a:t> </a:t>
            </a:r>
            <a:r>
              <a:rPr lang="cs-CZ" dirty="0"/>
              <a:t>- https://www.konsent.cz/ 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err="1" smtClean="0"/>
              <a:t>proFem</a:t>
            </a:r>
            <a:r>
              <a:rPr lang="cs-CZ" dirty="0" smtClean="0"/>
              <a:t> </a:t>
            </a:r>
            <a:r>
              <a:rPr lang="cs-CZ" dirty="0"/>
              <a:t>-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www.profem.cz</a:t>
            </a:r>
            <a:endParaRPr lang="cs-CZ" dirty="0" smtClean="0"/>
          </a:p>
          <a:p>
            <a:pPr marL="342900" indent="-342900">
              <a:buFontTx/>
              <a:buChar char="-"/>
            </a:pPr>
            <a:r>
              <a:rPr lang="cs-CZ" dirty="0" err="1" smtClean="0"/>
              <a:t>Spondea</a:t>
            </a:r>
            <a:r>
              <a:rPr lang="cs-CZ" dirty="0"/>
              <a:t> -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www.spondea.cz</a:t>
            </a:r>
            <a:r>
              <a:rPr lang="cs-CZ" dirty="0" smtClean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632243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24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Videa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www.youtube.com/watch?v=WxJmMpiZRQA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www.youtube.com/watch?v=hGakMeDYFBY</a:t>
            </a:r>
            <a:endParaRPr lang="cs-CZ" dirty="0" smtClean="0"/>
          </a:p>
          <a:p>
            <a:r>
              <a:rPr lang="pl-PL" sz="1800" dirty="0"/>
              <a:t/>
            </a:r>
            <a:br>
              <a:rPr lang="pl-PL" sz="18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4884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3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/>
              <a:t>Sexuální vs. sexualizované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 smtClean="0"/>
              <a:t>- pojem </a:t>
            </a:r>
            <a:r>
              <a:rPr lang="cs-CZ" dirty="0"/>
              <a:t>často spojován jen s nejzávažnějšími případy </a:t>
            </a:r>
            <a:r>
              <a:rPr lang="cs-CZ" dirty="0" smtClean="0"/>
              <a:t>- znásilněním </a:t>
            </a:r>
            <a:r>
              <a:rPr lang="cs-CZ" dirty="0"/>
              <a:t>a sexuálním zneužíváním, dle WHO sem </a:t>
            </a:r>
            <a:r>
              <a:rPr lang="cs-CZ" dirty="0" smtClean="0"/>
              <a:t>ale patří </a:t>
            </a:r>
            <a:r>
              <a:rPr lang="cs-CZ" dirty="0"/>
              <a:t>i další zákonem nepostihnutelné formy. </a:t>
            </a:r>
            <a:r>
              <a:rPr lang="cs-CZ" dirty="0"/>
              <a:t>Pod</a:t>
            </a:r>
          </a:p>
          <a:p>
            <a:r>
              <a:rPr lang="cs-CZ" dirty="0"/>
              <a:t>sexuální násilí spadají i situace, kdy druhá osoba </a:t>
            </a:r>
            <a:r>
              <a:rPr lang="cs-CZ" dirty="0" smtClean="0"/>
              <a:t>není schopna </a:t>
            </a:r>
            <a:r>
              <a:rPr lang="cs-CZ" dirty="0"/>
              <a:t>dát souhlas k sexuálnímu aktu, nebo </a:t>
            </a:r>
            <a:r>
              <a:rPr lang="cs-CZ" dirty="0" smtClean="0"/>
              <a:t>ho odmítnout </a:t>
            </a:r>
            <a:r>
              <a:rPr lang="cs-CZ" dirty="0"/>
              <a:t>– ať už z důvodu intoxikace, spánku, jazykové</a:t>
            </a:r>
          </a:p>
          <a:p>
            <a:r>
              <a:rPr lang="cs-CZ" dirty="0"/>
              <a:t>bariéry, nebo mentálního deficitu.</a:t>
            </a:r>
          </a:p>
          <a:p>
            <a:r>
              <a:rPr lang="cs-CZ" dirty="0" smtClean="0"/>
              <a:t>- Škála </a:t>
            </a:r>
            <a:r>
              <a:rPr lang="cs-CZ" dirty="0"/>
              <a:t>forem sexuálního násilí je široká, sahá </a:t>
            </a:r>
            <a:r>
              <a:rPr lang="cs-CZ" dirty="0" smtClean="0"/>
              <a:t>od znásilnění </a:t>
            </a:r>
            <a:r>
              <a:rPr lang="cs-CZ" dirty="0"/>
              <a:t>(vaginální, orální, anální) k „pouhým</a:t>
            </a:r>
            <a:r>
              <a:rPr lang="cs-CZ" dirty="0" smtClean="0"/>
              <a:t>“ poznámkám </a:t>
            </a:r>
            <a:r>
              <a:rPr lang="cs-CZ" dirty="0"/>
              <a:t>nebo návrhům se sexuálním podtextem.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99644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4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Definice </a:t>
            </a:r>
            <a:r>
              <a:rPr lang="cs-CZ" dirty="0"/>
              <a:t>sexuálního násilí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2000" b="1" dirty="0" smtClean="0"/>
              <a:t>- WHO </a:t>
            </a:r>
            <a:r>
              <a:rPr lang="cs-CZ" sz="2000" dirty="0"/>
              <a:t>definuje sexuální násilí jako „jakékoli sexuální </a:t>
            </a:r>
            <a:r>
              <a:rPr lang="cs-CZ" sz="2000" dirty="0" smtClean="0"/>
              <a:t>jednání zahrnující </a:t>
            </a:r>
            <a:r>
              <a:rPr lang="cs-CZ" sz="2000" dirty="0"/>
              <a:t>pokusy o dosažení sexuálního styku, nežádoucí </a:t>
            </a:r>
            <a:r>
              <a:rPr lang="cs-CZ" sz="2000" dirty="0" smtClean="0"/>
              <a:t>sexuální poznámky </a:t>
            </a:r>
            <a:r>
              <a:rPr lang="cs-CZ" sz="2000" dirty="0"/>
              <a:t>a návrhy, činy směřující k obchodování či jinak </a:t>
            </a:r>
            <a:r>
              <a:rPr lang="cs-CZ" sz="2000" dirty="0" smtClean="0"/>
              <a:t>namířené proti </a:t>
            </a:r>
            <a:r>
              <a:rPr lang="cs-CZ" sz="2000" dirty="0"/>
              <a:t>sexualitě jedince, které využívají nátlak. Může být </a:t>
            </a:r>
            <a:r>
              <a:rPr lang="cs-CZ" sz="2000" dirty="0" smtClean="0"/>
              <a:t>prováděno kýmkoli</a:t>
            </a:r>
            <a:r>
              <a:rPr lang="cs-CZ" sz="2000" dirty="0"/>
              <a:t>, nezávisle na vztahu mezi obětí a pachatelem, a v</a:t>
            </a:r>
          </a:p>
          <a:p>
            <a:r>
              <a:rPr lang="cs-CZ" sz="2000" dirty="0"/>
              <a:t>jakémkoli prostředí včetně domova a práce“.</a:t>
            </a:r>
          </a:p>
          <a:p>
            <a:r>
              <a:rPr lang="cs-CZ" sz="2000" b="1" dirty="0" smtClean="0"/>
              <a:t>- </a:t>
            </a:r>
            <a:r>
              <a:rPr lang="cs-CZ" sz="2000" b="1" dirty="0" err="1" smtClean="0"/>
              <a:t>proFem</a:t>
            </a:r>
            <a:r>
              <a:rPr lang="cs-CZ" sz="2000" dirty="0"/>
              <a:t>: Sexuálním násilím rozumíme jakýkoliv sexuální </a:t>
            </a:r>
            <a:r>
              <a:rPr lang="cs-CZ" sz="2000" dirty="0" smtClean="0"/>
              <a:t>kontakt vykonaný </a:t>
            </a:r>
            <a:r>
              <a:rPr lang="cs-CZ" sz="2000" dirty="0"/>
              <a:t>proti vůli druhého člověka, včetně pokusu o něj.</a:t>
            </a:r>
          </a:p>
          <a:p>
            <a:endParaRPr lang="cs-CZ" sz="2000" dirty="0" smtClean="0"/>
          </a:p>
          <a:p>
            <a:r>
              <a:rPr lang="cs-CZ" sz="2000" dirty="0" smtClean="0"/>
              <a:t>- většina </a:t>
            </a:r>
            <a:r>
              <a:rPr lang="cs-CZ" sz="2000" dirty="0"/>
              <a:t>sexuálních útoků je vedena proti ženám ze strany mužů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7491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5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Formy sexuálního násilí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sz="1800" dirty="0" smtClean="0"/>
              <a:t>- znásilnění</a:t>
            </a:r>
            <a:endParaRPr lang="cs-CZ" sz="1800" dirty="0"/>
          </a:p>
          <a:p>
            <a:r>
              <a:rPr lang="cs-CZ" sz="1800" dirty="0" smtClean="0"/>
              <a:t>- sexuální </a:t>
            </a:r>
            <a:r>
              <a:rPr lang="cs-CZ" sz="1800" dirty="0"/>
              <a:t>obtěžování či nežádoucí sexuální návrhy</a:t>
            </a:r>
          </a:p>
          <a:p>
            <a:r>
              <a:rPr lang="cs-CZ" sz="1800" dirty="0" smtClean="0"/>
              <a:t>- sexuální </a:t>
            </a:r>
            <a:r>
              <a:rPr lang="cs-CZ" sz="1800" dirty="0"/>
              <a:t>zneužití lidí s fyzickým či mentálním deficitem</a:t>
            </a:r>
          </a:p>
          <a:p>
            <a:r>
              <a:rPr lang="cs-CZ" sz="1800" dirty="0" smtClean="0"/>
              <a:t>- sexuální </a:t>
            </a:r>
            <a:r>
              <a:rPr lang="cs-CZ" sz="1800" dirty="0"/>
              <a:t>zneužívání dětí</a:t>
            </a:r>
          </a:p>
          <a:p>
            <a:r>
              <a:rPr lang="cs-CZ" sz="1800" dirty="0" smtClean="0"/>
              <a:t>- nucené </a:t>
            </a:r>
            <a:r>
              <a:rPr lang="cs-CZ" sz="1800" dirty="0"/>
              <a:t>sňatky či soužití, včetně sňatků dětí</a:t>
            </a:r>
          </a:p>
          <a:p>
            <a:r>
              <a:rPr lang="cs-CZ" sz="1800" dirty="0" smtClean="0"/>
              <a:t>- zabraňování </a:t>
            </a:r>
            <a:r>
              <a:rPr lang="cs-CZ" sz="1800" dirty="0"/>
              <a:t>v užití antikoncepce nebo jiné ochrany před </a:t>
            </a:r>
            <a:r>
              <a:rPr lang="cs-CZ" sz="1800" dirty="0" smtClean="0"/>
              <a:t>sexuálně přenosnými </a:t>
            </a:r>
            <a:r>
              <a:rPr lang="cs-CZ" sz="1800" dirty="0"/>
              <a:t>nemocemi</a:t>
            </a:r>
          </a:p>
          <a:p>
            <a:r>
              <a:rPr lang="cs-CZ" sz="1800" dirty="0" smtClean="0"/>
              <a:t>- nucení </a:t>
            </a:r>
            <a:r>
              <a:rPr lang="cs-CZ" sz="1800" dirty="0"/>
              <a:t>k potratu</a:t>
            </a:r>
          </a:p>
          <a:p>
            <a:r>
              <a:rPr lang="cs-CZ" sz="1800" dirty="0" smtClean="0"/>
              <a:t>- zásahy </a:t>
            </a:r>
            <a:r>
              <a:rPr lang="cs-CZ" sz="1800" dirty="0"/>
              <a:t>do sexuální integrity ženy – mrzačení ženských pohlavních orgánů</a:t>
            </a:r>
          </a:p>
          <a:p>
            <a:r>
              <a:rPr lang="cs-CZ" sz="1800" dirty="0"/>
              <a:t>(genitální mutilace) nebo zjišťování panenství </a:t>
            </a:r>
            <a:r>
              <a:rPr lang="cs-CZ" sz="1800" dirty="0" smtClean="0"/>
              <a:t>ženy </a:t>
            </a:r>
          </a:p>
          <a:p>
            <a:r>
              <a:rPr lang="cs-CZ" sz="1800" dirty="0" smtClean="0"/>
              <a:t>- nucení </a:t>
            </a:r>
            <a:r>
              <a:rPr lang="cs-CZ" sz="1800" dirty="0"/>
              <a:t>k prostituci, sexuální vykořisťování.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477013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6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Schopnost </a:t>
            </a:r>
            <a:r>
              <a:rPr lang="cs-CZ" dirty="0"/>
              <a:t>odmítnout sexuální kontakt </a:t>
            </a:r>
            <a:r>
              <a:rPr lang="cs-CZ" dirty="0" smtClean="0"/>
              <a:t>bývá blokována </a:t>
            </a:r>
            <a:r>
              <a:rPr lang="cs-CZ" dirty="0"/>
              <a:t>strachem, že </a:t>
            </a:r>
            <a:r>
              <a:rPr lang="cs-CZ" dirty="0" smtClean="0"/>
              <a:t>agresor*</a:t>
            </a:r>
            <a:r>
              <a:rPr lang="cs-CZ" dirty="0" err="1" smtClean="0"/>
              <a:t>ka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- splní </a:t>
            </a:r>
            <a:r>
              <a:rPr lang="cs-CZ" dirty="0"/>
              <a:t>své výhrůžky a fyzicky oběti (nebo někomu z jejích</a:t>
            </a:r>
          </a:p>
          <a:p>
            <a:r>
              <a:rPr lang="cs-CZ" dirty="0"/>
              <a:t>blízkých) ublíží,</a:t>
            </a:r>
          </a:p>
          <a:p>
            <a:r>
              <a:rPr lang="cs-CZ" dirty="0" smtClean="0"/>
              <a:t>- odepře jí/mu </a:t>
            </a:r>
            <a:r>
              <a:rPr lang="cs-CZ" dirty="0"/>
              <a:t>svou přízeň (zejména v partnerském vztahu),</a:t>
            </a:r>
          </a:p>
          <a:p>
            <a:r>
              <a:rPr lang="cs-CZ" dirty="0" smtClean="0"/>
              <a:t>- poškodí její/jeho </a:t>
            </a:r>
            <a:r>
              <a:rPr lang="cs-CZ" dirty="0"/>
              <a:t>čest a dobrou pověst (společensky ji znemožní),</a:t>
            </a:r>
          </a:p>
          <a:p>
            <a:r>
              <a:rPr lang="cs-CZ" dirty="0" smtClean="0"/>
              <a:t>- negativně </a:t>
            </a:r>
            <a:r>
              <a:rPr lang="cs-CZ" dirty="0"/>
              <a:t>ovlivní její pracovní uplatnění (např. </a:t>
            </a:r>
            <a:r>
              <a:rPr lang="cs-CZ" dirty="0" smtClean="0"/>
              <a:t>zabrání povýšení</a:t>
            </a:r>
            <a:r>
              <a:rPr lang="cs-CZ" dirty="0"/>
              <a:t>, „zařídí“ propuštění) apod.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53664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7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Jednoznačně </a:t>
            </a:r>
            <a:r>
              <a:rPr lang="cs-CZ" dirty="0"/>
              <a:t>vyjádřit vlastní vůli ohledně </a:t>
            </a:r>
            <a:r>
              <a:rPr lang="cs-CZ" dirty="0" smtClean="0"/>
              <a:t>sexuálního aktu </a:t>
            </a:r>
            <a:r>
              <a:rPr lang="cs-CZ" dirty="0"/>
              <a:t>může ztěžovat nebo znemožňovat: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sz="1800" dirty="0" smtClean="0"/>
              <a:t>- jazyková </a:t>
            </a:r>
            <a:r>
              <a:rPr lang="cs-CZ" sz="1800" dirty="0"/>
              <a:t>bariéra,</a:t>
            </a:r>
          </a:p>
          <a:p>
            <a:r>
              <a:rPr lang="cs-CZ" sz="1800" dirty="0" smtClean="0"/>
              <a:t>- působení </a:t>
            </a:r>
            <a:r>
              <a:rPr lang="cs-CZ" sz="1800" dirty="0"/>
              <a:t>návykových látek,</a:t>
            </a:r>
          </a:p>
          <a:p>
            <a:r>
              <a:rPr lang="cs-CZ" sz="1800" dirty="0" smtClean="0"/>
              <a:t>- spánek</a:t>
            </a:r>
            <a:r>
              <a:rPr lang="cs-CZ" sz="1800" dirty="0"/>
              <a:t>,</a:t>
            </a:r>
          </a:p>
          <a:p>
            <a:r>
              <a:rPr lang="cs-CZ" sz="1800" dirty="0" smtClean="0"/>
              <a:t>- nemoc</a:t>
            </a:r>
            <a:r>
              <a:rPr lang="cs-CZ" sz="1800" dirty="0"/>
              <a:t>,</a:t>
            </a:r>
          </a:p>
          <a:p>
            <a:r>
              <a:rPr lang="cs-CZ" sz="1800" dirty="0" smtClean="0"/>
              <a:t>- invalidita</a:t>
            </a:r>
            <a:r>
              <a:rPr lang="cs-CZ" sz="1800" dirty="0"/>
              <a:t>,</a:t>
            </a:r>
          </a:p>
          <a:p>
            <a:r>
              <a:rPr lang="cs-CZ" sz="1800" dirty="0" smtClean="0"/>
              <a:t>- věk </a:t>
            </a:r>
            <a:r>
              <a:rPr lang="cs-CZ" sz="1800" dirty="0"/>
              <a:t>apod.</a:t>
            </a:r>
          </a:p>
          <a:p>
            <a:r>
              <a:rPr lang="cs-CZ" sz="1800" dirty="0"/>
              <a:t>Motivem sexuálního násilí bývá potřeba/touha </a:t>
            </a:r>
            <a:r>
              <a:rPr lang="cs-CZ" sz="1800" dirty="0" smtClean="0"/>
              <a:t>uplatnit moc </a:t>
            </a:r>
            <a:r>
              <a:rPr lang="cs-CZ" sz="1800" dirty="0"/>
              <a:t>nad druhým člověkem skrze narušení jeho intimity.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577310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8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Znásilnění </a:t>
            </a:r>
            <a:r>
              <a:rPr lang="cs-CZ" dirty="0"/>
              <a:t>- mýty a fakta: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dirty="0"/>
              <a:t>Znásilnění je opředeno mnoha mýty, které brání jeho obětem </a:t>
            </a:r>
            <a:r>
              <a:rPr lang="cs-CZ" dirty="0" smtClean="0"/>
              <a:t>včas vyhledat </a:t>
            </a:r>
            <a:r>
              <a:rPr lang="cs-CZ" dirty="0"/>
              <a:t>odbornou pomoc a komplikují vyrovnávání se s </a:t>
            </a:r>
            <a:r>
              <a:rPr lang="cs-CZ" dirty="0" smtClean="0"/>
              <a:t>jeho následky</a:t>
            </a:r>
            <a:r>
              <a:rPr lang="cs-CZ" dirty="0"/>
              <a:t>:</a:t>
            </a:r>
          </a:p>
          <a:p>
            <a:endParaRPr lang="cs-CZ" b="1" dirty="0" smtClean="0"/>
          </a:p>
          <a:p>
            <a:r>
              <a:rPr lang="cs-CZ" b="1" dirty="0" smtClean="0"/>
              <a:t>„</a:t>
            </a:r>
            <a:r>
              <a:rPr lang="cs-CZ" b="1" dirty="0"/>
              <a:t>Pachatelem znásilnění je neznámý člověk, obvykle </a:t>
            </a:r>
            <a:r>
              <a:rPr lang="cs-CZ" b="1" dirty="0" smtClean="0"/>
              <a:t>psychiky narušený</a:t>
            </a:r>
            <a:r>
              <a:rPr lang="cs-CZ" b="1" dirty="0"/>
              <a:t>.“ </a:t>
            </a:r>
            <a:endParaRPr lang="cs-CZ" b="1" dirty="0" smtClean="0"/>
          </a:p>
          <a:p>
            <a:r>
              <a:rPr lang="cs-CZ" dirty="0" smtClean="0"/>
              <a:t>K </a:t>
            </a:r>
            <a:r>
              <a:rPr lang="cs-CZ" dirty="0"/>
              <a:t>většině znásilnění dochází ze strany </a:t>
            </a:r>
            <a:r>
              <a:rPr lang="cs-CZ" dirty="0" smtClean="0"/>
              <a:t>blízkých/známých osob </a:t>
            </a:r>
            <a:r>
              <a:rPr lang="cs-CZ" dirty="0"/>
              <a:t>– např. manželů, partnerů, kamarádů, kolegů z práce</a:t>
            </a:r>
            <a:r>
              <a:rPr lang="cs-CZ" dirty="0" smtClean="0"/>
              <a:t>. Pachatelé </a:t>
            </a:r>
            <a:r>
              <a:rPr lang="cs-CZ" dirty="0"/>
              <a:t>netrpí obvykle vážnou duševní poruchou, mnozí z </a:t>
            </a:r>
            <a:r>
              <a:rPr lang="cs-CZ" dirty="0" smtClean="0"/>
              <a:t>nich působí </a:t>
            </a:r>
            <a:r>
              <a:rPr lang="cs-CZ" dirty="0"/>
              <a:t>navenek sympaticky a vedou normální rodinný život.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0052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Gender a násilí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9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117511"/>
            <a:ext cx="11361600" cy="1171580"/>
          </a:xfrm>
        </p:spPr>
        <p:txBody>
          <a:bodyPr/>
          <a:lstStyle/>
          <a:p>
            <a:r>
              <a:rPr lang="cs-CZ" dirty="0" smtClean="0"/>
              <a:t>Znásilnění </a:t>
            </a:r>
            <a:r>
              <a:rPr lang="cs-CZ" dirty="0"/>
              <a:t>- mýty a fakta: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939842"/>
            <a:ext cx="11361600" cy="698497"/>
          </a:xfrm>
        </p:spPr>
        <p:txBody>
          <a:bodyPr/>
          <a:lstStyle/>
          <a:p>
            <a:r>
              <a:rPr lang="cs-CZ" b="1" dirty="0"/>
              <a:t>„Znásilňovány jsou pouze ženy“. </a:t>
            </a:r>
            <a:r>
              <a:rPr lang="cs-CZ" dirty="0"/>
              <a:t>Muži tvoří až </a:t>
            </a:r>
            <a:r>
              <a:rPr lang="cs-CZ" dirty="0" smtClean="0"/>
              <a:t>10 % </a:t>
            </a:r>
            <a:r>
              <a:rPr lang="pl-PL" dirty="0" smtClean="0"/>
              <a:t>znásilněných</a:t>
            </a:r>
            <a:r>
              <a:rPr lang="pl-PL" dirty="0"/>
              <a:t>, a to bez ohledu na svou sexuální orientaci.</a:t>
            </a:r>
          </a:p>
          <a:p>
            <a:endParaRPr lang="cs-CZ" b="1" dirty="0" smtClean="0"/>
          </a:p>
          <a:p>
            <a:r>
              <a:rPr lang="cs-CZ" b="1" dirty="0" smtClean="0"/>
              <a:t>„</a:t>
            </a:r>
            <a:r>
              <a:rPr lang="cs-CZ" b="1" dirty="0"/>
              <a:t>Oběť znásilnění vyprovokovala“. </a:t>
            </a:r>
            <a:r>
              <a:rPr lang="cs-CZ" dirty="0" smtClean="0"/>
              <a:t>Pachatel*</a:t>
            </a:r>
            <a:r>
              <a:rPr lang="cs-CZ" dirty="0" err="1" smtClean="0"/>
              <a:t>ka</a:t>
            </a:r>
            <a:r>
              <a:rPr lang="cs-CZ" dirty="0" smtClean="0"/>
              <a:t> </a:t>
            </a:r>
            <a:r>
              <a:rPr lang="cs-CZ" dirty="0"/>
              <a:t>si svou </a:t>
            </a:r>
            <a:r>
              <a:rPr lang="cs-CZ" dirty="0" smtClean="0"/>
              <a:t>oběť nevybírá </a:t>
            </a:r>
            <a:r>
              <a:rPr lang="cs-CZ" dirty="0"/>
              <a:t>podle oblečení, fyzického vzhledu, chování, </a:t>
            </a:r>
            <a:r>
              <a:rPr lang="cs-CZ" dirty="0" smtClean="0"/>
              <a:t>věku atd</a:t>
            </a:r>
            <a:r>
              <a:rPr lang="cs-CZ" dirty="0"/>
              <a:t>. Obětí se může stát kdokoliv a kdekoliv. </a:t>
            </a:r>
            <a:r>
              <a:rPr lang="cs-CZ" dirty="0" smtClean="0"/>
              <a:t>Většina znásilnění </a:t>
            </a:r>
            <a:r>
              <a:rPr lang="cs-CZ" dirty="0"/>
              <a:t>je pachateli plánována.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8209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fss-prezentace-16-9-cz-v11.potx" id="{1A432768-ED11-4D80-BB7B-F2DE57BF66BD}" vid="{70834B49-2483-4B2E-9811-25D90AF36237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muni-fss-prezentace-16-9-cz-v11</Template>
  <TotalTime>255</TotalTime>
  <Words>2121</Words>
  <Application>Microsoft Office PowerPoint</Application>
  <PresentationFormat>Širokoúhlá obrazovka</PresentationFormat>
  <Paragraphs>201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Gender a násilí: Sexuální násilí</vt:lpstr>
      <vt:lpstr>Sexuální vs. sexualizované násilí</vt:lpstr>
      <vt:lpstr>Sexuální vs. sexualizované násilí</vt:lpstr>
      <vt:lpstr>Definice sexuálního násilí</vt:lpstr>
      <vt:lpstr>Formy sexuálního násilí</vt:lpstr>
      <vt:lpstr>Schopnost odmítnout sexuální kontakt bývá blokována strachem, že agresor*ka:</vt:lpstr>
      <vt:lpstr>Jednoznačně vyjádřit vlastní vůli ohledně sexuálního aktu může ztěžovat nebo znemožňovat:</vt:lpstr>
      <vt:lpstr>Znásilnění - mýty a fakta:</vt:lpstr>
      <vt:lpstr>Znásilnění - mýty a fakta:</vt:lpstr>
      <vt:lpstr>Znásilnění - mýty a fakta:</vt:lpstr>
      <vt:lpstr>Sexuální násilí a trestní zákoník</vt:lpstr>
      <vt:lpstr>Sexuální násilí a trestní zákoník</vt:lpstr>
      <vt:lpstr>Sexuální násilí a znásilnění</vt:lpstr>
      <vt:lpstr>Znásilnění</vt:lpstr>
      <vt:lpstr>Znásilnění</vt:lpstr>
      <vt:lpstr>Výzkumy</vt:lpstr>
      <vt:lpstr>Výsledky průzkumu:</vt:lpstr>
      <vt:lpstr>Výsledky průzkumu:</vt:lpstr>
      <vt:lpstr>Výsledky průzkumu:</vt:lpstr>
      <vt:lpstr>ProFem: Analýza rozsudků v případech sexuálního násilí</vt:lpstr>
      <vt:lpstr>ProFem: Analýza rozsudků v případech sexuálního násilí</vt:lpstr>
      <vt:lpstr>ProFem: Analýza rozsudků v případech sexuálního násilí</vt:lpstr>
      <vt:lpstr>Kdo v ČR řeší sexuální násilí?</vt:lpstr>
      <vt:lpstr>Videa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a násilí</dc:title>
  <dc:creator>Kristýna Pešáková</dc:creator>
  <cp:lastModifiedBy>Kristýna Pešáková</cp:lastModifiedBy>
  <cp:revision>23</cp:revision>
  <cp:lastPrinted>1601-01-01T00:00:00Z</cp:lastPrinted>
  <dcterms:created xsi:type="dcterms:W3CDTF">2022-02-21T17:47:21Z</dcterms:created>
  <dcterms:modified xsi:type="dcterms:W3CDTF">2022-03-22T12:39:55Z</dcterms:modified>
</cp:coreProperties>
</file>