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315" r:id="rId5"/>
    <p:sldId id="308" r:id="rId6"/>
    <p:sldId id="310" r:id="rId7"/>
    <p:sldId id="309" r:id="rId8"/>
    <p:sldId id="316" r:id="rId9"/>
    <p:sldId id="286" r:id="rId10"/>
    <p:sldId id="307" r:id="rId11"/>
    <p:sldId id="319" r:id="rId12"/>
    <p:sldId id="289" r:id="rId13"/>
    <p:sldId id="311" r:id="rId14"/>
    <p:sldId id="264" r:id="rId15"/>
    <p:sldId id="317" r:id="rId16"/>
    <p:sldId id="318" r:id="rId17"/>
    <p:sldId id="314" r:id="rId18"/>
    <p:sldId id="306" r:id="rId1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-davky-2014.eu/prispevek-na-bydleni-2014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nize.cz/tema/verejna-sluzb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34478"/>
            <a:ext cx="9144000" cy="2027583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11. Hmotná nouze</a:t>
            </a:r>
            <a:b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II. subsystém sociální pomoci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2269"/>
            <a:ext cx="10701865" cy="655695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-216000" algn="l">
              <a:lnSpc>
                <a:spcPct val="120000"/>
              </a:lnSpc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která pobírá příspěvek na živobytí déle než 6 kalendářních měsíců, činí částku existenčního minima, případně zvýšenou z důvodu dietního stravování. Uvedené neplatí pro osobu, která je:</a:t>
            </a:r>
          </a:p>
          <a:p>
            <a:pPr indent="-216000" algn="l">
              <a:lnSpc>
                <a:spcPct val="120000"/>
              </a:lnSpc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výdělečně činná (alespoň v rozsahu 20 hodin měsíčně a má příjem z této činnosti),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účastna v projektech organizovaných Úřadem práce ČR,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s nárokem na podporu v nezaměstnanosti nebo při rekvalifikaci,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vykonala veřejnou službu v rozsahu alespoň 20 hodin měsíčně,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starší 68 let,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poživatelem starobního důchodu,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invalidní ve 2. a 3. stupni invalidity,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pobírá peněžité dávky nemocenského pojištění z důvodu těhotenství a mateřství,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rodičem celodenně, osobně a řádně pečujícím alespoň o 1 dítě a z důvodu této péče pobírá rodičovský příspěvek,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rodičem, který z vážných důvodů nemůže umístit dítě v jeslích nebo v mateřské škole nebo obdobném zařízení,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osobou pečující o dítě ve věku do 10 let s nárokem na příspěvek na péči v 1. stupni,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osobou pečující osobu s nárokem na příspěvek na péči ve 2. až 4. stupni,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poživatelem příspěvku na péči ve 2. až 4. stupni,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nezaopatřeným dítětem,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uznána dočasně práce neschopnou,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práce neschopná z důvodu, který by byl u pojištěnce pojištěného podle zákona o nemocenském pojištění důvodem pro rozhodnutí ošetřujícího lékaře o vzniku dočasné pracovní neschopnosti,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zaměstnancem, jemuž zaměstnavatel nevyplatil mzdu, plat, odměnu za práci nebo jejich náhradu v termínu jejich splatnosti.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577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98783"/>
            <a:ext cx="10701865" cy="64604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výše příspěvku na živobytí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stanovení je obtížné, protože tato sociální dávka má pokrývat celou řadu různých životních situací (živelná pohroma, smrti svých blízkých, senior nebo člověk, který přišel o práci a je bez možnosti  jiného příjmu apod.)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stanovuje jako rozdíl mezi živobytím (Ž) osoby či rodiny a jejich příjmem (P); od příjmu se však musí odečíst přiměřené náklady na bydlení (PNB); přiměřené náklady na bydlení jsou odůvodněné náklady na bydlení (ONB), maximálně však do výše 30  %, v  Praze 35  %, příjmu osoby či rodiny</a:t>
            </a:r>
          </a:p>
          <a:p>
            <a:pPr lvl="0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 = Ž – (P – </a:t>
            </a:r>
            <a:r>
              <a:rPr lang="cs-CZ" sz="1600" b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případě, že je jasné, že je hmotná nouze jen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přechodný stav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(zejména když má být oprávněné osobě zpětně přiznán důchod), vyplácí se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jako půjčka – tzn., že se musí následně celý nebo jeho část vrátit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příspěvek na živobytí a příjmy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na rozdíl od jiných sociálních dávek, kde se započítávají všechny příjmy v plné výši, u příspěvku na živobytí se příjem počítá trochu jinak; jako příjem se počítá</a:t>
            </a:r>
          </a:p>
          <a:p>
            <a:pPr marL="447675"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70% z částky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47675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příjem ze zaměstnání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(z čisté mzdy – po odečtení daní a odvodů na sociální a zdravotní zabezpečí), případně další příjmy ze závislé činnosti podle zákona o daních z příjmů</a:t>
            </a:r>
          </a:p>
          <a:p>
            <a:pPr marL="447675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důvodem je motivovat osoby s nízkým příjmem ve hmotné nouzi k zvýšení příjmu formou zaměstnání</a:t>
            </a:r>
          </a:p>
          <a:p>
            <a:pPr marL="447675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80% z částky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47675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náhrady mzdy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vyplácené zaměstnavatelem v prvních 14 dnech nemoci, důchody</a:t>
            </a:r>
          </a:p>
          <a:p>
            <a:pPr marL="447675" algn="just"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nemocenské dávky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vyplácené během pracovní neschopnosti, podpora v nezaměstnanosti</a:t>
            </a:r>
          </a:p>
          <a:p>
            <a:pPr marL="447675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další nemocenské dávky jak je např. ošetřovné, nebo peněžitá pomoc v mateřství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131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marL="3571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100% z ostatních příjmů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výživné a alimenty na děti, nebo na neprovdanou matku dítěte</a:t>
            </a: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dávky jako rodičovský příspěvek, přídavky na dítě apod.</a:t>
            </a: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další různé příjmy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jako příjem se nezapočítává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živobytí</a:t>
            </a: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bydlení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celkové příjmy pro stanovení nároku na příspěvek na živobytí se pak stanoví jako součet jednotlivých částek, nebo jejich částí, pro všechny osoby, které jsou společně posuzovány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příjem pro účely příspěvku na živobytí</a:t>
            </a:r>
          </a:p>
          <a:p>
            <a:pPr marL="3571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příjem osoby (P) pro příspěvek na živobytí je započitatelný příjem podle zákona o životním a existenčním minimu rozdělený podle procent podle zákona o hmotné nouzi </a:t>
            </a:r>
            <a:r>
              <a:rPr lang="cs-CZ" alt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snížený o přiměřené náklady na bydlení (</a:t>
            </a:r>
            <a:r>
              <a:rPr lang="cs-CZ" alt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3571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 – přiměřené náklady na bydlení) jsou (rovnají se) odůvodněné náklady na bydlení (ONB),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avšak jejich výše nesmí přesáhnout 30% (v Praze 35%) příjmu osoby:</a:t>
            </a:r>
          </a:p>
          <a:p>
            <a:pPr marL="804863" indent="-2682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příjem pro příspěvek na živobytí = P – ONB, nejvýše však do </a:t>
            </a:r>
            <a:r>
              <a:rPr lang="cs-CZ" alt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04863" indent="-2682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= P (bez pěstounských dávek, kapitálového majetku, opakujících se, či pravidelných příjmů) * 0,3 (0,35 v Praze) </a:t>
            </a:r>
          </a:p>
          <a:p>
            <a:pPr algn="just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příklad výpočtu příjmu pro příspěvek na živobytí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Pan N. má příjem z výdělečné činnosti 2000 Kč (již snížen na 70%). Odůvodněné náklady na bydlení má 7000 Kč. Bydlí v Praze. Vypočítejte příjem , který se bude započítávat pro příspěvek na živobytí.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Přiměřené náklady na bydlení </a:t>
            </a:r>
            <a:r>
              <a:rPr lang="cs-CZ" altLang="cs-CZ" sz="17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7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= 2000 Kč * 0,35 =</a:t>
            </a:r>
            <a:r>
              <a:rPr lang="cs-CZ" altLang="cs-CZ" sz="17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700 Kč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Příjem pro příspěvek na živobytí = P – ONB = 2000 Kč –</a:t>
            </a:r>
            <a:r>
              <a:rPr lang="cs-CZ" altLang="cs-CZ" sz="17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700 Kč </a:t>
            </a: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= 1300 Kč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1700" i="1" dirty="0">
                <a:latin typeface="Verdana" panose="020B0604030504040204" pitchFamily="34" charset="0"/>
                <a:ea typeface="Verdana" panose="020B0604030504040204" pitchFamily="34" charset="0"/>
              </a:rPr>
              <a:t>Poznámka: (ODN  - 7000 Kč jsou vyšší než přiměřené náklady 700 Kč, proto se počítá s přiměřenými)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78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7" y="167325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Příklad výpočtu příspěvku na živobytí </a:t>
            </a:r>
          </a:p>
          <a:p>
            <a:pPr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= Ž – (P – ONB nejvýše do </a:t>
            </a:r>
            <a:r>
              <a:rPr lang="cs-CZ" alt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6 osob, 2 dospělí a 4 děti, z toho 2 do šesti let a dvě od 6 let do10let. ONB = 6000 Kč v nájemní formě bydlení mimo Prahu. Rodina má příjem z dávek SSP 9820 Kč. Pobírá také příspěvek na bydlení 1881 Kč (nezapočítává se do příjmu). Rodina neuplatňuje žádné nároky, ani nemá majetek. Matka pobírá rodičovský příspěvek, otec je v evidenci ÚP bez nároku na podporu v nezaměstnanosti. 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3910 Kč + 3530 Kč +2170 Kč + 2170 Kč + 2670 Kč + 2670 Kč ► Ž rodiny = 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17120 Kč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= P * 0,3 = 9820 Kč * 0,3 = 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2946 Kč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= Ž – (P – ONB nejvýše do </a:t>
            </a:r>
            <a:r>
              <a:rPr lang="cs-CZ" altLang="cs-CZ" sz="1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 = 17120 – (9820 – 2946) = 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10 246 Kč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049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53694"/>
            <a:ext cx="10607039" cy="63149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Doplatek na bydlení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884583"/>
            <a:ext cx="10701865" cy="58197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nárok na doplatek na bydlení vzniká pouze ve specifických případech; obvykle žadatel nejprve dostává klasický </a:t>
            </a:r>
            <a:r>
              <a:rPr lang="cs-CZ" sz="1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příspěvek na bydlení</a:t>
            </a:r>
            <a:r>
              <a:rPr lang="cs-CZ" sz="1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pokud je ve hmotné nouzi, má nárok především na příspěvek na živobytí; doplatek na bydlení se přiznává až ve chvíli, kdy ani s těmito dvěma dávkami nezůstává po zaplacení nákladů na bydlení alespoň částka živobytí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řeší nedostatek příjmu k  uhrazení nákladů na bydlení tam, kde nestačí vlastní příjmy osoby či rodiny včetně příspěvku na bydlení ze systému státní sociální podpory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dávka je poskytována nájemci nebo vlastníku bytu, který má nárok na příspěvek na živobytí, a který po úhradě odůvodněných nákladů na bydlení má příjem nižší, než je částka živobytí osoby (případně společně posuzovaných osob)</a:t>
            </a:r>
          </a:p>
          <a:p>
            <a:pPr algn="l"/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základní podmínky tedy jsou:</a:t>
            </a:r>
          </a:p>
          <a:p>
            <a:pPr marL="625475" indent="-285750" algn="l">
              <a:buFont typeface="Wingdings" panose="05000000000000000000" pitchFamily="2" charset="2"/>
              <a:buChar char="§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žadatel pobírá příspěvek na bydlení + žadatel pobírá příspěvek na živobytí + žadatel je osoba ve hmotné nouzi + žadatel je nájemce, vlastník nebo podnájemce bytu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získání nároku na příspěvek na živobytí je podmínkou nároku na doplatek na bydlení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může však být výjimečně přiznán i tam, kde příspěvek na živobytí přiznán nebyl a příjem osoby dosahuje maximálně 1,3 násobku částky živobytí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v určitých případech hodných zvláštního zřetele může být doplatek na bydlení přiznán i osobě, která používá </a:t>
            </a: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jinou, než nájemní formu bydlení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(domovy pro seniory, domovy pro zdravotně postižené, chráněné bydlení, ubytovny, případně obytné prostory pro rekreaci, ale </a:t>
            </a:r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nově i podnájemní formu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– musí však splňovat standardy kvality bydlení apod.) 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další případ, kdy vzniká nárok na doplatek na bydlení, jsou situace, </a:t>
            </a: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kdy žadatel nemá nárok na klasický příspěvek na bydlení;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jedná se o případy, kdy žadatel není vlastníkem nebo nájemcem bytu nebo domu 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nárok na doplatek na bydlení nevznikne, pokud osoba odmítne možnost levnějšího přiměřeného bydlení; toto neplatí pro osoby starší 65 let a poživatele starobního důchodu, případně uživatele bytů zvláštního určení, na jejichž úpravu byla poskytnuta finanční podpora </a:t>
            </a:r>
          </a:p>
          <a:p>
            <a:pPr lvl="0" algn="just">
              <a:tabLst>
                <a:tab pos="3142439" algn="l"/>
              </a:tabLst>
            </a:pPr>
            <a:endParaRPr lang="cs-CZ" sz="17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78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tabLst>
                <a:tab pos="3142439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výše doplatku na bydlení 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vypočte tak, že se od částky odůvodněných nákladů na bydlení připadajících na aktuální kalendářní měsíc (snížené o příspěvek na bydlení náležející za předchozí kalendářní měsíc) odečte částka, o kterou příjem osoby/společně posuzovaných osob (včetně vyplaceného příspěvku na živobytí) převyšuje částku živobytí osoby/společně posuzovaných osob.</a:t>
            </a:r>
          </a:p>
          <a:p>
            <a:pPr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= (ONB – </a:t>
            </a:r>
            <a:r>
              <a:rPr 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PnB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 –(P + </a:t>
            </a:r>
            <a:r>
              <a:rPr 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– Ž)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mezi odůvodněné náklady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započítávají především následující položky:</a:t>
            </a:r>
          </a:p>
          <a:p>
            <a:pPr marL="893763" indent="-268288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nájemné nebo podobné platby u bytů v osobním nebo družstevním vlastnictví</a:t>
            </a:r>
          </a:p>
          <a:p>
            <a:pPr marL="893763" indent="-268288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náklady za vytápění bytu/domu (platba za dálkové vytápění, platba za paliva)</a:t>
            </a:r>
          </a:p>
          <a:p>
            <a:pPr marL="893763" indent="-268288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náklady na nezbytnou spotřebu energií (voda, elektřina, plyn ad.)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b="1" u="sng" dirty="0">
                <a:latin typeface="Verdana" panose="020B0604030504040204" pitchFamily="34" charset="0"/>
                <a:ea typeface="Verdana" panose="020B0604030504040204" pitchFamily="34" charset="0"/>
              </a:rPr>
              <a:t>výplata doplatku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časově omezena na 84 měsíce v období posledních 10 kalendářních let; toto omezení neplatí pro domácnosti sestávající výlučně z  osob starších 70  let a pro osoby se zdravotním postižením, které bydlí v pro ně postavených nebo upravených bytech.</a:t>
            </a:r>
          </a:p>
          <a:p>
            <a:pPr algn="just">
              <a:tabLst>
                <a:tab pos="3142439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komplexní příklad vedoucí k výpočtu doplatku na bydlení</a:t>
            </a:r>
          </a:p>
          <a:p>
            <a:pPr algn="just">
              <a:spcBef>
                <a:spcPts val="600"/>
              </a:spcBef>
              <a:defRPr/>
            </a:pPr>
            <a:r>
              <a:rPr lang="cs-CZ" sz="1600" b="1" dirty="0">
                <a:latin typeface="Century Gothic" panose="020B0502020202020204" pitchFamily="34" charset="0"/>
              </a:rPr>
              <a:t>příjem rodiny paní Marie</a:t>
            </a:r>
            <a:endParaRPr lang="cs-CZ" sz="1600" dirty="0">
              <a:latin typeface="Century Gothic" panose="020B0502020202020204" pitchFamily="34" charset="0"/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sz="1600" dirty="0">
                <a:latin typeface="Century Gothic" panose="020B0502020202020204" pitchFamily="34" charset="0"/>
              </a:rPr>
              <a:t>přídavky na děti 630 Kč a 770 Kč, výdělečná činnost 4250 Kč, výživné 1000 Kč, celkem 6650 Kč.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sz="1600" b="1" dirty="0">
                <a:latin typeface="Century Gothic" panose="020B0502020202020204" pitchFamily="34" charset="0"/>
              </a:rPr>
              <a:t>stanovení příjmu (P) rodiny paní Marie z pohledu pomoci v hmotné nouzi</a:t>
            </a:r>
            <a:endParaRPr lang="cs-CZ" sz="1600" dirty="0">
              <a:latin typeface="Century Gothic" panose="020B0502020202020204" pitchFamily="34" charset="0"/>
            </a:endParaRPr>
          </a:p>
          <a:p>
            <a:pPr marL="715963" indent="-35401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Century Gothic" panose="020B0502020202020204" pitchFamily="34" charset="0"/>
              </a:rPr>
              <a:t>výdělečná činnost: 4250 Kč…… 70 %........ 2975 Kč</a:t>
            </a:r>
          </a:p>
          <a:p>
            <a:pPr marL="715963" indent="-35401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Century Gothic" panose="020B0502020202020204" pitchFamily="34" charset="0"/>
              </a:rPr>
              <a:t>přídavky na děti: 1400 Kč……100 %........ 1400 Kč</a:t>
            </a:r>
          </a:p>
          <a:p>
            <a:pPr marL="715963" indent="-35401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Century Gothic" panose="020B0502020202020204" pitchFamily="34" charset="0"/>
              </a:rPr>
              <a:t>výživné: 1000 Kč……100 %........ 1000 Kč</a:t>
            </a:r>
          </a:p>
          <a:p>
            <a:pPr marL="715963" indent="-354013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celkové příjmy (P) rodiny paní Marie činí </a:t>
            </a:r>
            <a:r>
              <a:rPr lang="cs-CZ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5375 Kč</a:t>
            </a:r>
            <a:endParaRPr lang="cs-CZ" sz="16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just">
              <a:tabLst>
                <a:tab pos="3142439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579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stanovení přiměřených nákladů na bydlení (</a:t>
            </a:r>
            <a:r>
              <a:rPr lang="cs-CZ" alt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rodiny paní Marie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= 0,3 x P = 0,3 x 5375 =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1613 Kč – nutné pro výpočet příspěvku na živobytí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odůvodněné náklady na bydlení (ONB) rodiny paní Marie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7000 Kč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stanovení životního minima (ŽM) rodiny paní Marie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ŽM rodiny = 1 dospělá osoba + 2 děti:  3910 Kč + 2170 Kč + 2670 Kč =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8750 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stanovení částky živobytí rodiny paní Marie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 = Ž1 + Ž2 + Ž3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 = ŽM1 + ŽM2 + ŽM3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 = 3910 + 2170 + 2670 =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8750 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výpočet příspěvku na živobytí (</a:t>
            </a:r>
            <a:r>
              <a:rPr lang="cs-CZ" alt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pro rodinu paní Marie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= Ž – (P – </a:t>
            </a: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= 8750 – (5375 – 1613) = 8750 – 3762 =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4988 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výpočet doplatku na bydlení (</a:t>
            </a:r>
            <a:r>
              <a:rPr lang="cs-CZ" alt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pro rodinu paní Marie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= (ONB – </a:t>
            </a: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PnB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– (P + </a:t>
            </a: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Ž)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alt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= (7000 – 0) – (5375 + 4988 – 8750) = 7000 – 1613 = 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5387 Kč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38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53693"/>
            <a:ext cx="10607039" cy="76070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Mimořádná okamžitá pomoc (MOP)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43609"/>
            <a:ext cx="10701865" cy="566069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poskytována osobám, které se ocitnou v situacích, které je nutno bezodkladně řešit; jedná se o jednorázovou dávku; zákon stanoví šest situací: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nejsou splněny podmínky pro poskytnutí opakovaných dávek, ale v případě neposkytnutí pomoci osobě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hrozí vážná újma na zdraví;</a:t>
            </a:r>
            <a:r>
              <a:rPr 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dávku lze poskytnout v částce, která doplní příjem osoby do výše existenčního minima (v případě nezaopatřeného dítěte do životního minima)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postižení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vážnou mimořádnou událostí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(živelní pohroma, větrná pohroma, ekologická havárie, požár apod.); dávku lze poskytnout až do výše 15 násobku částky životního minima jednotlivce, tj. až do výše 63750 Kč.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nedostatek prostředků k úhradě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jednorázového výdaje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spojeného např. se zaplacením poplatku za vystavení duplikátů osobních dokladů nebo v případě ztráty peněžních prostředků úhrada jízdného, úhrada noclehu atd.; dávku lze poskytnout až do výše tohoto jednorázového výdaje.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nedostatek prostředků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 nákupu nebo opravě předmětů dlouhodobé potřeby;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dávku lze poskytnout až do výše těchto výdajů, maximálně však v  průběhu kalendářního roku do výše 10 násobku částky životního minima jednotlivce, tj. až do částky 42500 Kč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nedostatek prostředků k uhrazení odůvodněných nákladů vznikajících v  souvislosti se vzděláním nebo se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zájmovou činností nezaopatřených dětí a na zajištění nezbytných činností souvisejících se sociálně-právní ochranou dětí;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dávku lze poskytnout až do výše těchto výdajů, maximálně však v  průběhu kalendářního roku do výše 10násobku částky životního minima jednotlivce, tj. až do částky 42500 Kč.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ohrožení sociálním vyloučením;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jde např. o situace osob vracejících se z  vězení, z  dětského domova a z  pěstounské péče po dosažení zletilosti nebo po ukončení léčby chorobných závislostí, osoba, která nemá uspokojivě naplněny důležité životní potřeby, protože je bez přístřeší atd.; dávku lze poskytnout až do výše 1000  Kč; v  průběhu roku může být poskytnuta opakovaně, součet však nesmí překročit 4 násobek částky životního minima jednotlivce, tj. maximálně částku 17000 Kč.</a:t>
            </a:r>
          </a:p>
          <a:p>
            <a:pPr lvl="0" algn="just">
              <a:tabLst>
                <a:tab pos="3142439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013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95940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Kontrolní úkoly</a:t>
            </a:r>
            <a:endParaRPr lang="cs-CZ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52009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800" dirty="0">
                <a:latin typeface="Century Gothic" panose="020B0502020202020204" pitchFamily="34" charset="0"/>
              </a:rPr>
              <a:t> </a:t>
            </a:r>
            <a:r>
              <a:rPr lang="cs-CZ" dirty="0"/>
              <a:t>6 osob, 4 dospělí (babička, dědeček a manželé) a 2 děti, z toho 1 do šesti let a jedno od 6 let do 15 let. ONB = 8000 Kč v nájemní formě bydlení mimo Prahu. Otec má příjem ze zaměstnání 7000 Kč, matka pobírá rodičovský příspěvek 3000 Kč, přídavek na dítě do 6 let 630 Kč; přídavek na dítě od 6 do 15 let 770 Kč. Babička, která je starší, než dědeček, pobírá starobní důchod 8000 Kč a dědeček má důchod ve výši životního minima. Rodina neuplatňuje nárok na otcův invalidní důchod a nemá žádný majetek. </a:t>
            </a:r>
            <a:r>
              <a:rPr lang="cs-CZ" b="1" dirty="0"/>
              <a:t>Vypočítejte příspěvek na živobytí pro domácnost.	</a:t>
            </a:r>
            <a:endParaRPr lang="cs-CZ" altLang="cs-CZ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dirty="0"/>
              <a:t>V okruhu je 7 lidí (dva dospělí a pět dětí 4, 10, 19 let a dva VŠ studenti). Rodiče nemají majetek, ani pohledávky a nároky. U žádné z osob není uplatněna sankce. Příspěvek na živobytí mají ve </a:t>
            </a:r>
            <a:r>
              <a:rPr lang="cs-CZ"/>
              <a:t>výši 12000 </a:t>
            </a:r>
            <a:r>
              <a:rPr lang="cs-CZ" dirty="0"/>
              <a:t>Kč. Odůvodněné náklady na bydlení jsou 8000 Kč v nájemní formě bydlení v Praze. Rodina má příjem ze SSP (rodičovský příspěvek 6000 Kč a přídavky na děti v základní výměře). Pobírají také příspěvek na bydlení ze SSP (2000 Kč). </a:t>
            </a:r>
            <a:r>
              <a:rPr lang="cs-CZ" b="1" dirty="0"/>
              <a:t>Vypočtěte doplatek na bydlení pro domácnost.</a:t>
            </a:r>
            <a:endParaRPr lang="cs-CZ" altLang="cs-CZ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4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Charakteristika systému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051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situace, kdy osoba/společně posuzované osoby nemá/nemají dostatečné příjmy a její/jejich celkové sociální a majetkové poměry neumožňují uspokojení základních životních potřeb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poslední instance pro řešení hmotné a sociální nouze v případech, že občan není sociálně pojištěn a nesplňuje podmínky pro přiznání SSP ► boj proti sociálnímu vyloučení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pomoc poskytovanou státem nebo jiným subjektem osobám nacházejícím se ve stavu nouze za účelem uspokojení potřeb v nezbytném rozsahu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soustředí se na osoby, které jsou soc. potřebné resp. v hmotné nouzi (dlouhodobě nezaměstnaní, senioři, zdravotně postižení, rodiny s nezaopatřenými dětmi)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jedná se o formu pomoci prostřednictvím peněžních transferů v podobě dávek</a:t>
            </a:r>
          </a:p>
          <a:p>
            <a:pPr marL="361950" indent="-361950" algn="just"/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Problematiku hmotné nouze upravuje zákon č. 111/2006 Sb. o pomoci v hmotné nouzi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osoba se nachází v hmotné nouzi, jestliže její příjem a příjem společně posuzovaných osob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a) po odečtení přiměřených nákladů na bydlení nedosahuje částky živobytí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b) dosahuje sám nebo spolu s příspěvkem na živobytí částek živobytí, ale nepostačuje k zabezpečení odůvodněných nákladů na bydlení a služeb s bydlením bezprostředně spojených.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současně si tyto příjmy nemůže/nemohou z objektivních důvodů zvýšit (vzhledem k věku, zdravotnímu stavu nebo z jiných vážných důvodů) vlastním přičiněním a zabezpečení  jejich základních životních podmínek je tak vážně ohroženo.</a:t>
            </a:r>
          </a:p>
          <a:p>
            <a:pPr marL="361950" lvl="0" indent="-361950" algn="just"/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 osobu v hmotné nouzi může orgán pomoci v hmotné nouzi považovat též osobu: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a) kterou postihne vážná mimořádná událost (např. povodeň, vichřice, zemětřesení) a její celkové sociální a majetkové poměry jsou takové, že jí neumožňují překonat nepříznivou situaci vlastními silami.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b)  která nemá vzhledem k příjmům a celkovým sociálním a majetkovým poměrům dostatečné prostředky 1. k úhradě nezbytného jednorázového výdaje spojeného zejména se zaplacením správního poplatku např. při ztrátě osobních dokladů, s úhradou jízdného v případě ztráty peněžních prostředků; 2. na úhradu nákladů spojených s pořízením nebo opravou nezbytných základních předmětů dlouhodobé potřeby nebo 3. na úhradu odůvodněných nákladů souvisejících se vzděláním nebo zájmovou činností nezaopatřeného dítěte a na zajištění nezbytných činností souvisejících se sociálně-právní ochranou děti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c) která v daném čase, s ohledem na neuspokojivé sociální zázemí a nedostatek finančních prostředků nemůže úspěšně řešit svoji situaci a je ohrožena sociálním vyloučením, jestliže zejména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1. je propuštěna z výkonu zabezpečovací detence, z výkonu vazby nebo z výkonu trestu odnětí svobody, nebo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2. je po ukončení léčby chorobných závislostí propuštěna ze zdravotnického zařízení poskytovatele zdravotních služeb, psychiatrické léčebny nebo léčebného zařízení pro chorobné závislosti nebo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3. je propuštěna ze školského zařízení pro výkon ústavní či ochranné výchovy nebo z pěstounské péče po dosažení zletilosti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4. nemá uspokojivě naplněny životně důležité potřeby vzhledem k tomu, že je osobu bez přístřeší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5. je osobou, jejíž práva a zájmy jsou ohroženy trestnou činností jiné osoby</a:t>
            </a:r>
          </a:p>
          <a:p>
            <a:pPr marL="361950" indent="-361950" algn="just">
              <a:lnSpc>
                <a:spcPct val="70000"/>
              </a:lnSpc>
              <a:spcAft>
                <a:spcPts val="600"/>
              </a:spcAft>
              <a:buSzPct val="45000"/>
            </a:pPr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 osobu v hmotné nouzi není považována osoba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45000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- která není v žádném typu pracovního vztahu (smlouva, dohoda), není OSVČ a zároveň není ani v  evidenci ÚP + osoby, které odmítnou program k řešení nezaměstnanosti a prokazatelně nechtějí zvyšovat příjem vlastní přičiněním + osoby které porušují povinnosti zákonného zástupce při povinné školní docházce  (úřad však může rozhodnout i individuálně)</a:t>
            </a:r>
          </a:p>
          <a:p>
            <a:pPr lvl="0" algn="just">
              <a:buSzPct val="45000"/>
            </a:pPr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skupiny osob, které </a:t>
            </a:r>
            <a:r>
              <a:rPr lang="cs-CZ" sz="17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nejsou</a:t>
            </a:r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považovány za osoby v hmotné nouzi, se nikdy nepočítají následující:</a:t>
            </a:r>
          </a:p>
          <a:p>
            <a:pPr lvl="0" algn="just">
              <a:buSzPct val="45000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- nezaopatřené děti, osoby starší 68 let, poživatelé starobního a  invalidního důchodu ve III. stupni + osoby pobírající dávky související s  těhotenstvím a mateřstvím nebo jsou rodičem pečujícím o dítě a pobírajícím rodičovský příspěvek + osoby uznané dočasně práce neschopné; zaměstnanci bez vyplacené mzdy za práci + osoby pobírající příspěvek na péči ve stupni II-IV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2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Vymezení některých pojmů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480" y="1380232"/>
            <a:ext cx="10701865" cy="533862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68288" lvl="0" indent="-268288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oprávněná osoba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občan ČR, nebo cizinec s  trvalým pobytem/azylem, nebo cizinec pobývající na území ČR na základě mezinárodních smluv (např. EU), případně zvláštních předpisů a jejich rodinní příslušníci</a:t>
            </a:r>
          </a:p>
          <a:p>
            <a:pPr marL="268288" indent="-268288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orgán pomoci v hmotné nouzi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krajské pobočky Úřadu práce ČR a MPSV</a:t>
            </a:r>
          </a:p>
          <a:p>
            <a:pPr marL="268288" indent="-268288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společně posuzované osoby pro účely příspěvku na živobytí a MOP: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rodiče a nezletilé nezaopatřené děti – rodiče jsou definováni stejně jako u SSP; u rozvedených rodičů se posuzuje s tím, u koho je v péči, při střídavé péči podle prohlášení rodičů, případně sociální šetření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manželé/registrovaní part</a:t>
            </a:r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eři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rodiče a nezletilé zaopatřené děti (nestudující, bez evidence na ÚP, s podporou v  rekvalifikaci atd.)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rodiče a zletilé děti pokud společně bydlí a hospodaří</a:t>
            </a:r>
          </a:p>
          <a:p>
            <a:pPr marL="85725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jiné osoby, které mají stejné bydliště - pokud užívají byt se žadatelem o dávku další osoby, určí se výše odůvodněných nákladů na bydlení podílem všech osob užívajících tentýž byt</a:t>
            </a:r>
          </a:p>
          <a:p>
            <a:pPr marL="85725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orgán pomoci v hmotné nouzi může z okruhu společně posuzovaných osob vyloučit osobu, u které žadatel prokáže, že společně s ní neužívá byt, nebo že ačkoliv s ní užívá byt, nepodílí se s touto osobou na úhradě nákladů společných potřeb</a:t>
            </a:r>
          </a:p>
          <a:p>
            <a:pPr marL="268288" indent="-268288" algn="just"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 doplatku na bydlení jsou společně posuzované osoby</a:t>
            </a:r>
          </a:p>
          <a:p>
            <a:pPr marL="857250" indent="-320675" algn="just">
              <a:spcAft>
                <a:spcPts val="600"/>
              </a:spcAft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stejné, jako u příspěvku na bydlení dle SSP; pouze u specifických forem bydlení (ubytovny, chráněné bydlení, podnájmy,...) je možné dle uvážení úřadu taky doplatek poskytnout, posuzují se jen skutečně bydlící osoby.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45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příjem pro dávky hmotné nouze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o  pomoci v  hmotné nouzi stanoví určité odchylky - pro účely tohoto zákona se za příjem považuje: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70%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čistých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příjmů ze závislé činnosti a z funkčních požitků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uvedených v zákoně o daních z příjmů a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70%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ze mzdových nároků vyplácených Úřadem práce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podle zákona o ochraně zaměstnanců při platební neschopnosti zaměstnavatele 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80% příjmu náhrady mzdy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prvních 14 kalendářních dnů dočasné pracovní neschopnosti, dále z 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podpory v nezaměstnanosti a podpory při rekvalifikaci, z dávky nemocenského pojištění a důchodu poskytovaných v rámci důchodového pojištění 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100% ostatních započitatelných příjmů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uvedených v zákoně o životním a existenčním minimu s výjimkou příspěvku na živobytí (např. příjmy ze samostatné činnosti, příjmy z nájmu, výživné a příspěvek na výživu rozvedeného manžela apod.)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zvýšení příjmu vlastním přičiněním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posuzování nároku na dávky hmotné nouze se zjišťuje, zda má osoba možnost si svůj příjem zvýšit vlastním přičiněním </a:t>
            </a:r>
          </a:p>
          <a:p>
            <a:pPr lvl="0" algn="just">
              <a:buSzPct val="45000"/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vlastní prací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započetí výdělečné činnosti, zvýšení rozsahu výdělečné činnosti, vykonávání lépe placené práce, výkon veřejně prospěšných prací atd.</a:t>
            </a:r>
          </a:p>
          <a:p>
            <a:pPr lvl="0" algn="just">
              <a:buSzPct val="45000"/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řádným uplatněním nároků a pohledávek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pobírání všech dostupných dávek (SSP, hmotná nouze, nemocenské, důchody, podpora v nezaměstnanosti), dluhy na alimentech, nároky z pracovních vztahů  apod.</a:t>
            </a:r>
          </a:p>
          <a:p>
            <a:pPr lvl="0" algn="just">
              <a:buSzPct val="45000"/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prodejem nebo jiným využitím majetku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movitého (auta, drahé vybavení domácnosti) i nemovitého.</a:t>
            </a:r>
          </a:p>
        </p:txBody>
      </p:sp>
    </p:spTree>
    <p:extLst>
      <p:ext uri="{BB962C8B-B14F-4D97-AF65-F5344CB8AC3E}">
        <p14:creationId xmlns:p14="http://schemas.microsoft.com/office/powerpoint/2010/main" val="19284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45049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živobytí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jedná se v  podstatě o minimální částku, kterou jedinec potřebuje k  přežití ve společnosti a kterou garantuje stát; je také měřítkem pro posuzování sociální potřebnosti a hmotné nouze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živobytí se skládá z životního/existenčního minima a částky oceňující snahu o zvýšení příjmu vlastním přičiněním (pokud je to možné, pokud není objektivně možné, zvyšuje se automaticky)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životní minimum se vždy používá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u nezaopatřeného dítěte, osoby starší 68 let, poživatele starobního důchodu, osoby invalidní ve III. stupni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všech ostatních osob je stanovena individuálně na základě hodnocení snahy a možností, většinou je použita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částka existenčního minima + částky za hodnocení snahy </a:t>
            </a:r>
          </a:p>
          <a:p>
            <a:pPr algn="just">
              <a:tabLst>
                <a:tab pos="3142439" algn="l"/>
              </a:tabLst>
            </a:pPr>
            <a:r>
              <a:rPr 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hodnocení možnosti zvýšení příjmů vlastním přičiněním (motivační prvek)</a:t>
            </a:r>
          </a:p>
          <a:p>
            <a:pPr marL="715963" indent="-354013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se zvyšuje o polovinu částky rozdílu mezi ŽM a EM osobě, která má příjem z výdělečné činnosti a také osobě, která je uchazečem o zaměstnání a prokazatelně se snaží využít další možnosti zvýšení příjmu vlastní prací</a:t>
            </a:r>
          </a:p>
          <a:p>
            <a:pPr algn="just">
              <a:tabLst>
                <a:tab pos="3142439" algn="l"/>
              </a:tabLst>
            </a:pPr>
            <a:r>
              <a:rPr 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hodnocení možnosti využití majetku a uplatnění nároků a pohledávek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zvýšení částky živobytí o polovinu částky rozdílu mezi ŽM a EM má osoba, která</a:t>
            </a:r>
          </a:p>
          <a:p>
            <a:pPr marL="1163638" lvl="0" indent="-447675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majetek nemá nebo má, ale nemůže ho využít ke zvýšení příjmu nebo ho tak využívá</a:t>
            </a:r>
          </a:p>
          <a:p>
            <a:pPr marL="1163638" lvl="0" indent="-447675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nemá nároky ani pohledávky nebo prokazatelně všechny své nároky a pohledávky uplatnila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pokud nedojde k využití všech majetkových možností do uplynutí 3 měsíců pobírání příspěvku na živobytí, má se za to, že osoba prokazatelně neprojevuje snahu zvýšit si příjem vlastním přičiněním a nejedná se tedy o osobu v hmotné nouzi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74320" lvl="0" indent="-274320" algn="just"/>
            <a:endParaRPr lang="cs-CZ" sz="1600" dirty="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6274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8965"/>
            <a:ext cx="10701865" cy="659958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tedy: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je stanovena pro každou osobu individuálně, a to na základě hodnocení její snahy a možností; pro stanovení živobytí rodiny se jednotlivé částky živobytí osob sčítají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 nezaopatřeného dítěte, poživatele starobního důchodu, osoby ve III. stupni invalidity a osoby starší 68 let je životní minimum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ŽM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která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dluží na výživném pro nezletilé dítě částku vyšší než trojnásobek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stanovené měsíční splátky, činí částku existenčního minima, případně zvýšenou z  důvodu dietního stravování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EM 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která je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vedena v  evidenci uchazečů o  zaměstnání a v  posledních 6 kalendářních měsících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před podáním žádosti o  dávku pomoci v  hmotné nouzi jí byl skončen základní pracovněprávní vztah z  důvodu porušení povinnosti zvlášť hrubým způsobem činí částku existenčního minima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EM 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 osoby, které je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poskytována zdravotní péče ve zdravotnickém zařízení po celý kalendářní měsíc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činí částku existenčního minima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EM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která pobírá příspěvek na živobytí déle než 6 kalendářních měsíců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činí částku existenčního minima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ostatních osob činí částka živobytí částku existenčního minima –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ta však zpravidla bývá navýšena v souvislosti s hodnocením vlastního přičinění:</a:t>
            </a:r>
          </a:p>
          <a:p>
            <a:pPr algn="just">
              <a:tabLst>
                <a:tab pos="3142439" algn="l"/>
              </a:tabLs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 = EM + (ŽM – EM)/2 + (ŽM – EM)/2 (+ případný příspěvek na dietní stravování)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viz předchozí strana o zhodnocování možností vlastního přičinění</a:t>
            </a: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96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8965"/>
            <a:ext cx="10701865" cy="659958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zvýšení částky živobytí osobě hledající zaměstnání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až 300 Kč , po prokázání zvýšených nákladů spojených s hledáním práce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 osoby, která vykonala veřejnou službu v rozsahu alespoň 20 hodin měsíčně, bude částka živobytí navýšena o 604 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osob s dietou (lékařsky potvrzenou) se zvyšuje ještě o zvýšené náklady na dietní stravování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rozhodné období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3 kalendářní měsíce bezprostředně před měsícem, kdy je podána žádost; při změně nároků 1 měsíc před aktuálním měsícem (kdy proběhla např. změna příjmu); u dávky mimořádné okamžité pomoci (MOP) je rozhodným obdobím aktuální měsíc podání žádosti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dávku je možné požádat na kterékoliv pobočce Úřadu práce; žadatel by se měl obracet primárně na pobočku dle místa svého trvalého bydliště; pokud to ale povaha jeho mimořádné situace neumožňuje, může žádost podávat na kterékoliv pobočce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 vyřízení slouží specifické formuláře - jsou k dispozici jak na webovém portálu mpsv.cz tak je k vyzvednutí i na pobočkách úřadu práce</a:t>
            </a:r>
          </a:p>
          <a:p>
            <a:pPr algn="just">
              <a:buSzPct val="45000"/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dávky pomoci v hmotné nouzi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jsou vypláceny v  peněžní nebo věcné formě (například formou poukázek na jídlo, na nákup drogerie nebo ošacení); pokud je přiznán nárok na dávku, vyplácí se zpravidla bezodkladně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příspěvek na živobytí (</a:t>
            </a:r>
            <a:r>
              <a:rPr 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peněžní nebo věcná dávka, příp. jejich kombinace; o formě rozhoduje plátce dávky – zohledňuje se schopnost s dávkou hospodařit; vyplácí se měsíčně, případně častěji (týdně, denně)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doplatek na bydlení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pouze peněžní forma, je však možná přímá platba nájemného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mimořádná okamžitá pomoc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(MOP)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- peněžní nebo věcná dávka, příp. jejich kombinace; vyplácí se bezodkladně, jednorázově (respektive co nejrychleji)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255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564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živobytí 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62270"/>
            <a:ext cx="10701865" cy="49795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základní dávkou pomoci v hmotné nouzi – řeší nedostatečný příjem k zajištění výživy a ostatních potřeb a opakuje se každý měsíc, dokud trvá stav hmotné nouze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příspěvek na živobytí vzniká osobě či rodině, pokud po odečtení přiměřených nákladů na bydlení nedosahuje příjem této osoby či rodiny částky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živobytí (Ž)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se odvíjí od výše existenčního a životního minima, je tedy nutné, aby byla projevena snaha svůj příjem zvýšit; pokud žadatel o dávky hmotné nouze neprojevuje dostatečný zájem o zvýšení svého příjmu, mohou mu být přiznány dávky jen do výše existenčního minima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Zvýšení je možné, jen když se zapojíte do výkonu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veřejné služby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- veřejná služba zvedne částku na živobytí o: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40 procent rozdílu mezi životním minimem jednotlivce a existenčním minimem při výkonu veřejné služby minimálně 20 hodin měsíčně – tedy o 604 korun,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polovinu rozdílu mezi životním minimem jednotlivce a existenčním minimem, pokud odpracuje alespoň 30 hodin měsíčně – tedy o 755 korun.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kdo je ‚chudý moc dlouho‘ a nechtějí ho na veřejné službě, na ‚brigádách‘ ani v krajských projektech Úřadu práce, dostává už nyní dle předchozí novely zákona o pomoci v hmotné nouzi příspěvek na živobytí jen ve výši existenčního minima 2740 korun. 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jinak také stravenky, poukázky na přímý odběr zboží slouží k nákupu potravin, základních hygienických prostředků, dětského a lékárenského zboží, školních potřeb a oděvů; zboží, které zajistí osobě v hmotné nouzi základní životní podmínky - poukázky není možné použít na nákup alkoholu a tabákových výrobků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148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4724</Words>
  <Application>Microsoft Office PowerPoint</Application>
  <PresentationFormat>Širokoúhlá obrazovka</PresentationFormat>
  <Paragraphs>187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Liberation Sans</vt:lpstr>
      <vt:lpstr>Verdana</vt:lpstr>
      <vt:lpstr>Wingdings</vt:lpstr>
      <vt:lpstr>Motiv Office</vt:lpstr>
      <vt:lpstr>  11. Hmotná nouze II. subsystém sociální pomoci</vt:lpstr>
      <vt:lpstr>       Charakteristika systému</vt:lpstr>
      <vt:lpstr>Prezentace aplikace PowerPoint</vt:lpstr>
      <vt:lpstr>       Vymezení některých pojmů</vt:lpstr>
      <vt:lpstr>Prezentace aplikace PowerPoint</vt:lpstr>
      <vt:lpstr>Prezentace aplikace PowerPoint</vt:lpstr>
      <vt:lpstr>Prezentace aplikace PowerPoint</vt:lpstr>
      <vt:lpstr>Prezentace aplikace PowerPoint</vt:lpstr>
      <vt:lpstr>       Příspěvek na živobytí </vt:lpstr>
      <vt:lpstr>Prezentace aplikace PowerPoint</vt:lpstr>
      <vt:lpstr>Prezentace aplikace PowerPoint</vt:lpstr>
      <vt:lpstr>Prezentace aplikace PowerPoint</vt:lpstr>
      <vt:lpstr>Prezentace aplikace PowerPoint</vt:lpstr>
      <vt:lpstr>       Doplatek na bydlení</vt:lpstr>
      <vt:lpstr>Prezentace aplikace PowerPoint</vt:lpstr>
      <vt:lpstr>Prezentace aplikace PowerPoint</vt:lpstr>
      <vt:lpstr>       Mimořádná okamžitá pomoc (MOP)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131</cp:revision>
  <cp:lastPrinted>2022-05-04T14:06:15Z</cp:lastPrinted>
  <dcterms:created xsi:type="dcterms:W3CDTF">2021-02-09T14:44:12Z</dcterms:created>
  <dcterms:modified xsi:type="dcterms:W3CDTF">2022-05-05T13:20:29Z</dcterms:modified>
</cp:coreProperties>
</file>