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326" r:id="rId5"/>
    <p:sldId id="338" r:id="rId6"/>
    <p:sldId id="339" r:id="rId7"/>
    <p:sldId id="333" r:id="rId8"/>
    <p:sldId id="332" r:id="rId9"/>
    <p:sldId id="334" r:id="rId10"/>
    <p:sldId id="327" r:id="rId11"/>
    <p:sldId id="328" r:id="rId12"/>
    <p:sldId id="329" r:id="rId13"/>
    <p:sldId id="330" r:id="rId14"/>
    <p:sldId id="331" r:id="rId15"/>
    <p:sldId id="335" r:id="rId16"/>
    <p:sldId id="336" r:id="rId17"/>
    <p:sldId id="340" r:id="rId18"/>
    <p:sldId id="337" r:id="rId19"/>
    <p:sldId id="306" r:id="rId2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psv.cz/documents/20142/225508/zadost_zarazeni_210113.pdf/47728aef-b100-5640-a850-af01e70f7a5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6487"/>
            <a:ext cx="9144000" cy="2186609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13. IV. těžiště sociální pomoci - dávky pěstounské péče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stát se touto dávkou podílí na krytí nákladů na dítě svěřené do PP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nezletilé nezaopatřené dítě, které je svěřené do pěstounské péče (na dávku je nárok i po dosažení zletilosti, ale pouze za předpokladu, že se i nadále jedná o nezaopatřené dítě, které sdílí s osobou pečující domácnost)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se vyplácí osobě pečující, po dosažení zletilosti dítěte pak tomuto dítěti; (pokud toto dítě souhlasí, i nadále může dávky pobírat pečující osoba; spousta dětí je přesvědčená o tom, že jednou je jim 18 let a celá částka patří jim, ale pokud osoba pečující souhlasí a začne vyjmenovávat, na co všechno je v tom případě potřeba přispět, děti se většinou své touhy po penězích vzdávají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dávka nahrazující dítěti výživné, na které má za normálních okolností nárok vůči svým rodičům; v daném případě však nárok na výživné přechází na stát jako kompenzace za vyplácený příspěvek; biologičtí rodiče se nemůžou zprostit vyživovací povinnosti - jsou povinni poukazovat soudem stanovené částky výživného příslušnému orgánu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požívá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dítě důchod z důchodového pojištění, náleží příspěvek jen v případě, že je vyšší a to ve výši rozdílu mezi tímto příspěvkem a  důchodem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příspěvku závisí na věku dítěte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4 950 Kč pro dítě ve věku do 6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6 105 Kč pro dítě ve věku od 6 do 12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6 985 Kč pro dítě ve věku od 12 do 18 let</a:t>
            </a:r>
          </a:p>
          <a:p>
            <a:pPr marL="1079500" lvl="0" indent="-363538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7 260 Kč pro dítě ve věku od 18 do 26 let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66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78904"/>
            <a:ext cx="10701865" cy="667909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Jde-li o dítě, které je podle zákona č. 108/2006 Sb., o sociálních službách, </a:t>
            </a:r>
            <a:r>
              <a:rPr lang="cs-CZ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osobou závislou na pomoci jiné fyzické osoby, činí příspěvek na úhradu potřeb dítěte:</a:t>
            </a:r>
          </a:p>
          <a:p>
            <a:pPr lvl="0" algn="l"/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               	 		stupeň závislosti I    stupeň závislosti II    stupeň závislosti III  stupeň závislosti IV   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do 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	5 115 Kč		6 105 Kč		6 490 Kč		7 040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6 - 12 let	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6 215 Kč		7 480 Kč		7 975 Kč		8 635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12 - 18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7 095 Kč		8 580 Kč		9 130 Kč		9 570 Kč</a:t>
            </a:r>
          </a:p>
          <a:p>
            <a:pPr lvl="0" algn="l">
              <a:buSzPct val="45000"/>
            </a:pP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	18 - 26 let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		7 425 Kč		8 910 Kč		9 460 Kč		9 900 Kč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jestliže dítě požívá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invalidní důchod pro invaliditu III. stupně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není považováno za nezaopatřené a příspěvek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nenáleží 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od 1.1.2022 si bude moci zletilé dítě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vybrat, zda dále požívat příspěvek na úhradu potřeb dítěte + pěstoun odměnu pěstouna, nebo čistě jen zaopatřovací příspěvek opakující se  </a:t>
            </a:r>
          </a:p>
          <a:p>
            <a:pPr algn="l"/>
            <a:r>
              <a:rPr lang="cs-CZ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– 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pro mladé dospělé opouštějící náhradní rodinnou výchovu nebo ústavní péči</a:t>
            </a:r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mladý dospělý, který po dosažená zletilosti a byl v pěstounské péči, poručenství nebo ústavní výchově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25 000 Kč;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dávka nahrazuje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dosavadní jednorázový příspěvek při ukončení pěstounské péče</a:t>
            </a:r>
          </a:p>
          <a:p>
            <a:pPr algn="l"/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zaopatřovací příspěvek opakující se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nárok má dítě, které dosáhlo zletilosti a bylo mu ukončeno vyplácení příspěvku na úhradu potřeb dítěte v pěstounské péči; výše příspěvku je </a:t>
            </a: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15 000 Kč měsíčně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, nejdéle však do 26 let věku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mladiství musí být alespoň 3 roky před zletilostí v nezprostředkované péči nebo 12 měsíců v ústavní péči, či péči zprostředkované pěstounské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musí být vypracován </a:t>
            </a:r>
            <a:r>
              <a:rPr lang="cs-CZ" sz="4000" u="sng" dirty="0">
                <a:latin typeface="Verdana" panose="020B0604030504040204" pitchFamily="34" charset="0"/>
                <a:ea typeface="Verdana" panose="020B0604030504040204" pitchFamily="34" charset="0"/>
              </a:rPr>
              <a:t>individuální plán mladého dospělého </a:t>
            </a:r>
            <a:r>
              <a:rPr lang="cs-CZ" sz="4000" dirty="0">
                <a:latin typeface="Verdana" panose="020B0604030504040204" pitchFamily="34" charset="0"/>
                <a:ea typeface="Verdana" panose="020B0604030504040204" pitchFamily="34" charset="0"/>
              </a:rPr>
              <a:t>(sociální pracovník, kurátor) – hospodaření, příprava na budoucí povolání, hledání bydlení a zaměstnání atd.</a:t>
            </a:r>
            <a:endParaRPr lang="cs-CZ" sz="40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cs-CZ" sz="23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238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6489"/>
            <a:ext cx="10701865" cy="653916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 osoba pečující (pěstoun), která převzala dítě do pěstounské péče a to i přechodně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slouží k úhradě mimořádných nákladů vzniklých pěstounovi v souvislosti s převzetím dítěte do PP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se stává, že dítě přijde do rodiny pěstouna „nahé“ - pokud počítáme vybavení na zimu (boty, svetry, bundy, kalhoty, lyže) , dostáváme se k částce vyšší, než je 10 000 Kč; stejná situace nastává na jaře, v létě apod.; další výdaje-školní taška, batoh, mobil, počítač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výše jednorázového příspěvku při převzetí dítěte činí, jde-li o dítě ve věku: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do 6 let = 8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6 let do 12 let = 9  000  Kč</a:t>
            </a:r>
          </a:p>
          <a:p>
            <a:pPr lvl="5" algn="just">
              <a:buSzPct val="45000"/>
              <a:buFont typeface="Arial" panose="020B0604020202020204" pitchFamily="34" charset="0"/>
              <a:buChar char="•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od 12 let do 18 let = 10  000  Kč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tímto příspěvkem přispívá stát pěstounovi na zakoupení nebo celkovou opravu motorového vozidla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nárok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má osoba, která má v pěstounské péči nejméně 3 děti nebo má nárok na odměnu pěstouna z důvodu péče o 3 děti, včetně zletilých nezaopatřených dětí, jež zakládají osobě pečující nárok na odměnu pěstouna (např. studující, zdravotně postižení atd.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 činí 70  % pořizovací ceny motorového vozidla nebo prokázaných výdajů na opravy, nejvýše však 100 000  Kč; součet těchto příspěvků poskytnutých osobě pečující v období posledních 10 kalendářních let přede dnem podání žádosti nesmí přesáhnout 200 000 Kč.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může být poskytnut v bezhotovostní formě i před zakoupením motorového vozidla - použití příspěvku je osoba pečující povinna prokázat do 6 měsíců od jeho poskytnutí; pokud tohoto příspěvku nepoužila k zakoupení motorového vozidla, je povinna příspěvek vrátit.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nesmí vozidlo ve lhůtě 5let od poskytnutí prodat, darovat nebo použít k výdělečné činnosti (jinak vrací poměrnou část)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834" y="360947"/>
            <a:ext cx="10701865" cy="649705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má osoba, která poskytuje dítěti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zprostředkovanou pěstounskou péči a 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(přechodné pěstounství); také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i po dosažení zletilosti dítěte, pokud má dítě nárok na  příspěvek na úhradu potřeb dítěte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pokud jsou oba manželé osobou pečující nebo osobou v evidenci, náleží odměna pěstouna pouze jednomu z nich</a:t>
            </a:r>
          </a:p>
          <a:p>
            <a:pPr lvl="0"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výše odměny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se odvíjí od koeficientu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minimální mzdy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stavu: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DF46E2C-BBAA-4A2E-B75F-ACBD6749B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02738"/>
              </p:ext>
            </p:extLst>
          </p:nvPr>
        </p:nvGraphicFramePr>
        <p:xfrm>
          <a:off x="1335506" y="2487168"/>
          <a:ext cx="10064017" cy="2097024"/>
        </p:xfrm>
        <a:graphic>
          <a:graphicData uri="http://schemas.openxmlformats.org/drawingml/2006/table">
            <a:tbl>
              <a:tblPr/>
              <a:tblGrid>
                <a:gridCol w="2771623">
                  <a:extLst>
                    <a:ext uri="{9D8B030D-6E8A-4147-A177-3AD203B41FA5}">
                      <a16:colId xmlns:a16="http://schemas.microsoft.com/office/drawing/2014/main" val="2550614677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3244709896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2226346738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1751047891"/>
                    </a:ext>
                  </a:extLst>
                </a:gridCol>
                <a:gridCol w="1066855">
                  <a:extLst>
                    <a:ext uri="{9D8B030D-6E8A-4147-A177-3AD203B41FA5}">
                      <a16:colId xmlns:a16="http://schemas.microsoft.com/office/drawing/2014/main" val="590267440"/>
                    </a:ext>
                  </a:extLst>
                </a:gridCol>
                <a:gridCol w="1355795">
                  <a:extLst>
                    <a:ext uri="{9D8B030D-6E8A-4147-A177-3AD203B41FA5}">
                      <a16:colId xmlns:a16="http://schemas.microsoft.com/office/drawing/2014/main" val="855473002"/>
                    </a:ext>
                  </a:extLst>
                </a:gridCol>
                <a:gridCol w="1669179">
                  <a:extLst>
                    <a:ext uri="{9D8B030D-6E8A-4147-A177-3AD203B41FA5}">
                      <a16:colId xmlns:a16="http://schemas.microsoft.com/office/drawing/2014/main" val="3517116145"/>
                    </a:ext>
                  </a:extLst>
                </a:gridCol>
              </a:tblGrid>
              <a:tr h="26324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Dlouhodobí pěstouni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04639"/>
                  </a:ext>
                </a:extLst>
              </a:tr>
              <a:tr h="622506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3 děti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Za každé další dítě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946664"/>
                  </a:ext>
                </a:extLst>
              </a:tr>
              <a:tr h="318560">
                <a:tc>
                  <a:txBody>
                    <a:bodyPr/>
                    <a:lstStyle/>
                    <a:p>
                      <a:pPr algn="l" fontAlgn="t">
                        <a:spcAft>
                          <a:spcPts val="600"/>
                        </a:spcAft>
                      </a:pPr>
                      <a:r>
                        <a:rPr lang="cs-CZ" sz="1100" b="1" u="sng" dirty="0">
                          <a:effectLst/>
                        </a:rPr>
                        <a:t>Zprostředkovaná pěstounská péče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1,0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+ 0,5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038726"/>
                  </a:ext>
                </a:extLst>
              </a:tr>
              <a:tr h="44287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20232" marR="20232" marT="20810" marB="2081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80208"/>
                  </a:ext>
                </a:extLst>
              </a:tr>
              <a:tr h="449834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+ 0,7 x MM</a:t>
                      </a:r>
                      <a:r>
                        <a:rPr lang="it-IT" sz="1100" b="1" baseline="30000" dirty="0">
                          <a:effectLst/>
                        </a:rPr>
                        <a:t>*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39018" marR="39018" marT="39018" marB="3901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0777"/>
                  </a:ext>
                </a:extLst>
              </a:tr>
            </a:tbl>
          </a:graphicData>
        </a:graphic>
      </p:graphicFrame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D0533CA1-1683-449C-8866-06AEF37305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390892"/>
              </p:ext>
            </p:extLst>
          </p:nvPr>
        </p:nvGraphicFramePr>
        <p:xfrm>
          <a:off x="1335505" y="4584192"/>
          <a:ext cx="10064015" cy="2054352"/>
        </p:xfrm>
        <a:graphic>
          <a:graphicData uri="http://schemas.openxmlformats.org/drawingml/2006/table">
            <a:tbl>
              <a:tblPr/>
              <a:tblGrid>
                <a:gridCol w="2776737">
                  <a:extLst>
                    <a:ext uri="{9D8B030D-6E8A-4147-A177-3AD203B41FA5}">
                      <a16:colId xmlns:a16="http://schemas.microsoft.com/office/drawing/2014/main" val="3186406071"/>
                    </a:ext>
                  </a:extLst>
                </a:gridCol>
                <a:gridCol w="1148030">
                  <a:extLst>
                    <a:ext uri="{9D8B030D-6E8A-4147-A177-3AD203B41FA5}">
                      <a16:colId xmlns:a16="http://schemas.microsoft.com/office/drawing/2014/main" val="439242179"/>
                    </a:ext>
                  </a:extLst>
                </a:gridCol>
                <a:gridCol w="984346">
                  <a:extLst>
                    <a:ext uri="{9D8B030D-6E8A-4147-A177-3AD203B41FA5}">
                      <a16:colId xmlns:a16="http://schemas.microsoft.com/office/drawing/2014/main" val="2884535187"/>
                    </a:ext>
                  </a:extLst>
                </a:gridCol>
                <a:gridCol w="1064566">
                  <a:extLst>
                    <a:ext uri="{9D8B030D-6E8A-4147-A177-3AD203B41FA5}">
                      <a16:colId xmlns:a16="http://schemas.microsoft.com/office/drawing/2014/main" val="3147722816"/>
                    </a:ext>
                  </a:extLst>
                </a:gridCol>
                <a:gridCol w="4090336">
                  <a:extLst>
                    <a:ext uri="{9D8B030D-6E8A-4147-A177-3AD203B41FA5}">
                      <a16:colId xmlns:a16="http://schemas.microsoft.com/office/drawing/2014/main" val="559927621"/>
                    </a:ext>
                  </a:extLst>
                </a:gridCol>
              </a:tblGrid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d 1. 1. 2022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Pěstouni na přechodnou dobu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A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1261355"/>
                  </a:ext>
                </a:extLst>
              </a:tr>
              <a:tr h="658517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r>
                        <a:rPr lang="cs-CZ" sz="1100" b="1" dirty="0">
                          <a:effectLst/>
                        </a:rPr>
                        <a:t>minimální mzda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žádné nebo 1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1 dítě ve stupni závislosti I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 dítě ve stupni závislosti II až IV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Za každé další dítě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486940"/>
                  </a:ext>
                </a:extLst>
              </a:tr>
              <a:tr h="326252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u="sng">
                          <a:effectLst/>
                        </a:rPr>
                        <a:t>Zprostředkovaná pěstounská péče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1,8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2,0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2,2 x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>
                          <a:effectLst/>
                        </a:rPr>
                        <a:t>+ 0,3 x MM</a:t>
                      </a:r>
                      <a:r>
                        <a:rPr lang="cs-CZ" sz="1100" b="1" baseline="30000">
                          <a:effectLst/>
                        </a:rPr>
                        <a:t>*</a:t>
                      </a:r>
                      <a:endParaRPr lang="cs-CZ" sz="110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010496"/>
                  </a:ext>
                </a:extLst>
              </a:tr>
              <a:tr h="477323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 b="1" dirty="0">
                          <a:effectLst/>
                        </a:rPr>
                        <a:t>Odměna pěstouna navázaná na koeficient MM</a:t>
                      </a:r>
                      <a:r>
                        <a:rPr lang="cs-CZ" sz="1100" b="1" baseline="30000" dirty="0">
                          <a:effectLst/>
                        </a:rPr>
                        <a:t>*</a:t>
                      </a:r>
                      <a:endParaRPr lang="cs-CZ" sz="1100" dirty="0">
                        <a:effectLst/>
                      </a:endParaRP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E0B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014627"/>
                  </a:ext>
                </a:extLst>
              </a:tr>
              <a:tr h="296130"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cs-CZ" sz="1100">
                          <a:effectLst/>
                        </a:rPr>
                        <a:t> </a:t>
                      </a:r>
                    </a:p>
                  </a:txBody>
                  <a:tcPr marL="25063" marR="25063" marT="25779" marB="25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>
                        <a:spcAft>
                          <a:spcPts val="600"/>
                        </a:spcAft>
                      </a:pPr>
                      <a:r>
                        <a:rPr lang="it-IT" sz="1100" b="1" dirty="0">
                          <a:effectLst/>
                        </a:rPr>
                        <a:t>+ 0,5 x MM</a:t>
                      </a:r>
                      <a:r>
                        <a:rPr lang="it-IT" sz="1100" b="1" baseline="30000" dirty="0">
                          <a:effectLst/>
                        </a:rPr>
                        <a:t>*</a:t>
                      </a:r>
                      <a:r>
                        <a:rPr lang="it-IT" sz="1100" b="1" dirty="0">
                          <a:effectLst/>
                        </a:rPr>
                        <a:t> </a:t>
                      </a:r>
                      <a:r>
                        <a:rPr lang="it-IT" sz="1100" dirty="0">
                          <a:effectLst/>
                        </a:rPr>
                        <a:t>(ve stupni závislosti III nebo IV)</a:t>
                      </a:r>
                    </a:p>
                  </a:txBody>
                  <a:tcPr marL="48336" marR="48336" marT="48336" marB="4833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3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69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se pro účely zákonů upravujících daně z příjmů, pojistného na sociální a zdravotní pojištění považuje za příjem ze závislé činnosti 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ke každému dítěti je nutno dokládat oznámení o vhodnosti pečující osoby vydaného krajským úřadem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jestliže manželům, kteří jsou oba osobou pečující, nebo dvěma společným poručníkům vznikne nárok na odměnu pěstouna z důvodu péče o nejméně 3 děti nebo o jedno dítě, které je osobou závislou na pomoci jiné fyzické osoby ve stupni II až IV, mohou manželé nebo oba poručníci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požádat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o přiznání odměny pěstouna oběma manželům nebo oběma poručníkům - každému z obou manželů nebo každému z obou poručníků odměnu pěstouna ve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výši poloviny částky odměny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souběh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pobírání odměny pěstouna se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starobním důchodem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se nevylučuje; souběh pobírání odměny pěstouna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předčasného starobního důchodu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není možný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pěstouni na přechodnou dobu mohou , po vydání usnesení o předběžném opatření, žádat o: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peněžitou pomoc v mateřství</a:t>
            </a:r>
          </a:p>
          <a:p>
            <a:pPr marL="342900" lvl="3" indent="17463" algn="l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přídavky na dítě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 (nově od 1.1.2022)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má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poskytující nezprostředkovanou pěstounskou péči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 dobu, po kterou má dítě nárok na příspěvek na úhradu potřeb dítěte</a:t>
            </a:r>
          </a:p>
          <a:p>
            <a:pPr lvl="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pěstounskou péči, kdy 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dítě v osobní péči osoby příbuzné nebo blízké, případně si pěstoun sám dítě vybral a požádal o jeho svěření do své pěstounské péče;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těchto případech krajský úřad nerozhodoval o zařazení žadatele do příslušné evidence, nedošlo k „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napárování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“ ke zcela neznámému dítěti a vystavení oznámení o vhodnosti pěstouna ke konkrétnímu dítěti, ale o dítě je pečováno typicky v rámci širší rodiny či komunity</a:t>
            </a: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583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54282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výše dávky se odvíjí od násobku životního minima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v závislosti na počtu svěřených dětí a jejich zdravotním stavu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tato dávka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nepodléhá odvodům na sociální a zdravotní pojištění a dani z příjmů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; pěstoun tedy není zdravotně a sociálně pojištěn a toto je nutné řešit jinými způsoby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prarodičů a praprarodičů je násobek nižší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je-li dítě svěřené osobě pečující v plném přímém zaopatření ústavního zařízení nebo v osobní péči jiné osoby, příspěvek při pěstounské péči za péči o tyto děti nenáleží; stejně tak nenáleží nárok na příspěvek na úhradu potřeb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775442C-A8DC-4451-A385-1E35D77ED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667" y="1491916"/>
            <a:ext cx="8386011" cy="422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903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Vznik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ode dne vykonatelnosti rozhodnutí orgánu sociálně-právní ochrany dětí nebo soudu o svěření dítěte do péče osoby, která má zájem stát se pěstounem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osobu, která má zájem stát se pěstounem, se považuje, pro účely dávek pěstounské péče také osoba, které bylo do péče svěřeno dítě předběžným opatřením soudu, pokud zároveň tato osoba podá k soudu žádost o svěření tohoto dítěte do pěstounské péče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náleží nejdříve za měsíc, ve kterém byl návrh na svěření dítěte do pěstounské péče osoby, která má dítě v péči na základě předběžného opatření soudu, podán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pečuje-li osobně o dítě osoba, o jejímž ustanovení poručníkem tomuto dítěti probíhá soudní řízení, dávky PP náleží ode dne zahájení řízení o ustanovení poručníkem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odměnu pěstouna náleží také osobě v evidenci ode dne právní moci rozhodnutí krajského úřadu o zařazení této osoby do evidence osob, které mohou vykonávat PP na přechodnou dobu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nárok na dávku PP nelze postoupit, ani dát do zástavy – v případě úmrtí oprávněné osoby vstupují do nového řízení další osoby (manželka, děti, rodiče nebo osoba pečující), pokud tito žili s oprávněnou osobou v jedné domácnosti v době její smrti</a:t>
            </a:r>
          </a:p>
          <a:p>
            <a:pPr lvl="0"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dávky je možno zažádat na kterémkoli kontaktním pracovišti krajské pobočky Úřadu práce ČR, a to na předepsaném tiskopise (k dispozici na pobočkách Úřadu práce ČR nebo v elektronické podobě na webových stránkách MPSV http://portal. mpsv.cz/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forms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/); na tiskopisu je uveden seznam dokumentů, které je k žádosti nutno připojit; místní příslušnost krajské pobočky Úřadu práce ČR se řídí místem trvalého pobytu osoby pečující/v evidenci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93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lvl="0"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Výplata dávky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úhrada potřeb dítěte a odměna pěstouna – měsíčně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převzetí dítěte a zakoupení auta – nejpozději do konce následujícího měsíce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 - jednorázově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se nevyplácejí do ciziny</a:t>
            </a:r>
          </a:p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Zánik nároku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 –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odměna pěstouna - uplynutím 1 roku, ode dne, od kterého dávka náleží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 – nebyl –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převzetí dítěte nebo nabytí právní moci rozhodnutí soudu o svěření dítěte do pěstounské péče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osobního motorového vozidla –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zakoupení vozidla nebo zaplacení jeho opravy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- nebyl -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li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nárok uplatněn do 1 roku ode dne zániku nároku na příspěvek na úhradu potřeb dítěte </a:t>
            </a:r>
          </a:p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Dokumenty potřebné k žádosti o dávky pěstounské péče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skutečnosti prokazující nezaopatřenost dítěte, je-li to pro nárok na dávku nebo její výši potřebné, usnesení o předběžném opatření (POTVRZENÍ O STUDIU)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o svěření dítěte do pěstounské péče nebo rozhodnutí o ustanovení poručníkem, popřípadě rozhodnutí soudu nebo orgánu sociálně-právní ochrany dětí o dočasném svěření dítěte do péče osoby, která má zájem stát se pěstounem, nebo návrh, který byl podán soudu na zahájení soudního řízení o ustanovení osoby poručníkem dítěte, jestliže tato osoba o dítě, k němuž nemá vyživovací povinnost, osobně pečuje,</a:t>
            </a: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02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88844"/>
            <a:ext cx="10701865" cy="6410740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stupeň závislosti dítěte na pomoci jiné fyzické osoby, jde-li o nárok na příspěvek na úhradu potřeb dítěte nebo o nárok na odměnu pěstouna,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prokazující výši důchodu v případě dětí, které požívají důchod z důchodového pojištění, jde-li o nárok na příspěvek na úhradu potřeb dítěte,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doklad o výši nákladů na zakoupení motorového vozidla nebo nezbytnou celkovou opravu motorového vozidla, jde-li o nárok na příspěvek při zakoupení motorového vozidla,</a:t>
            </a:r>
          </a:p>
          <a:p>
            <a:pPr algn="just"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rozhodnutí krajského úřadu o zařazení do evidence osob, které mohou vykonávat pěstounskou péči na přechodnou dobu. 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  <a:cs typeface="Lohit Hindi" pitchFamily="2"/>
            </a:endParaRPr>
          </a:p>
          <a:p>
            <a:pPr algn="just"/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804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195940"/>
            <a:ext cx="10607039" cy="956999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Kontrolní úkoly</a:t>
            </a:r>
            <a:endParaRPr lang="cs-CZ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61157"/>
            <a:ext cx="10701865" cy="4323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cs-CZ" sz="1800" dirty="0"/>
              <a:t> </a:t>
            </a:r>
            <a:r>
              <a:rPr lang="cs-CZ" sz="1800" dirty="0">
                <a:latin typeface="Verdana" panose="020B0604030504040204" pitchFamily="34" charset="0"/>
                <a:ea typeface="Verdana" panose="020B0604030504040204" pitchFamily="34" charset="0"/>
              </a:rPr>
              <a:t>Popište a vysvětlete různé možnosti řešení náhradní </a:t>
            </a:r>
            <a:r>
              <a:rPr lang="cs-CZ" sz="1800">
                <a:latin typeface="Verdana" panose="020B0604030504040204" pitchFamily="34" charset="0"/>
                <a:ea typeface="Verdana" panose="020B0604030504040204" pitchFamily="34" charset="0"/>
              </a:rPr>
              <a:t>rodinné péče.</a:t>
            </a:r>
            <a:endParaRPr lang="cs-CZ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cs-CZ" altLang="cs-CZ" sz="20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4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480" y="356777"/>
            <a:ext cx="10607039" cy="88561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dětí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49806"/>
            <a:ext cx="10701865" cy="505141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čtvrtým těžištěm subsystému sociální pomoci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specifická oblast sociální politiky s provázáním na praxi sociální práce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předním hlediskem sociálně-právní ochrany je zájem o blaho dítěte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ochranou dětí se rozumí: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práva dítěte na příznivý vývoj a řádnou výchovu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oprávněných zájmů dítěte včetně ochrany jeho jmění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působení směřující k obnovení narušených funkcí rodiny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zabezpečení náhradního rodinného prostředí pro dítě, které nemůže být trvale nebo dočasně vychováváno ve vlastní rodině</a:t>
            </a:r>
          </a:p>
          <a:p>
            <a:pPr algn="l"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Sociálně právní ochrana se zaměřuje zejména na děti: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jejichž rodiče zemřeli, nebo neplní povinnosti plynoucí z rodičovské zodpovědnosti, nebo nevykonávají nebo zneužívají práva plynoucí z rodičovské zodpovědnosti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byly svěřeny do výchovy jiné fyzické osoby, než rodiče, pokud tato osoba neplní povinnosti plynoucí ze svěření dítěte do její výchovy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vedou zahálčivý nebo nemravný život (záškoláctví, alkohol, návykové látky, závislosti, prostituce, trestné činy, útěky)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na kterých byl spáchán trestný čin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ohrožovány násilím mezi rodiči</a:t>
            </a:r>
          </a:p>
          <a:p>
            <a:pPr marL="715963" indent="-354013" algn="l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které jsou žadateli o azyl odloučenými od svých rodičů</a:t>
            </a:r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l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Pěstounská péče (PP)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účelem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dávek PP je finančně podpořit některé formy náhradní rodinné výchovy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cílem PP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poskytnout náhradní rodinné prostředí dětem, jestliže nemohou dlouhodobě vyrůstat v prostředí rodiny tvořené jejich biologickými rodiči, nebo jestliže ústavní péče ohrožuje nebo narušuje jejich osobní vývoj, nebo pokud nemohou být z určitých (právních, zdravotních, sociálních) důvodů svěřeni do osvojení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 má povinnost o dítě osobně pečovat a vykonávat přiměřená práva a povinnosti rodičů, není však jejich zákonným zástupcem (zastupuje je pouze v běžných záležitostech) a nemá ke svěřeným dětem ani vyživovací povinnost; zákonným zástupcem i nadále zůstávají rodiče a styk s dětmi je v této formě výchovy pro rodiče umožněn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 zániku pěstounské péče dochází dosažením zletilosti dítěte, úmrtím dítěte, úmrtím pěstouna a rozhodnutím soudu  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poznámka: k zániku PP může dojít i ze strany pěstouna – ze dne na den bez udání důvodu může PP zrušit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na přechodnou dobu (profesionální)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</a:t>
            </a:r>
          </a:p>
          <a:p>
            <a:pPr marL="285750" lvl="1" algn="just">
              <a:buSzPct val="45000"/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raná péče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specializací pěstounské péče na přechodnou dobu pro novorozence; umožňuje kvalitní a bezpečnou individuální péči o každé novorozené miminko bez trvalých vývojových následků způsobených pobytem v ústavu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je jednou z forem náhradní rodinné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 rozdíl od adopce představuje jen dočasné řešení, které má dítěti pomoci přečkat složité období, během něhož se o něj biologičtí rodiče z nějakého důvodu nemohou starat - úlohy rodiče částečně přebírá pěstoun, který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dítě osobně pečuje a je zodpovědný za jeho výchovu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 právního hlediska však mezi ním a dítětem nevzniká rodičovský vztah, jako je tomu v případě osvojení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k dítěti nemá vyživovací povinnost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 a k výkonu mimořádných záležitostí musí požádat o souhlas zákonného zástupce (jednoho z biologických rodičů)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o svá práva a povinnosti nepřicházejí a i během pěstounské péče rozhodují o podstatných situacích v životě svého potomka - například plánovaných operací, vydání pasu atd.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případě, že jsou biologičtí rodiče nedohledatelní anebo odmítají spolupracovat, může tento souhlas nahradit soud.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svěřené do pěstounské péče své biologické rodiče zpravidla znají a měly by s nimi (pokud je to možné) i nadále udržovat kontakt – toto musí pěstouni podporovat a vzájemný vztah prohlubovat také mezi dítětem a jeho ostatními příbuznými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 svěření dítěte do pěstounské péče rozhoduje soud, který délku náhradní rodičovské péče stanovuje na základě překážky bránící biologickým rodičům v osobní péči o dítě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 předčasném ukončení pěstounské péče vždy rozhoduje soud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který tak může učinit jen ze závažných důvodů - vždy ale musí pěstounskou péči zrušit v případě, že o to požádá pěstoun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samovolně pěstounská péče zaniká nejpozději v době, kdy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nabude svéprávnosti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lvl="0" algn="just"/>
            <a:r>
              <a:rPr lang="cs-CZ" b="1" dirty="0">
                <a:solidFill>
                  <a:srgbClr val="C00000"/>
                </a:solidFill>
              </a:rPr>
              <a:t>Typologie pěstounské péče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pěstounská péče osobní</a:t>
            </a:r>
            <a:r>
              <a:rPr lang="cs-CZ" b="1" dirty="0"/>
              <a:t> – </a:t>
            </a:r>
            <a:r>
              <a:rPr lang="cs-CZ" dirty="0"/>
              <a:t>poskytovaná osobou pečující</a:t>
            </a:r>
          </a:p>
          <a:p>
            <a:pPr lvl="0" algn="just">
              <a:buFont typeface="+mj-lt"/>
              <a:buAutoNum type="arabicPeriod"/>
            </a:pPr>
            <a:r>
              <a:rPr lang="cs-CZ" b="1" u="sng" dirty="0"/>
              <a:t>zprostředkovaná pěstounská péče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osobou pečující na základě doručení oznámení o vhodnosti osoby stát se pěstounem konkrétního dítěte </a:t>
            </a:r>
            <a:r>
              <a:rPr lang="cs-CZ" dirty="0"/>
              <a:t>– na základě krajského odborného posouzení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na přechodnou dobu - </a:t>
            </a:r>
            <a:r>
              <a:rPr lang="cs-CZ" dirty="0"/>
              <a:t>zajišťuje dětem, aby se při selhání původní rodiny, dostaly do rodinného prostředí a nemusely toto období trávit v ústavní výchově; orgány státní správy mají maximálně rok na to, aby situaci dítěte vyřešily a dítě mohlo přejít do původní, osvojitelské či jiné trvalé rodiny; smyslem tohoto institutu je poskytnout okamžitou pomoc ohroženým dětem (</a:t>
            </a:r>
            <a:r>
              <a:rPr lang="cs-CZ" sz="2000" b="1" dirty="0"/>
              <a:t>raná péče </a:t>
            </a:r>
            <a:r>
              <a:rPr lang="cs-CZ" dirty="0"/>
              <a:t>je specializací pěstounské péče na přechodnou dobu pro novorozence; umožňuje kvalitní a bezpečnou individuální péči o každé novorozené miminko bez trvalých vývojových následků způsobených pobytem v ústavu</a:t>
            </a:r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)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b="1" dirty="0"/>
              <a:t>pěstounská péče poskytovaná sourozenci dítěte</a:t>
            </a:r>
          </a:p>
          <a:p>
            <a:pPr marL="360363" indent="-360363" algn="just">
              <a:buSzPct val="45000"/>
            </a:pPr>
            <a:r>
              <a:rPr lang="cs-CZ" b="1" dirty="0">
                <a:solidFill>
                  <a:srgbClr val="C00000"/>
                </a:solidFill>
              </a:rPr>
              <a:t>3.   </a:t>
            </a:r>
            <a:r>
              <a:rPr lang="cs-CZ" b="1" u="sng" dirty="0"/>
              <a:t>nezprostředkovaná pěstounská péče</a:t>
            </a:r>
            <a:r>
              <a:rPr lang="cs-CZ" dirty="0"/>
              <a:t> – není zprostředkovaná krajským úřadem; většinou se jedná o péči rodinného příbuzného</a:t>
            </a:r>
            <a:r>
              <a:rPr lang="cs-CZ" b="1" u="sng" dirty="0"/>
              <a:t>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i="1" dirty="0"/>
              <a:t>poznámka: zprostředkovaná – odměna pěstouna</a:t>
            </a:r>
          </a:p>
          <a:p>
            <a:pPr marL="1616075" lvl="0" indent="-1616075" algn="l"/>
            <a:r>
              <a:rPr lang="cs-CZ" i="1" dirty="0"/>
              <a:t>                         nezprostředkovaná – příspěvek při pěstounské péči (od 1.1.2022 nahrazuje     odměnu pěstouna)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9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</a:pPr>
            <a:r>
              <a:rPr lang="cs-CZ" b="1" u="sng" dirty="0"/>
              <a:t>zprostředkovaná pěstounská péče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krajský úřad vyhledává pro děti ve své evidenci vhodné žadatele o pěstounskou péči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dirty="0"/>
              <a:t>na základě oznámení o vhodnosti má vybraná rodina možnost seznámit se s dítětem a do 30 dnů podat soudu návrh na svěření tohoto dítěte do předpěstounské péče</a:t>
            </a:r>
          </a:p>
          <a:p>
            <a:pPr marL="360363" indent="-360363" algn="just">
              <a:spcBef>
                <a:spcPts val="0"/>
              </a:spcBef>
              <a:spcAft>
                <a:spcPts val="600"/>
              </a:spcAft>
              <a:buSzPct val="45000"/>
            </a:pPr>
            <a:r>
              <a:rPr lang="cs-CZ" b="1" u="sng" dirty="0"/>
              <a:t>nezprostředkovaná pěstounská péče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dítě v péči osoby příbuzné nebo blízké, případně si pěstoun sám dítě vybral a požádal o jeho svěření, přičemž krajský úřad o tom nerozhoduje a nedochází k </a:t>
            </a:r>
            <a:r>
              <a:rPr lang="cs-CZ" dirty="0" err="1"/>
              <a:t>napárování</a:t>
            </a:r>
            <a:r>
              <a:rPr lang="cs-CZ" dirty="0"/>
              <a:t> pěstouna a dítěte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dirty="0"/>
              <a:t>typicky jde o péči v širší rodině nebo komunitě  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91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Jaké dítě je vhodné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pěstounskou péči jsou vhodné všechny děti, které vyrůstají v ústavech (vyjma těch, které jsou vhodné pro adopci), ale také ty, jež právě odcházejí ze své rodiny, často z toho důvodu, že se o ně rodiče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nemohou, nezvládnou či nechtějí starat: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děti, jejichž rodiče jsou ve výkonu trestu,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starší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nemocné či handicapované děti,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děti jiného než majoritního etnika,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sourozenci (někdy z velkých sourozeneckých skupin)</a:t>
            </a:r>
          </a:p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Kdo se může stát pěstounem?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pěstounem se může stát každý, kdo: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skýtá záruky řádné péče,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má bydliště na území České republiky,</a:t>
            </a:r>
          </a:p>
          <a:p>
            <a:pPr marL="1073150" indent="-285750" algn="l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souhlasí se svěřením dítěte do pěstounské 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aby bylo dítě do péče svěřeno, není třeba manželského svazku ani partnera -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svěřeno i do péče jednotlivce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společné péče obou partnerů je ale manželský svazek podmínkou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dítě může být rovněž svěřeno do pěstounské péče svých příbuzných, typická je třeba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pěstounská péče prarodičů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868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Jak získat dítě do pěstounské péče?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Žádost o zařazení do evidence žadatelů vhodných stát se pěstouny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, přímo na stránkách 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hlinkClick r:id="rId2"/>
              </a:rPr>
              <a:t>Ministerstva práce a sociálních věcí České republiky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možno také přímo na úřadu obce s rozšířenou působností v místě  trvalého pobytu, anebo v místě trvalého pobytu jednoho z manželů, jedná-li se o společné pěstounství.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obecní úřad následně provede sociální šetření v místě faktického bydliště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potřebná dokumentace - zpráva o zdravotním stavu, majetkových poměrech atd. a pak žádost, postoupena příslušnému krajskému úřadu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posuzování krajským úřadem, který zajistí psychologické vyšetření (psychotesty) a posouzení žádosti posudkovým lékařem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posuzuje se bude charakteristika osobnosti pěstouna, jeho psychický a zdravotní stav s ohledem na předpoklad k výchově dítěte, motivace k pěstounství, kvalita vztahů a stabilita rodinného prostředí a postoj ostatních členů rodiny.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následují 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přípravné kurzy na přijetí dítěte do pěstounské péče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stejně jako krajský úřad eviduje uchazeče o pěstounství, vede také seznam dětí, jejichž situace svěření do náhradní rodinné péče vyžaduje - v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ýběr konkrétní rodiny pak závisí na potřebách dítěte a schopnostech budoucích pěstounů</a:t>
            </a: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jakmile je vybraná rodina krajským úřadem oslovena a podrobně seznámena s veškerými potřebnými informacemi týkajícími se dítěte, je jí zprostředkován osobní kontakt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7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18052"/>
            <a:ext cx="10701865" cy="634116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Charakteristika dávek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PP je institutem rodinného práva, upravuje ho zákon: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 sociálně-právní ochraně dětí č. 359/1999; </a:t>
            </a:r>
          </a:p>
          <a:p>
            <a:pPr lvl="0" algn="just">
              <a:buSzPct val="45000"/>
              <a:buFont typeface="StarSymbol"/>
              <a:buChar char="●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Občanský zákoník č. 89/2012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PP jsou dávky netestované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opakující se: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úhradu potřeb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odměna pěstouna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pěstounské péči, zaopatřovací příspěvek opakující se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(nově od 1.1.2022)</a:t>
            </a:r>
            <a:endParaRPr lang="cs-CZ" sz="1600" u="sng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jednorázové: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převzetí dítěte,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příspěvek na zakoupení motorového vozidla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a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zaopatřovací příspěvek jednorázový</a:t>
            </a:r>
          </a:p>
          <a:p>
            <a:pPr lvl="0" indent="-74613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příspěvek při ukončení pěstounské péče zrušen od 1.1.2022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vedle toho mohou dítě i pěstoun pobírat i jiné dávky SSP související s péčí o dítě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případě společné PP náleží dávky jen jednomu z manželů</a:t>
            </a:r>
          </a:p>
          <a:p>
            <a:pPr lvl="0" algn="just"/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obecně mají na dávky PP nárok ti, kteří pečují o svěřené dítě (v pěstounské péči) a jsou vedeni v  seznamu osob, které mohou vykonávat pěstounskou péči.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pečující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má zrovna v péči nějaké dítě; která je pěstounem, poručníkem nebo osobou, která má zájem stát se pěstounem, bylo-li jí dítě (děti) rozhodnutím soudu dočasně svěřeno do péče před rozhodnutím soudu o svěření dítěte do pěstounské péče, nebo osobou, která má v osobní péči dítě (děti), k němuž nemá vyživovací povinnost, přičemž probíhá soudní řízení o ustanovení této osoby poručníkem dítěte, anebo osobou, která byla do dosažení zletilosti dítěte jeho pěstounem nebo poručníkem</a:t>
            </a:r>
          </a:p>
          <a:p>
            <a:pPr marL="361950" lvl="1" indent="-361950" algn="just">
              <a:buSzPct val="45000"/>
              <a:buFont typeface="Wingdings" panose="05000000000000000000" pitchFamily="2" charset="2"/>
              <a:buChar char="v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osoba v evidenci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 pěstoun, který dokončil přípravu a krajský úřad jej zařadil jako osobu vhodnou stát se pěstounem na přechodnou dobu - je vedena v evidenci osob připravených vykonávat pěstounskou péči.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409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1947</TotalTime>
  <Words>3978</Words>
  <Application>Microsoft Office PowerPoint</Application>
  <PresentationFormat>Širokoúhlá obrazovka</PresentationFormat>
  <Paragraphs>287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13. IV. těžiště sociální pomoci - dávky pěstounské péče</vt:lpstr>
      <vt:lpstr>       Sociálně právní ochrana dětí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Robert Trbola</cp:lastModifiedBy>
  <cp:revision>147</cp:revision>
  <cp:lastPrinted>2022-05-11T13:33:02Z</cp:lastPrinted>
  <dcterms:created xsi:type="dcterms:W3CDTF">2021-02-09T14:44:12Z</dcterms:created>
  <dcterms:modified xsi:type="dcterms:W3CDTF">2022-05-11T13:35:43Z</dcterms:modified>
</cp:coreProperties>
</file>