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6" r:id="rId5"/>
    <p:sldId id="278" r:id="rId6"/>
    <p:sldId id="262" r:id="rId7"/>
    <p:sldId id="258" r:id="rId8"/>
    <p:sldId id="288" r:id="rId9"/>
    <p:sldId id="289" r:id="rId10"/>
    <p:sldId id="277" r:id="rId11"/>
    <p:sldId id="279" r:id="rId12"/>
    <p:sldId id="285" r:id="rId13"/>
    <p:sldId id="275" r:id="rId14"/>
    <p:sldId id="274" r:id="rId15"/>
    <p:sldId id="286" r:id="rId16"/>
    <p:sldId id="290" r:id="rId17"/>
    <p:sldId id="292" r:id="rId18"/>
    <p:sldId id="281" r:id="rId19"/>
    <p:sldId id="267" r:id="rId20"/>
    <p:sldId id="280" r:id="rId21"/>
    <p:sldId id="268" r:id="rId22"/>
    <p:sldId id="270" r:id="rId23"/>
    <p:sldId id="269" r:id="rId24"/>
    <p:sldId id="283" r:id="rId25"/>
    <p:sldId id="272" r:id="rId26"/>
    <p:sldId id="293" r:id="rId27"/>
  </p:sldIdLst>
  <p:sldSz cx="9144000" cy="6858000" type="screen4x3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159" d="100"/>
          <a:sy n="159" d="100"/>
        </p:scale>
        <p:origin x="18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643DAE18-FF53-43C8-B129-B2254E0CD3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84C594C-BB62-4D1A-AA15-460CAB0268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A677BF-0F58-45A3-BFFA-95C35E2D211C}" type="datetime1">
              <a:rPr lang="cs-CZ" smtClean="0"/>
              <a:t>31.03.2022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77CD9E3-2F3C-4226-A22C-6BC586ACB3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57FA062-CF80-4049-B333-6A99FEE14B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4DC2621-7037-4E35-B549-8255C904F67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88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E2A65818-DF02-4AE4-916E-BA86BE6C573B}" type="datetime1">
              <a:rPr lang="cs-CZ" noProof="0" smtClean="0"/>
              <a:t>31.03.2022</a:t>
            </a:fld>
            <a:endParaRPr lang="cs-CZ" noProof="0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/>
            <a:r>
              <a:rPr lang="cs-CZ" noProof="0"/>
              <a:t>Kliknutím můžete upravit styly předlohy textu.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cs-CZ" smtClean="0"/>
              <a:pPr rtl="0"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cs-CZ" smtClean="0"/>
              <a:pPr rtl="0"/>
              <a:t>4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>
            <a:extLst>
              <a:ext uri="{FF2B5EF4-FFF2-40B4-BE49-F238E27FC236}">
                <a16:creationId xmlns:a16="http://schemas.microsoft.com/office/drawing/2014/main" id="{E770D99E-2869-438B-B483-1F6CCD5437EE}"/>
              </a:ext>
            </a:extLst>
          </p:cNvPr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Grafika 10">
              <a:extLst>
                <a:ext uri="{FF2B5EF4-FFF2-40B4-BE49-F238E27FC236}">
                  <a16:creationId xmlns:a16="http://schemas.microsoft.com/office/drawing/2014/main" id="{F66236F9-EA1F-4D2A-84DE-EC04F9972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32A12C4E-53AE-4900-9783-F619054408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A14E049B-6FD4-487E-927B-506983629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Grafika 13">
              <a:extLst>
                <a:ext uri="{FF2B5EF4-FFF2-40B4-BE49-F238E27FC236}">
                  <a16:creationId xmlns:a16="http://schemas.microsoft.com/office/drawing/2014/main" id="{EF27E3F5-0D4D-492C-8A3E-50BC30CEF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Grafika 14">
              <a:extLst>
                <a:ext uri="{FF2B5EF4-FFF2-40B4-BE49-F238E27FC236}">
                  <a16:creationId xmlns:a16="http://schemas.microsoft.com/office/drawing/2014/main" id="{36D4FF91-8818-4598-AC9F-B8C2FA867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Nadpis 7"/>
          <p:cNvSpPr>
            <a:spLocks noGrp="1"/>
          </p:cNvSpPr>
          <p:nvPr>
            <p:ph type="ctrTitle" hasCustomPrompt="1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9" name="Podnadpis 8"/>
          <p:cNvSpPr>
            <a:spLocks noGrp="1"/>
          </p:cNvSpPr>
          <p:nvPr>
            <p:ph type="subTitle" idx="1" hasCustomPrompt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576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r>
              <a:rPr lang="cs-CZ" noProof="0" dirty="0"/>
              <a:t>30. 6. 2021</a:t>
            </a:r>
            <a:endParaRPr lang="cs-CZ" sz="1000" noProof="0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endParaRPr lang="cs-CZ" sz="1100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7200" y="365395"/>
            <a:ext cx="4876800" cy="799306"/>
          </a:xfrm>
        </p:spPr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5715000" y="173195"/>
            <a:ext cx="2468880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kupina 10">
            <a:extLst>
              <a:ext uri="{FF2B5EF4-FFF2-40B4-BE49-F238E27FC236}">
                <a16:creationId xmlns:a16="http://schemas.microsoft.com/office/drawing/2014/main" id="{CABB0C64-AD16-4270-8323-3B986F4CAD10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Grafika 11">
              <a:extLst>
                <a:ext uri="{FF2B5EF4-FFF2-40B4-BE49-F238E27FC236}">
                  <a16:creationId xmlns:a16="http://schemas.microsoft.com/office/drawing/2014/main" id="{323EE1CF-2D6B-4E08-B98D-D9F9B91968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Grafika 12">
              <a:extLst>
                <a:ext uri="{FF2B5EF4-FFF2-40B4-BE49-F238E27FC236}">
                  <a16:creationId xmlns:a16="http://schemas.microsoft.com/office/drawing/2014/main" id="{2AA44434-8959-4391-901A-0B056114A2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3133CFB-98CB-4408-8818-24F931AC13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6EE7E31-13F0-404F-BFFF-EE236EB5D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4FC6F67-BAE4-413D-8066-1E361D5891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DF566D8F-E696-41DE-BA1C-A8D0C7F03ED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008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824" indent="0">
              <a:buNone/>
              <a:defRPr/>
            </a:lvl3pPr>
            <a:lvl4pPr marL="1161288" indent="0">
              <a:buNone/>
              <a:defRPr/>
            </a:lvl4pPr>
            <a:lvl5pPr marL="1389888" indent="0">
              <a:buNone/>
              <a:defRPr/>
            </a:lvl5pPr>
          </a:lstStyle>
          <a:p>
            <a:pPr lvl="0" rtl="0"/>
            <a:r>
              <a:rPr lang="cs-CZ" noProof="0"/>
              <a:t>Upravit styly předlohy textu</a:t>
            </a:r>
          </a:p>
        </p:txBody>
      </p:sp>
    </p:spTree>
    <p:extLst>
      <p:ext uri="{BB962C8B-B14F-4D97-AF65-F5344CB8AC3E}">
        <p14:creationId xmlns:p14="http://schemas.microsoft.com/office/powerpoint/2010/main" val="271878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marL="0" algn="l">
              <a:defRPr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791200" y="173195"/>
            <a:ext cx="2355056" cy="301752"/>
          </a:xfrm>
        </p:spPr>
        <p:txBody>
          <a:bodyPr rtlCol="0"/>
          <a:lstStyle/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B32CA5EA-865E-4EF0-89BB-61FD6EFE2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cs-CZ" noProof="0"/>
              <a:t>Kliknutím můžete upravit styl předlohy nadpisů.</a:t>
            </a:r>
          </a:p>
        </p:txBody>
      </p:sp>
      <p:sp>
        <p:nvSpPr>
          <p:cNvPr id="3" name="Zástupný text 2"/>
          <p:cNvSpPr>
            <a:spLocks noGrp="1"/>
          </p:cNvSpPr>
          <p:nvPr>
            <p:ph type="body" idx="1" hasCustomPrompt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BD5BE3E6-AFB3-460C-834B-D73EE2A7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Relationship Id="rId14" Type="http://schemas.openxmlformats.org/officeDocument/2006/relationships/image" Target="../media/image9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>
            <a:extLst>
              <a:ext uri="{FF2B5EF4-FFF2-40B4-BE49-F238E27FC236}">
                <a16:creationId xmlns:a16="http://schemas.microsoft.com/office/drawing/2014/main" id="{1423E8A4-D2B7-46D2-92C3-AE6BC0B9BD06}"/>
              </a:ext>
            </a:extLst>
          </p:cNvPr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9309AE25-B267-4B83-A0CB-35016E70EE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Grafika 18">
              <a:extLst>
                <a:ext uri="{FF2B5EF4-FFF2-40B4-BE49-F238E27FC236}">
                  <a16:creationId xmlns:a16="http://schemas.microsoft.com/office/drawing/2014/main" id="{61BEEC28-F63A-4526-A6C3-33CFC7679C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cs-CZ" noProof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cs-CZ" noProof="0"/>
              <a:t>Upravit styly předlohy textu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cs-CZ" noProof="0" dirty="0"/>
              <a:t>www.webovastranka.com</a:t>
            </a: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  <p:pic>
        <p:nvPicPr>
          <p:cNvPr id="21" name="Grafika 20">
            <a:extLst>
              <a:ext uri="{FF2B5EF4-FFF2-40B4-BE49-F238E27FC236}">
                <a16:creationId xmlns:a16="http://schemas.microsoft.com/office/drawing/2014/main" id="{41E45D2D-0469-4652-A090-C4D13F3C150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Grafika 26">
            <a:extLst>
              <a:ext uri="{FF2B5EF4-FFF2-40B4-BE49-F238E27FC236}">
                <a16:creationId xmlns:a16="http://schemas.microsoft.com/office/drawing/2014/main" id="{16C04FF8-AE2F-4C75-8657-A2201B9519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2" r:id="rId4"/>
    <p:sldLayoutId id="2147483656" r:id="rId5"/>
  </p:sldLayoutIdLst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Grp="1"/>
          </p:cNvSpPr>
          <p:nvPr>
            <p:ph type="ctrTitle"/>
          </p:nvPr>
        </p:nvSpPr>
        <p:spPr>
          <a:xfrm>
            <a:off x="3276600" y="692696"/>
            <a:ext cx="5867400" cy="1946213"/>
          </a:xfrm>
        </p:spPr>
        <p:txBody>
          <a:bodyPr rtlCol="0" anchor="b">
            <a:normAutofit/>
          </a:bodyPr>
          <a:lstStyle/>
          <a:p>
            <a:pPr algn="ctr" rtl="0">
              <a:lnSpc>
                <a:spcPct val="90000"/>
              </a:lnSpc>
            </a:pPr>
            <a:r>
              <a:rPr lang="cs-CZ" sz="3800" dirty="0"/>
              <a:t>PARTICIPATIVNÍ VÝZKUM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7E8D1F18-9B47-4B73-A93A-F9E577DACC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</p:spPr>
        <p:txBody>
          <a:bodyPr/>
          <a:lstStyle/>
          <a:p>
            <a:r>
              <a:rPr lang="cs-CZ" dirty="0"/>
              <a:t>Vymezení, pojmy, principy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275D575-9C26-4B7B-BFB8-EAE6D7850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632"/>
            <a:ext cx="5334000" cy="792088"/>
          </a:xfrm>
        </p:spPr>
        <p:txBody>
          <a:bodyPr/>
          <a:lstStyle/>
          <a:p>
            <a:br>
              <a:rPr lang="cs-CZ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ÚROVNĚ PARTICIPACE  </a:t>
            </a:r>
            <a:r>
              <a:rPr lang="cs-CZ" sz="20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dle Vaughn, Jacquez (2020) </a:t>
            </a:r>
            <a:br>
              <a:rPr lang="cs-CZ" sz="2200" dirty="0">
                <a:solidFill>
                  <a:srgbClr val="F3786E">
                    <a:lumMod val="50000"/>
                  </a:srgbClr>
                </a:solidFill>
                <a:latin typeface="Segoe UI"/>
              </a:rPr>
            </a:br>
            <a:endParaRPr lang="cs-CZ" sz="2200" dirty="0">
              <a:solidFill>
                <a:srgbClr val="F3786E">
                  <a:lumMod val="50000"/>
                </a:srgbClr>
              </a:solidFill>
              <a:latin typeface="Segoe UI"/>
            </a:endParaRP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6D992964-3970-4B5E-BEF2-161629C8724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512" y="692697"/>
            <a:ext cx="8712968" cy="6165304"/>
          </a:xfrm>
          <a:prstGeom prst="rect">
            <a:avLst/>
          </a:prstGeom>
        </p:spPr>
      </p:pic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637AE7E-9563-4A29-A19A-4C07D5A6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1027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2BCB43-3255-4F82-BAE4-DDDAFDA8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6633"/>
            <a:ext cx="5154488" cy="720080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K jednotlivým úrovním: 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F79C33-FFE3-440D-8D40-A43405CF2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91472"/>
          </a:xfrm>
        </p:spPr>
        <p:txBody>
          <a:bodyPr>
            <a:normAutofit fontScale="40000" lnSpcReduction="20000"/>
          </a:bodyPr>
          <a:lstStyle/>
          <a:p>
            <a:pPr marL="177800" indent="-1778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3400" b="1" dirty="0"/>
              <a:t> </a:t>
            </a:r>
            <a:r>
              <a:rPr lang="cs-CZ" sz="3800" b="1" dirty="0"/>
              <a:t>"</a:t>
            </a:r>
            <a:r>
              <a:rPr lang="cs-CZ" sz="4000" b="1" dirty="0"/>
              <a:t>informovat"  </a:t>
            </a:r>
            <a:r>
              <a:rPr lang="cs-CZ" sz="4000" dirty="0"/>
              <a:t>-  tato úroveň obvykle spojena spíše s tradičním (konvenčním) výzkumem – ale může být pojata „participativněji“ – zejm. pokud je aktivní zájem ze strany zkoumané skupiny/komunity, která žádá o informace k danému tématu</a:t>
            </a:r>
          </a:p>
          <a:p>
            <a:pPr marL="177800" indent="-1778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000" b="1" dirty="0"/>
              <a:t> „konzultovat</a:t>
            </a:r>
            <a:r>
              <a:rPr lang="cs-CZ" sz="4000" dirty="0"/>
              <a:t>“ -  výzkumníci žádají o různé vstupy ze strany zkoumané skupiny, komunity , v rámci interakcí zaměřených na získání těchto vstupů – např. zpětných vazeb, námětů, vlastních dílčích interpretací apod., výzkumníci pracovníci toto zohledňují v dalších průběhu výzkumu; často se toto realizuje prostřednictvím tzv.  fokusních  skupin  </a:t>
            </a:r>
          </a:p>
          <a:p>
            <a:pPr marL="177800" indent="-1778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000" b="1" dirty="0"/>
              <a:t>„zapojit“ </a:t>
            </a:r>
            <a:r>
              <a:rPr lang="cs-CZ" sz="4000" dirty="0"/>
              <a:t>– poradní/pracovní  sbory/panely apod., které obvykle fungují v průběhu celého  celého výzkumného procesu, interakce s výzkumníky, výzkumem, zpětné vazby + vliv na výzkum, jeho průběh. </a:t>
            </a:r>
          </a:p>
          <a:p>
            <a:pPr marL="177800" indent="-1778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000" b="1" dirty="0"/>
              <a:t>"spolupracovat" </a:t>
            </a:r>
            <a:r>
              <a:rPr lang="cs-CZ" sz="4000" dirty="0"/>
              <a:t>- sdílené rozhodování a spolu vedení výzkumu; spoluřešitelé výzkumného projektu jsou  členové dané skupiny či komunity, které se projekt týká, členové komunity jsou v pozici neakademických spoluvýzkumníků. </a:t>
            </a:r>
          </a:p>
          <a:p>
            <a:pPr marL="177800" indent="-1778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4000" dirty="0"/>
              <a:t> "</a:t>
            </a:r>
            <a:r>
              <a:rPr lang="cs-CZ" sz="4000" b="1" dirty="0"/>
              <a:t>zmocnit</a:t>
            </a:r>
            <a:r>
              <a:rPr lang="cs-CZ" sz="4000" dirty="0"/>
              <a:t>" -  výzkum veden komunitou, členy komunity, rozhodování o výzkumu, cílech, metodách  na straně členů komunity (odpovídá spíše emancipačnímu výzkumu);  volba výzkumných metod, nástrojů a procesů, které toto umožňují. 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0CE527D1-B3F2-4EAB-9BC0-ED543607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136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73FE3C-FF38-4CE8-BA2F-704F7CA4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116632"/>
            <a:ext cx="5400600" cy="1152128"/>
          </a:xfrm>
        </p:spPr>
        <p:txBody>
          <a:bodyPr/>
          <a:lstStyle/>
          <a:p>
            <a:r>
              <a:rPr lang="cs-CZ" sz="2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PYRAMIDA PARTICIPACE (Flanagan, 2020:1084) a  varování před předstíraným zapojením (pseudoparticipace)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9F05A240-13D2-4345-A308-D7897ED81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734481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68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EA966D-601B-4BF1-8DBD-7D1B45EA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5436096" cy="908720"/>
          </a:xfrm>
        </p:spPr>
        <p:txBody>
          <a:bodyPr/>
          <a:lstStyle/>
          <a:p>
            <a:r>
              <a:rPr lang="cs-CZ" sz="20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K jednotlivým stupňům pyramidy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78E836-4449-4713-9C3E-7F3CA265C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908721"/>
            <a:ext cx="8856984" cy="5904655"/>
          </a:xfrm>
        </p:spPr>
        <p:txBody>
          <a:bodyPr>
            <a:normAutofit fontScale="25000" lnSpcReduction="20000"/>
          </a:bodyPr>
          <a:lstStyle/>
          <a:p>
            <a:pPr marL="64008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7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Formulovány specificky s ohledem na zapojování  </a:t>
            </a:r>
            <a:r>
              <a:rPr lang="cs-CZ" sz="72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uživatelů služeb sociální práce </a:t>
            </a:r>
            <a:r>
              <a:rPr lang="cs-CZ" sz="72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či sociálních služeb do výzkumu,   </a:t>
            </a:r>
            <a:r>
              <a:rPr lang="cs-CZ" sz="7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 míry </a:t>
            </a:r>
            <a:r>
              <a:rPr lang="cs-CZ" sz="7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SKUTEČNÉ</a:t>
            </a:r>
            <a:r>
              <a:rPr lang="cs-CZ" sz="7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participace: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cs-CZ" sz="72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úrovně, kdy se o participaci nejedná</a:t>
            </a:r>
            <a:r>
              <a:rPr lang="cs-CZ" sz="72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69875" indent="-204788" algn="just">
              <a:lnSpc>
                <a:spcPct val="107000"/>
              </a:lnSpc>
              <a:spcAft>
                <a:spcPts val="800"/>
              </a:spcAft>
            </a:pPr>
            <a:r>
              <a:rPr lang="cs-CZ" sz="6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</a:t>
            </a:r>
            <a:r>
              <a:rPr lang="cs-CZ" sz="6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živatel jako)  respondent</a:t>
            </a:r>
            <a:r>
              <a:rPr lang="cs-CZ" sz="6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nejedná se  ani o pokus či snahu o zdání  participace; k </a:t>
            </a:r>
            <a:r>
              <a:rPr lang="cs-CZ" sz="6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uživatelům služeb  přistupováno </a:t>
            </a:r>
            <a:r>
              <a:rPr lang="cs-CZ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 k  pasivním respondentům – dle výzkumného plánu, interpretace dat v intencích  výzkumníka </a:t>
            </a:r>
          </a:p>
          <a:p>
            <a:pPr marL="269875" indent="-204788" algn="just">
              <a:lnSpc>
                <a:spcPct val="107000"/>
              </a:lnSpc>
              <a:spcAft>
                <a:spcPts val="800"/>
              </a:spcAft>
            </a:pPr>
            <a:r>
              <a:rPr lang="cs-CZ" sz="6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tokenismus</a:t>
            </a:r>
            <a:r>
              <a:rPr lang="cs-CZ" sz="6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cs-CZ" sz="6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547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- jen </a:t>
            </a:r>
            <a:r>
              <a:rPr lang="cs-CZ" sz="6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symbolické zapojení</a:t>
            </a: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, „gesto“, aby se předešlo kritice  či  vytvořilo se zdání  účasti</a:t>
            </a:r>
          </a:p>
          <a:p>
            <a:pPr marL="625475" lvl="2" indent="968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- tlak na (povinné) začlenění uživatelů služeb do výzkumu vedl k riziku symbolického začlenění, ať už úmyslně, nebo neúmyslně – ve skutečnosti jejich hlas v tomto procesu není  brán v potaz  </a:t>
            </a:r>
          </a:p>
          <a:p>
            <a:pPr marL="625475" lvl="2" indent="96838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- různých příčin, včetně nezvládnutí přípravy výzkumu (např. uživatelé služeb, ačkoli byli pozváni, vyloučeni z důvodu nedostatečného přizpůsobení výzkumu, např. nevhodného času nebo místa konání, nedostatečné podpory nebo nezapočítání souvisejících nákladů) </a:t>
            </a:r>
          </a:p>
          <a:p>
            <a:pPr marL="93663" indent="82550" algn="just">
              <a:lnSpc>
                <a:spcPct val="107000"/>
              </a:lnSpc>
              <a:spcAft>
                <a:spcPts val="800"/>
              </a:spcAft>
            </a:pPr>
            <a:r>
              <a:rPr lang="cs-CZ" sz="6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200" b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konzultace</a:t>
            </a:r>
            <a:r>
              <a:rPr lang="cs-CZ" sz="620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541338" lvl="2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výzkumníci  mohou zapojit uživatele  do konzultací, třeba v rámci poradního výboru, a tyto podněty se mohou nechat ovlivňovat, ale ne je nutně přijmout</a:t>
            </a:r>
          </a:p>
          <a:p>
            <a:pPr marL="541338" lvl="2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 - typ účasti někdy popsaný jako  „ukonejšení“ , tzn.   jakási „pacifikace“ smířlivými či vstřícnými gesty - </a:t>
            </a:r>
            <a:r>
              <a:rPr lang="cs-CZ" sz="6400" b="1" dirty="0">
                <a:latin typeface="Calibri" panose="020F0502020204030204" pitchFamily="34" charset="0"/>
                <a:cs typeface="Times New Roman" panose="02020603050405020304" pitchFamily="18" charset="0"/>
              </a:rPr>
              <a:t>vyšší úroveň tokenismu </a:t>
            </a:r>
          </a:p>
          <a:p>
            <a:pPr marL="541338" lvl="2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6400" dirty="0">
                <a:latin typeface="Calibri" panose="020F0502020204030204" pitchFamily="34" charset="0"/>
                <a:cs typeface="Times New Roman" panose="02020603050405020304" pitchFamily="18" charset="0"/>
              </a:rPr>
              <a:t>-  uživatel může  radit,  výzkumníci mají právo rozhodovat -   udržuje se  </a:t>
            </a:r>
            <a:r>
              <a:rPr lang="cs-CZ" sz="6400" b="1" dirty="0">
                <a:latin typeface="Calibri" panose="020F0502020204030204" pitchFamily="34" charset="0"/>
                <a:cs typeface="Times New Roman" panose="02020603050405020304" pitchFamily="18" charset="0"/>
              </a:rPr>
              <a:t>status quo výzkumného procesu shora dolů</a:t>
            </a:r>
          </a:p>
        </p:txBody>
      </p:sp>
    </p:spTree>
    <p:extLst>
      <p:ext uri="{BB962C8B-B14F-4D97-AF65-F5344CB8AC3E}">
        <p14:creationId xmlns:p14="http://schemas.microsoft.com/office/powerpoint/2010/main" val="4101827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7A9997-3107-4F32-A81E-2B3AE0912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029400"/>
          </a:xfrm>
        </p:spPr>
        <p:txBody>
          <a:bodyPr>
            <a:normAutofit fontScale="40000" lnSpcReduction="20000"/>
          </a:bodyPr>
          <a:lstStyle/>
          <a:p>
            <a:pPr marR="0" lvl="0" algn="just" defTabSz="914400" fontAlgn="auto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/>
              <a:defRPr/>
            </a:pPr>
            <a:r>
              <a:rPr lang="cs-CZ" sz="45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úrovně, kdy se o participaci jedná: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přispívání</a:t>
            </a:r>
          </a:p>
          <a:p>
            <a:pPr marL="44767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- výzkumníci dělají víc než jen to, že se ptají na názory uživatelů služeb,   </a:t>
            </a:r>
            <a:r>
              <a:rPr lang="cs-CZ" sz="3800" b="1" dirty="0">
                <a:latin typeface="Calibri" panose="020F0502020204030204" pitchFamily="34" charset="0"/>
                <a:cs typeface="Times New Roman" panose="02020603050405020304" pitchFamily="18" charset="0"/>
              </a:rPr>
              <a:t>aktivně  je zapojují do výzkumného procesu </a:t>
            </a:r>
          </a:p>
          <a:p>
            <a:pPr marL="44767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- avšak stále </a:t>
            </a:r>
            <a:r>
              <a:rPr lang="cs-CZ" sz="38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neúplná  participace</a:t>
            </a: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,   zapojení  do některých, ale ne všech fázích výzkumu,   např. uživatel služby může být zapojen do na formulace problému, ale  ne do  interpretaci výsledků</a:t>
            </a:r>
          </a:p>
          <a:p>
            <a:pPr marL="447675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 -  rozhodovací pravomoci nejsou  sdíleny,  výzkumníci si ponechávají kontrolu nad celým procesem, uživatelům služeb přenechávají pouze omezenou moc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spolupráce </a:t>
            </a:r>
          </a:p>
          <a:p>
            <a:pPr marL="438912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3800" b="1" dirty="0">
                <a:latin typeface="Calibri" panose="020F0502020204030204" pitchFamily="34" charset="0"/>
                <a:cs typeface="Times New Roman" panose="02020603050405020304" pitchFamily="18" charset="0"/>
              </a:rPr>
              <a:t>komplexnější zapojení</a:t>
            </a: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, od poradního výboru, formulování výzkumných otázek, volba výzkumných nástrojů, náboru účastníků, analýzy dat, sepsání zprávy,  šíření výsledků výzkumu zjištění.</a:t>
            </a:r>
          </a:p>
          <a:p>
            <a:pPr marL="438912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- spolupráce nemusí nutně zahrnovat zapojení do všech aspektů výzkumu,  otázka, "jak moc zapojení je dostatečné</a:t>
            </a:r>
          </a:p>
          <a:p>
            <a:pPr marL="438912" lvl="1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-  někdy rozlišení mezi dvěma typy - </a:t>
            </a:r>
            <a:r>
              <a:rPr lang="cs-CZ" sz="3800" b="1" dirty="0">
                <a:latin typeface="Calibri" panose="020F0502020204030204" pitchFamily="34" charset="0"/>
                <a:cs typeface="Times New Roman" panose="02020603050405020304" pitchFamily="18" charset="0"/>
              </a:rPr>
              <a:t>partnerství</a:t>
            </a: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cs-CZ" sz="3800" b="1" dirty="0">
                <a:latin typeface="Calibri" panose="020F0502020204030204" pitchFamily="34" charset="0"/>
                <a:cs typeface="Times New Roman" panose="02020603050405020304" pitchFamily="18" charset="0"/>
              </a:rPr>
              <a:t>spolupráce</a:t>
            </a:r>
            <a:r>
              <a:rPr lang="cs-CZ" sz="3800" dirty="0">
                <a:latin typeface="Calibri" panose="020F0502020204030204" pitchFamily="34" charset="0"/>
                <a:cs typeface="Times New Roman" panose="02020603050405020304" pitchFamily="18" charset="0"/>
              </a:rPr>
              <a:t> – partnerství jako  formální vztah s právy a povinnostmi; spolupráce se týká spíše lidí, kteří neformálně dohodnou na společné práci.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kontrola uživateli</a:t>
            </a:r>
          </a:p>
          <a:p>
            <a:pPr marL="447675" indent="-3841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na </a:t>
            </a:r>
            <a:r>
              <a:rPr lang="cs-CZ" sz="3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pomezí participativního výzkumu a emancipačního výzkumu</a:t>
            </a:r>
            <a:r>
              <a:rPr lang="cs-CZ" sz="3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považováno za nejrozvinutější projev zapojení  uživatelů zůstává z velké části na okraji výzkumu a jeho financování </a:t>
            </a:r>
            <a:endParaRPr lang="cs-CZ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7675" indent="-3841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 kontrola nad výzkumem  na straně uživatelů – jsou  iniciátorem studie, určují zaměření výzkumu, jeho průběh, interpretaci zjištění, závěry a šíření výsledků</a:t>
            </a:r>
          </a:p>
          <a:p>
            <a:pPr marL="447675" indent="-384175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3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neznamená to, že by se že uživatelé služeb se nutně ujmou každé části výzkumného procesu - mohou v různých fázích pověřit dodavatele, ale budou mít kontrolu nad každou fází výzkumu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60829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24C161-597E-411C-9F2C-F60E21C10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KDO MOHOU BÝT PARTICIPANTI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34182E-43E6-48D0-B6B7-6C9C3A2AC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5151836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3200" dirty="0"/>
              <a:t>„participací“ se někdy  rozumí zapojení jakýchkoli skupin lidí, kteří nejsou profesionálními výzkumníky. V důsledku toho pojem "participativní výzkum" nemusí mít jasné kontury.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200" dirty="0"/>
              <a:t> záleží na   </a:t>
            </a:r>
            <a:r>
              <a:rPr lang="cs-CZ" sz="3200" b="1" dirty="0"/>
              <a:t>předmětu výzkumu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200" b="1" dirty="0"/>
              <a:t> zájem </a:t>
            </a:r>
            <a:r>
              <a:rPr lang="cs-CZ" sz="3200" dirty="0"/>
              <a:t>a schopnosti různých skupin   </a:t>
            </a:r>
            <a:r>
              <a:rPr lang="cs-CZ" sz="3200" b="1" dirty="0"/>
              <a:t>přispět k participativnímu výzkumu </a:t>
            </a:r>
            <a:r>
              <a:rPr lang="cs-CZ" sz="3200" dirty="0"/>
              <a:t>a také význam jejich účasti  bude </a:t>
            </a:r>
            <a:r>
              <a:rPr lang="cs-CZ" sz="3200" b="1" dirty="0"/>
              <a:t>záviset na daném tématu.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200" dirty="0"/>
              <a:t> dále bude toho záleží i na (geografickém) rozsahu, rozpočtu a načasování projektu bude (rozhodování o počtu a projektu)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200" dirty="0"/>
              <a:t>participovat mohou různí „stakeholdeři“, např.: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600" dirty="0"/>
              <a:t>občané, veřejnost , často příslušníci vyloučené či nějak znevýhodněné skupiny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600" dirty="0"/>
              <a:t>přímí uživatelé služeb, kteří se aktivně využívají službu ve stejnou dobu, kdy probíhá výzkum, nebo ti,  službu využívali v minulosti + např. i nepřímí uživatele služeb,  kteří mají zkušenosti s podobnou službou jinde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600" dirty="0"/>
              <a:t>nevládní neziskové organizace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600" dirty="0"/>
              <a:t>jiné zájmové skupiny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600" dirty="0"/>
              <a:t>tvůrci politik (policy makers),  kteří mohou brát v potaz výstupy projektu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cs-CZ" sz="2600" dirty="0"/>
              <a:t>odborníci z různých oblastí  (odborníci z praxe, akademici, apod.)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79376A5-DE4F-465C-80C3-2BB1B3B5C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66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C03CEB-F0F2-4D9E-A9F3-9F3AB233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4876800" cy="1556791"/>
          </a:xfrm>
        </p:spPr>
        <p:txBody>
          <a:bodyPr/>
          <a:lstStyle/>
          <a:p>
            <a:r>
              <a:rPr lang="cs-CZ" sz="3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HLAVNÍ PŘÍNOSY PARTICIPATIVNÍHO VÝZKUMU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A2F0CD-642E-48FA-B9E4-856792EA2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5373216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  <a:buSzPct val="100000"/>
            </a:pPr>
            <a:r>
              <a:rPr lang="cs-CZ" sz="4600" dirty="0"/>
              <a:t>potenciál přetavit vědecké poznatky do vývoje a </a:t>
            </a:r>
            <a:r>
              <a:rPr lang="cs-CZ" sz="4600" b="1" dirty="0"/>
              <a:t>rozšiřování efektivních intervencí</a:t>
            </a:r>
            <a:r>
              <a:rPr lang="cs-CZ" sz="4600" dirty="0"/>
              <a:t>; šance navrhnout realizovatelná doporučení, neboť jsou brány v úvahu priority, hlediska, procesy relevantní pro danou komunitu, jíž se problém týká 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sz="4600" dirty="0"/>
              <a:t>zvyšování </a:t>
            </a:r>
            <a:r>
              <a:rPr lang="cs-CZ" sz="4600" b="1" dirty="0"/>
              <a:t>dosahu poznatků</a:t>
            </a:r>
            <a:r>
              <a:rPr lang="cs-CZ" sz="4600" dirty="0"/>
              <a:t> a jejich převedení do praxe, </a:t>
            </a:r>
            <a:r>
              <a:rPr lang="cs-CZ" sz="5100" b="1" dirty="0"/>
              <a:t>propojení</a:t>
            </a:r>
            <a:r>
              <a:rPr lang="cs-CZ" sz="4600" b="1" dirty="0"/>
              <a:t> vědy a politik</a:t>
            </a:r>
            <a:r>
              <a:rPr lang="cs-CZ" sz="4600" dirty="0"/>
              <a:t> s ohledem na kontextuální podmínky , hodnoty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sz="4600" b="1" dirty="0"/>
              <a:t>demokratizace poznatků,</a:t>
            </a:r>
            <a:r>
              <a:rPr lang="cs-CZ" sz="4600" dirty="0"/>
              <a:t>  přístup k poznatkům otevřen všem, srozumitelnost předávání, využívání poznatků ku prospěchu všech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sz="4600" dirty="0"/>
              <a:t> </a:t>
            </a:r>
            <a:r>
              <a:rPr lang="cs-CZ" sz="4600" b="1" dirty="0"/>
              <a:t>vyrovnání moci  partnerů výzkumu, </a:t>
            </a:r>
            <a:r>
              <a:rPr lang="cs-CZ" sz="4600" dirty="0"/>
              <a:t>tj. akademiků a příslušníků dané komunity, </a:t>
            </a:r>
            <a:r>
              <a:rPr lang="cs-CZ" sz="4600" b="1" dirty="0"/>
              <a:t>vzájemné učení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sz="4600" dirty="0"/>
              <a:t>skutečné partnerství a  </a:t>
            </a:r>
            <a:r>
              <a:rPr lang="cs-CZ" sz="4600" b="1" dirty="0"/>
              <a:t>dlouhodobé závazky </a:t>
            </a:r>
            <a:r>
              <a:rPr lang="cs-CZ" sz="4600" dirty="0"/>
              <a:t>plynoucí z partnerství</a:t>
            </a:r>
          </a:p>
          <a:p>
            <a:pPr algn="just">
              <a:lnSpc>
                <a:spcPct val="120000"/>
              </a:lnSpc>
              <a:buSzPct val="100000"/>
            </a:pPr>
            <a:r>
              <a:rPr lang="cs-CZ" sz="4600" dirty="0"/>
              <a:t>umožňuje spoluvýzkumníkům </a:t>
            </a:r>
            <a:r>
              <a:rPr lang="cs-CZ" sz="4600" b="1" dirty="0"/>
              <a:t>kognitivně odstoupit od své  známé  rutiny</a:t>
            </a:r>
            <a:r>
              <a:rPr lang="cs-CZ" sz="4600" dirty="0"/>
              <a:t>, způsobu života  či  nastavení mocenských vztahů a zpochybňovat + </a:t>
            </a:r>
            <a:r>
              <a:rPr lang="cs-CZ" sz="4600" b="1" dirty="0"/>
              <a:t>přehodnotit zavedené interpretace situací a strategií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4197A05A-6CA8-44AA-8E8D-13A6C394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308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33CF86-077D-41C7-83DF-5F377B7C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4876800" cy="1048068"/>
          </a:xfrm>
        </p:spPr>
        <p:txBody>
          <a:bodyPr/>
          <a:lstStyle/>
          <a:p>
            <a:br>
              <a:rPr lang="cs-CZ" sz="3200" dirty="0">
                <a:solidFill>
                  <a:srgbClr val="F3786E">
                    <a:lumMod val="50000"/>
                  </a:srgbClr>
                </a:solidFill>
                <a:latin typeface="Segoe UI"/>
              </a:rPr>
            </a:br>
            <a:r>
              <a:rPr lang="cs-CZ" sz="3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PŘÍNOSY PARTICIPACE PRO PARICIPANTY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0A0F53-EA3E-4075-A9EA-ACA4F38ED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7544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idé, kterých se daný problém týká,  vědí, co pro ně funguje či nefunguje, výzkumníci se od nich mohou (po)učit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lidé participující ve výzkumu do něj  investují své 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zdroje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(většinou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úsilí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vlastní energii,  výjimečně i peníze apod. ) -  mohou být motivovanější, aby výzkum k něčemu vedl, přinesl výsledky 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participanti   si mohou v průběhu účasti na výzkumu  osvojit dovednosti, znalosti a zkušenosti, které  jim pomohou v jejich budoucí aktivitě, rozvoji komunity, prosazování svých práv a zájmů apod. 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3C95C708-A656-4B56-B5D5-07FB7E0CD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60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44AD21-2ECF-471C-961A-73DA0BD97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701"/>
            <a:ext cx="8229600" cy="5576667"/>
          </a:xfrm>
        </p:spPr>
        <p:txBody>
          <a:bodyPr/>
          <a:lstStyle/>
          <a:p>
            <a:pPr marL="64008" indent="0" algn="ctr">
              <a:buNone/>
            </a:pPr>
            <a:r>
              <a:rPr lang="cs-CZ" sz="3600" b="1" dirty="0">
                <a:solidFill>
                  <a:schemeClr val="accent6">
                    <a:lumMod val="75000"/>
                  </a:schemeClr>
                </a:solidFill>
              </a:rPr>
              <a:t>POZOR!  </a:t>
            </a:r>
          </a:p>
          <a:p>
            <a:pPr marL="64008" indent="0" algn="just">
              <a:buNone/>
            </a:pPr>
            <a:r>
              <a:rPr lang="cs-CZ" dirty="0"/>
              <a:t>To ale neznamená, že participativní výzkum je automaticky lepší volbou než některý typ konvenčního výzkumu</a:t>
            </a:r>
          </a:p>
          <a:p>
            <a:pPr marL="64008" indent="0" algn="just">
              <a:buNone/>
            </a:pPr>
            <a:endParaRPr lang="cs-CZ" dirty="0"/>
          </a:p>
          <a:p>
            <a:pPr marL="64008" indent="0" algn="just">
              <a:buNone/>
            </a:pPr>
            <a:r>
              <a:rPr lang="cs-CZ" dirty="0"/>
              <a:t>A to ani ve výzkumu v sociální práci, s níž je  obecně vzato je participativní výzkum velmi dobře slučitelný </a:t>
            </a:r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83ECF0CB-081F-45C0-83CC-91847989E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1394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3AF64D-CD8B-43AE-832B-5F47EC586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74947"/>
            <a:ext cx="8579296" cy="6482445"/>
          </a:xfrm>
        </p:spPr>
        <p:txBody>
          <a:bodyPr>
            <a:normAutofit fontScale="70000" lnSpcReduction="20000"/>
          </a:bodyPr>
          <a:lstStyle/>
          <a:p>
            <a:pPr marL="64008" indent="0" algn="just">
              <a:buNone/>
            </a:pPr>
            <a:r>
              <a:rPr lang="cs-CZ" sz="3500" dirty="0">
                <a:solidFill>
                  <a:schemeClr val="accent6">
                    <a:lumMod val="50000"/>
                  </a:schemeClr>
                </a:solidFill>
              </a:rPr>
              <a:t>TEDY:</a:t>
            </a:r>
            <a:r>
              <a:rPr lang="cs-CZ" sz="3500" dirty="0"/>
              <a:t> </a:t>
            </a:r>
            <a:r>
              <a:rPr lang="cs-CZ" sz="3500" dirty="0">
                <a:solidFill>
                  <a:schemeClr val="accent4">
                    <a:lumMod val="50000"/>
                  </a:schemeClr>
                </a:solidFill>
              </a:rPr>
              <a:t>možnost využití participativního výzkumu </a:t>
            </a:r>
            <a:r>
              <a:rPr lang="cs-CZ" sz="3500" dirty="0">
                <a:solidFill>
                  <a:schemeClr val="bg1"/>
                </a:solidFill>
              </a:rPr>
              <a:t>v každém konkrétním případě, záměru</a:t>
            </a:r>
            <a:r>
              <a:rPr lang="cs-CZ" sz="3500" dirty="0">
                <a:solidFill>
                  <a:schemeClr val="accent4">
                    <a:lumMod val="50000"/>
                  </a:schemeClr>
                </a:solidFill>
              </a:rPr>
              <a:t> je třeba kriticky zhodnotit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32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cs-CZ" sz="3200" dirty="0">
                <a:solidFill>
                  <a:schemeClr val="bg1"/>
                </a:solidFill>
              </a:rPr>
              <a:t>často </a:t>
            </a:r>
            <a:r>
              <a:rPr lang="cs-CZ" sz="3200" b="1" dirty="0">
                <a:solidFill>
                  <a:schemeClr val="bg1"/>
                </a:solidFill>
              </a:rPr>
              <a:t>podcenění rizik </a:t>
            </a:r>
            <a:r>
              <a:rPr lang="cs-CZ" sz="3200" dirty="0">
                <a:solidFill>
                  <a:schemeClr val="bg1"/>
                </a:solidFill>
              </a:rPr>
              <a:t>+ </a:t>
            </a:r>
            <a:r>
              <a:rPr lang="cs-CZ" sz="3200" b="1" dirty="0">
                <a:solidFill>
                  <a:schemeClr val="bg1"/>
                </a:solidFill>
              </a:rPr>
              <a:t>nerealistická očekávání</a:t>
            </a:r>
            <a:r>
              <a:rPr lang="cs-CZ" sz="3200" dirty="0">
                <a:solidFill>
                  <a:schemeClr val="bg1"/>
                </a:solidFill>
              </a:rPr>
              <a:t>; </a:t>
            </a:r>
            <a:r>
              <a:rPr lang="cs-CZ" sz="3200" dirty="0"/>
              <a:t>je třeba  zejm.:  </a:t>
            </a:r>
          </a:p>
          <a:p>
            <a:pPr marL="285750" lvl="1" algn="just">
              <a:lnSpc>
                <a:spcPct val="120000"/>
              </a:lnSpc>
              <a:tabLst>
                <a:tab pos="354013" algn="l"/>
              </a:tabLst>
            </a:pPr>
            <a:r>
              <a:rPr lang="cs-CZ" sz="2600" dirty="0"/>
              <a:t>posoudit možnosti, zkušenosti  i odhodlání výzkumníků -   vysoké </a:t>
            </a:r>
            <a:r>
              <a:rPr lang="cs-CZ" sz="2600" b="1" dirty="0"/>
              <a:t>nároky na  na čas, trpělivost, dovednosti výzkumníků</a:t>
            </a:r>
            <a:r>
              <a:rPr lang="cs-CZ" sz="2600" dirty="0"/>
              <a:t>,  komunikační schopnosti, zběhlost v </a:t>
            </a:r>
            <a:r>
              <a:rPr lang="cs-CZ" sz="2600" b="1" dirty="0"/>
              <a:t>řešení  konfliktů</a:t>
            </a:r>
            <a:r>
              <a:rPr lang="cs-CZ" sz="2600" dirty="0"/>
              <a:t>, ochotu  přizpůsobit se spoluvýzkumníkům</a:t>
            </a:r>
          </a:p>
          <a:p>
            <a:pPr marL="285750" lvl="1" algn="just">
              <a:lnSpc>
                <a:spcPct val="120000"/>
              </a:lnSpc>
              <a:tabLst>
                <a:tab pos="354013" algn="l"/>
              </a:tabLst>
            </a:pPr>
            <a:r>
              <a:rPr lang="cs-CZ" sz="2600" dirty="0"/>
              <a:t> zvážit </a:t>
            </a:r>
            <a:r>
              <a:rPr lang="cs-CZ" sz="2600" b="1" dirty="0"/>
              <a:t>připravenost </a:t>
            </a:r>
            <a:r>
              <a:rPr lang="cs-CZ" sz="2600" dirty="0"/>
              <a:t>profesionálních výzkumníků </a:t>
            </a:r>
            <a:r>
              <a:rPr lang="cs-CZ" sz="2600" b="1" dirty="0"/>
              <a:t>vzdát se vůdčí role ve výzkumu; </a:t>
            </a:r>
            <a:r>
              <a:rPr lang="cs-CZ" sz="2600" dirty="0"/>
              <a:t>             často prožíváno jako nepříjemné  či vzhledem k parametrům projektu obtížné  (riziko předstírání participativnosti)  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cs-CZ" sz="2600" dirty="0"/>
              <a:t>akceptovat, že participativní výzkum může být únavný, pomalý,  frustrující z hlediska výstupů - jejich </a:t>
            </a:r>
            <a:r>
              <a:rPr lang="cs-CZ" sz="2600" b="1" dirty="0"/>
              <a:t>nepředvídatelnosti,  nemožnosti </a:t>
            </a:r>
            <a:r>
              <a:rPr lang="cs-CZ" sz="2600" dirty="0"/>
              <a:t>průběh </a:t>
            </a:r>
            <a:r>
              <a:rPr lang="cs-CZ" sz="2600" b="1" dirty="0"/>
              <a:t> plánovat, výstupy garantovat </a:t>
            </a:r>
            <a:r>
              <a:rPr lang="cs-CZ" sz="2600" dirty="0"/>
              <a:t>– závislé mj. na ochotě členů komunity participovat, jejich vytrvalosti – míra jejich zapojení může být nestálá, výzkum může drhnout;</a:t>
            </a:r>
            <a:endParaRPr lang="cs-CZ" sz="2600" dirty="0">
              <a:solidFill>
                <a:srgbClr val="262626"/>
              </a:solidFill>
              <a:latin typeface="Arial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C94C25"/>
              </a:buClr>
              <a:buSzPct val="80000"/>
              <a:buFont typeface="Arial" panose="020B0604020202020204" pitchFamily="34" charset="0"/>
              <a:buChar char="•"/>
              <a:tabLst>
                <a:tab pos="354013" algn="l"/>
              </a:tabLst>
              <a:defRPr/>
            </a:pPr>
            <a:r>
              <a:rPr lang="cs-CZ" sz="2600" dirty="0"/>
              <a:t>počítat se tím, že </a:t>
            </a:r>
            <a:r>
              <a:rPr lang="cs-CZ" sz="2600" b="1" dirty="0"/>
              <a:t>participanti</a:t>
            </a:r>
            <a:r>
              <a:rPr lang="cs-CZ" sz="2600" dirty="0"/>
              <a:t>  mohou být výzkumem rozčarováni, přestane je zajímat, </a:t>
            </a:r>
            <a:r>
              <a:rPr lang="cs-CZ" sz="2600" b="1" dirty="0"/>
              <a:t>zcela ukončí účast </a:t>
            </a:r>
          </a:p>
          <a:p>
            <a:pPr marL="285750" lvl="1" algn="just">
              <a:lnSpc>
                <a:spcPct val="120000"/>
              </a:lnSpc>
              <a:tabLst>
                <a:tab pos="354013" algn="l"/>
              </a:tabLst>
            </a:pPr>
            <a:r>
              <a:rPr lang="cs-CZ" sz="2600" b="1" dirty="0"/>
              <a:t>vyhodnotit rizika - </a:t>
            </a:r>
            <a:r>
              <a:rPr lang="cs-CZ" sz="2600" dirty="0"/>
              <a:t>participativní  přístup může být v krajním případě i nebezpečný</a:t>
            </a:r>
            <a:r>
              <a:rPr lang="cs-CZ" sz="2600" b="1" dirty="0"/>
              <a:t> </a:t>
            </a:r>
            <a:r>
              <a:rPr lang="cs-CZ" sz="2600" dirty="0"/>
              <a:t>(pro profesionální výzkumníky, participanty) </a:t>
            </a:r>
          </a:p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4D4CD4-E212-45A8-B81A-F93393CA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783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137B84-BFF9-4A8E-9B2E-E89A6D1FC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POJEM „PARTICIPACE</a:t>
            </a:r>
            <a:r>
              <a:rPr lang="cs-CZ" sz="26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“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68CD8E-7277-4958-822A-EB4395ACF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701"/>
            <a:ext cx="8229600" cy="5007499"/>
          </a:xfrm>
        </p:spPr>
        <p:txBody>
          <a:bodyPr>
            <a:normAutofit fontScale="40000" lnSpcReduction="20000"/>
          </a:bodyPr>
          <a:lstStyle/>
          <a:p>
            <a:endParaRPr lang="cs-CZ" dirty="0"/>
          </a:p>
          <a:p>
            <a:pPr algn="just">
              <a:lnSpc>
                <a:spcPct val="120000"/>
              </a:lnSpc>
            </a:pPr>
            <a:r>
              <a:rPr lang="cs-CZ" sz="4800" dirty="0"/>
              <a:t>dobrovolný </a:t>
            </a:r>
            <a:r>
              <a:rPr lang="cs-CZ" sz="4800" b="1" dirty="0"/>
              <a:t>proces,</a:t>
            </a:r>
            <a:r>
              <a:rPr lang="cs-CZ" sz="4800" dirty="0"/>
              <a:t> jehož prostřednictvím lidé, včetně znevýhodněných (příjmově/majetkově, etnicky, vzděláním apod.)  ovlivňují nebo kontrolují rozhodnutí, která se jich týkají. 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podstatou participace je </a:t>
            </a:r>
            <a:r>
              <a:rPr lang="cs-CZ" sz="4800" b="1" dirty="0"/>
              <a:t>uplatnění hlasu,  volby, vlivu 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 četné definice participace – většina z nich ale pracuje s  pojmy „přispívání“, „ovlivňování“, „sdílení“  nebo „přerozdělování moci“  a „kontroly, zdrojů, výhod, znalostí a dovedností“ 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mezi odborníky z praxe a v odborné literatuře  -  hodně se  diskutuje o tom, </a:t>
            </a:r>
            <a:r>
              <a:rPr lang="cs-CZ" sz="4800" b="1" dirty="0"/>
              <a:t>zda je participace  prostředkem, nebo cílem, </a:t>
            </a:r>
            <a:r>
              <a:rPr lang="cs-CZ" sz="4800" dirty="0"/>
              <a:t>případně</a:t>
            </a:r>
            <a:r>
              <a:rPr lang="cs-CZ" sz="4800" b="1" dirty="0"/>
              <a:t> obojím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 pro účely  výzkumu - určité  </a:t>
            </a:r>
            <a:r>
              <a:rPr lang="cs-CZ" sz="4800" b="1" dirty="0"/>
              <a:t>konceptuální rozostření pojmů  </a:t>
            </a:r>
            <a:r>
              <a:rPr lang="cs-CZ" sz="4800" dirty="0"/>
              <a:t>„participativní“, „participovat“, „participant“, tzn., jsou různě vykládány  , což se projevuje v různých přístupech k participativnímu výzkumu, různých „designech“  	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FE5EAF6-41F8-407A-BF70-7C69FF96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7057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C0961F-CBA1-4840-8C72-C17358CF0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8640"/>
            <a:ext cx="5082480" cy="1296144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SOCIÁLNÍ PRÁCE A PARTICIPATIVNÍ PŘÍSTUP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74511-5C59-4440-BC44-F30E4EED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25000" lnSpcReduction="20000"/>
          </a:bodyPr>
          <a:lstStyle/>
          <a:p>
            <a:pPr marL="64008" indent="0">
              <a:buNone/>
            </a:pPr>
            <a:r>
              <a:rPr lang="cs-CZ" sz="9600" dirty="0">
                <a:solidFill>
                  <a:schemeClr val="accent4">
                    <a:lumMod val="50000"/>
                  </a:schemeClr>
                </a:solidFill>
              </a:rPr>
              <a:t>Participativní, zejm. </a:t>
            </a:r>
            <a:r>
              <a:rPr lang="cs-CZ" sz="9600" b="1" dirty="0">
                <a:solidFill>
                  <a:schemeClr val="accent4">
                    <a:lumMod val="50000"/>
                  </a:schemeClr>
                </a:solidFill>
              </a:rPr>
              <a:t>participativní akční výzkum </a:t>
            </a:r>
            <a:r>
              <a:rPr lang="cs-CZ" sz="9600" dirty="0">
                <a:solidFill>
                  <a:schemeClr val="accent4">
                    <a:lumMod val="50000"/>
                  </a:schemeClr>
                </a:solidFill>
              </a:rPr>
              <a:t>(PAR):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8800" dirty="0"/>
              <a:t>vzrůstající popularita a často brán jako synonymum pokročilé výzkumné praxe ve výzkumu sociální práce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8800" dirty="0"/>
              <a:t> nahlížen jako </a:t>
            </a:r>
            <a:r>
              <a:rPr lang="cs-CZ" sz="8800" b="1" dirty="0"/>
              <a:t>konzistentní se závazkem sociálních pracovníků usilovat o  sociální spravedlnosti </a:t>
            </a:r>
            <a:r>
              <a:rPr lang="cs-CZ" sz="8800" dirty="0"/>
              <a:t>– sociální práce čelí strukturálním příčinám sociální nespravedlností; PAR  představuje   příslib  </a:t>
            </a:r>
            <a:r>
              <a:rPr lang="cs-CZ" sz="8800" b="1" dirty="0"/>
              <a:t>propojení místních akcí s rozsáhlou  sociální změnou</a:t>
            </a:r>
            <a:r>
              <a:rPr lang="cs-CZ" sz="8800" dirty="0"/>
              <a:t>.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8800" dirty="0"/>
              <a:t>potenciál  pomoci marginalizovaným skupinám získat sebevědomí a přispět k posílení  komunity (uschopňování komunit)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8800" dirty="0"/>
              <a:t>respekt a uznání místních znalostí a sensitivita vůči  ke specifickým podmínkám a kontextu dané oblasti.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3500" dirty="0"/>
          </a:p>
          <a:p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57D44661-6237-4A99-B47F-95239F12D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71376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89235A-3C01-477A-8A18-16459EEF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44625"/>
            <a:ext cx="5154488" cy="1008112"/>
          </a:xfrm>
        </p:spPr>
        <p:txBody>
          <a:bodyPr/>
          <a:lstStyle/>
          <a:p>
            <a:pPr algn="just"/>
            <a:b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</a:br>
            <a:r>
              <a:rPr lang="cs-CZ" sz="2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VE VÝZKUMU V SOCIÁLNÍ PRÁCI  – VÝVOJ K ZAPOJENÍ „UŽIVATELŮ“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BB86AF-D048-40BE-B914-05A4665D7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7211144" cy="5191472"/>
          </a:xfrm>
        </p:spPr>
        <p:txBody>
          <a:bodyPr>
            <a:normAutofit fontScale="40000" lnSpcReduction="20000"/>
          </a:bodyPr>
          <a:lstStyle/>
          <a:p>
            <a:pPr marL="382588" indent="-382588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400" dirty="0"/>
              <a:t>často se mluví o zapojení „</a:t>
            </a:r>
            <a:r>
              <a:rPr lang="cs-CZ" sz="3400" b="1" dirty="0"/>
              <a:t>uživatelů služeb</a:t>
            </a:r>
            <a:r>
              <a:rPr lang="cs-CZ" sz="3400" dirty="0"/>
              <a:t>“ (service users) – ve výzkumu sociální práce je samozřejmě rozsah participantů širší – uživatelé služeb jsou část chápání jako uživatelé sociálních služeb, ale patří tam i uživatelé služeb sociální práce (klienti sociální práce)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500" dirty="0"/>
              <a:t>historicky – od 60. 20. století – rozvoj  zájmu o  participaci veřejnosti, vývoj komunit, nová sociálních hnutí 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500" dirty="0"/>
              <a:t>zájem veřejnost na politice  souvisí s občanskými právy,  iniciativami  spojenými  s komunitním rozvojem, tématy , která se vztahují k problematice zdravotního postižení, duševního zdraví, věku, zkušeností s péčí 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600" dirty="0"/>
              <a:t>zrychlení zapojení uživatelů služeb do politiky i praxe  v 80. a 90. letech 20. století -  vznik  nové rétoriky "zapojení uživatelů", "partnerství" a "zplnomocnění</a:t>
            </a:r>
            <a:endParaRPr lang="cs-CZ" sz="3500" dirty="0"/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500" dirty="0"/>
              <a:t> rostoucí  důraz na to,  že uživatelé služeb jsou ústředními zúčastněnými stranami  a měli by být zapojeni do rozhodování, která se týkají služeb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500" b="1" dirty="0"/>
              <a:t> </a:t>
            </a:r>
            <a:r>
              <a:rPr lang="cs-CZ" sz="3400" b="1" dirty="0"/>
              <a:t> ve výzkumném procesu </a:t>
            </a:r>
            <a:r>
              <a:rPr lang="cs-CZ" sz="3400" dirty="0"/>
              <a:t>-  jedná se o </a:t>
            </a:r>
            <a:r>
              <a:rPr lang="cs-CZ" sz="3400" b="1" dirty="0"/>
              <a:t>relativně nový fenomén</a:t>
            </a:r>
            <a:r>
              <a:rPr lang="cs-CZ" sz="3400" dirty="0"/>
              <a:t>, paradigmatický </a:t>
            </a:r>
            <a:r>
              <a:rPr lang="cs-CZ" sz="3400" b="1" dirty="0"/>
              <a:t>posun k uživatelům služeb jako spoluvýzkumníkům </a:t>
            </a:r>
            <a:r>
              <a:rPr lang="cs-CZ" sz="3400" dirty="0"/>
              <a:t>– ale  navzdory shodě o přínosech participativního výzkumu v sociální práci, ještě není plně etablován </a:t>
            </a:r>
          </a:p>
          <a:p>
            <a:pPr marL="64008" indent="0" algn="just">
              <a:buNone/>
            </a:pPr>
            <a:r>
              <a:rPr lang="cs-CZ" sz="3500" b="1" dirty="0"/>
              <a:t>Pozor</a:t>
            </a:r>
            <a:r>
              <a:rPr lang="cs-CZ" sz="3500" dirty="0"/>
              <a:t> – participativní výzkum v sociální práci se netýká jen klientů sociální práce či  uživatelů služeb,  ale i sociálně vyloučených komunit, marginalizovaných či jinak znevýhodněných skupin apod. </a:t>
            </a:r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A203218-FC32-46D7-997F-053C4467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3546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FE2734-8E2B-4643-9999-E0245D2BD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8568952" cy="6192688"/>
          </a:xfrm>
        </p:spPr>
        <p:txBody>
          <a:bodyPr>
            <a:normAutofit fontScale="70000" lnSpcReduction="20000"/>
          </a:bodyPr>
          <a:lstStyle/>
          <a:p>
            <a:pPr marL="64008" indent="0">
              <a:buNone/>
            </a:pPr>
            <a:r>
              <a:rPr lang="cs-CZ" sz="3100" b="1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latin typeface="Segoe UI"/>
                <a:ea typeface="+mj-ea"/>
                <a:cs typeface="+mj-cs"/>
              </a:rPr>
              <a:t>Základní atributy participativního výzkumu  jsou v souladu s progresivními přístupy v  sociální práci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0"/>
              <a:t>„</a:t>
            </a:r>
            <a:r>
              <a:rPr lang="cs-CZ" sz="3000" dirty="0"/>
              <a:t>partizánský“ výzkum -  může vést  ke </a:t>
            </a:r>
            <a:r>
              <a:rPr lang="cs-CZ" sz="3000" b="1" dirty="0"/>
              <a:t>konfrontaci s mocnými </a:t>
            </a:r>
            <a:r>
              <a:rPr lang="cs-CZ" sz="3000" dirty="0"/>
              <a:t>- prvotní  příčiny útlaku spočívají v makrosociálních strukturách,  skutečné změny lze dosáhnout pouze prostřednictvím transformace společenského řádu, a tedy že participativní výzkum (zejm. PAR)  musí přispět ke změně na této úrovni, „</a:t>
            </a:r>
            <a:r>
              <a:rPr lang="cs-CZ" sz="3000" dirty="0" err="1"/>
              <a:t>antiopresivní</a:t>
            </a:r>
            <a:r>
              <a:rPr lang="cs-CZ" sz="3000" dirty="0"/>
              <a:t>“ přístup v sociální práci 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000" dirty="0"/>
              <a:t>předpokládá  </a:t>
            </a:r>
            <a:r>
              <a:rPr lang="cs-CZ" sz="3000" b="1" dirty="0"/>
              <a:t>navrácení moci</a:t>
            </a:r>
            <a:r>
              <a:rPr lang="cs-CZ" sz="3000" dirty="0"/>
              <a:t> a využívání poznatků i </a:t>
            </a:r>
            <a:r>
              <a:rPr lang="cs-CZ" sz="3000" b="1" dirty="0"/>
              <a:t>marginalizovaným skupinám/komunitám 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000" dirty="0"/>
              <a:t>přispívá  vytvoření přesnější, </a:t>
            </a:r>
            <a:r>
              <a:rPr lang="cs-CZ" sz="3000" b="1" dirty="0"/>
              <a:t>kritičtější reflexe sociální reality</a:t>
            </a:r>
            <a:r>
              <a:rPr lang="cs-CZ" sz="3000" dirty="0"/>
              <a:t> a  k osvobození lidského potenciálu a k mobilizaci lidských zdrojů lidských zdrojů k řešení problémů</a:t>
            </a:r>
          </a:p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000" dirty="0"/>
              <a:t>prosazuje </a:t>
            </a:r>
            <a:r>
              <a:rPr lang="cs-CZ" sz="3000" b="1" dirty="0"/>
              <a:t>radikálně rovnostářský vztah mezi výzkumníkem a účastníky </a:t>
            </a:r>
            <a:r>
              <a:rPr lang="cs-CZ" sz="3000" dirty="0"/>
              <a:t>(spoluvýzkumníky)  -   egalitářství vyžaduje odstranění rozdílů pomocí spravedlivého rozdělení úkolů a rolí ve výzkumném procesu.</a:t>
            </a:r>
          </a:p>
          <a:p>
            <a:pPr marL="64008" indent="0">
              <a:lnSpc>
                <a:spcPct val="120000"/>
              </a:lnSpc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E186A479-1C1D-4ACB-9C9E-13297211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68535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CFA5AE-985F-4B8A-9B93-3F4F849898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19464"/>
          </a:xfrm>
        </p:spPr>
        <p:txBody>
          <a:bodyPr/>
          <a:lstStyle/>
          <a:p>
            <a:pPr marL="64008" indent="0">
              <a:buNone/>
            </a:pPr>
            <a:endParaRPr lang="cs-CZ" dirty="0"/>
          </a:p>
          <a:p>
            <a:pPr marL="64008" indent="0" algn="ctr">
              <a:buNone/>
            </a:pP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 .....TO BE CONTINUED </a:t>
            </a:r>
          </a:p>
          <a:p>
            <a:pPr marL="64008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  <a:p>
            <a:pPr marL="64008" indent="0" algn="ctr">
              <a:buNone/>
            </a:pP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B477D8-95A7-473B-8B88-DDB6313A2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3244999"/>
            <a:ext cx="4762500" cy="292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8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>
          <a:xfrm>
            <a:off x="107504" y="365394"/>
            <a:ext cx="5226496" cy="1119389"/>
          </a:xfrm>
        </p:spPr>
        <p:txBody>
          <a:bodyPr rtlCol="0"/>
          <a:lstStyle/>
          <a:p>
            <a:pPr rtl="0"/>
            <a:r>
              <a:rPr lang="cs-CZ" sz="3200" dirty="0">
                <a:solidFill>
                  <a:schemeClr val="accent6">
                    <a:lumMod val="50000"/>
                  </a:schemeClr>
                </a:solidFill>
              </a:rPr>
              <a:t>CO TO JE PARTICIPATIVNÍ VÝZKUM </a:t>
            </a:r>
          </a:p>
        </p:txBody>
      </p:sp>
      <p:sp>
        <p:nvSpPr>
          <p:cNvPr id="3" name="Obdélník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213177"/>
          </a:xfrm>
        </p:spPr>
        <p:txBody>
          <a:bodyPr rtlCol="0">
            <a:normAutofit fontScale="77500" lnSpcReduction="20000"/>
          </a:bodyPr>
          <a:lstStyle/>
          <a:p>
            <a:pPr algn="just" rtl="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výzkumné paradigma</a:t>
            </a:r>
            <a:r>
              <a:rPr lang="cs-CZ" dirty="0">
                <a:solidFill>
                  <a:schemeClr val="accent4">
                    <a:lumMod val="50000"/>
                  </a:schemeClr>
                </a:solidFill>
              </a:rPr>
              <a:t>, </a:t>
            </a:r>
            <a:r>
              <a:rPr lang="cs-CZ" dirty="0"/>
              <a:t>které má přemostit trhlinu mezi vědou a praxí</a:t>
            </a:r>
          </a:p>
          <a:p>
            <a:pPr rtl="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accent4">
                    <a:lumMod val="50000"/>
                  </a:schemeClr>
                </a:solidFill>
              </a:rPr>
              <a:t>klíčové prvky: 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chemeClr val="bg1"/>
                </a:solidFill>
              </a:rPr>
              <a:t>postoj profesionálních výzkumníků </a:t>
            </a:r>
            <a:r>
              <a:rPr lang="cs-CZ" sz="2300" dirty="0">
                <a:solidFill>
                  <a:schemeClr val="bg1"/>
                </a:solidFill>
              </a:rPr>
              <a:t>- </a:t>
            </a:r>
            <a:r>
              <a:rPr lang="pl-PL" sz="2300" dirty="0">
                <a:solidFill>
                  <a:schemeClr val="bg1"/>
                </a:solidFill>
              </a:rPr>
              <a:t>rozhoduje o tom, kým a jak je celý výzkum konceptualizován a proveden - </a:t>
            </a:r>
            <a:r>
              <a:rPr lang="cs-CZ" sz="2300" dirty="0"/>
              <a:t>kdo má (</a:t>
            </a:r>
            <a:r>
              <a:rPr lang="cs-CZ" sz="2300" dirty="0" err="1"/>
              <a:t>pravo</a:t>
            </a:r>
            <a:r>
              <a:rPr lang="cs-CZ" sz="2300" dirty="0"/>
              <a:t>)moc ovlivňovat různé výzkumné fáze; kdo definuje výzkumný problém, kdo produkuje analýzy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chemeClr val="bg1"/>
                </a:solidFill>
              </a:rPr>
              <a:t>participanti</a:t>
            </a:r>
            <a:r>
              <a:rPr lang="cs-CZ" sz="2300" dirty="0"/>
              <a:t> – aktéři výzkumu (spoluvýzkumníci), nikoliv objekty zkoumání;  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300" b="1" dirty="0">
                <a:solidFill>
                  <a:schemeClr val="bg1"/>
                </a:solidFill>
              </a:rPr>
              <a:t>znalosti, vědění participantů </a:t>
            </a:r>
            <a:r>
              <a:rPr lang="cs-CZ" sz="2300" dirty="0"/>
              <a:t>– představují těžiště výzkumu + předpoklad, že jsou schopni sami analyzovat svoji vlastní situaci, navrhovat řešení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cs-CZ" sz="2300" dirty="0"/>
              <a:t> </a:t>
            </a:r>
            <a:r>
              <a:rPr lang="cs-CZ" sz="2300" b="1" dirty="0">
                <a:solidFill>
                  <a:schemeClr val="bg1"/>
                </a:solidFill>
              </a:rPr>
              <a:t>společný proces tvorby poznatků </a:t>
            </a:r>
            <a:r>
              <a:rPr lang="cs-CZ" sz="2300" dirty="0"/>
              <a:t>- kromě samotné účasti spoluvýzkumníků na šetření zahrnuje participativní výzkum společnou práci na vytváření, případně šíření výzkumných poznatků a závěrů </a:t>
            </a:r>
          </a:p>
          <a:p>
            <a:pPr lvl="1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cs-CZ" sz="2300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877824" lvl="2" indent="0" algn="just">
              <a:buNone/>
            </a:pPr>
            <a:endParaRPr lang="cs-CZ" sz="1600" dirty="0"/>
          </a:p>
          <a:p>
            <a:pPr marL="877824" lvl="2" indent="0" algn="just">
              <a:buNone/>
            </a:pPr>
            <a:endParaRPr lang="cs-CZ" sz="1600" dirty="0"/>
          </a:p>
          <a:p>
            <a:pPr marL="877824" lvl="2" indent="0" algn="just">
              <a:buNone/>
            </a:pPr>
            <a:endParaRPr lang="cs-CZ" sz="1600" dirty="0"/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</a:endParaRPr>
          </a:p>
          <a:p>
            <a:pPr lvl="2" algn="just">
              <a:buFont typeface="Wingdings" panose="05000000000000000000" pitchFamily="2" charset="2"/>
              <a:buChar char="§"/>
            </a:pPr>
            <a:endParaRPr lang="cs-CZ" sz="1600" dirty="0">
              <a:solidFill>
                <a:schemeClr val="bg1"/>
              </a:solidFill>
            </a:endParaRPr>
          </a:p>
          <a:p>
            <a:pPr rtl="0">
              <a:buFont typeface="Wingdings" panose="05000000000000000000" pitchFamily="2" charset="2"/>
              <a:buChar char="§"/>
            </a:pPr>
            <a:endParaRPr lang="cs-CZ" sz="2400" dirty="0"/>
          </a:p>
          <a:p>
            <a:pPr rtl="0">
              <a:buFont typeface="Wingdings" panose="05000000000000000000" pitchFamily="2" charset="2"/>
              <a:buChar char="§"/>
            </a:pPr>
            <a:endParaRPr lang="cs-CZ" sz="2400" dirty="0"/>
          </a:p>
          <a:p>
            <a:pPr rtl="0"/>
            <a:endParaRPr lang="cs-CZ" sz="2400" dirty="0"/>
          </a:p>
          <a:p>
            <a:pPr rtl="0">
              <a:buFont typeface="Wingdings" panose="05000000000000000000" pitchFamily="2" charset="2"/>
              <a:buChar char="§"/>
            </a:pPr>
            <a:endParaRPr lang="cs-CZ" sz="2400" dirty="0"/>
          </a:p>
          <a:p>
            <a:pPr rtl="0"/>
            <a:endParaRPr lang="cs-CZ" sz="2000" dirty="0"/>
          </a:p>
          <a:p>
            <a:pPr rtl="0"/>
            <a:endParaRPr lang="cs-CZ" sz="2000" dirty="0"/>
          </a:p>
          <a:p>
            <a:pPr rtl="0"/>
            <a:endParaRPr lang="cs-CZ" sz="2000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D7506178-583F-4423-9987-AE775F9E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3</a:t>
            </a:fld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887562"/>
          </a:xfrm>
        </p:spPr>
        <p:txBody>
          <a:bodyPr rtlCol="0"/>
          <a:lstStyle/>
          <a:p>
            <a:pPr rtl="0"/>
            <a:r>
              <a:rPr kumimoji="0" lang="cs-CZ" sz="3200" b="1" i="0" u="none" strike="noStrike" kern="1200" cap="none" spc="0" normalizeH="0" baseline="0" noProof="0" dirty="0">
                <a:ln w="6350">
                  <a:noFill/>
                </a:ln>
                <a:solidFill>
                  <a:srgbClr val="F3786E">
                    <a:lumMod val="50000"/>
                  </a:srgbClr>
                </a:solidFill>
                <a:effectLst/>
                <a:uLnTx/>
                <a:uFillTx/>
                <a:latin typeface="Segoe UI"/>
                <a:ea typeface="+mj-ea"/>
                <a:cs typeface="+mj-cs"/>
              </a:rPr>
              <a:t>PARTICIPATIVNÍ versus KONVENČNÍ VÝZKUM </a:t>
            </a:r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63114880-DADC-4F85-86A5-B5EC46980D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4</a:t>
            </a:fld>
            <a:endParaRPr lang="cs-CZ" dirty="0"/>
          </a:p>
        </p:txBody>
      </p:sp>
      <p:sp>
        <p:nvSpPr>
          <p:cNvPr id="3" name="Obdélník 2"/>
          <p:cNvSpPr>
            <a:spLocks noGrp="1"/>
          </p:cNvSpPr>
          <p:nvPr>
            <p:ph idx="1"/>
          </p:nvPr>
        </p:nvSpPr>
        <p:spPr>
          <a:xfrm>
            <a:off x="457200" y="1425654"/>
            <a:ext cx="7726680" cy="707201"/>
          </a:xfrm>
        </p:spPr>
        <p:txBody>
          <a:bodyPr rtlCol="0">
            <a:noAutofit/>
          </a:bodyPr>
          <a:lstStyle/>
          <a:p>
            <a:pPr rtl="0"/>
            <a:r>
              <a:rPr lang="cs-CZ" sz="1800" dirty="0"/>
              <a:t>Základní charakteristiky participativního výzkumu lze objasnit  také ve srovnání s tzv. konvenčním výzkumem : </a:t>
            </a:r>
          </a:p>
          <a:p>
            <a:pPr rtl="0"/>
            <a:endParaRPr lang="cs-CZ" sz="1600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92B4D1F2-57B4-4296-B895-05D9C201F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238" y="2362200"/>
            <a:ext cx="3521078" cy="539877"/>
            <a:chOff x="2636518" y="3171825"/>
            <a:chExt cx="3168969" cy="514350"/>
          </a:xfrm>
        </p:grpSpPr>
        <p:pic>
          <p:nvPicPr>
            <p:cNvPr id="17" name="Grafika 16">
              <a:extLst>
                <a:ext uri="{FF2B5EF4-FFF2-40B4-BE49-F238E27FC236}">
                  <a16:creationId xmlns:a16="http://schemas.microsoft.com/office/drawing/2014/main" id="{B6AD3AED-D5E2-4C29-8755-E4B2ADF9E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18" name="Grafika 17">
              <a:extLst>
                <a:ext uri="{FF2B5EF4-FFF2-40B4-BE49-F238E27FC236}">
                  <a16:creationId xmlns:a16="http://schemas.microsoft.com/office/drawing/2014/main" id="{A6ED6F43-3391-44F1-ACB4-DAB2C01D1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2" name="Obdélník 2">
            <a:extLst>
              <a:ext uri="{FF2B5EF4-FFF2-40B4-BE49-F238E27FC236}">
                <a16:creationId xmlns:a16="http://schemas.microsoft.com/office/drawing/2014/main" id="{726B5A03-7F87-4174-B569-E5E11B47BD78}"/>
              </a:ext>
            </a:extLst>
          </p:cNvPr>
          <p:cNvSpPr txBox="1">
            <a:spLocks/>
          </p:cNvSpPr>
          <p:nvPr/>
        </p:nvSpPr>
        <p:spPr>
          <a:xfrm>
            <a:off x="1890710" y="2372969"/>
            <a:ext cx="1828801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cs-CZ" sz="1600" b="1" dirty="0"/>
              <a:t>„konvenční“ výzkum </a:t>
            </a:r>
          </a:p>
        </p:txBody>
      </p:sp>
      <p:sp>
        <p:nvSpPr>
          <p:cNvPr id="13" name="Obdélník 2">
            <a:extLst>
              <a:ext uri="{FF2B5EF4-FFF2-40B4-BE49-F238E27FC236}">
                <a16:creationId xmlns:a16="http://schemas.microsoft.com/office/drawing/2014/main" id="{C96BEBCF-6B37-4CB0-B101-BE4FC27A8A83}"/>
              </a:ext>
            </a:extLst>
          </p:cNvPr>
          <p:cNvSpPr txBox="1">
            <a:spLocks/>
          </p:cNvSpPr>
          <p:nvPr/>
        </p:nvSpPr>
        <p:spPr>
          <a:xfrm>
            <a:off x="251520" y="2944470"/>
            <a:ext cx="4104456" cy="3796898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pozice výzkumníka v čele výzkumu, řídí ho, určuje, co , kdy a jak se bude dělat </a:t>
            </a:r>
          </a:p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500" dirty="0"/>
          </a:p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 výzkumník vnímán jako expert na danou problematiku </a:t>
            </a:r>
          </a:p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500" dirty="0"/>
          </a:p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Zaměření na empiricky podložené poznání, data, testování hypotéz apod.; důraz na   validitu a  reliabilita   </a:t>
            </a:r>
          </a:p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500" dirty="0"/>
          </a:p>
          <a:p>
            <a:pPr marL="285750" indent="-285750" algn="just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předem víceméně naplánovaný, spíše lineární </a:t>
            </a:r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</p:txBody>
      </p:sp>
      <p:grpSp>
        <p:nvGrpSpPr>
          <p:cNvPr id="19" name="Skupina 18">
            <a:extLst>
              <a:ext uri="{FF2B5EF4-FFF2-40B4-BE49-F238E27FC236}">
                <a16:creationId xmlns:a16="http://schemas.microsoft.com/office/drawing/2014/main" id="{24C46028-366E-4F67-A5A9-B08CF511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60687" y="2362200"/>
            <a:ext cx="3480329" cy="571500"/>
            <a:chOff x="2673192" y="3171825"/>
            <a:chExt cx="3132295" cy="514350"/>
          </a:xfrm>
        </p:grpSpPr>
        <p:pic>
          <p:nvPicPr>
            <p:cNvPr id="20" name="Grafika 19">
              <a:extLst>
                <a:ext uri="{FF2B5EF4-FFF2-40B4-BE49-F238E27FC236}">
                  <a16:creationId xmlns:a16="http://schemas.microsoft.com/office/drawing/2014/main" id="{0B87D64D-964F-46D7-B928-3AA29C95B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38512" y="3171825"/>
              <a:ext cx="2466975" cy="514350"/>
            </a:xfrm>
            <a:prstGeom prst="rect">
              <a:avLst/>
            </a:prstGeom>
          </p:spPr>
        </p:pic>
        <p:pic>
          <p:nvPicPr>
            <p:cNvPr id="21" name="Grafika 20">
              <a:extLst>
                <a:ext uri="{FF2B5EF4-FFF2-40B4-BE49-F238E27FC236}">
                  <a16:creationId xmlns:a16="http://schemas.microsoft.com/office/drawing/2014/main" id="{BA2DF9F9-5B5B-4C03-B98F-60F7655E2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4" name="Obdélník 2">
            <a:extLst>
              <a:ext uri="{FF2B5EF4-FFF2-40B4-BE49-F238E27FC236}">
                <a16:creationId xmlns:a16="http://schemas.microsoft.com/office/drawing/2014/main" id="{EEE08402-AE66-4BD0-91FE-EE2B207C31A1}"/>
              </a:ext>
            </a:extLst>
          </p:cNvPr>
          <p:cNvSpPr txBox="1">
            <a:spLocks/>
          </p:cNvSpPr>
          <p:nvPr/>
        </p:nvSpPr>
        <p:spPr>
          <a:xfrm>
            <a:off x="6257927" y="2372969"/>
            <a:ext cx="1743074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cs-CZ" sz="1600" b="1" dirty="0"/>
              <a:t>participativní  výzkum  </a:t>
            </a:r>
          </a:p>
        </p:txBody>
      </p:sp>
      <p:sp>
        <p:nvSpPr>
          <p:cNvPr id="15" name="Obdélník 2">
            <a:extLst>
              <a:ext uri="{FF2B5EF4-FFF2-40B4-BE49-F238E27FC236}">
                <a16:creationId xmlns:a16="http://schemas.microsoft.com/office/drawing/2014/main" id="{3D120688-CE29-447A-A09D-FA1909809B67}"/>
              </a:ext>
            </a:extLst>
          </p:cNvPr>
          <p:cNvSpPr txBox="1">
            <a:spLocks/>
          </p:cNvSpPr>
          <p:nvPr/>
        </p:nvSpPr>
        <p:spPr>
          <a:xfrm>
            <a:off x="4932040" y="2944469"/>
            <a:ext cx="4104456" cy="3913531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výzkumník v roli facilitátora výzkumu</a:t>
            </a:r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500" dirty="0"/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vyrovnání váhy profesionálního výzkumníka a participantů (např. členů zkoumané komunity) </a:t>
            </a:r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500" dirty="0"/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kulturně založená evidence, evidence založená na praxi (practice-based evidence) </a:t>
            </a:r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500" dirty="0"/>
          </a:p>
          <a:p>
            <a:pPr marL="285750" indent="-285750" algn="just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cs-CZ" sz="1500" dirty="0"/>
              <a:t>iterativní, reflexivní, flexibilní, nepřizpůsobuje se předem stanovenému harmonogramu </a:t>
            </a:r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285750" indent="-285750" rtl="0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400" dirty="0"/>
          </a:p>
          <a:p>
            <a:pPr marL="93663" lvl="1" indent="280988">
              <a:spcBef>
                <a:spcPts val="0"/>
              </a:spcBef>
              <a:spcAft>
                <a:spcPts val="1000"/>
              </a:spcAft>
              <a:buFont typeface="Courier New" panose="02070309020205020404" pitchFamily="49" charset="0"/>
              <a:buChar char="o"/>
            </a:pPr>
            <a:endParaRPr lang="cs-CZ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052DF9-6D80-4E34-A1DB-B13DE6A0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5652120" cy="1224136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JE V PRAXI MOŽNÝ ČISTÝ TYP PARTICIPATIVNÍHO VÝZKUMU?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98DD465-1CD7-4D75-BB86-E2A1CD55C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cs-CZ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1900" dirty="0"/>
              <a:t>participativní a konvenční výzkum jako „</a:t>
            </a:r>
            <a:r>
              <a:rPr lang="cs-CZ" sz="1900" b="1" dirty="0"/>
              <a:t>ideální typy</a:t>
            </a:r>
            <a:r>
              <a:rPr lang="cs-CZ" sz="1900" dirty="0"/>
              <a:t>“ (</a:t>
            </a:r>
            <a:r>
              <a:rPr lang="cs-CZ" sz="1900" i="1" dirty="0"/>
              <a:t>ve weberovském smyslu- tedy spíše jako abstrakce, zdůrazňující určité soubory charakteristik, konstrukt, s nímž skutečnost porovnáváme</a:t>
            </a:r>
            <a:r>
              <a:rPr lang="cs-CZ" sz="1900" dirty="0"/>
              <a:t> ) – tzn. reprezentují určité přístupy, ale </a:t>
            </a:r>
            <a:r>
              <a:rPr lang="cs-CZ" sz="1900" b="1" dirty="0"/>
              <a:t>v čisté formě  je nemusíme často </a:t>
            </a:r>
            <a:r>
              <a:rPr lang="cs-CZ" sz="1900" dirty="0"/>
              <a:t>najít, </a:t>
            </a:r>
            <a:r>
              <a:rPr lang="cs-CZ" sz="1900" b="1" dirty="0"/>
              <a:t>zejm. participativní výzkum </a:t>
            </a:r>
          </a:p>
          <a:p>
            <a:pPr marL="457200" marR="0" lvl="0" indent="-45720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1900" dirty="0"/>
              <a:t>v  praxi </a:t>
            </a:r>
            <a:r>
              <a:rPr lang="cs-CZ" sz="1900" b="1" dirty="0"/>
              <a:t>oscilování mezi těmito póly </a:t>
            </a:r>
            <a:r>
              <a:rPr lang="cs-CZ" sz="1900" dirty="0"/>
              <a:t>-  často </a:t>
            </a:r>
            <a:r>
              <a:rPr lang="cs-CZ" sz="1900" b="1" dirty="0"/>
              <a:t>i v rámci jednoho  výzkumu </a:t>
            </a:r>
            <a:r>
              <a:rPr lang="cs-CZ" sz="1900" dirty="0"/>
              <a:t>se vztah mezi těmito dvěma přístupy mění </a:t>
            </a:r>
          </a:p>
          <a:p>
            <a:pPr marL="457200" marR="0" lvl="0" indent="-45720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1900" dirty="0"/>
              <a:t>také kolísání mezi </a:t>
            </a:r>
            <a:r>
              <a:rPr lang="cs-CZ" sz="1900" b="1" dirty="0"/>
              <a:t>vyšší a nižší participací v rámci různých fází výzkumu </a:t>
            </a:r>
            <a:r>
              <a:rPr lang="cs-CZ" sz="1900" dirty="0"/>
              <a:t>- např. od povrchní  (shallow) participace, kdy výzkumníci kontrolují celý proces, až po rozsáhlou participaci, do hloubky 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  <a:defRPr/>
            </a:pPr>
            <a:r>
              <a:rPr lang="cs-CZ" sz="1900" dirty="0"/>
              <a:t>participativní výzkum je v optimálním případě na rovině </a:t>
            </a:r>
            <a:r>
              <a:rPr lang="cs-CZ" sz="1900" b="1" dirty="0"/>
              <a:t>kolegiálního úrovně participace </a:t>
            </a:r>
            <a:r>
              <a:rPr lang="cs-CZ" sz="1900" dirty="0"/>
              <a:t>– v praxi k tomu dochází velmi vzácně </a:t>
            </a:r>
          </a:p>
          <a:p>
            <a:pPr marL="457200" marR="0" lvl="0" indent="-457200" algn="just" defTabSz="914400" fontAlgn="auto">
              <a:lnSpc>
                <a:spcPct val="120000"/>
              </a:lnSpc>
              <a:buFont typeface="Wingdings" panose="05000000000000000000" pitchFamily="2" charset="2"/>
              <a:buChar char="Ø"/>
              <a:tabLst/>
              <a:defRPr/>
            </a:pPr>
            <a:r>
              <a:rPr lang="cs-CZ" sz="1900" dirty="0"/>
              <a:t>snaha o vyšší míru zapojení či zapojení více lidí může  narážet také na </a:t>
            </a:r>
            <a:r>
              <a:rPr lang="cs-CZ" sz="1900" b="1" dirty="0"/>
              <a:t>překážky na straně potenciálních participantů</a:t>
            </a:r>
            <a:r>
              <a:rPr lang="cs-CZ" sz="1900" dirty="0"/>
              <a:t> – např. chtěli by zapojit lidi na kolegiální  úrovni, ale ti nemají dostatek sebedůvěry nebo naopak hodně věří, že výzkumníci jsou ti, kdo jsou experti na daný problém + otázka taky, kolik lidí je takto zapojeno 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7731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5A344E-2E81-4724-9CC1-F2B6D45C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65395"/>
            <a:ext cx="5154488" cy="471317"/>
          </a:xfrm>
        </p:spPr>
        <p:txBody>
          <a:bodyPr/>
          <a:lstStyle/>
          <a:p>
            <a:r>
              <a:rPr lang="cs-CZ" sz="32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Hlavní hlediska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696B72-1BEC-483C-AAB1-F80A2A956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24744"/>
            <a:ext cx="9058563" cy="5540477"/>
          </a:xfrm>
        </p:spPr>
        <p:txBody>
          <a:bodyPr>
            <a:normAutofit/>
          </a:bodyPr>
          <a:lstStyle/>
          <a:p>
            <a:pPr algn="just">
              <a:buSzTx/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určit, </a:t>
            </a:r>
            <a:r>
              <a:rPr lang="cs-CZ" sz="2000" b="1" dirty="0"/>
              <a:t>zda projekt splňuje základní kritérium</a:t>
            </a:r>
            <a:r>
              <a:rPr lang="cs-CZ" sz="2000" dirty="0"/>
              <a:t> pro to, aby mohl být označen jako </a:t>
            </a:r>
            <a:r>
              <a:rPr lang="cs-CZ" sz="2000" b="1" dirty="0"/>
              <a:t>participativní </a:t>
            </a:r>
            <a:r>
              <a:rPr lang="cs-CZ" sz="2000" dirty="0"/>
              <a:t>výzkum -   </a:t>
            </a:r>
            <a:r>
              <a:rPr lang="cs-CZ" sz="2000" b="1" dirty="0"/>
              <a:t>zodpovědět: </a:t>
            </a:r>
          </a:p>
          <a:p>
            <a:pPr algn="just">
              <a:buSzTx/>
              <a:buFont typeface="Wingdings" panose="05000000000000000000" pitchFamily="2" charset="2"/>
              <a:buChar char="Ø"/>
              <a:defRPr/>
            </a:pPr>
            <a:endParaRPr lang="cs-CZ" sz="2000" b="1" dirty="0"/>
          </a:p>
          <a:p>
            <a:pPr marL="609600" lvl="1" indent="-74613" algn="just">
              <a:buSzTx/>
              <a:buFont typeface="Wingdings" panose="05000000000000000000" pitchFamily="2" charset="2"/>
              <a:buChar char="§"/>
              <a:tabLst>
                <a:tab pos="534988" algn="l"/>
              </a:tabLst>
              <a:defRPr/>
            </a:pPr>
            <a:r>
              <a:rPr lang="cs-CZ" sz="1600" dirty="0"/>
              <a:t>  </a:t>
            </a:r>
            <a:r>
              <a:rPr lang="cs-CZ" sz="1800" dirty="0"/>
              <a:t>kdo a ve kterých fázích má kontrolu nad výzkumem </a:t>
            </a:r>
          </a:p>
          <a:p>
            <a:pPr lvl="1" algn="just">
              <a:buSzTx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ve kterých aktivitách spoluvýzkumníci (co-researches) mohou participovat </a:t>
            </a:r>
          </a:p>
          <a:p>
            <a:pPr lvl="1" algn="just">
              <a:buSzTx/>
              <a:buFont typeface="Wingdings" panose="05000000000000000000" pitchFamily="2" charset="2"/>
              <a:buChar char="§"/>
              <a:defRPr/>
            </a:pPr>
            <a:r>
              <a:rPr lang="cs-CZ" sz="1800" dirty="0"/>
              <a:t>zda mohou participanti v roli spoluvýzkumníků dělat nějaká rozhodnutí – zda jsou s lidmi pouze dělány rozhovory, zda mohou participovat na výzkumných rozhodnutích</a:t>
            </a:r>
          </a:p>
          <a:p>
            <a:pPr marL="64008" indent="0" algn="just">
              <a:buSzTx/>
              <a:buNone/>
              <a:defRPr/>
            </a:pPr>
            <a:endParaRPr lang="cs-CZ" sz="1800" dirty="0"/>
          </a:p>
          <a:p>
            <a:pPr algn="just">
              <a:buSzTx/>
              <a:buFont typeface="Wingdings" panose="05000000000000000000" pitchFamily="2" charset="2"/>
              <a:buChar char="Ø"/>
              <a:defRPr/>
            </a:pPr>
            <a:r>
              <a:rPr lang="cs-CZ" sz="2000" dirty="0"/>
              <a:t>pozor na problém předstírané participace, „jako“,  „pseudo-participation“ – např. kritika </a:t>
            </a:r>
            <a:r>
              <a:rPr lang="cs-CZ" sz="2000" b="1" dirty="0"/>
              <a:t>pseudoparticipace</a:t>
            </a:r>
            <a:r>
              <a:rPr lang="cs-CZ" sz="2000" dirty="0"/>
              <a:t> lidí s postižením, apod (viz dále „tokenism“)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401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B296C4-8FDD-429B-AC9F-6C22CF65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1"/>
            <a:ext cx="5226496" cy="1008112"/>
          </a:xfrm>
        </p:spPr>
        <p:txBody>
          <a:bodyPr/>
          <a:lstStyle/>
          <a:p>
            <a:r>
              <a:rPr lang="cs-CZ" sz="26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PŘÍKLADY TYPŮ PARTICIPATIVNÍHO VÝZKUMU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8D88AB-1F33-44CB-8BFF-CE7A35D2B0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96753"/>
            <a:ext cx="8712968" cy="5616623"/>
          </a:xfrm>
        </p:spPr>
        <p:txBody>
          <a:bodyPr>
            <a:normAutofit fontScale="25000" lnSpcReduction="20000"/>
          </a:bodyPr>
          <a:lstStyle/>
          <a:p>
            <a:pPr marL="64008" indent="0" algn="just">
              <a:lnSpc>
                <a:spcPct val="120000"/>
              </a:lnSpc>
              <a:buNone/>
            </a:pPr>
            <a:r>
              <a:rPr lang="cs-CZ" sz="5600" b="1" dirty="0"/>
              <a:t>Participativní výzkum </a:t>
            </a:r>
            <a:r>
              <a:rPr lang="cs-CZ" sz="5600" dirty="0"/>
              <a:t>- velmi široký termín,  </a:t>
            </a:r>
            <a:r>
              <a:rPr lang="cs-CZ" sz="5600" b="1" dirty="0"/>
              <a:t>zastřešuje  výzkumné přístupy</a:t>
            </a:r>
            <a:r>
              <a:rPr lang="cs-CZ" sz="5600" dirty="0"/>
              <a:t>, jejichž společným rysem je, že je pro ně důležité  provádět </a:t>
            </a:r>
            <a:r>
              <a:rPr lang="cs-CZ" sz="5600" b="1" dirty="0"/>
              <a:t>výzkum s těmi, </a:t>
            </a:r>
            <a:r>
              <a:rPr lang="cs-CZ" sz="5600" dirty="0"/>
              <a:t>kteří jsou obvykle předmětem výzkumu, </a:t>
            </a:r>
            <a:r>
              <a:rPr lang="cs-CZ" sz="5600" b="1" dirty="0"/>
              <a:t>ne na nich</a:t>
            </a:r>
            <a:r>
              <a:rPr lang="cs-CZ" sz="5600" dirty="0"/>
              <a:t>. Např: 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Action Research </a:t>
            </a:r>
            <a:r>
              <a:rPr lang="cs-CZ" sz="5600" dirty="0"/>
              <a:t>-  skupina  výzkumných přístupů, které kladou důraz na sociální změnu a transformaci, aktivní spolupráci prostřednictvím účasti výzkumníka a členů systému a opakující se cykly akce a reflexe při řešení praktických problémů.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Action Science </a:t>
            </a:r>
            <a:r>
              <a:rPr lang="cs-CZ" sz="5600" dirty="0"/>
              <a:t>- intervenční přístup používaný v rámci rozvoje organizace s cílem zlepšit procesy chování a efektivitu organizace, podpořit učení a vytvořit mezilidské, skupinové či organizační  změny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Appreciative Inquiry </a:t>
            </a:r>
            <a:r>
              <a:rPr lang="cs-CZ" sz="5600" dirty="0"/>
              <a:t>- přístup vycházející z potenciálu jednotlivců, komunit a organizací, který přímo zapojuje zúčastněné strany do pozitivní sociální změny na základě toho, co již funguje, spíše než na aby se zaměřoval na řešení problémů 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Collaborative Change Research, Evaluation, and Design </a:t>
            </a:r>
            <a:r>
              <a:rPr lang="cs-CZ" sz="5600" dirty="0"/>
              <a:t>- souhrnný termín označující participativní přístupy využívané výzkumníky, kteří propojují výzkum a praxi v zájmu dosažení  pozitivní sociální změny.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Community-Based Participatory Research </a:t>
            </a:r>
            <a:r>
              <a:rPr lang="cs-CZ" sz="5600" dirty="0"/>
              <a:t>(CBPR) - výzkum (často zaměřený na otázky související se zdravím)  který rovnocenně zapojuje všechny partnery, včetně výzkumných pracovníků a členů komunity, do všech fází výzkumného procesu, od návrhu studie až po šíření jejích výstupů a poznatků. 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Participatory Evaluation </a:t>
            </a:r>
            <a:r>
              <a:rPr lang="cs-CZ" sz="5600" dirty="0"/>
              <a:t>- přístup, který v určité fázi procesu hodnocení programu nebo služby sdílí rozhodování se zúčastněnými stranami.</a:t>
            </a:r>
          </a:p>
          <a:p>
            <a:pPr algn="just">
              <a:lnSpc>
                <a:spcPct val="120000"/>
              </a:lnSpc>
            </a:pPr>
            <a:r>
              <a:rPr lang="cs-CZ" sz="5600" b="1" dirty="0"/>
              <a:t>Pragmatic Action Research </a:t>
            </a:r>
            <a:r>
              <a:rPr lang="cs-CZ" sz="5600" dirty="0"/>
              <a:t>– cyklické rozvíjení  akčního výzkumu a společného hodnocení, jehož cílem je posílit společné učení se účastníků s konečným cílem vyřešit problémy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2FAC3616-9BCC-4F6C-9862-5657CD57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901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75A3EF-E47D-4418-A636-0FF80C81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395"/>
            <a:ext cx="5652120" cy="799306"/>
          </a:xfrm>
        </p:spPr>
        <p:txBody>
          <a:bodyPr/>
          <a:lstStyle/>
          <a:p>
            <a:r>
              <a:rPr lang="cs-CZ" sz="28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V PARTICIPATIVNÍM VÝZKUMU -  DICHOTOMIE , DVA PROUDY</a:t>
            </a:r>
            <a:r>
              <a:rPr lang="cs-CZ" sz="2400" dirty="0"/>
              <a:t>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B1AAA8-1273-41A4-9432-CF839015C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64701"/>
            <a:ext cx="8784976" cy="5504659"/>
          </a:xfrm>
        </p:spPr>
        <p:txBody>
          <a:bodyPr>
            <a:normAutofit fontScale="62500" lnSpcReduction="20000"/>
          </a:bodyPr>
          <a:lstStyle/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900" b="1" dirty="0"/>
              <a:t>odborná komunita </a:t>
            </a:r>
            <a:r>
              <a:rPr lang="cs-CZ" sz="2900" dirty="0"/>
              <a:t>– členové odborné komunity (např. sociálních pracovníků jako participanti – řada výzkumů, na nichž spolupracují  akademičtí výzkumníci a odborníci z praxe -  odborníci z praxe se buď podílejí na výzkumu, nebo jsou zapojeni do nebo jej provádějí sami s podporou profesionálních výzkumníků</a:t>
            </a:r>
          </a:p>
          <a:p>
            <a:pPr marL="832104" lvl="1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900" dirty="0"/>
              <a:t>Mezi prototypy tohoto druhu výzkumu v anglicky mluvících zemích patří např. participativní akční výzkum, kooperativní šetření a participativní evaluace, který se zaměřuje na spolupráci s veřejností. hodnocení; v německy mluvících zemích je to akční výzkum  a výzkum praxe (practice research) 	</a:t>
            </a:r>
          </a:p>
          <a:p>
            <a:pPr marL="457200" indent="-4572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2900" b="1" dirty="0"/>
              <a:t>marginalizovaná/znevýhodněná komunita </a:t>
            </a:r>
            <a:r>
              <a:rPr lang="cs-CZ" sz="2900" dirty="0"/>
              <a:t>či</a:t>
            </a:r>
            <a:r>
              <a:rPr lang="cs-CZ" sz="2900" b="1" dirty="0"/>
              <a:t> komunita uživatelů služeb </a:t>
            </a:r>
            <a:r>
              <a:rPr lang="cs-CZ" sz="2900" dirty="0"/>
              <a:t>apod. – tzn.,  participativní výzkum je prováděn přímo s dotčenými osobami, kterých se týká konkrétní problém, situace</a:t>
            </a:r>
          </a:p>
          <a:p>
            <a:pPr marL="832104" lvl="1" indent="-4572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900" dirty="0"/>
              <a:t>ve většině případů  jsou těmito spoluvýzkumníky skupiny, jejichž názory, zkušenosti, vědění,  jsou zřídkakdy zjišťovány a jejich hlasy nejsou  slyšet, tzn.,  obvykle mají málo příležitostí  formulovat, zdůvodnit a prosadit své zájmy </a:t>
            </a:r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10B9F835-EFC8-471A-AEA7-831051628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7305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FDFA9D-5D8F-42E5-929A-F5E08782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F3786E">
                    <a:lumMod val="50000"/>
                  </a:srgbClr>
                </a:solidFill>
                <a:latin typeface="Segoe UI"/>
              </a:rPr>
              <a:t>STUPEŇ PARTICIPACE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6E707C-08DB-4F25-84D2-C6D0311D6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4701"/>
            <a:ext cx="8229600" cy="500749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cs-CZ" sz="3300" dirty="0"/>
              <a:t>participace není dichotomické rozlišení ano/ne -  spíše jako </a:t>
            </a:r>
            <a:r>
              <a:rPr lang="cs-CZ" sz="3300" b="1" dirty="0"/>
              <a:t>kontinuum</a:t>
            </a:r>
            <a:r>
              <a:rPr lang="cs-CZ" sz="3300" dirty="0"/>
              <a:t> sahající od výzkumu řízeného akademickou sférou až po rovné sdílené rozhodování mezi akademickými a dalšími partnery;  realizována v různé míře a formách, </a:t>
            </a:r>
            <a:r>
              <a:rPr lang="cs-CZ" sz="3300" b="1" dirty="0"/>
              <a:t>např.: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900" b="1" dirty="0"/>
              <a:t>smluvní</a:t>
            </a:r>
            <a:r>
              <a:rPr lang="cs-CZ" sz="2900" dirty="0"/>
              <a:t> (contractual) – lidé jsou nasmlouvání, jsou s nimi uzavřeny smlouvy na účast ve výzkumných  šetřeních apod.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900" b="1" dirty="0"/>
              <a:t>poradní/konzultační </a:t>
            </a:r>
            <a:r>
              <a:rPr lang="cs-CZ" sz="2900" dirty="0"/>
              <a:t>(consultative) – lidé jsou dotazování na své názory, probíhají s nimi porady, které se týkají např. opatření navrhovaných na základě výzkumu apod.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900" b="1" dirty="0"/>
              <a:t>spolupracující </a:t>
            </a:r>
            <a:r>
              <a:rPr lang="cs-CZ" sz="2900" dirty="0"/>
              <a:t>(collaborative) – výzkumníci spolu s lidmi z dané komunity (či jinými participanty)  kooperují  na různých výzkumných fázích, může jít i o navržení designu projektu, projekt je iniciován a řízen výzkumníky 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cs-CZ" sz="2900" b="1" dirty="0"/>
              <a:t>kolegiální</a:t>
            </a:r>
            <a:r>
              <a:rPr lang="cs-CZ" sz="2900" dirty="0"/>
              <a:t> (collegiate) – výzkumníci s participanty  k jako kolegové, s tím, že každý do výzkumného projektu vnáší jiné dovednosti, součástí řešení výzkumného projektu je vzájemné učení , a participující lidé  mají nad procesem celého výzkumu určitou kontrolu </a:t>
            </a:r>
          </a:p>
          <a:p>
            <a:pPr algn="just">
              <a:lnSpc>
                <a:spcPct val="120000"/>
              </a:lnSpc>
            </a:pPr>
            <a:endParaRPr lang="cs-CZ" sz="3300" dirty="0"/>
          </a:p>
          <a:p>
            <a:endParaRPr lang="cs-CZ" dirty="0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5E81B181-62B7-4175-BAD1-079C995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8388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cs-CZ" smtClean="0"/>
              <a:pPr rtl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9603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án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232583_TF10167107_Win32" id="{C09F8E9C-88D0-40E9-A8A9-D0970D6E4CE7}" vid="{F6059EC6-7B1F-4809-ACA2-1F22017C778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D0D4C-03C4-489C-932A-66E2D74FA6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47EFB-BDBB-4CE5-A848-1507BE3B7989}">
  <ds:schemaRefs>
    <ds:schemaRef ds:uri="http://purl.org/dc/elements/1.1/"/>
    <ds:schemaRef ds:uri="http://purl.org/dc/terms/"/>
    <ds:schemaRef ds:uri="16c05727-aa75-4e4a-9b5f-8a80a1165891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DC31EBE-A492-4CE5-9650-1E2C8FDDD7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Zpráva o stavu projektu</Template>
  <TotalTime>1684</TotalTime>
  <Words>3105</Words>
  <Application>Microsoft Office PowerPoint</Application>
  <PresentationFormat>Předvádění na obrazovce (4:3)</PresentationFormat>
  <Paragraphs>205</Paragraphs>
  <Slides>23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Arial</vt:lpstr>
      <vt:lpstr>Calibri</vt:lpstr>
      <vt:lpstr>Courier New</vt:lpstr>
      <vt:lpstr>Segoe UI</vt:lpstr>
      <vt:lpstr>Times New Roman</vt:lpstr>
      <vt:lpstr>Wingdings</vt:lpstr>
      <vt:lpstr>Wingdings 2</vt:lpstr>
      <vt:lpstr>Elán</vt:lpstr>
      <vt:lpstr>PARTICIPATIVNÍ VÝZKUM</vt:lpstr>
      <vt:lpstr>POJEM „PARTICIPACE“ </vt:lpstr>
      <vt:lpstr>CO TO JE PARTICIPATIVNÍ VÝZKUM </vt:lpstr>
      <vt:lpstr>PARTICIPATIVNÍ versus KONVENČNÍ VÝZKUM </vt:lpstr>
      <vt:lpstr>JE V PRAXI MOŽNÝ ČISTÝ TYP PARTICIPATIVNÍHO VÝZKUMU? </vt:lpstr>
      <vt:lpstr>Hlavní hlediska</vt:lpstr>
      <vt:lpstr>PŘÍKLADY TYPŮ PARTICIPATIVNÍHO VÝZKUMU </vt:lpstr>
      <vt:lpstr>V PARTICIPATIVNÍM VÝZKUMU -  DICHOTOMIE , DVA PROUDY: </vt:lpstr>
      <vt:lpstr>STUPEŇ PARTICIPACE </vt:lpstr>
      <vt:lpstr> ÚROVNĚ PARTICIPACE  dle Vaughn, Jacquez (2020)  </vt:lpstr>
      <vt:lpstr>K jednotlivým úrovním: </vt:lpstr>
      <vt:lpstr>PYRAMIDA PARTICIPACE (Flanagan, 2020:1084) a  varování před předstíraným zapojením (pseudoparticipace) </vt:lpstr>
      <vt:lpstr>K jednotlivým stupňům pyramidy  </vt:lpstr>
      <vt:lpstr>Prezentace aplikace PowerPoint</vt:lpstr>
      <vt:lpstr>KDO MOHOU BÝT PARTICIPANTI </vt:lpstr>
      <vt:lpstr>HLAVNÍ PŘÍNOSY PARTICIPATIVNÍHO VÝZKUMU </vt:lpstr>
      <vt:lpstr> PŘÍNOSY PARTICIPACE PRO PARICIPANTY  </vt:lpstr>
      <vt:lpstr>Prezentace aplikace PowerPoint</vt:lpstr>
      <vt:lpstr>Prezentace aplikace PowerPoint</vt:lpstr>
      <vt:lpstr>SOCIÁLNÍ PRÁCE A PARTICIPATIVNÍ PŘÍSTUP </vt:lpstr>
      <vt:lpstr> VE VÝZKUMU V SOCIÁLNÍ PRÁCI  – VÝVOJ K ZAPOJENÍ „UŽIVATELŮ“ 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PARTICIPATIVNÍ VÝZKUM</dc:title>
  <dc:creator>Olga Hubíková</dc:creator>
  <cp:lastModifiedBy>Hubíková Olga</cp:lastModifiedBy>
  <cp:revision>189</cp:revision>
  <dcterms:created xsi:type="dcterms:W3CDTF">2022-02-15T14:29:45Z</dcterms:created>
  <dcterms:modified xsi:type="dcterms:W3CDTF">2022-03-31T11:26:42Z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