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0" r:id="rId2"/>
    <p:sldId id="295" r:id="rId3"/>
    <p:sldId id="261" r:id="rId4"/>
    <p:sldId id="296" r:id="rId5"/>
    <p:sldId id="293" r:id="rId6"/>
    <p:sldId id="297" r:id="rId7"/>
    <p:sldId id="274" r:id="rId8"/>
    <p:sldId id="275"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65" r:id="rId23"/>
    <p:sldId id="266" r:id="rId24"/>
    <p:sldId id="294" r:id="rId25"/>
    <p:sldId id="267" r:id="rId26"/>
    <p:sldId id="268" r:id="rId27"/>
    <p:sldId id="269" r:id="rId28"/>
    <p:sldId id="270" r:id="rId29"/>
    <p:sldId id="271" r:id="rId30"/>
    <p:sldId id="27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21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F4A3AC-9A90-45A1-8992-80BEE1325F75}" type="datetimeFigureOut">
              <a:rPr lang="en-US" smtClean="0"/>
              <a:t>4/13/2022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E5AD8-A0A7-48B7-AF0F-393FCFAD83CD}" type="slidenum">
              <a:rPr lang="en-US" smtClean="0"/>
              <a:t>‹#›</a:t>
            </a:fld>
            <a:endParaRPr lang="en-US"/>
          </a:p>
        </p:txBody>
      </p:sp>
    </p:spTree>
    <p:extLst>
      <p:ext uri="{BB962C8B-B14F-4D97-AF65-F5344CB8AC3E}">
        <p14:creationId xmlns:p14="http://schemas.microsoft.com/office/powerpoint/2010/main" val="993964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DE5AD8-A0A7-48B7-AF0F-393FCFAD83CD}" type="slidenum">
              <a:rPr lang="en-US" smtClean="0"/>
              <a:t>2</a:t>
            </a:fld>
            <a:endParaRPr lang="en-US"/>
          </a:p>
        </p:txBody>
      </p:sp>
    </p:spTree>
    <p:extLst>
      <p:ext uri="{BB962C8B-B14F-4D97-AF65-F5344CB8AC3E}">
        <p14:creationId xmlns:p14="http://schemas.microsoft.com/office/powerpoint/2010/main" val="1094034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DE5AD8-A0A7-48B7-AF0F-393FCFAD83CD}" type="slidenum">
              <a:rPr lang="en-US" smtClean="0"/>
              <a:t>7</a:t>
            </a:fld>
            <a:endParaRPr lang="en-US"/>
          </a:p>
        </p:txBody>
      </p:sp>
    </p:spTree>
    <p:extLst>
      <p:ext uri="{BB962C8B-B14F-4D97-AF65-F5344CB8AC3E}">
        <p14:creationId xmlns:p14="http://schemas.microsoft.com/office/powerpoint/2010/main" val="709838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8FF8B0-F9A8-409F-A373-971AD85C21E5}"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4B038-3567-4BBE-9D03-9C3091CE4D44}" type="slidenum">
              <a:rPr lang="en-US" smtClean="0"/>
              <a:t>‹#›</a:t>
            </a:fld>
            <a:endParaRPr lang="en-US"/>
          </a:p>
        </p:txBody>
      </p:sp>
    </p:spTree>
    <p:extLst>
      <p:ext uri="{BB962C8B-B14F-4D97-AF65-F5344CB8AC3E}">
        <p14:creationId xmlns:p14="http://schemas.microsoft.com/office/powerpoint/2010/main" val="2706969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8FF8B0-F9A8-409F-A373-971AD85C21E5}"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4B038-3567-4BBE-9D03-9C3091CE4D44}" type="slidenum">
              <a:rPr lang="en-US" smtClean="0"/>
              <a:t>‹#›</a:t>
            </a:fld>
            <a:endParaRPr lang="en-US"/>
          </a:p>
        </p:txBody>
      </p:sp>
    </p:spTree>
    <p:extLst>
      <p:ext uri="{BB962C8B-B14F-4D97-AF65-F5344CB8AC3E}">
        <p14:creationId xmlns:p14="http://schemas.microsoft.com/office/powerpoint/2010/main" val="959620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8FF8B0-F9A8-409F-A373-971AD85C21E5}"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4B038-3567-4BBE-9D03-9C3091CE4D44}" type="slidenum">
              <a:rPr lang="en-US" smtClean="0"/>
              <a:t>‹#›</a:t>
            </a:fld>
            <a:endParaRPr lang="en-US"/>
          </a:p>
        </p:txBody>
      </p:sp>
    </p:spTree>
    <p:extLst>
      <p:ext uri="{BB962C8B-B14F-4D97-AF65-F5344CB8AC3E}">
        <p14:creationId xmlns:p14="http://schemas.microsoft.com/office/powerpoint/2010/main" val="386413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8FF8B0-F9A8-409F-A373-971AD85C21E5}"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4B038-3567-4BBE-9D03-9C3091CE4D44}" type="slidenum">
              <a:rPr lang="en-US" smtClean="0"/>
              <a:t>‹#›</a:t>
            </a:fld>
            <a:endParaRPr lang="en-US"/>
          </a:p>
        </p:txBody>
      </p:sp>
    </p:spTree>
    <p:extLst>
      <p:ext uri="{BB962C8B-B14F-4D97-AF65-F5344CB8AC3E}">
        <p14:creationId xmlns:p14="http://schemas.microsoft.com/office/powerpoint/2010/main" val="263870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8FF8B0-F9A8-409F-A373-971AD85C21E5}"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4B038-3567-4BBE-9D03-9C3091CE4D44}" type="slidenum">
              <a:rPr lang="en-US" smtClean="0"/>
              <a:t>‹#›</a:t>
            </a:fld>
            <a:endParaRPr lang="en-US"/>
          </a:p>
        </p:txBody>
      </p:sp>
    </p:spTree>
    <p:extLst>
      <p:ext uri="{BB962C8B-B14F-4D97-AF65-F5344CB8AC3E}">
        <p14:creationId xmlns:p14="http://schemas.microsoft.com/office/powerpoint/2010/main" val="1877315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8FF8B0-F9A8-409F-A373-971AD85C21E5}" type="datetimeFigureOut">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64B038-3567-4BBE-9D03-9C3091CE4D44}" type="slidenum">
              <a:rPr lang="en-US" smtClean="0"/>
              <a:t>‹#›</a:t>
            </a:fld>
            <a:endParaRPr lang="en-US"/>
          </a:p>
        </p:txBody>
      </p:sp>
    </p:spTree>
    <p:extLst>
      <p:ext uri="{BB962C8B-B14F-4D97-AF65-F5344CB8AC3E}">
        <p14:creationId xmlns:p14="http://schemas.microsoft.com/office/powerpoint/2010/main" val="3096297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8FF8B0-F9A8-409F-A373-971AD85C21E5}" type="datetimeFigureOut">
              <a:rPr lang="en-US" smtClean="0"/>
              <a:t>4/13/2022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64B038-3567-4BBE-9D03-9C3091CE4D44}" type="slidenum">
              <a:rPr lang="en-US" smtClean="0"/>
              <a:t>‹#›</a:t>
            </a:fld>
            <a:endParaRPr lang="en-US"/>
          </a:p>
        </p:txBody>
      </p:sp>
    </p:spTree>
    <p:extLst>
      <p:ext uri="{BB962C8B-B14F-4D97-AF65-F5344CB8AC3E}">
        <p14:creationId xmlns:p14="http://schemas.microsoft.com/office/powerpoint/2010/main" val="2583554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8FF8B0-F9A8-409F-A373-971AD85C21E5}" type="datetimeFigureOut">
              <a:rPr lang="en-US" smtClean="0"/>
              <a:t>4/13/2022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64B038-3567-4BBE-9D03-9C3091CE4D44}" type="slidenum">
              <a:rPr lang="en-US" smtClean="0"/>
              <a:t>‹#›</a:t>
            </a:fld>
            <a:endParaRPr lang="en-US"/>
          </a:p>
        </p:txBody>
      </p:sp>
    </p:spTree>
    <p:extLst>
      <p:ext uri="{BB962C8B-B14F-4D97-AF65-F5344CB8AC3E}">
        <p14:creationId xmlns:p14="http://schemas.microsoft.com/office/powerpoint/2010/main" val="317587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8FF8B0-F9A8-409F-A373-971AD85C21E5}" type="datetimeFigureOut">
              <a:rPr lang="en-US" smtClean="0"/>
              <a:t>4/13/2022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64B038-3567-4BBE-9D03-9C3091CE4D44}" type="slidenum">
              <a:rPr lang="en-US" smtClean="0"/>
              <a:t>‹#›</a:t>
            </a:fld>
            <a:endParaRPr lang="en-US"/>
          </a:p>
        </p:txBody>
      </p:sp>
    </p:spTree>
    <p:extLst>
      <p:ext uri="{BB962C8B-B14F-4D97-AF65-F5344CB8AC3E}">
        <p14:creationId xmlns:p14="http://schemas.microsoft.com/office/powerpoint/2010/main" val="2838430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8FF8B0-F9A8-409F-A373-971AD85C21E5}" type="datetimeFigureOut">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64B038-3567-4BBE-9D03-9C3091CE4D44}" type="slidenum">
              <a:rPr lang="en-US" smtClean="0"/>
              <a:t>‹#›</a:t>
            </a:fld>
            <a:endParaRPr lang="en-US"/>
          </a:p>
        </p:txBody>
      </p:sp>
    </p:spTree>
    <p:extLst>
      <p:ext uri="{BB962C8B-B14F-4D97-AF65-F5344CB8AC3E}">
        <p14:creationId xmlns:p14="http://schemas.microsoft.com/office/powerpoint/2010/main" val="619017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8FF8B0-F9A8-409F-A373-971AD85C21E5}" type="datetimeFigureOut">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64B038-3567-4BBE-9D03-9C3091CE4D44}" type="slidenum">
              <a:rPr lang="en-US" smtClean="0"/>
              <a:t>‹#›</a:t>
            </a:fld>
            <a:endParaRPr lang="en-US"/>
          </a:p>
        </p:txBody>
      </p:sp>
    </p:spTree>
    <p:extLst>
      <p:ext uri="{BB962C8B-B14F-4D97-AF65-F5344CB8AC3E}">
        <p14:creationId xmlns:p14="http://schemas.microsoft.com/office/powerpoint/2010/main" val="977843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FF8B0-F9A8-409F-A373-971AD85C21E5}" type="datetimeFigureOut">
              <a:rPr lang="en-US" smtClean="0"/>
              <a:t>4/13/2022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4B038-3567-4BBE-9D03-9C3091CE4D44}" type="slidenum">
              <a:rPr lang="en-US" smtClean="0"/>
              <a:t>‹#›</a:t>
            </a:fld>
            <a:endParaRPr lang="en-US"/>
          </a:p>
        </p:txBody>
      </p:sp>
    </p:spTree>
    <p:extLst>
      <p:ext uri="{BB962C8B-B14F-4D97-AF65-F5344CB8AC3E}">
        <p14:creationId xmlns:p14="http://schemas.microsoft.com/office/powerpoint/2010/main" val="2078542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Grameen</a:t>
            </a:r>
            <a:r>
              <a:rPr lang="en-US" dirty="0" smtClean="0"/>
              <a:t> Bank: a Successful Story</a:t>
            </a:r>
            <a:endParaRPr lang="en-US" dirty="0"/>
          </a:p>
        </p:txBody>
      </p:sp>
      <p:sp>
        <p:nvSpPr>
          <p:cNvPr id="3" name="Subtitle 2"/>
          <p:cNvSpPr>
            <a:spLocks noGrp="1"/>
          </p:cNvSpPr>
          <p:nvPr>
            <p:ph type="subTitle" idx="1"/>
          </p:nvPr>
        </p:nvSpPr>
        <p:spPr/>
        <p:txBody>
          <a:bodyPr/>
          <a:lstStyle/>
          <a:p>
            <a:r>
              <a:rPr lang="en-US" dirty="0" smtClean="0"/>
              <a:t>Lecture </a:t>
            </a:r>
            <a:r>
              <a:rPr lang="en-US" dirty="0" smtClean="0"/>
              <a:t>8</a:t>
            </a:r>
          </a:p>
          <a:p>
            <a:endParaRPr lang="en-US" dirty="0"/>
          </a:p>
          <a:p>
            <a:r>
              <a:rPr lang="en-US" dirty="0" smtClean="0"/>
              <a:t>My </a:t>
            </a:r>
            <a:r>
              <a:rPr lang="en-US" dirty="0" err="1" smtClean="0"/>
              <a:t>whatsapp</a:t>
            </a:r>
            <a:r>
              <a:rPr lang="en-US" dirty="0" smtClean="0"/>
              <a:t> +94713888753</a:t>
            </a:r>
            <a:endParaRPr lang="en-US" dirty="0"/>
          </a:p>
        </p:txBody>
      </p:sp>
    </p:spTree>
    <p:extLst>
      <p:ext uri="{BB962C8B-B14F-4D97-AF65-F5344CB8AC3E}">
        <p14:creationId xmlns:p14="http://schemas.microsoft.com/office/powerpoint/2010/main" val="884499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4. During </a:t>
            </a:r>
            <a:r>
              <a:rPr lang="en-US" sz="2800" b="1" dirty="0"/>
              <a:t>the plantation seasons, we shall plant as many seedlings as possible</a:t>
            </a:r>
            <a:endParaRPr lang="en-US" sz="2800" dirty="0"/>
          </a:p>
        </p:txBody>
      </p:sp>
      <p:sp>
        <p:nvSpPr>
          <p:cNvPr id="3" name="Content Placeholder 2"/>
          <p:cNvSpPr>
            <a:spLocks noGrp="1"/>
          </p:cNvSpPr>
          <p:nvPr>
            <p:ph idx="1"/>
          </p:nvPr>
        </p:nvSpPr>
        <p:spPr/>
        <p:txBody>
          <a:bodyPr/>
          <a:lstStyle/>
          <a:p>
            <a:endParaRPr lang="en-US"/>
          </a:p>
        </p:txBody>
      </p:sp>
      <p:pic>
        <p:nvPicPr>
          <p:cNvPr id="21506" name="Picture 2" descr="https://grameenbank.org/wp-content/uploads/2015/11/16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6070" y="2319534"/>
            <a:ext cx="4286250" cy="264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461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5.We </a:t>
            </a:r>
            <a:r>
              <a:rPr lang="en-US" sz="2800" b="1" dirty="0"/>
              <a:t>shall plan to keep our families small. We shall minimize our expenditures. We shall look after our health</a:t>
            </a:r>
            <a:endParaRPr lang="en-US" sz="2800" dirty="0"/>
          </a:p>
        </p:txBody>
      </p:sp>
      <p:sp>
        <p:nvSpPr>
          <p:cNvPr id="3" name="Content Placeholder 2"/>
          <p:cNvSpPr>
            <a:spLocks noGrp="1"/>
          </p:cNvSpPr>
          <p:nvPr>
            <p:ph idx="1"/>
          </p:nvPr>
        </p:nvSpPr>
        <p:spPr/>
        <p:txBody>
          <a:bodyPr/>
          <a:lstStyle/>
          <a:p>
            <a:endParaRPr lang="en-US" dirty="0"/>
          </a:p>
        </p:txBody>
      </p:sp>
      <p:pic>
        <p:nvPicPr>
          <p:cNvPr id="22530" name="Picture 2" descr="16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307" y="2079133"/>
            <a:ext cx="4999051" cy="3682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420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6. We </a:t>
            </a:r>
            <a:r>
              <a:rPr lang="en-US" sz="2800" b="1" dirty="0"/>
              <a:t>shall educate our children and ensure that they can earn to pay for their education</a:t>
            </a:r>
            <a:endParaRPr lang="en-US" sz="2800" dirty="0"/>
          </a:p>
        </p:txBody>
      </p:sp>
      <p:sp>
        <p:nvSpPr>
          <p:cNvPr id="3" name="Content Placeholder 2"/>
          <p:cNvSpPr>
            <a:spLocks noGrp="1"/>
          </p:cNvSpPr>
          <p:nvPr>
            <p:ph idx="1"/>
          </p:nvPr>
        </p:nvSpPr>
        <p:spPr/>
        <p:txBody>
          <a:bodyPr/>
          <a:lstStyle/>
          <a:p>
            <a:endParaRPr lang="en-US"/>
          </a:p>
        </p:txBody>
      </p:sp>
      <p:pic>
        <p:nvPicPr>
          <p:cNvPr id="23554" name="Picture 2" descr="16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959" y="2208142"/>
            <a:ext cx="428625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955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7. We </a:t>
            </a:r>
            <a:r>
              <a:rPr lang="en-US" sz="2800" b="1" dirty="0"/>
              <a:t>shall always keep our children and the environment clean</a:t>
            </a:r>
            <a:endParaRPr lang="en-US" sz="2800" dirty="0"/>
          </a:p>
        </p:txBody>
      </p:sp>
      <p:sp>
        <p:nvSpPr>
          <p:cNvPr id="3" name="Content Placeholder 2"/>
          <p:cNvSpPr>
            <a:spLocks noGrp="1"/>
          </p:cNvSpPr>
          <p:nvPr>
            <p:ph idx="1"/>
          </p:nvPr>
        </p:nvSpPr>
        <p:spPr/>
        <p:txBody>
          <a:bodyPr/>
          <a:lstStyle/>
          <a:p>
            <a:endParaRPr lang="en-US"/>
          </a:p>
        </p:txBody>
      </p:sp>
      <p:pic>
        <p:nvPicPr>
          <p:cNvPr id="24578" name="Picture 2" descr="16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3646" y="2356313"/>
            <a:ext cx="4286250" cy="277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375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8.We </a:t>
            </a:r>
            <a:r>
              <a:rPr lang="en-US" sz="2800" b="1" dirty="0"/>
              <a:t>shall build and use pit-latrines</a:t>
            </a:r>
            <a:endParaRPr lang="en-US" sz="2800" dirty="0"/>
          </a:p>
        </p:txBody>
      </p:sp>
      <p:sp>
        <p:nvSpPr>
          <p:cNvPr id="3" name="Content Placeholder 2"/>
          <p:cNvSpPr>
            <a:spLocks noGrp="1"/>
          </p:cNvSpPr>
          <p:nvPr>
            <p:ph idx="1"/>
          </p:nvPr>
        </p:nvSpPr>
        <p:spPr/>
        <p:txBody>
          <a:bodyPr/>
          <a:lstStyle/>
          <a:p>
            <a:endParaRPr lang="en-US"/>
          </a:p>
        </p:txBody>
      </p:sp>
      <p:pic>
        <p:nvPicPr>
          <p:cNvPr id="25602" name="Picture 2" descr="https://grameenbank.org/wp-content/uploads/2015/11/16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865" y="2038518"/>
            <a:ext cx="428625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226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9. We </a:t>
            </a:r>
            <a:r>
              <a:rPr lang="en-US" sz="2800" b="1" dirty="0"/>
              <a:t>shall drink water from </a:t>
            </a:r>
            <a:r>
              <a:rPr lang="en-US" sz="2800" b="1" dirty="0" err="1"/>
              <a:t>tubewells</a:t>
            </a:r>
            <a:r>
              <a:rPr lang="en-US" sz="2800" b="1" dirty="0"/>
              <a:t>. If it is not available, we shall boil water or use alum</a:t>
            </a:r>
            <a:endParaRPr lang="en-US" sz="2800" dirty="0"/>
          </a:p>
        </p:txBody>
      </p:sp>
      <p:sp>
        <p:nvSpPr>
          <p:cNvPr id="3" name="Content Placeholder 2"/>
          <p:cNvSpPr>
            <a:spLocks noGrp="1"/>
          </p:cNvSpPr>
          <p:nvPr>
            <p:ph idx="1"/>
          </p:nvPr>
        </p:nvSpPr>
        <p:spPr/>
        <p:txBody>
          <a:bodyPr/>
          <a:lstStyle/>
          <a:p>
            <a:endParaRPr lang="en-US"/>
          </a:p>
        </p:txBody>
      </p:sp>
      <p:pic>
        <p:nvPicPr>
          <p:cNvPr id="26626" name="Picture 2" descr="https://grameenbank.org/wp-content/uploads/2015/11/16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1929" y="2370137"/>
            <a:ext cx="4286250"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190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10. We </a:t>
            </a:r>
            <a:r>
              <a:rPr lang="en-US" sz="2800" b="1" dirty="0"/>
              <a:t>shall not take any dowry at our sons’ weddings, neither shall we give any dowry at our daughters wedding. We shall keep our </a:t>
            </a:r>
            <a:r>
              <a:rPr lang="en-US" sz="2800" b="1" dirty="0" err="1"/>
              <a:t>centre</a:t>
            </a:r>
            <a:r>
              <a:rPr lang="en-US" sz="2800" b="1" dirty="0"/>
              <a:t> free from the curse of dowry. We shall not practice child marriage</a:t>
            </a:r>
            <a:endParaRPr lang="en-US" sz="2800" dirty="0"/>
          </a:p>
        </p:txBody>
      </p:sp>
      <p:sp>
        <p:nvSpPr>
          <p:cNvPr id="3" name="Content Placeholder 2"/>
          <p:cNvSpPr>
            <a:spLocks noGrp="1"/>
          </p:cNvSpPr>
          <p:nvPr>
            <p:ph idx="1"/>
          </p:nvPr>
        </p:nvSpPr>
        <p:spPr/>
        <p:txBody>
          <a:bodyPr/>
          <a:lstStyle/>
          <a:p>
            <a:endParaRPr lang="en-US"/>
          </a:p>
        </p:txBody>
      </p:sp>
      <p:pic>
        <p:nvPicPr>
          <p:cNvPr id="27650" name="Picture 2" descr="https://grameenbank.org/wp-content/uploads/2015/11/16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663" y="2760761"/>
            <a:ext cx="4286250" cy="275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438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11. We </a:t>
            </a:r>
            <a:r>
              <a:rPr lang="en-US" sz="2800" b="1" dirty="0"/>
              <a:t>shall not inflict any injustice on anyone, neither shall we allow anyone to do so</a:t>
            </a:r>
            <a:endParaRPr lang="en-US" sz="2800" dirty="0"/>
          </a:p>
        </p:txBody>
      </p:sp>
      <p:sp>
        <p:nvSpPr>
          <p:cNvPr id="3" name="Content Placeholder 2"/>
          <p:cNvSpPr>
            <a:spLocks noGrp="1"/>
          </p:cNvSpPr>
          <p:nvPr>
            <p:ph idx="1"/>
          </p:nvPr>
        </p:nvSpPr>
        <p:spPr/>
        <p:txBody>
          <a:bodyPr/>
          <a:lstStyle/>
          <a:p>
            <a:endParaRPr lang="en-US"/>
          </a:p>
        </p:txBody>
      </p:sp>
      <p:pic>
        <p:nvPicPr>
          <p:cNvPr id="28674" name="Picture 2" descr="16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664" y="2629693"/>
            <a:ext cx="4286250"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955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12. We </a:t>
            </a:r>
            <a:r>
              <a:rPr lang="en-US" sz="2800" b="1" dirty="0"/>
              <a:t>shall collectively undertake bigger investments for higher incomes.</a:t>
            </a:r>
            <a:endParaRPr lang="en-US" sz="2800" dirty="0"/>
          </a:p>
        </p:txBody>
      </p:sp>
      <p:sp>
        <p:nvSpPr>
          <p:cNvPr id="3" name="Content Placeholder 2"/>
          <p:cNvSpPr>
            <a:spLocks noGrp="1"/>
          </p:cNvSpPr>
          <p:nvPr>
            <p:ph idx="1"/>
          </p:nvPr>
        </p:nvSpPr>
        <p:spPr/>
        <p:txBody>
          <a:bodyPr/>
          <a:lstStyle/>
          <a:p>
            <a:endParaRPr lang="en-US"/>
          </a:p>
        </p:txBody>
      </p:sp>
      <p:pic>
        <p:nvPicPr>
          <p:cNvPr id="29698" name="Picture 2" descr="https://grameenbank.org/wp-content/uploads/2015/11/16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325" y="2451057"/>
            <a:ext cx="4286250"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793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 13. We </a:t>
            </a:r>
            <a:r>
              <a:rPr lang="en-US" sz="2800" b="1" dirty="0"/>
              <a:t>shall always be ready to help each other. If anyone is in difficulty, we shall all help him or her</a:t>
            </a:r>
            <a:endParaRPr lang="en-US" sz="2800" dirty="0"/>
          </a:p>
        </p:txBody>
      </p:sp>
      <p:sp>
        <p:nvSpPr>
          <p:cNvPr id="3" name="Content Placeholder 2"/>
          <p:cNvSpPr>
            <a:spLocks noGrp="1"/>
          </p:cNvSpPr>
          <p:nvPr>
            <p:ph idx="1"/>
          </p:nvPr>
        </p:nvSpPr>
        <p:spPr/>
        <p:txBody>
          <a:bodyPr/>
          <a:lstStyle/>
          <a:p>
            <a:endParaRPr lang="en-US"/>
          </a:p>
        </p:txBody>
      </p:sp>
      <p:pic>
        <p:nvPicPr>
          <p:cNvPr id="30722" name="Picture 2" descr="16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392" y="2345861"/>
            <a:ext cx="4286250"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181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40" y="381310"/>
            <a:ext cx="10515600" cy="775852"/>
          </a:xfrm>
        </p:spPr>
        <p:txBody>
          <a:bodyPr>
            <a:normAutofit/>
          </a:bodyPr>
          <a:lstStyle/>
          <a:p>
            <a:r>
              <a:rPr lang="en-US" sz="2800" b="1" dirty="0" smtClean="0"/>
              <a:t>Background</a:t>
            </a:r>
            <a:endParaRPr lang="en-US" sz="2800" b="1" dirty="0"/>
          </a:p>
        </p:txBody>
      </p:sp>
      <p:sp>
        <p:nvSpPr>
          <p:cNvPr id="3" name="Content Placeholder 2"/>
          <p:cNvSpPr>
            <a:spLocks noGrp="1"/>
          </p:cNvSpPr>
          <p:nvPr>
            <p:ph idx="1"/>
          </p:nvPr>
        </p:nvSpPr>
        <p:spPr>
          <a:xfrm>
            <a:off x="85640" y="1343278"/>
            <a:ext cx="10515600" cy="4882237"/>
          </a:xfrm>
        </p:spPr>
        <p:txBody>
          <a:bodyPr>
            <a:normAutofit lnSpcReduction="10000"/>
          </a:bodyPr>
          <a:lstStyle/>
          <a:p>
            <a:r>
              <a:rPr lang="en-US" sz="2400" dirty="0" smtClean="0">
                <a:latin typeface="Europa"/>
              </a:rPr>
              <a:t>1970s, over 70 percent of Bangladesh population were living below poverty line</a:t>
            </a:r>
          </a:p>
          <a:p>
            <a:r>
              <a:rPr lang="en-US" sz="2400" dirty="0" smtClean="0">
                <a:latin typeface="Europa"/>
              </a:rPr>
              <a:t>In 2021, 14 percent live below poverty line and ranked as the world’s 8</a:t>
            </a:r>
            <a:r>
              <a:rPr lang="en-US" sz="2400" baseline="30000" dirty="0" smtClean="0">
                <a:latin typeface="Europa"/>
              </a:rPr>
              <a:t>th</a:t>
            </a:r>
            <a:r>
              <a:rPr lang="en-US" sz="2400" dirty="0" smtClean="0">
                <a:latin typeface="Europa"/>
              </a:rPr>
              <a:t> population</a:t>
            </a:r>
          </a:p>
          <a:p>
            <a:r>
              <a:rPr lang="en-US" sz="2400" dirty="0" smtClean="0">
                <a:latin typeface="Europa"/>
              </a:rPr>
              <a:t>Dr</a:t>
            </a:r>
            <a:r>
              <a:rPr lang="en-US" sz="2400" dirty="0">
                <a:latin typeface="Europa"/>
              </a:rPr>
              <a:t>. </a:t>
            </a:r>
            <a:r>
              <a:rPr lang="en-US" sz="2400" dirty="0">
                <a:latin typeface="inherit"/>
              </a:rPr>
              <a:t>Muhammad </a:t>
            </a:r>
            <a:r>
              <a:rPr lang="en-US" sz="2400" dirty="0" err="1">
                <a:latin typeface="inherit"/>
              </a:rPr>
              <a:t>Yunus</a:t>
            </a:r>
            <a:endParaRPr lang="en-US" sz="2400" dirty="0">
              <a:latin typeface="Europa"/>
            </a:endParaRPr>
          </a:p>
          <a:p>
            <a:r>
              <a:rPr lang="en-US" sz="2400" dirty="0">
                <a:latin typeface="Europa"/>
              </a:rPr>
              <a:t>In 1976, he founded</a:t>
            </a:r>
            <a:r>
              <a:rPr lang="en-US" sz="2400" dirty="0">
                <a:latin typeface="inherit"/>
              </a:rPr>
              <a:t> </a:t>
            </a:r>
            <a:r>
              <a:rPr lang="en-US" sz="2400" dirty="0" err="1">
                <a:latin typeface="inherit"/>
              </a:rPr>
              <a:t>Grameen</a:t>
            </a:r>
            <a:r>
              <a:rPr lang="en-US" sz="2400" dirty="0">
                <a:latin typeface="inherit"/>
              </a:rPr>
              <a:t> Bank</a:t>
            </a:r>
            <a:r>
              <a:rPr lang="en-US" sz="2400" dirty="0">
                <a:latin typeface="Europa"/>
              </a:rPr>
              <a:t>, a so-called “bank for the poor,” with just 27 USD. </a:t>
            </a:r>
            <a:endParaRPr lang="en-US" sz="2400" dirty="0" smtClean="0">
              <a:latin typeface="Europa"/>
            </a:endParaRPr>
          </a:p>
          <a:p>
            <a:r>
              <a:rPr lang="en-US" sz="2400" dirty="0" smtClean="0">
                <a:latin typeface="Europa"/>
              </a:rPr>
              <a:t>The </a:t>
            </a:r>
            <a:r>
              <a:rPr lang="en-US" sz="2400" dirty="0">
                <a:latin typeface="Europa"/>
              </a:rPr>
              <a:t>bank provides people access to small loans without the need for collateral. </a:t>
            </a:r>
            <a:r>
              <a:rPr lang="en-US" sz="2400" dirty="0" smtClean="0">
                <a:latin typeface="Europa"/>
              </a:rPr>
              <a:t>Since </a:t>
            </a:r>
            <a:r>
              <a:rPr lang="en-US" sz="2400" dirty="0">
                <a:latin typeface="Europa"/>
              </a:rPr>
              <a:t>its creation, </a:t>
            </a:r>
            <a:r>
              <a:rPr lang="en-US" sz="2400" dirty="0" err="1">
                <a:latin typeface="Europa"/>
              </a:rPr>
              <a:t>Grameen</a:t>
            </a:r>
            <a:r>
              <a:rPr lang="en-US" sz="2400" dirty="0">
                <a:latin typeface="Europa"/>
              </a:rPr>
              <a:t> Bank has given loans totaling over 3B USD to 7 million people. </a:t>
            </a:r>
            <a:endParaRPr lang="en-US" sz="2400" dirty="0" smtClean="0">
              <a:latin typeface="Europa"/>
            </a:endParaRPr>
          </a:p>
          <a:p>
            <a:r>
              <a:rPr lang="en-US" sz="2400" dirty="0" smtClean="0">
                <a:latin typeface="Europa"/>
              </a:rPr>
              <a:t>According </a:t>
            </a:r>
            <a:r>
              <a:rPr lang="en-US" sz="2400" dirty="0">
                <a:latin typeface="Europa"/>
              </a:rPr>
              <a:t>to the bank, among those who received a loan, over 50% escaped from poverty. Their community-based monitoring system helped the bank reduce the costs and achieve a high repayment rate of over 90%.</a:t>
            </a:r>
          </a:p>
          <a:p>
            <a:endParaRPr lang="en-US" sz="2400" dirty="0"/>
          </a:p>
        </p:txBody>
      </p:sp>
    </p:spTree>
    <p:extLst>
      <p:ext uri="{BB962C8B-B14F-4D97-AF65-F5344CB8AC3E}">
        <p14:creationId xmlns:p14="http://schemas.microsoft.com/office/powerpoint/2010/main" val="2433527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14. If </a:t>
            </a:r>
            <a:r>
              <a:rPr lang="en-US" sz="2800" b="1" dirty="0"/>
              <a:t>we come to know of any breach of discipline in any </a:t>
            </a:r>
            <a:r>
              <a:rPr lang="en-US" sz="2800" b="1" dirty="0" err="1"/>
              <a:t>centre</a:t>
            </a:r>
            <a:r>
              <a:rPr lang="en-US" sz="2800" b="1" dirty="0"/>
              <a:t>, we shall all go there and help restore discipline</a:t>
            </a:r>
            <a:endParaRPr lang="en-US" sz="2800" dirty="0"/>
          </a:p>
        </p:txBody>
      </p:sp>
      <p:sp>
        <p:nvSpPr>
          <p:cNvPr id="3" name="Content Placeholder 2"/>
          <p:cNvSpPr>
            <a:spLocks noGrp="1"/>
          </p:cNvSpPr>
          <p:nvPr>
            <p:ph idx="1"/>
          </p:nvPr>
        </p:nvSpPr>
        <p:spPr/>
        <p:txBody>
          <a:bodyPr/>
          <a:lstStyle/>
          <a:p>
            <a:endParaRPr lang="en-US"/>
          </a:p>
        </p:txBody>
      </p:sp>
      <p:pic>
        <p:nvPicPr>
          <p:cNvPr id="31746" name="Picture 2" descr="16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221" y="2157230"/>
            <a:ext cx="428625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365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15. We </a:t>
            </a:r>
            <a:r>
              <a:rPr lang="en-US" sz="2800" b="1" dirty="0"/>
              <a:t>shall take part in all social activities collectively.</a:t>
            </a:r>
            <a:endParaRPr lang="en-US" sz="2800" dirty="0"/>
          </a:p>
        </p:txBody>
      </p:sp>
      <p:sp>
        <p:nvSpPr>
          <p:cNvPr id="3" name="Content Placeholder 2"/>
          <p:cNvSpPr>
            <a:spLocks noGrp="1"/>
          </p:cNvSpPr>
          <p:nvPr>
            <p:ph idx="1"/>
          </p:nvPr>
        </p:nvSpPr>
        <p:spPr/>
        <p:txBody>
          <a:bodyPr/>
          <a:lstStyle/>
          <a:p>
            <a:endParaRPr lang="en-US"/>
          </a:p>
        </p:txBody>
      </p:sp>
      <p:pic>
        <p:nvPicPr>
          <p:cNvPr id="32770" name="Picture 2" descr="16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547" y="2491673"/>
            <a:ext cx="428625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625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descr="https://reader026.fdocuments.net/reader026/reader/2021100607/54bdbb034a795923168b464e/r-6.jpg?t=1.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662" y="282674"/>
            <a:ext cx="6953250" cy="521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145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https://reader026.fdocuments.net/reader026/reader/2021100607/54bdbb034a795923168b464e/r-7.jpg?t=1.1.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3532" y="174849"/>
            <a:ext cx="7254362" cy="5991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885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process</a:t>
            </a:r>
            <a:endParaRPr lang="en-US" dirty="0"/>
          </a:p>
        </p:txBody>
      </p:sp>
      <p:sp>
        <p:nvSpPr>
          <p:cNvPr id="3" name="Content Placeholder 2"/>
          <p:cNvSpPr>
            <a:spLocks noGrp="1"/>
          </p:cNvSpPr>
          <p:nvPr>
            <p:ph idx="1"/>
          </p:nvPr>
        </p:nvSpPr>
        <p:spPr/>
        <p:txBody>
          <a:bodyPr/>
          <a:lstStyle/>
          <a:p>
            <a:endParaRPr lang="en-US" dirty="0"/>
          </a:p>
        </p:txBody>
      </p:sp>
      <p:pic>
        <p:nvPicPr>
          <p:cNvPr id="35842" name="Picture 2" descr="Microcredit and Social Business Movement as Catalyst for Poverty  Eradication: The Grameen Experience - Research le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5624"/>
            <a:ext cx="6140731" cy="4194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184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1266" name="Picture 2" descr="https://reader026.fdocuments.net/reader026/reader/2021100607/54bdbb034a795923168b464e/r-8.jpg?t=1.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7431860" cy="6197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27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2290" name="Picture 2" descr="https://reader026.fdocuments.net/reader026/reader/2021100607/54bdbb034a795923168b464e/r-9.jpg?t=1.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422" y="365125"/>
            <a:ext cx="6953250" cy="5933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467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https://reader026.fdocuments.net/reader026/reader/2021100607/54bdbb034a795923168b464e/r-10.jpg?t=1.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5" y="453154"/>
            <a:ext cx="7321465" cy="5845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650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https://reader026.fdocuments.net/reader026/reader/2021100607/54bdbb034a795923168b464e/r-11.jpg?t=1.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36970"/>
            <a:ext cx="6953250" cy="5739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72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https://reader026.fdocuments.net/reader026/reader/2021100607/54bdbb034a795923168b464e/r-12.jpg?t=1.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453" y="365125"/>
            <a:ext cx="6953250" cy="521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418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https://reader026.fdocuments.net/reader026/reader/2021100607/54bdbb034a795923168b464e/r-2.jpg?t=1.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60064"/>
            <a:ext cx="6953250" cy="5616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881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descr="https://reader026.fdocuments.net/reader026/reader/2021100607/54bdbb034a795923168b464e/r-13.jpg?t=1.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03" y="438684"/>
            <a:ext cx="6953250" cy="521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414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Grameen</a:t>
            </a:r>
            <a:r>
              <a:rPr lang="en-US" dirty="0" smtClean="0"/>
              <a:t> Bank as a value creator</a:t>
            </a:r>
            <a:endParaRPr lang="en-US" dirty="0"/>
          </a:p>
        </p:txBody>
      </p:sp>
      <p:sp>
        <p:nvSpPr>
          <p:cNvPr id="3" name="Content Placeholder 2"/>
          <p:cNvSpPr>
            <a:spLocks noGrp="1"/>
          </p:cNvSpPr>
          <p:nvPr>
            <p:ph idx="1"/>
          </p:nvPr>
        </p:nvSpPr>
        <p:spPr/>
        <p:txBody>
          <a:bodyPr>
            <a:normAutofit lnSpcReduction="10000"/>
          </a:bodyPr>
          <a:lstStyle/>
          <a:p>
            <a:r>
              <a:rPr lang="en-US" dirty="0" err="1"/>
              <a:t>Grameen</a:t>
            </a:r>
            <a:r>
              <a:rPr lang="en-US" dirty="0"/>
              <a:t> Bank is founded on the principle that loans are better than charity to interrupt </a:t>
            </a:r>
            <a:r>
              <a:rPr lang="en-US" dirty="0" smtClean="0"/>
              <a:t>poverty </a:t>
            </a:r>
          </a:p>
          <a:p>
            <a:r>
              <a:rPr lang="en-US" dirty="0" smtClean="0"/>
              <a:t>It maintains the </a:t>
            </a:r>
            <a:r>
              <a:rPr lang="en-US" dirty="0"/>
              <a:t>belief that people have endless potential, and unleashing their creativity and initiative that helps them end </a:t>
            </a:r>
            <a:r>
              <a:rPr lang="en-US" dirty="0" smtClean="0"/>
              <a:t>poverty</a:t>
            </a:r>
          </a:p>
          <a:p>
            <a:r>
              <a:rPr lang="en-US" dirty="0" err="1" smtClean="0"/>
              <a:t>Grameen</a:t>
            </a:r>
            <a:r>
              <a:rPr lang="en-US" dirty="0" smtClean="0"/>
              <a:t> </a:t>
            </a:r>
            <a:r>
              <a:rPr lang="en-US" dirty="0"/>
              <a:t>has offered credit to classes of people formerly underserved: the poor, women, illiterate, and unemployed </a:t>
            </a:r>
            <a:r>
              <a:rPr lang="en-US" dirty="0" smtClean="0"/>
              <a:t>people</a:t>
            </a:r>
            <a:endParaRPr lang="en-US" dirty="0"/>
          </a:p>
          <a:p>
            <a:r>
              <a:rPr lang="en-US" dirty="0" err="1"/>
              <a:t>Grameen's</a:t>
            </a:r>
            <a:r>
              <a:rPr lang="en-US" dirty="0"/>
              <a:t> objective has been to promote financial independence among the poor. </a:t>
            </a:r>
            <a:endParaRPr lang="en-US" dirty="0" smtClean="0"/>
          </a:p>
          <a:p>
            <a:r>
              <a:rPr lang="en-US" dirty="0" smtClean="0"/>
              <a:t>GB </a:t>
            </a:r>
            <a:r>
              <a:rPr lang="en-US" dirty="0"/>
              <a:t>encourages all borrowers to become savers so that their local capital can be converted into new loans to </a:t>
            </a:r>
            <a:r>
              <a:rPr lang="en-US" dirty="0" smtClean="0"/>
              <a:t>others</a:t>
            </a:r>
            <a:endParaRPr lang="en-US" dirty="0"/>
          </a:p>
        </p:txBody>
      </p:sp>
    </p:spTree>
    <p:extLst>
      <p:ext uri="{BB962C8B-B14F-4D97-AF65-F5344CB8AC3E}">
        <p14:creationId xmlns:p14="http://schemas.microsoft.com/office/powerpoint/2010/main" val="4002326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3794" name="Picture 2" descr="Grameen bank (inte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870" y="167742"/>
            <a:ext cx="6076950" cy="86010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04524" y="918663"/>
            <a:ext cx="291313" cy="186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0445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It targets </a:t>
            </a:r>
            <a:r>
              <a:rPr lang="en-US" b="1" dirty="0"/>
              <a:t>the poorest of the poor</a:t>
            </a:r>
            <a:r>
              <a:rPr lang="en-US" dirty="0"/>
              <a:t>, with a particular </a:t>
            </a:r>
            <a:r>
              <a:rPr lang="en-US" b="1" dirty="0"/>
              <a:t>emphasis on women</a:t>
            </a:r>
            <a:r>
              <a:rPr lang="en-US" dirty="0"/>
              <a:t>, who receive 95 percent of the bank’s loans. </a:t>
            </a:r>
            <a:endParaRPr lang="en-US" dirty="0" smtClean="0"/>
          </a:p>
          <a:p>
            <a:r>
              <a:rPr lang="en-US" dirty="0" smtClean="0"/>
              <a:t>Women </a:t>
            </a:r>
            <a:r>
              <a:rPr lang="en-US" dirty="0"/>
              <a:t>traditionally had less access to financial alternatives of ordinary credit lines and incomes. </a:t>
            </a:r>
            <a:endParaRPr lang="en-US" dirty="0" smtClean="0"/>
          </a:p>
          <a:p>
            <a:r>
              <a:rPr lang="en-US" dirty="0" smtClean="0"/>
              <a:t>They </a:t>
            </a:r>
            <a:r>
              <a:rPr lang="en-US" dirty="0"/>
              <a:t>were seen to have an inequitable share of power in household decision making</a:t>
            </a:r>
            <a:r>
              <a:rPr lang="en-US" dirty="0" smtClean="0"/>
              <a:t>.</a:t>
            </a:r>
          </a:p>
          <a:p>
            <a:r>
              <a:rPr lang="en-US" dirty="0" err="1"/>
              <a:t>Grameen</a:t>
            </a:r>
            <a:r>
              <a:rPr lang="en-US" dirty="0"/>
              <a:t> Bank is best known for its system of solidarity lending. </a:t>
            </a:r>
            <a:endParaRPr lang="en-US" dirty="0" smtClean="0"/>
          </a:p>
          <a:p>
            <a:r>
              <a:rPr lang="en-US" dirty="0" smtClean="0"/>
              <a:t>The </a:t>
            </a:r>
            <a:r>
              <a:rPr lang="en-US" dirty="0"/>
              <a:t>Bank also incorporates a set of values embodied in Bangladesh by the Sixteen Decisions</a:t>
            </a:r>
          </a:p>
        </p:txBody>
      </p:sp>
    </p:spTree>
    <p:extLst>
      <p:ext uri="{BB962C8B-B14F-4D97-AF65-F5344CB8AC3E}">
        <p14:creationId xmlns:p14="http://schemas.microsoft.com/office/powerpoint/2010/main" val="1426178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We shall follow and advance the four principles of </a:t>
            </a:r>
            <a:r>
              <a:rPr lang="en-US" sz="2800" b="1" dirty="0" err="1" smtClean="0"/>
              <a:t>Grameen</a:t>
            </a:r>
            <a:r>
              <a:rPr lang="en-US" sz="2800" b="1" dirty="0" smtClean="0"/>
              <a:t> Bank </a:t>
            </a:r>
            <a:endParaRPr lang="en-US" sz="2800" dirty="0"/>
          </a:p>
        </p:txBody>
      </p:sp>
      <p:sp>
        <p:nvSpPr>
          <p:cNvPr id="3" name="Content Placeholder 2"/>
          <p:cNvSpPr>
            <a:spLocks noGrp="1"/>
          </p:cNvSpPr>
          <p:nvPr>
            <p:ph idx="1"/>
          </p:nvPr>
        </p:nvSpPr>
        <p:spPr/>
        <p:txBody>
          <a:bodyPr/>
          <a:lstStyle/>
          <a:p>
            <a:pPr marL="0" indent="0">
              <a:buNone/>
            </a:pPr>
            <a:r>
              <a:rPr lang="en-US" b="1" dirty="0" smtClean="0"/>
              <a:t>1. Discipline</a:t>
            </a:r>
            <a:r>
              <a:rPr lang="en-US" b="1" dirty="0"/>
              <a:t>, Unity, Courage and Hard work – in all walks of our lives</a:t>
            </a:r>
            <a:endParaRPr lang="en-US" dirty="0"/>
          </a:p>
        </p:txBody>
      </p:sp>
      <p:pic>
        <p:nvPicPr>
          <p:cNvPr id="19458" name="Picture 2" descr="https://grameenbank.org/wp-content/uploads/2015/11/16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641" y="3132966"/>
            <a:ext cx="381000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660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t>2. Prosperity </a:t>
            </a:r>
            <a:r>
              <a:rPr lang="en-US" b="1" dirty="0"/>
              <a:t>we shall bring to our families</a:t>
            </a:r>
            <a:endParaRPr lang="en-US" dirty="0"/>
          </a:p>
        </p:txBody>
      </p:sp>
      <p:pic>
        <p:nvPicPr>
          <p:cNvPr id="17410" name="Picture 2" descr="https://grameenbank.org/wp-content/uploads/2015/11/16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703" y="2615406"/>
            <a:ext cx="4286250" cy="277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542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3. We </a:t>
            </a:r>
            <a:r>
              <a:rPr lang="en-US" sz="2800" b="1" dirty="0"/>
              <a:t>shall grow vegetables all the year round. We shall eat plenty of them and sell the surplus</a:t>
            </a:r>
            <a:r>
              <a:rPr lang="en-US" sz="2800" dirty="0"/>
              <a:t>.</a:t>
            </a:r>
          </a:p>
        </p:txBody>
      </p:sp>
      <p:sp>
        <p:nvSpPr>
          <p:cNvPr id="3" name="Content Placeholder 2"/>
          <p:cNvSpPr>
            <a:spLocks noGrp="1"/>
          </p:cNvSpPr>
          <p:nvPr>
            <p:ph idx="1"/>
          </p:nvPr>
        </p:nvSpPr>
        <p:spPr/>
        <p:txBody>
          <a:bodyPr/>
          <a:lstStyle/>
          <a:p>
            <a:endParaRPr lang="en-US" dirty="0"/>
          </a:p>
        </p:txBody>
      </p:sp>
      <p:pic>
        <p:nvPicPr>
          <p:cNvPr id="20482" name="Picture 2" descr="https://grameenbank.org/wp-content/uploads/2015/11/16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9628" y="2791232"/>
            <a:ext cx="4286250" cy="271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344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980</TotalTime>
  <Words>515</Words>
  <Application>Microsoft Office PowerPoint</Application>
  <PresentationFormat>Widescreen</PresentationFormat>
  <Paragraphs>41</Paragraphs>
  <Slides>30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Europa</vt:lpstr>
      <vt:lpstr>inherit</vt:lpstr>
      <vt:lpstr>Office Theme</vt:lpstr>
      <vt:lpstr>Grameen Bank: a Successful Story</vt:lpstr>
      <vt:lpstr>Background</vt:lpstr>
      <vt:lpstr>PowerPoint Presentation</vt:lpstr>
      <vt:lpstr>Grameen Bank as a value creator</vt:lpstr>
      <vt:lpstr>PowerPoint Presentation</vt:lpstr>
      <vt:lpstr>PowerPoint Presentation</vt:lpstr>
      <vt:lpstr>We shall follow and advance the four principles of Grameen Bank </vt:lpstr>
      <vt:lpstr>PowerPoint Presentation</vt:lpstr>
      <vt:lpstr>3. We shall grow vegetables all the year round. We shall eat plenty of them and sell the surplus.</vt:lpstr>
      <vt:lpstr>4. During the plantation seasons, we shall plant as many seedlings as possible</vt:lpstr>
      <vt:lpstr>5.We shall plan to keep our families small. We shall minimize our expenditures. We shall look after our health</vt:lpstr>
      <vt:lpstr>6. We shall educate our children and ensure that they can earn to pay for their education</vt:lpstr>
      <vt:lpstr>7. We shall always keep our children and the environment clean</vt:lpstr>
      <vt:lpstr>8.We shall build and use pit-latrines</vt:lpstr>
      <vt:lpstr>9. We shall drink water from tubewells. If it is not available, we shall boil water or use alum</vt:lpstr>
      <vt:lpstr>10. We shall not take any dowry at our sons’ weddings, neither shall we give any dowry at our daughters wedding. We shall keep our centre free from the curse of dowry. We shall not practice child marriage</vt:lpstr>
      <vt:lpstr>11. We shall not inflict any injustice on anyone, neither shall we allow anyone to do so</vt:lpstr>
      <vt:lpstr>12. We shall collectively undertake bigger investments for higher incomes.</vt:lpstr>
      <vt:lpstr> 13. We shall always be ready to help each other. If anyone is in difficulty, we shall all help him or her</vt:lpstr>
      <vt:lpstr>14. If we come to know of any breach of discipline in any centre, we shall all go there and help restore discipline</vt:lpstr>
      <vt:lpstr>15. We shall take part in all social activities collectively.</vt:lpstr>
      <vt:lpstr>PowerPoint Presentation</vt:lpstr>
      <vt:lpstr>PowerPoint Presentation</vt:lpstr>
      <vt:lpstr>Loan process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22</cp:revision>
  <dcterms:created xsi:type="dcterms:W3CDTF">2022-04-06T03:09:03Z</dcterms:created>
  <dcterms:modified xsi:type="dcterms:W3CDTF">2022-04-13T14:38:41Z</dcterms:modified>
</cp:coreProperties>
</file>