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64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A298D-3FB7-469F-B00A-C4A48CCCB34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729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DAD10-8574-46B2-9311-97DDB9C5B95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4974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D80D0-44B6-4CC1-B2D7-E97DB0F290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31061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C3042-7C34-4E4D-ABEC-D798B32ED7E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2883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6A56-F0AF-4674-978F-2A1251641CD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7305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DC682-EC89-4C99-BAE3-7849480DAAE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8514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A8C50-FC07-4BE3-BF37-891F1416148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5491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BC20D-B552-410F-A53D-693DE37A69D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1996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26521-C207-423A-837C-0C3745D119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4320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794D6-E819-48D4-BD72-544AEC94A86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1038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9F523-4A29-4D5D-98C4-91580F34103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227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CBDA0-EA1B-4CAC-9925-EF8690EA6A6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2778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0674973-1E15-42AC-B3A5-831A72F08D68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Sociální pojištění - teorie</a:t>
            </a:r>
            <a:endParaRPr lang="en-US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Základní technika WS:</a:t>
            </a:r>
          </a:p>
          <a:p>
            <a:pPr lvl="1" eaLnBrk="1" hangingPunct="1"/>
            <a:r>
              <a:rPr lang="cs-CZ" altLang="cs-CZ"/>
              <a:t>Práva vztažena k postavení na trhu práce</a:t>
            </a:r>
          </a:p>
          <a:p>
            <a:pPr lvl="1" eaLnBrk="1" hangingPunct="1"/>
            <a:r>
              <a:rPr lang="cs-CZ" altLang="cs-CZ"/>
              <a:t>Vztah odvody – dávky</a:t>
            </a:r>
          </a:p>
          <a:p>
            <a:pPr lvl="1" eaLnBrk="1" hangingPunct="1"/>
            <a:r>
              <a:rPr lang="cs-CZ" altLang="cs-CZ"/>
              <a:t>Sdílení rizik (důvod nepředvídatelnost)</a:t>
            </a:r>
          </a:p>
          <a:p>
            <a:pPr lvl="1" eaLnBrk="1" hangingPunct="1"/>
            <a:r>
              <a:rPr lang="cs-CZ" altLang="cs-CZ"/>
              <a:t>Typicky rizika životního cyklu</a:t>
            </a:r>
          </a:p>
          <a:p>
            <a:pPr lvl="1" eaLnBrk="1" hangingPunct="1">
              <a:buFontTx/>
              <a:buNone/>
            </a:pPr>
            <a:r>
              <a:rPr lang="cs-CZ" altLang="cs-CZ"/>
              <a:t>Problém ‚nová rizika‘ ? </a:t>
            </a:r>
          </a:p>
          <a:p>
            <a:pPr lvl="1" eaLnBrk="1" hangingPunct="1">
              <a:buFontTx/>
              <a:buNone/>
            </a:pPr>
            <a:r>
              <a:rPr lang="cs-CZ" altLang="cs-CZ"/>
              <a:t>Předpoklad ‚homogenity‘ rizik (sdílení rizik)</a:t>
            </a:r>
            <a:endParaRPr lang="en-US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45"/>
    </mc:Choice>
    <mc:Fallback xmlns="">
      <p:transition spd="slow" advTm="16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Námitky proti fondovému s.</a:t>
            </a:r>
            <a:endParaRPr lang="en-US" alt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b="1"/>
              <a:t>Pojišťovací argument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Známá rizika 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Nezávislá rizika ?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	(příklad indexování důchodů po odchodu do důchodu)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/>
              <a:t>Argument růstu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Úspory – investice – růst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Aaron: úspory v rámci života, krátkodobé úspory, mezigenerační úspory – vytlačení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Racionalita rozhodování soukromých fondů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51"/>
    </mc:Choice>
    <mc:Fallback xmlns="">
      <p:transition spd="slow" advTm="22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/>
              <a:t>Řešení problému (Barr)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400675"/>
          </a:xfrm>
        </p:spPr>
        <p:txBody>
          <a:bodyPr/>
          <a:lstStyle/>
          <a:p>
            <a:pPr eaLnBrk="1" hangingPunct="1"/>
            <a:r>
              <a:rPr lang="cs-CZ" altLang="cs-CZ"/>
              <a:t>Nikoliv forma financování (mýtus) – ale FF (i NDC) větší transparence</a:t>
            </a:r>
          </a:p>
          <a:p>
            <a:pPr eaLnBrk="1" hangingPunct="1"/>
            <a:r>
              <a:rPr lang="cs-CZ" altLang="cs-CZ"/>
              <a:t>Zvýšení výstupu (ne snížení penzí)</a:t>
            </a:r>
          </a:p>
          <a:p>
            <a:pPr lvl="1" eaLnBrk="1" hangingPunct="1"/>
            <a:r>
              <a:rPr lang="cs-CZ" altLang="cs-CZ"/>
              <a:t>Produktivita práce</a:t>
            </a:r>
          </a:p>
          <a:p>
            <a:pPr lvl="2" eaLnBrk="1" hangingPunct="1"/>
            <a:r>
              <a:rPr lang="cs-CZ" altLang="cs-CZ"/>
              <a:t>Investice do výzkumu a vývoje (?)</a:t>
            </a:r>
          </a:p>
          <a:p>
            <a:pPr lvl="2" eaLnBrk="1" hangingPunct="1"/>
            <a:r>
              <a:rPr lang="cs-CZ" altLang="cs-CZ"/>
              <a:t>Do kapitálového zařízení (FF)</a:t>
            </a:r>
          </a:p>
          <a:p>
            <a:pPr lvl="2" eaLnBrk="1" hangingPunct="1"/>
            <a:r>
              <a:rPr lang="cs-CZ" altLang="cs-CZ"/>
              <a:t>Do lidského kapitálu (PAYG)</a:t>
            </a:r>
          </a:p>
          <a:p>
            <a:pPr lvl="1" eaLnBrk="1" hangingPunct="1"/>
            <a:r>
              <a:rPr lang="cs-CZ" altLang="cs-CZ" b="1"/>
              <a:t>Počet zaměstnaných</a:t>
            </a:r>
          </a:p>
          <a:p>
            <a:pPr lvl="2" eaLnBrk="1" hangingPunct="1"/>
            <a:r>
              <a:rPr lang="cs-CZ" altLang="cs-CZ"/>
              <a:t>Redukce nezaměstnanosti</a:t>
            </a:r>
          </a:p>
          <a:p>
            <a:pPr lvl="2" eaLnBrk="1" hangingPunct="1"/>
            <a:r>
              <a:rPr lang="cs-CZ" altLang="cs-CZ"/>
              <a:t>Zvýšení věku odchodu do důchodu</a:t>
            </a:r>
          </a:p>
          <a:p>
            <a:pPr lvl="2" eaLnBrk="1" hangingPunct="1"/>
            <a:r>
              <a:rPr lang="cs-CZ" altLang="cs-CZ"/>
              <a:t>Zaměstnanost žen/služby</a:t>
            </a:r>
          </a:p>
          <a:p>
            <a:pPr lvl="2" eaLnBrk="1" hangingPunct="1"/>
            <a:r>
              <a:rPr lang="cs-CZ" altLang="cs-CZ"/>
              <a:t>Imigrace pracovníků (?)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24"/>
    </mc:Choice>
    <mc:Fallback xmlns="">
      <p:transition spd="slow" advTm="18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u="sng"/>
              <a:t>Sociální</a:t>
            </a:r>
            <a:r>
              <a:rPr lang="cs-CZ" altLang="cs-CZ"/>
              <a:t> x soukromé pojištění</a:t>
            </a:r>
            <a:endParaRPr lang="en-US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1 sdílení rizik (komunita rizik): důvody nedokonalá informace a sociální charakter rizik</a:t>
            </a:r>
          </a:p>
          <a:p>
            <a:pPr eaLnBrk="1" hangingPunct="1"/>
            <a:r>
              <a:rPr lang="cs-CZ" altLang="cs-CZ" sz="2800"/>
              <a:t>2 povinné pro obě strany: důvod eliminovat morální riziko (pojišťovatel nechce vysoká rizika, pojištěnci ‚černí pasažéři‘)</a:t>
            </a:r>
          </a:p>
          <a:p>
            <a:pPr eaLnBrk="1" hangingPunct="1"/>
            <a:r>
              <a:rPr lang="cs-CZ" altLang="cs-CZ" sz="2800"/>
              <a:t>3 redistribuce: důvod schopnost platit a objektivní faktory diferenciace rizik:</a:t>
            </a:r>
          </a:p>
          <a:p>
            <a:pPr lvl="1" eaLnBrk="1" hangingPunct="1"/>
            <a:r>
              <a:rPr lang="cs-CZ" altLang="cs-CZ" sz="2400"/>
              <a:t>Ex ante (náhradní doby)</a:t>
            </a:r>
          </a:p>
          <a:p>
            <a:pPr lvl="1" eaLnBrk="1" hangingPunct="1"/>
            <a:r>
              <a:rPr lang="cs-CZ" altLang="cs-CZ" sz="2400"/>
              <a:t>Ex post (redukce započteného výdělku, minima atd.)</a:t>
            </a:r>
            <a:endParaRPr lang="en-US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40"/>
    </mc:Choice>
    <mc:Fallback xmlns="">
      <p:transition spd="slow" advTm="24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Cíle </a:t>
            </a: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Sociální – jistota příjmu + redistribuce v životním cyklu (možnost spořit) +redistribuce v generaci + mezi generacemi (Musgrave condition)</a:t>
            </a:r>
          </a:p>
          <a:p>
            <a:pPr eaLnBrk="1" hangingPunct="1"/>
            <a:r>
              <a:rPr lang="cs-CZ" altLang="cs-CZ"/>
              <a:t>Ekonomické – udržitelnost + transparence a pobídky </a:t>
            </a:r>
            <a:endParaRPr lang="en-US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12"/>
    </mc:Choice>
    <mc:Fallback xmlns="">
      <p:transition spd="slow" advTm="15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Důchodové pojištění</a:t>
            </a:r>
            <a:endParaRPr lang="en-US" alt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Formy financování: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u="sng"/>
              <a:t>Průběžné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p/w = C x WP/P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‚trilema tří možností‘ (výše dávky, výše poj., důchodový věk)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 </a:t>
            </a:r>
            <a:r>
              <a:rPr lang="cs-CZ" altLang="cs-CZ" b="1" u="sng"/>
              <a:t>Fondové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P = C x y (cap – i)/(Le – pa)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problém předvídatelnosti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0"/>
    </mc:Choice>
    <mc:Fallback xmlns="">
      <p:transition spd="slow" advTm="30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PAYG model</a:t>
            </a:r>
            <a:endParaRPr lang="en-US" altLang="cs-CZ"/>
          </a:p>
        </p:txBody>
      </p:sp>
      <p:graphicFrame>
        <p:nvGraphicFramePr>
          <p:cNvPr id="7241" name="Group 73"/>
          <p:cNvGraphicFramePr>
            <a:graphicFrameLocks noGrp="1"/>
          </p:cNvGraphicFramePr>
          <p:nvPr>
            <p:ph type="tbl" idx="1"/>
          </p:nvPr>
        </p:nvGraphicFramePr>
        <p:xfrm>
          <a:off x="457200" y="1341438"/>
          <a:ext cx="8229600" cy="6340476"/>
        </p:xfrm>
        <a:graphic>
          <a:graphicData uri="http://schemas.openxmlformats.org/drawingml/2006/table">
            <a:tbl>
              <a:tblPr/>
              <a:tblGrid>
                <a:gridCol w="173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Obd 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Obd 2 infl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Obd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růst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Obd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Infl+růst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Přííjem PS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CPI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1,30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Míra C.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Nomin. d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Reálný d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58"/>
    </mc:Choice>
    <mc:Fallback xmlns="">
      <p:transition spd="slow" advTm="19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Výhody a nevýhody</a:t>
            </a:r>
            <a:endParaRPr lang="en-US" altLang="cs-CZ"/>
          </a:p>
        </p:txBody>
      </p:sp>
      <p:graphicFrame>
        <p:nvGraphicFramePr>
          <p:cNvPr id="9394" name="Group 178"/>
          <p:cNvGraphicFramePr>
            <a:graphicFrameLocks noGrp="1"/>
          </p:cNvGraphicFramePr>
          <p:nvPr>
            <p:ph type="tbl" idx="1"/>
          </p:nvPr>
        </p:nvGraphicFramePr>
        <p:xfrm>
          <a:off x="468313" y="1628775"/>
          <a:ext cx="8623300" cy="5838826"/>
        </p:xfrm>
        <a:graphic>
          <a:graphicData uri="http://schemas.openxmlformats.org/drawingml/2006/table">
            <a:tbl>
              <a:tblPr/>
              <a:tblGrid>
                <a:gridCol w="37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0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PAYG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PAYG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Pojištění proti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mezigen.nerovnostem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Demografický šok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Nízká návratnost HC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Nízká návratnost FC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Pobídky pro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Úspory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Práci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Investice do HC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15"/>
    </mc:Choice>
    <mc:Fallback xmlns="">
      <p:transition spd="slow" advTm="42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Výhody a nevýhody</a:t>
            </a:r>
            <a:endParaRPr lang="en-US" altLang="cs-CZ"/>
          </a:p>
        </p:txBody>
      </p:sp>
      <p:graphicFrame>
        <p:nvGraphicFramePr>
          <p:cNvPr id="11335" name="Group 71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7950200" cy="5189904"/>
        </p:xfrm>
        <a:graphic>
          <a:graphicData uri="http://schemas.openxmlformats.org/drawingml/2006/table">
            <a:tbl>
              <a:tblPr/>
              <a:tblGrid>
                <a:gridCol w="245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0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PAYG flat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PAYG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Politická rizika eliminace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Přenosnost práv-efektivní alokace práce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Eliminace chudoby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Nízké admin.náklady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Indiv.volba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69"/>
    </mc:Choice>
    <mc:Fallback xmlns="">
      <p:transition spd="slow" advTm="26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Vícepilířový model</a:t>
            </a:r>
            <a:endParaRPr lang="en-US" altLang="cs-CZ"/>
          </a:p>
        </p:txBody>
      </p:sp>
      <p:graphicFrame>
        <p:nvGraphicFramePr>
          <p:cNvPr id="13336" name="Group 24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659407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3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Veřejný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ploché, minim. dávky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Soukromé fondy, povinný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Dobrovolný soukromý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EU - ILO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Veřejný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Dávky vztah k příjmům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Zaměstnancké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fondy, dobrovolný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Dobrovolný soukromý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24"/>
    </mc:Choice>
    <mc:Fallback xmlns="">
      <p:transition spd="slow" advTm="21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Námitky proti fondovému s.</a:t>
            </a:r>
            <a:endParaRPr lang="en-US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Demografický problém </a:t>
            </a:r>
            <a:r>
              <a:rPr lang="cs-CZ" altLang="cs-CZ" dirty="0"/>
              <a:t>– lze odložit spotřebu ?</a:t>
            </a:r>
          </a:p>
          <a:p>
            <a:pPr lvl="1" eaLnBrk="1" hangingPunct="1"/>
            <a:r>
              <a:rPr lang="cs-CZ" altLang="cs-CZ" dirty="0"/>
              <a:t>Období přechodu – problém AD</a:t>
            </a:r>
          </a:p>
          <a:p>
            <a:pPr lvl="1" eaLnBrk="1" hangingPunct="1"/>
            <a:r>
              <a:rPr lang="cs-CZ" altLang="cs-CZ" dirty="0"/>
              <a:t>Období poté – problém počtu spořících x čerpajících</a:t>
            </a:r>
          </a:p>
          <a:p>
            <a:pPr eaLnBrk="1" hangingPunct="1"/>
            <a:r>
              <a:rPr lang="cs-CZ" altLang="cs-CZ" dirty="0"/>
              <a:t>Problém přechodného období (zrání systému – dvojí platba ? Zdroje ?)</a:t>
            </a:r>
          </a:p>
          <a:p>
            <a:pPr eaLnBrk="1" hangingPunct="1"/>
            <a:endParaRPr lang="en-US" alt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28"/>
    </mc:Choice>
    <mc:Fallback xmlns="">
      <p:transition spd="slow" advTm="20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530</Words>
  <Application>Microsoft Office PowerPoint</Application>
  <PresentationFormat>Předvádění na obrazovce (4:3)</PresentationFormat>
  <Paragraphs>168</Paragraphs>
  <Slides>11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Arial</vt:lpstr>
      <vt:lpstr>Výchozí návrh</vt:lpstr>
      <vt:lpstr>Sociální pojištění - teorie</vt:lpstr>
      <vt:lpstr>Sociální x soukromé pojištění</vt:lpstr>
      <vt:lpstr>Cíle </vt:lpstr>
      <vt:lpstr>Důchodové pojištění</vt:lpstr>
      <vt:lpstr>PAYG model</vt:lpstr>
      <vt:lpstr>Výhody a nevýhody</vt:lpstr>
      <vt:lpstr>Výhody a nevýhody</vt:lpstr>
      <vt:lpstr>Vícepilířový model</vt:lpstr>
      <vt:lpstr>Námitky proti fondovému s.</vt:lpstr>
      <vt:lpstr>Námitky proti fondovému s.</vt:lpstr>
      <vt:lpstr>Řešení problému (Barr)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pojištění - teorie</dc:title>
  <dc:creator>tomas</dc:creator>
  <cp:lastModifiedBy>Tomáš Sirovátka</cp:lastModifiedBy>
  <cp:revision>24</cp:revision>
  <dcterms:created xsi:type="dcterms:W3CDTF">2009-04-14T17:03:43Z</dcterms:created>
  <dcterms:modified xsi:type="dcterms:W3CDTF">2022-04-10T16:08:29Z</dcterms:modified>
</cp:coreProperties>
</file>