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Nunito"/>
      <p:regular r:id="rId35"/>
      <p:bold r:id="rId36"/>
      <p:italic r:id="rId37"/>
      <p:boldItalic r:id="rId38"/>
    </p:embeddedFont>
    <p:embeddedFont>
      <p:font typeface="Maven Pro"/>
      <p:regular r:id="rId39"/>
      <p:bold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avenPro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Nunito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Nunito-italic.fntdata"/><Relationship Id="rId14" Type="http://schemas.openxmlformats.org/officeDocument/2006/relationships/slide" Target="slides/slide9.xml"/><Relationship Id="rId36" Type="http://schemas.openxmlformats.org/officeDocument/2006/relationships/font" Target="fonts/Nunito-bold.fntdata"/><Relationship Id="rId17" Type="http://schemas.openxmlformats.org/officeDocument/2006/relationships/slide" Target="slides/slide12.xml"/><Relationship Id="rId39" Type="http://schemas.openxmlformats.org/officeDocument/2006/relationships/font" Target="fonts/MavenPro-regular.fntdata"/><Relationship Id="rId16" Type="http://schemas.openxmlformats.org/officeDocument/2006/relationships/slide" Target="slides/slide11.xml"/><Relationship Id="rId38" Type="http://schemas.openxmlformats.org/officeDocument/2006/relationships/font" Target="fonts/Nuni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c48a8a10c4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c48a8a10c4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c48a8a10c4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c48a8a10c4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c48a8a10c4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c48a8a10c4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c48a8a10c4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c48a8a10c4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c48a8a10c4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c48a8a10c4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c48a8a10c4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c48a8a10c4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c48a8a10c4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c48a8a10c4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c48a8a10c4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c48a8a10c4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c48a8a10c4_0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c48a8a10c4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c48a8a10c4_0_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c48a8a10c4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c48a8a10c4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c48a8a10c4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c4a824a8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c4a824a8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c4bafb970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c4bafb970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c343fafb8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c343fafb8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c343fafb8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c343fafb8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c343fafb8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c343fafb8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c343fafb8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c343fafb8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c343fafb8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c343fafb8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d71ab328a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d71ab328a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d71ab328a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d71ab328a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d71ab328a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d71ab328a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c48a8a10c4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c48a8a10c4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c4bafb97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c4bafb97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c4bafb970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c4bafb970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c48a8a10c4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c48a8a10c4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c4bafb970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c4bafb970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c48a8a10c4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c48a8a10c4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c48a8a10c4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c48a8a10c4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tridvajedna.cz/produktove-video/ricardo-marzi-firemni-nataceni-videa-zahranici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radiozurnal.rozhlas.cz/na-ockovani-proti-klistove-encefalitide-neni-duvod-cekat-rika-rastislav-madar-7787133?fbclid=IwAR3O3FrrJF6PqMZKd98cnZkNch9Wa6LPDY74vqhWxm-l9Qg0AtB2cCBWFkA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4HJR7qkHpUo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Základy střihové skladby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2"/>
          <p:cNvSpPr txBox="1"/>
          <p:nvPr>
            <p:ph type="title"/>
          </p:nvPr>
        </p:nvSpPr>
        <p:spPr>
          <a:xfrm>
            <a:off x="1388625" y="577150"/>
            <a:ext cx="6366900" cy="313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33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s" sz="1433">
                <a:solidFill>
                  <a:srgbClr val="000000"/>
                </a:solidFill>
              </a:rPr>
              <a:t>Stejně tak musíte zachovat </a:t>
            </a:r>
            <a:r>
              <a:rPr lang="cs" sz="1433">
                <a:solidFill>
                  <a:srgbClr val="000000"/>
                </a:solidFill>
              </a:rPr>
              <a:t>rychlost a dynamiku pohybu</a:t>
            </a:r>
            <a:r>
              <a:rPr b="0" lang="cs" sz="1433">
                <a:solidFill>
                  <a:srgbClr val="000000"/>
                </a:solidFill>
              </a:rPr>
              <a:t>. Ideální je, když natočíte pohyb jednou v celku a potom natočíte ten stejný pohyb v detailech, kterými můžete celek prostříhat.</a:t>
            </a:r>
            <a:br>
              <a:rPr b="0" lang="cs" sz="1433">
                <a:solidFill>
                  <a:srgbClr val="000000"/>
                </a:solidFill>
              </a:rPr>
            </a:br>
            <a:br>
              <a:rPr b="0" lang="cs" sz="1433">
                <a:solidFill>
                  <a:srgbClr val="000000"/>
                </a:solidFill>
              </a:rPr>
            </a:br>
            <a:r>
              <a:rPr b="0" lang="cs" sz="1433">
                <a:solidFill>
                  <a:srgbClr val="000000"/>
                </a:solidFill>
              </a:rPr>
              <a:t>Nebo můžete natočit začátek akce v detailech a pak použít celek na zarámování situace a scény. Důležité ale je, aby rytmika pohybu byl podobná. </a:t>
            </a:r>
            <a:br>
              <a:rPr b="0" lang="cs" sz="1433">
                <a:solidFill>
                  <a:srgbClr val="000000"/>
                </a:solidFill>
              </a:rPr>
            </a:br>
            <a:endParaRPr b="0" sz="1433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s" sz="1433">
                <a:solidFill>
                  <a:srgbClr val="000000"/>
                </a:solidFill>
              </a:rPr>
              <a:t>Př. pokud natáčíme kuchaře při vaření, nenatáčíme celý proces. Ale když zachováme rytmiku pohybu, může jednoduše v jednom záběru krájet zeleninu a v následujícím míchat polévku a divákovi to nepřijde divné.</a:t>
            </a:r>
            <a:endParaRPr b="0" sz="1433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33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s" sz="1433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https://www.tridvajedna.cz/produktove-video/ricardo-marzi-firemni-nataceni-videa-zahranici</a:t>
            </a:r>
            <a:br>
              <a:rPr b="0" lang="cs" sz="1100">
                <a:solidFill>
                  <a:srgbClr val="000000"/>
                </a:solidFill>
              </a:rPr>
            </a:br>
            <a:endParaRPr b="0" sz="11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3"/>
          <p:cNvSpPr txBox="1"/>
          <p:nvPr>
            <p:ph type="title"/>
          </p:nvPr>
        </p:nvSpPr>
        <p:spPr>
          <a:xfrm>
            <a:off x="1303800" y="598575"/>
            <a:ext cx="7030500" cy="7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Velikost záběru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33" name="Google Shape;333;p23"/>
          <p:cNvSpPr txBox="1"/>
          <p:nvPr/>
        </p:nvSpPr>
        <p:spPr>
          <a:xfrm>
            <a:off x="772375" y="1655075"/>
            <a:ext cx="7723800" cy="9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latin typeface="Maven Pro"/>
                <a:ea typeface="Maven Pro"/>
                <a:cs typeface="Maven Pro"/>
                <a:sym typeface="Maven Pro"/>
              </a:rPr>
              <a:t>Zároveň </a:t>
            </a:r>
            <a:r>
              <a:rPr b="1" lang="cs" sz="1100">
                <a:latin typeface="Maven Pro"/>
                <a:ea typeface="Maven Pro"/>
                <a:cs typeface="Maven Pro"/>
                <a:sym typeface="Maven Pro"/>
              </a:rPr>
              <a:t>musíte střídat velikosti záběrů</a:t>
            </a:r>
            <a:r>
              <a:rPr lang="cs" sz="1100">
                <a:latin typeface="Maven Pro"/>
                <a:ea typeface="Maven Pro"/>
                <a:cs typeface="Maven Pro"/>
                <a:sym typeface="Maven Pro"/>
              </a:rPr>
              <a:t> tak, aby jste je na sebe mohli nastřihnout. </a:t>
            </a:r>
            <a:br>
              <a:rPr lang="cs" sz="1100">
                <a:latin typeface="Maven Pro"/>
                <a:ea typeface="Maven Pro"/>
                <a:cs typeface="Maven Pro"/>
                <a:sym typeface="Maven Pro"/>
              </a:rPr>
            </a:br>
            <a:r>
              <a:rPr lang="cs" sz="1100">
                <a:latin typeface="Maven Pro"/>
                <a:ea typeface="Maven Pro"/>
                <a:cs typeface="Maven Pro"/>
                <a:sym typeface="Maven Pro"/>
              </a:rPr>
              <a:t>Pokud byste na sebe střihly podobně velké záběry ze stejné akce, bude se to divákovi jevit jako skok, jako technická chyba. </a:t>
            </a:r>
            <a:endParaRPr sz="11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latin typeface="Maven Pro"/>
                <a:ea typeface="Maven Pro"/>
                <a:cs typeface="Maven Pro"/>
                <a:sym typeface="Maven Pro"/>
              </a:rPr>
              <a:t>Musíte střídat celky - kdy ukážete divákovi prostor akce, kde se nachází, atd.; polocelky a detaily. </a:t>
            </a:r>
            <a:endParaRPr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4"/>
          <p:cNvSpPr txBox="1"/>
          <p:nvPr/>
        </p:nvSpPr>
        <p:spPr>
          <a:xfrm>
            <a:off x="826725" y="634175"/>
            <a:ext cx="60951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s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Velký celek </a:t>
            </a:r>
            <a:endParaRPr b="1" i="1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- ukazuje divákovi, kde se nachází, jak vypadá scéna, rámuje situaci</a:t>
            </a:r>
            <a:endParaRPr sz="1700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339" name="Google Shape;3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775" y="1357325"/>
            <a:ext cx="5438755" cy="305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5"/>
          <p:cNvSpPr txBox="1"/>
          <p:nvPr/>
        </p:nvSpPr>
        <p:spPr>
          <a:xfrm>
            <a:off x="669725" y="473375"/>
            <a:ext cx="63816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s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Celek </a:t>
            </a:r>
            <a:endParaRPr b="1" i="1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- zachycuje celé místo akce, tedy už přímo to, o čem se budeme bavit, aktér je zde ukotven do prostředí </a:t>
            </a:r>
            <a:endParaRPr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345" name="Google Shape;3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400" y="1543825"/>
            <a:ext cx="5968402" cy="335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6"/>
          <p:cNvSpPr txBox="1"/>
          <p:nvPr/>
        </p:nvSpPr>
        <p:spPr>
          <a:xfrm>
            <a:off x="810425" y="309925"/>
            <a:ext cx="67755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s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Polocelek </a:t>
            </a:r>
            <a:br>
              <a:rPr b="1" i="1" lang="cs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</a:br>
            <a:r>
              <a:rPr lang="cs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- je celá postava, celý člověk, prostředí kolem něj není tak důležité jako to, co dělá on sám</a:t>
            </a:r>
            <a:endParaRPr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351" name="Google Shape;3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825" y="1264250"/>
            <a:ext cx="6425424" cy="361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7"/>
          <p:cNvSpPr txBox="1"/>
          <p:nvPr/>
        </p:nvSpPr>
        <p:spPr>
          <a:xfrm>
            <a:off x="844200" y="506900"/>
            <a:ext cx="70119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s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Americký záběr</a:t>
            </a:r>
            <a:r>
              <a:rPr lang="cs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br>
              <a:rPr lang="cs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</a:br>
            <a:r>
              <a:rPr lang="cs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- zobrazuje postavu od hlavy po kolena (šerif nebo padouch ve westernu bývali </a:t>
            </a:r>
            <a:br>
              <a:rPr lang="cs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</a:br>
            <a:r>
              <a:rPr lang="cs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   ukazováni až po kolty, odtud americký záběr) </a:t>
            </a:r>
            <a:endParaRPr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357" name="Google Shape;3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725" y="1555075"/>
            <a:ext cx="5708309" cy="321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8"/>
          <p:cNvSpPr txBox="1"/>
          <p:nvPr/>
        </p:nvSpPr>
        <p:spPr>
          <a:xfrm>
            <a:off x="692250" y="444975"/>
            <a:ext cx="7011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s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Polodetail </a:t>
            </a:r>
            <a:br>
              <a:rPr b="1" i="1" lang="cs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</a:br>
            <a:r>
              <a:rPr lang="cs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- hlava a poprsí postavy, vidíme mimiku, vyjadřování člověka</a:t>
            </a:r>
            <a:endParaRPr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363" name="Google Shape;3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400" y="1143150"/>
            <a:ext cx="6191198" cy="348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9"/>
          <p:cNvSpPr txBox="1"/>
          <p:nvPr/>
        </p:nvSpPr>
        <p:spPr>
          <a:xfrm>
            <a:off x="794025" y="461925"/>
            <a:ext cx="68541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s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Detail </a:t>
            </a:r>
            <a:br>
              <a:rPr b="1" i="1" lang="cs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</a:br>
            <a:r>
              <a:rPr lang="cs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- jen hlava člověka, dobře vidíme emoce</a:t>
            </a:r>
            <a:endParaRPr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369" name="Google Shape;3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200" y="1296025"/>
            <a:ext cx="5820226" cy="327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0"/>
          <p:cNvSpPr txBox="1"/>
          <p:nvPr/>
        </p:nvSpPr>
        <p:spPr>
          <a:xfrm>
            <a:off x="1007400" y="495625"/>
            <a:ext cx="68541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s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Velký detail </a:t>
            </a:r>
            <a:r>
              <a:rPr lang="cs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-  pouhý fragment postavy, oči, ruce, pomáhá dokreslit atmosféru, výborně funguje jako prostřih do rozhovoru – vždycky si je točte, i když je třeba nepoužijete</a:t>
            </a:r>
            <a:br>
              <a:rPr lang="cs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</a:br>
            <a:endParaRPr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375" name="Google Shape;3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275" y="1605925"/>
            <a:ext cx="4178906" cy="319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1"/>
          <p:cNvSpPr txBox="1"/>
          <p:nvPr>
            <p:ph type="title"/>
          </p:nvPr>
        </p:nvSpPr>
        <p:spPr>
          <a:xfrm>
            <a:off x="1388550" y="669825"/>
            <a:ext cx="6366900" cy="154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s" sz="1200">
                <a:solidFill>
                  <a:srgbClr val="FFFFFF"/>
                </a:solidFill>
              </a:rPr>
              <a:t>Velký celek nebo celek natačíme vždy při změně prostředí - z každého prostředí, ve kterém natáčíme, bychom měli mít alespoň jeden celek. Stejně tak jsou důležité i detaily. Těmi divákovi ukazujeme akci. Těmito dvěma záběry si odpovídáme na otázku KDE a CO.</a:t>
            </a:r>
            <a:endParaRPr sz="8100">
              <a:solidFill>
                <a:srgbClr val="FFFFFF"/>
              </a:solidFill>
            </a:endParaRPr>
          </a:p>
        </p:txBody>
      </p:sp>
      <p:sp>
        <p:nvSpPr>
          <p:cNvPr id="381" name="Google Shape;381;p31"/>
          <p:cNvSpPr/>
          <p:nvPr/>
        </p:nvSpPr>
        <p:spPr>
          <a:xfrm>
            <a:off x="1566950" y="2624400"/>
            <a:ext cx="6329100" cy="6789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1"/>
          <p:cNvSpPr txBox="1"/>
          <p:nvPr/>
        </p:nvSpPr>
        <p:spPr>
          <a:xfrm>
            <a:off x="1753850" y="2786850"/>
            <a:ext cx="5881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Pohyb na sebe musí navazovat, musíme</a:t>
            </a:r>
            <a:r>
              <a:rPr b="1" lang="cs" sz="1100">
                <a:solidFill>
                  <a:srgbClr val="A61C00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b="1" lang="cs" sz="1100">
                <a:solidFill>
                  <a:srgbClr val="E06666"/>
                </a:solidFill>
                <a:latin typeface="Maven Pro"/>
                <a:ea typeface="Maven Pro"/>
                <a:cs typeface="Maven Pro"/>
                <a:sym typeface="Maven Pro"/>
              </a:rPr>
              <a:t>vždy střídat velikosti a úhly záběrů!!!</a:t>
            </a:r>
            <a:endParaRPr b="1">
              <a:solidFill>
                <a:srgbClr val="E06666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"/>
          <p:cNvSpPr txBox="1"/>
          <p:nvPr>
            <p:ph type="title"/>
          </p:nvPr>
        </p:nvSpPr>
        <p:spPr>
          <a:xfrm>
            <a:off x="824000" y="763600"/>
            <a:ext cx="5821800" cy="56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3040"/>
              <a:t>Záběr</a:t>
            </a:r>
            <a:endParaRPr sz="3040"/>
          </a:p>
        </p:txBody>
      </p:sp>
      <p:sp>
        <p:nvSpPr>
          <p:cNvPr id="283" name="Google Shape;283;p14"/>
          <p:cNvSpPr txBox="1"/>
          <p:nvPr/>
        </p:nvSpPr>
        <p:spPr>
          <a:xfrm>
            <a:off x="933650" y="1383475"/>
            <a:ext cx="6535500" cy="3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aven Pro"/>
              <a:buChar char="●"/>
            </a:pPr>
            <a:r>
              <a:rPr lang="cs" sz="110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záběr je to, co natočíte od stisknutí tlačítka Record po druhé stisknutí tlačítka Record</a:t>
            </a:r>
            <a:br>
              <a:rPr lang="cs" sz="110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</a:br>
            <a:endParaRPr sz="1100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aven Pro"/>
              <a:buChar char="●"/>
            </a:pPr>
            <a:r>
              <a:rPr lang="cs" sz="110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každý záběr musí mít začátek a konec</a:t>
            </a:r>
            <a:br>
              <a:rPr lang="cs" sz="110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</a:br>
            <a:endParaRPr sz="1100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aven Pro"/>
              <a:buChar char="●"/>
            </a:pPr>
            <a:r>
              <a:rPr lang="cs" sz="110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měl by být dostatečně dlouhý, abyste si pak mohli na střižně vybrat tu část, která se vám hodí</a:t>
            </a:r>
            <a:br>
              <a:rPr lang="cs" sz="110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</a:br>
            <a:r>
              <a:rPr lang="cs" sz="110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(cca 6 - 10 vteřin)</a:t>
            </a:r>
            <a:br>
              <a:rPr lang="cs" sz="110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</a:br>
            <a:endParaRPr sz="1100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aven Pro"/>
              <a:buChar char="●"/>
            </a:pPr>
            <a:r>
              <a:rPr lang="cs" sz="110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před akcí nebo mluvením by měla být chvilka prázdna a totéž by mělo přijít i po akci, nebo až všichni domluví. Stejně tak, když natáčíte pohyb věci, která vám vstoupí do obrazu, musíte mít na začátku statický obraz - pak tam vstoupí pohybující se předmět - na střižně ale tyto části většinou do výsledného videa nestříháme! Jde hlavně o to, abychom je měli natočené a v případě potřeby mohli použít - nejčastěji při ukončení děje necháváme pohyb jakoby doznít a také pro to, že při zmáčknutí spouště se kamera/stativ zachvějí. Proto je potřeba chvíli počkat,než se ustálí</a:t>
            </a:r>
            <a:endParaRPr sz="1100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2"/>
          <p:cNvSpPr txBox="1"/>
          <p:nvPr>
            <p:ph type="title"/>
          </p:nvPr>
        </p:nvSpPr>
        <p:spPr>
          <a:xfrm>
            <a:off x="1303800" y="598575"/>
            <a:ext cx="70305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3200">
                <a:solidFill>
                  <a:srgbClr val="000000"/>
                </a:solidFill>
              </a:rPr>
              <a:t>Úhel záběru</a:t>
            </a:r>
            <a:endParaRPr sz="3200"/>
          </a:p>
        </p:txBody>
      </p:sp>
      <p:sp>
        <p:nvSpPr>
          <p:cNvPr id="388" name="Google Shape;388;p32"/>
          <p:cNvSpPr txBox="1"/>
          <p:nvPr/>
        </p:nvSpPr>
        <p:spPr>
          <a:xfrm>
            <a:off x="1151200" y="1550175"/>
            <a:ext cx="7030500" cy="27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latin typeface="Maven Pro"/>
                <a:ea typeface="Maven Pro"/>
                <a:cs typeface="Maven Pro"/>
                <a:sym typeface="Maven Pro"/>
              </a:rPr>
              <a:t>Musíme také </a:t>
            </a:r>
            <a:r>
              <a:rPr b="1" lang="cs" sz="1200">
                <a:latin typeface="Maven Pro"/>
                <a:ea typeface="Maven Pro"/>
                <a:cs typeface="Maven Pro"/>
                <a:sym typeface="Maven Pro"/>
              </a:rPr>
              <a:t>střídat úhel pohledu</a:t>
            </a:r>
            <a:r>
              <a:rPr lang="cs" sz="1200">
                <a:latin typeface="Maven Pro"/>
                <a:ea typeface="Maven Pro"/>
                <a:cs typeface="Maven Pro"/>
                <a:sym typeface="Maven Pro"/>
              </a:rPr>
              <a:t> na věc - přímý pohled, nadhled, podhled, pohled někomu přes rameno. Jeho použití dává záběru další rozměr, význam. </a:t>
            </a:r>
            <a:br>
              <a:rPr lang="cs" sz="1200">
                <a:latin typeface="Maven Pro"/>
                <a:ea typeface="Maven Pro"/>
                <a:cs typeface="Maven Pro"/>
                <a:sym typeface="Maven Pro"/>
              </a:rPr>
            </a:br>
            <a:r>
              <a:rPr lang="cs" sz="1200">
                <a:latin typeface="Maven Pro"/>
                <a:ea typeface="Maven Pro"/>
                <a:cs typeface="Maven Pro"/>
                <a:sym typeface="Maven Pro"/>
              </a:rPr>
              <a:t>Když někoho natáčíme z nadhledu, evokuje to v divákovi podvědomě nadřazenost (proto netočíme z nadhledu děti, politiky…). </a:t>
            </a:r>
            <a:br>
              <a:rPr lang="cs" sz="1200">
                <a:latin typeface="Maven Pro"/>
                <a:ea typeface="Maven Pro"/>
                <a:cs typeface="Maven Pro"/>
                <a:sym typeface="Maven Pro"/>
              </a:rPr>
            </a:br>
            <a:r>
              <a:rPr lang="cs" sz="1200">
                <a:latin typeface="Maven Pro"/>
                <a:ea typeface="Maven Pro"/>
                <a:cs typeface="Maven Pro"/>
                <a:sym typeface="Maven Pro"/>
              </a:rPr>
              <a:t>Podhled zase může člověka zesměšňovat - jsou mu vidět nosní dírky, dvojitá brada, atd. Ale při natáčení nefyzického objektu si můžeme těmito záběry výrazně pomoci.</a:t>
            </a:r>
            <a:endParaRPr sz="12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latin typeface="Maven Pro"/>
                <a:ea typeface="Maven Pro"/>
                <a:cs typeface="Maven Pro"/>
                <a:sym typeface="Maven Pro"/>
              </a:rPr>
              <a:t>Úhel pohledu využijeme například i při natáčení krajiny. Do videa nemůžete dát za sebe dva obrázky krajiny, kde je horizont zhruba ve stejné rovině. A to ani v případě, že změníme velikost záběru. Obraz bude divákovi připadat, že jakoby “skočil”. V takovém případě musíme změnit úhel pohledu - například natočit nadhled nebo podhled.</a:t>
            </a:r>
            <a:endParaRPr sz="1200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3"/>
          <p:cNvSpPr txBox="1"/>
          <p:nvPr>
            <p:ph type="title"/>
          </p:nvPr>
        </p:nvSpPr>
        <p:spPr>
          <a:xfrm>
            <a:off x="1303800" y="598575"/>
            <a:ext cx="7030500" cy="7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3200">
                <a:solidFill>
                  <a:srgbClr val="000000"/>
                </a:solidFill>
              </a:rPr>
              <a:t>Pravidlo osy = pravidlo roviny</a:t>
            </a:r>
            <a:endParaRPr sz="3200"/>
          </a:p>
        </p:txBody>
      </p:sp>
      <p:sp>
        <p:nvSpPr>
          <p:cNvPr id="394" name="Google Shape;394;p33"/>
          <p:cNvSpPr txBox="1"/>
          <p:nvPr>
            <p:ph idx="1" type="body"/>
          </p:nvPr>
        </p:nvSpPr>
        <p:spPr>
          <a:xfrm>
            <a:off x="1303800" y="1350075"/>
            <a:ext cx="7030500" cy="16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Jedno z nejdůležitějších a také nejsložitějších pravidel.</a:t>
            </a:r>
            <a:endParaRPr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cs" sz="11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Pravidlo určuje osu mezi dvěma snímanými objekty nebo oční linii mezi dvěma aktéry. Při natáčení nesmíme tuto rovinu 180 stupňů překročit!</a:t>
            </a:r>
            <a:r>
              <a:rPr lang="cs" sz="11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 Udržováním kamery na jedné straně této osy zajistíme vzájemný vztah mezi objekty. </a:t>
            </a:r>
            <a:endParaRPr sz="11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Slouží k tomu, aby byl divák orientovaný v prostoru, ve kterém natáčíme. </a:t>
            </a:r>
            <a:br>
              <a:rPr lang="cs" sz="11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</a:br>
            <a:endParaRPr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4600" y="526401"/>
            <a:ext cx="4362602" cy="3566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/>
          <p:nvPr>
            <p:ph type="title"/>
          </p:nvPr>
        </p:nvSpPr>
        <p:spPr>
          <a:xfrm>
            <a:off x="1388625" y="772725"/>
            <a:ext cx="6366900" cy="287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s" sz="1211">
                <a:solidFill>
                  <a:srgbClr val="000000"/>
                </a:solidFill>
              </a:rPr>
              <a:t>Např. při natáčení fotbalového utkání musím mít branku červeného týmu vždy na levé straně a branku modrého týmu na straně pravé - a to i v okamžiku, kdy tato branka není v záběru vidět. Pokud bych toto pravidlo porušila, divák by nevěděl na kterou stranu hráči útočí.</a:t>
            </a:r>
            <a:endParaRPr b="0" sz="121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1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1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lang="cs" sz="1211">
                <a:solidFill>
                  <a:srgbClr val="000000"/>
                </a:solidFill>
              </a:rPr>
            </a:br>
            <a:r>
              <a:rPr b="0" lang="cs" sz="1211">
                <a:solidFill>
                  <a:srgbClr val="000000"/>
                </a:solidFill>
              </a:rPr>
              <a:t>I při natáčení dvou osob musíte myslet na jejich prostorové rozmístění a dbát na to, aby divák věděl, kde stojí. Rozhovor natáčíte vždy z roviny 180 stupňů. Když je respondent nalevo, musí být i v následujícím záběru na straně levé nebo se dívat doprava. Musí být zachován směr pohledu obou aktérů. </a:t>
            </a:r>
            <a:endParaRPr sz="811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3025" y="896300"/>
            <a:ext cx="5715000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929705" cy="4838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8"/>
          <p:cNvSpPr txBox="1"/>
          <p:nvPr>
            <p:ph type="title"/>
          </p:nvPr>
        </p:nvSpPr>
        <p:spPr>
          <a:xfrm>
            <a:off x="1388625" y="772725"/>
            <a:ext cx="6366900" cy="26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s" sz="1100">
                <a:solidFill>
                  <a:srgbClr val="000000"/>
                </a:solidFill>
              </a:rPr>
              <a:t>To stejné platí i pro budovy, věci a dokonce i pro </a:t>
            </a:r>
            <a:r>
              <a:rPr i="1" lang="cs" sz="1100">
                <a:solidFill>
                  <a:srgbClr val="000000"/>
                </a:solidFill>
              </a:rPr>
              <a:t>pohyb</a:t>
            </a:r>
            <a:r>
              <a:rPr b="0" lang="cs" sz="1100">
                <a:solidFill>
                  <a:srgbClr val="000000"/>
                </a:solidFill>
              </a:rPr>
              <a:t>. Automobil, který v jednom záběru jede zleva doprava, musí v dalším opět vyjet z levé strany obrazu.</a:t>
            </a:r>
            <a:endParaRPr b="0" sz="1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s" sz="1100">
                <a:solidFill>
                  <a:srgbClr val="000000"/>
                </a:solidFill>
              </a:rPr>
              <a:t>Pokud byste toto pravidlo porušili, mohl by mít divák pocit, že se postavy prohodili. Nebo, že auto ztraceně jezdí sem a tam.</a:t>
            </a:r>
            <a:endParaRPr b="0" sz="1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s" sz="1100">
                <a:solidFill>
                  <a:srgbClr val="000000"/>
                </a:solidFill>
              </a:rPr>
              <a:t>Špatně natočeno:</a:t>
            </a:r>
            <a:endParaRPr b="0" sz="1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s" sz="11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https://radiozurnal.rozhlas.cz/na-ockovani-proti-klistove-encefalitide-neni-duvod-cekat-rika-rastislav-madar-7787133?fbclid=IwAR3O3FrrJF6PqMZKd98cnZkNch9Wa6LPDY74vqhWxm-l9Qg0AtB2cCBWFkA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9"/>
          <p:cNvSpPr txBox="1"/>
          <p:nvPr>
            <p:ph type="title"/>
          </p:nvPr>
        </p:nvSpPr>
        <p:spPr>
          <a:xfrm>
            <a:off x="1303800" y="598575"/>
            <a:ext cx="7030500" cy="7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/>
              <a:t>Horizont</a:t>
            </a:r>
            <a:endParaRPr sz="4100"/>
          </a:p>
        </p:txBody>
      </p:sp>
      <p:sp>
        <p:nvSpPr>
          <p:cNvPr id="425" name="Google Shape;425;p39"/>
          <p:cNvSpPr txBox="1"/>
          <p:nvPr>
            <p:ph idx="1" type="body"/>
          </p:nvPr>
        </p:nvSpPr>
        <p:spPr>
          <a:xfrm>
            <a:off x="1303800" y="1492075"/>
            <a:ext cx="7030500" cy="25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cs" sz="1245">
                <a:latin typeface="Maven Pro"/>
                <a:ea typeface="Maven Pro"/>
                <a:cs typeface="Maven Pro"/>
                <a:sym typeface="Maven Pro"/>
              </a:rPr>
              <a:t>Pokud natáčíte prostředí, ve kterém je horizont, nestačí změnit pouze velikost záběru. Musíte změnit i úhel pohledu!</a:t>
            </a:r>
            <a:endParaRPr sz="1245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cs" sz="1245">
                <a:latin typeface="Maven Pro"/>
                <a:ea typeface="Maven Pro"/>
                <a:cs typeface="Maven Pro"/>
                <a:sym typeface="Maven Pro"/>
              </a:rPr>
              <a:t>https://is.muni.cz/auth/el/fss/jaro2021/ZURb1116/index.qwarp?prejit=6361270</a:t>
            </a:r>
            <a:endParaRPr sz="1245"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420"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40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41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"/>
          <p:cNvSpPr txBox="1"/>
          <p:nvPr>
            <p:ph type="title"/>
          </p:nvPr>
        </p:nvSpPr>
        <p:spPr>
          <a:xfrm>
            <a:off x="1388625" y="772725"/>
            <a:ext cx="6366900" cy="243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b="0" lang="cs" sz="1100">
                <a:solidFill>
                  <a:srgbClr val="FFFFFF"/>
                </a:solidFill>
              </a:rPr>
              <a:t>nikdy nezapomínejte na </a:t>
            </a:r>
            <a:r>
              <a:rPr lang="cs" sz="1100">
                <a:solidFill>
                  <a:srgbClr val="FFFFFF"/>
                </a:solidFill>
              </a:rPr>
              <a:t>zvuk </a:t>
            </a:r>
            <a:r>
              <a:rPr b="0" lang="cs" sz="1100">
                <a:solidFill>
                  <a:srgbClr val="FFFFFF"/>
                </a:solidFill>
              </a:rPr>
              <a:t>- je nedílnou součástí videa. Při natáčení se proto soustředím nejen na to, co je na displeji vidět, ale také na to, co slyším!!!</a:t>
            </a:r>
            <a:br>
              <a:rPr b="0" lang="cs" sz="1100">
                <a:solidFill>
                  <a:srgbClr val="FFFFFF"/>
                </a:solidFill>
              </a:rPr>
            </a:br>
            <a:endParaRPr b="0"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b="0" lang="cs" sz="1050">
                <a:solidFill>
                  <a:srgbClr val="FFFFFF"/>
                </a:solidFill>
              </a:rPr>
              <a:t>Bude vás to svádět k všemožným pohybům kamerou. Nedělejte je. Naučte se točit statické záběry. Nepanoramujte (nešvenkujte), netrafujte (nepoužívejte zoom). Nechoďte s foťákem. To můžete dělat s kvalitní kamerou, u které jednoduše ovládnete ostření a clonu. S vaší technikou to nedělejte. Snažte se místo akce vytvořené kamerou dostat akci před statický objektiv: děj se odehrává před ním, ne jeho pomocí.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"/>
          <p:cNvSpPr txBox="1"/>
          <p:nvPr>
            <p:ph type="title"/>
          </p:nvPr>
        </p:nvSpPr>
        <p:spPr>
          <a:xfrm>
            <a:off x="1303800" y="598575"/>
            <a:ext cx="7030500" cy="5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Práce s kamerou a natáčení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294" name="Google Shape;294;p16"/>
          <p:cNvSpPr txBox="1"/>
          <p:nvPr>
            <p:ph idx="1" type="body"/>
          </p:nvPr>
        </p:nvSpPr>
        <p:spPr>
          <a:xfrm>
            <a:off x="1303800" y="1355300"/>
            <a:ext cx="7030500" cy="31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Záběry, ve kterých se kamera nehýbe se nazývají statické záběry neboli staťáky - ty budeme používat my, při natáčení s DSLR, protože nemáme potřebné vybavení.</a:t>
            </a:r>
            <a:endParaRPr sz="1100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Záběry, ve kterých se kamera hýbe se nazývají záběry dynamické. </a:t>
            </a:r>
            <a:endParaRPr sz="1100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7"/>
          <p:cNvSpPr txBox="1"/>
          <p:nvPr>
            <p:ph type="title"/>
          </p:nvPr>
        </p:nvSpPr>
        <p:spPr>
          <a:xfrm>
            <a:off x="824000" y="292600"/>
            <a:ext cx="5857800" cy="404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rgbClr val="FFFFFF"/>
                </a:solidFill>
              </a:rPr>
              <a:t>Pohyb kamery</a:t>
            </a:r>
            <a:br>
              <a:rPr b="0" lang="cs" sz="1600">
                <a:solidFill>
                  <a:srgbClr val="FFFFFF"/>
                </a:solidFill>
              </a:rPr>
            </a:br>
            <a:endParaRPr b="0" sz="16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i="1" lang="cs" sz="1100">
                <a:solidFill>
                  <a:srgbClr val="FFFFFF"/>
                </a:solidFill>
              </a:rPr>
              <a:t>švenk </a:t>
            </a:r>
            <a:r>
              <a:rPr b="0" lang="cs" sz="1100">
                <a:solidFill>
                  <a:srgbClr val="FFFFFF"/>
                </a:solidFill>
              </a:rPr>
              <a:t>- je to pohyb z jedné věci na jinou</a:t>
            </a:r>
            <a:br>
              <a:rPr b="0" lang="cs" sz="1100">
                <a:solidFill>
                  <a:srgbClr val="FFFFFF"/>
                </a:solidFill>
              </a:rPr>
            </a:br>
            <a:r>
              <a:rPr b="0" lang="cs" sz="1100">
                <a:solidFill>
                  <a:srgbClr val="FFFFFF"/>
                </a:solidFill>
              </a:rPr>
              <a:t>- musí mít začátek a konec (na začátku statický, na konci také)</a:t>
            </a:r>
            <a:br>
              <a:rPr b="0" lang="cs" sz="1100">
                <a:solidFill>
                  <a:srgbClr val="FFFFFF"/>
                </a:solidFill>
              </a:rPr>
            </a:br>
            <a:r>
              <a:rPr b="0" lang="cs" sz="1100">
                <a:solidFill>
                  <a:srgbClr val="FFFFFF"/>
                </a:solidFill>
              </a:rPr>
              <a:t>- neměl by být moc dlouhý (přes 10 sekund)</a:t>
            </a:r>
            <a:br>
              <a:rPr b="0" lang="cs" sz="1100">
                <a:solidFill>
                  <a:srgbClr val="FFFFFF"/>
                </a:solidFill>
              </a:rPr>
            </a:br>
            <a:endParaRPr b="0"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i="1" lang="cs" sz="1100">
                <a:solidFill>
                  <a:srgbClr val="FFFFFF"/>
                </a:solidFill>
              </a:rPr>
              <a:t>panorama </a:t>
            </a:r>
            <a:r>
              <a:rPr b="0" lang="cs" sz="1100">
                <a:solidFill>
                  <a:srgbClr val="FFFFFF"/>
                </a:solidFill>
              </a:rPr>
              <a:t>- horizontální pomalý záběr většinou zachycující krajinu</a:t>
            </a:r>
            <a:br>
              <a:rPr b="0" lang="cs" sz="1100">
                <a:solidFill>
                  <a:srgbClr val="FFFFFF"/>
                </a:solidFill>
              </a:rPr>
            </a:br>
            <a:endParaRPr b="0"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i="1" lang="cs" sz="1100">
                <a:solidFill>
                  <a:srgbClr val="FFFFFF"/>
                </a:solidFill>
              </a:rPr>
              <a:t>jízda </a:t>
            </a:r>
            <a:r>
              <a:rPr b="0" lang="cs" sz="1100">
                <a:solidFill>
                  <a:srgbClr val="FFFFFF"/>
                </a:solidFill>
              </a:rPr>
              <a:t>- kamera se pohybuje “na kolech” (například kameraman jede na bruslích, na saních, autem, na kolečkovém křesle, atd.)</a:t>
            </a:r>
            <a:br>
              <a:rPr b="0" lang="cs" sz="1100">
                <a:solidFill>
                  <a:srgbClr val="FFFFFF"/>
                </a:solidFill>
              </a:rPr>
            </a:br>
            <a:r>
              <a:rPr b="0" lang="cs" sz="1100">
                <a:solidFill>
                  <a:srgbClr val="FFFFFF"/>
                </a:solidFill>
              </a:rPr>
              <a:t>- je velmi efektivní a pro diváka zajímavá, poutá jeho pozornost</a:t>
            </a:r>
            <a:br>
              <a:rPr b="0" lang="cs" sz="1100">
                <a:solidFill>
                  <a:srgbClr val="FFFFFF"/>
                </a:solidFill>
              </a:rPr>
            </a:br>
            <a:endParaRPr b="0"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i="1" lang="cs" sz="1100">
                <a:solidFill>
                  <a:srgbClr val="FFFFFF"/>
                </a:solidFill>
              </a:rPr>
              <a:t>nájezd/odjezd</a:t>
            </a:r>
            <a:r>
              <a:rPr b="0" lang="cs" sz="1100">
                <a:solidFill>
                  <a:srgbClr val="FFFFFF"/>
                </a:solidFill>
              </a:rPr>
              <a:t> - používá s, pokud chceme na něco upozornit (nájezd na detail předmětu)</a:t>
            </a:r>
            <a:br>
              <a:rPr b="0" lang="cs" sz="1100">
                <a:solidFill>
                  <a:srgbClr val="FFFFFF"/>
                </a:solidFill>
              </a:rPr>
            </a:br>
            <a:r>
              <a:rPr b="0" lang="cs" sz="1100">
                <a:solidFill>
                  <a:srgbClr val="FFFFFF"/>
                </a:solidFill>
              </a:rPr>
              <a:t>- nebo naopak pokud chceme postupně něco odhalovat, překvapit ( např. odjezd na město je jeho krásné panorama)</a:t>
            </a:r>
            <a:br>
              <a:rPr b="0" lang="cs" sz="1100">
                <a:solidFill>
                  <a:srgbClr val="FFFFFF"/>
                </a:solidFill>
              </a:rPr>
            </a:br>
            <a:r>
              <a:rPr b="0" lang="cs" sz="1100">
                <a:solidFill>
                  <a:srgbClr val="FFFFFF"/>
                </a:solidFill>
              </a:rPr>
              <a:t>- divácky ne moc zajímavý a špatně přijímaný záběr</a:t>
            </a:r>
            <a:br>
              <a:rPr b="0" lang="cs" sz="1100">
                <a:solidFill>
                  <a:srgbClr val="FFFFFF"/>
                </a:solidFill>
              </a:rPr>
            </a:br>
            <a:r>
              <a:rPr b="0" lang="cs" sz="1100">
                <a:solidFill>
                  <a:srgbClr val="FFFFFF"/>
                </a:solidFill>
              </a:rPr>
              <a:t>- používáme jen střídmě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8"/>
          <p:cNvSpPr txBox="1"/>
          <p:nvPr>
            <p:ph type="title"/>
          </p:nvPr>
        </p:nvSpPr>
        <p:spPr>
          <a:xfrm>
            <a:off x="1303800" y="598575"/>
            <a:ext cx="7030500" cy="6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cs" sz="3000">
                <a:solidFill>
                  <a:srgbClr val="000000"/>
                </a:solidFill>
              </a:rPr>
              <a:t>Sekvence záběrů</a:t>
            </a:r>
            <a:endParaRPr sz="3000"/>
          </a:p>
        </p:txBody>
      </p:sp>
      <p:sp>
        <p:nvSpPr>
          <p:cNvPr id="305" name="Google Shape;305;p18"/>
          <p:cNvSpPr txBox="1"/>
          <p:nvPr>
            <p:ph idx="1" type="body"/>
          </p:nvPr>
        </p:nvSpPr>
        <p:spPr>
          <a:xfrm>
            <a:off x="1303800" y="1383475"/>
            <a:ext cx="7030500" cy="31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Při natáčení skládáme výsledné video ze záběrů. Aby dávalo video smysl a mohli jsme jím vyprávět příběh, natáčíme a následě stříháme jednotlivé “</a:t>
            </a:r>
            <a:r>
              <a:rPr b="1" lang="cs" sz="11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sekvence</a:t>
            </a:r>
            <a:r>
              <a:rPr lang="cs" sz="11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” neboli </a:t>
            </a:r>
            <a:r>
              <a:rPr b="1" lang="cs" sz="11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záběrové triády</a:t>
            </a:r>
            <a:r>
              <a:rPr lang="cs" sz="11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. Ty navozují situaci sekvenčního snímání několika kamerami a rozvíjí dějovost a plynulost obrazového vyprávění příběhu (zachování jednoty místa, času a děje).</a:t>
            </a:r>
            <a:br>
              <a:rPr lang="cs" sz="11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</a:br>
            <a:r>
              <a:rPr lang="cs" sz="11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Sekvence zpravidla obsahuje 3 - 5 záběrů a sama o sobě vypráví příběh. </a:t>
            </a:r>
            <a:endParaRPr sz="11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1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Na jednu sekvenci připadá jedna myšlenka.</a:t>
            </a:r>
            <a:endParaRPr b="1" sz="11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Podobnou funkci plní i dvojice záběrů pohled – protipohled.</a:t>
            </a:r>
            <a:endParaRPr sz="11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Vhodně seřazená sekvence záběrů (např. celek - polocelek- polodetail) korespondující s informačním textem (pokud je) umocňuje obsah sdělení a napomáhá k jeho snadnějšímu porozumění divákem.</a:t>
            </a:r>
            <a:endParaRPr sz="11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c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"/>
          <p:cNvSpPr txBox="1"/>
          <p:nvPr>
            <p:ph type="title"/>
          </p:nvPr>
        </p:nvSpPr>
        <p:spPr>
          <a:xfrm>
            <a:off x="1132200" y="1826375"/>
            <a:ext cx="5857800" cy="125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Pravidlo otázek a odpovědí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cs" sz="1400"/>
              <a:t>Každý záběr by měl být odpovědí na záběr předchozí a zároveň otázkou pro záběr následující.</a:t>
            </a:r>
            <a:endParaRPr b="0"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s" sz="1400"/>
              <a:t>Proto je důležité si dopředu rozmyslet, jak bude sekvence vypadat.</a:t>
            </a:r>
            <a:endParaRPr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>
                <a:solidFill>
                  <a:srgbClr val="000000"/>
                </a:solidFill>
              </a:rPr>
              <a:t>Vazba záběrů</a:t>
            </a:r>
            <a:endParaRPr sz="3000"/>
          </a:p>
        </p:txBody>
      </p:sp>
      <p:sp>
        <p:nvSpPr>
          <p:cNvPr id="316" name="Google Shape;316;p20"/>
          <p:cNvSpPr txBox="1"/>
          <p:nvPr>
            <p:ph idx="1" type="body"/>
          </p:nvPr>
        </p:nvSpPr>
        <p:spPr>
          <a:xfrm>
            <a:off x="1303800" y="1459875"/>
            <a:ext cx="7030500" cy="30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Divák zpravidla nevnímá změnu záběru. Záběry se v jeho vědomí propojují a on vnímá video jako nepřetržitý proud informací. Proto nesmíme toto vnímání porušit. </a:t>
            </a:r>
            <a:br>
              <a:rPr lang="cs" sz="11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</a:br>
            <a:r>
              <a:rPr lang="cs" sz="11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Musí být natočeny</a:t>
            </a:r>
            <a:r>
              <a:rPr b="1" i="1" lang="cs" sz="11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 všechny důležité části</a:t>
            </a:r>
            <a:r>
              <a:rPr lang="cs" sz="11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 události/pohybu/akce. Naopak </a:t>
            </a:r>
            <a:r>
              <a:rPr b="1" i="1" lang="cs" sz="11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bezvýznamné části můžeme vypustit</a:t>
            </a:r>
            <a:r>
              <a:rPr lang="cs" sz="11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. Divák si je snadno domyslí. Pokud bychom zbytečně popisovali nějakou bezvýznamnou část, očekával by, že ji později vysvětlíme - vysvětlíme to, proč jsme se jí tak dlouho zabývali. Pokud k tomu ale nedojde, bude mít pocit, že něco přehlédl. </a:t>
            </a:r>
            <a:endParaRPr sz="11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Záběry na sebe musí navazovat. Nemůžete natočit člověka, který už za kliku vzal a v dalším záběru za ni bere znovu. Ruka by měla být v dalším záběru zhruba ve stejné poloze, jako byla na konci záběru předchozího. </a:t>
            </a:r>
            <a:endParaRPr sz="11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"/>
          <p:cNvSpPr txBox="1"/>
          <p:nvPr/>
        </p:nvSpPr>
        <p:spPr>
          <a:xfrm>
            <a:off x="543200" y="670525"/>
            <a:ext cx="645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22" name="Google Shape;322;p21" title="Open door :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4200" y="107072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